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81"/>
  </p:notesMasterIdLst>
  <p:handoutMasterIdLst>
    <p:handoutMasterId r:id="rId82"/>
  </p:handoutMasterIdLst>
  <p:sldIdLst>
    <p:sldId id="7764" r:id="rId2"/>
    <p:sldId id="7690" r:id="rId3"/>
    <p:sldId id="7696" r:id="rId4"/>
    <p:sldId id="4324" r:id="rId5"/>
    <p:sldId id="7732" r:id="rId6"/>
    <p:sldId id="7733" r:id="rId7"/>
    <p:sldId id="7788" r:id="rId8"/>
    <p:sldId id="7789" r:id="rId9"/>
    <p:sldId id="7790" r:id="rId10"/>
    <p:sldId id="7802" r:id="rId11"/>
    <p:sldId id="7804" r:id="rId12"/>
    <p:sldId id="7805" r:id="rId13"/>
    <p:sldId id="7803" r:id="rId14"/>
    <p:sldId id="7806" r:id="rId15"/>
    <p:sldId id="7807" r:id="rId16"/>
    <p:sldId id="7808" r:id="rId17"/>
    <p:sldId id="7809" r:id="rId18"/>
    <p:sldId id="7765" r:id="rId19"/>
    <p:sldId id="7812" r:id="rId20"/>
    <p:sldId id="7813" r:id="rId21"/>
    <p:sldId id="7814" r:id="rId22"/>
    <p:sldId id="4337" r:id="rId23"/>
    <p:sldId id="7815" r:id="rId24"/>
    <p:sldId id="7826" r:id="rId25"/>
    <p:sldId id="7827" r:id="rId26"/>
    <p:sldId id="7828" r:id="rId27"/>
    <p:sldId id="7829" r:id="rId28"/>
    <p:sldId id="7830" r:id="rId29"/>
    <p:sldId id="7831" r:id="rId30"/>
    <p:sldId id="7832" r:id="rId31"/>
    <p:sldId id="7833" r:id="rId32"/>
    <p:sldId id="7834" r:id="rId33"/>
    <p:sldId id="7835" r:id="rId34"/>
    <p:sldId id="7837" r:id="rId35"/>
    <p:sldId id="7838" r:id="rId36"/>
    <p:sldId id="7836" r:id="rId37"/>
    <p:sldId id="7839" r:id="rId38"/>
    <p:sldId id="7840" r:id="rId39"/>
    <p:sldId id="7841" r:id="rId40"/>
    <p:sldId id="7842" r:id="rId41"/>
    <p:sldId id="7844" r:id="rId42"/>
    <p:sldId id="7843" r:id="rId43"/>
    <p:sldId id="7845" r:id="rId44"/>
    <p:sldId id="7846" r:id="rId45"/>
    <p:sldId id="7847" r:id="rId46"/>
    <p:sldId id="7849" r:id="rId47"/>
    <p:sldId id="7848" r:id="rId48"/>
    <p:sldId id="7850" r:id="rId49"/>
    <p:sldId id="7851" r:id="rId50"/>
    <p:sldId id="7852" r:id="rId51"/>
    <p:sldId id="7816" r:id="rId52"/>
    <p:sldId id="7817" r:id="rId53"/>
    <p:sldId id="7818" r:id="rId54"/>
    <p:sldId id="7820" r:id="rId55"/>
    <p:sldId id="7819" r:id="rId56"/>
    <p:sldId id="7821" r:id="rId57"/>
    <p:sldId id="7822" r:id="rId58"/>
    <p:sldId id="7823" r:id="rId59"/>
    <p:sldId id="7824" r:id="rId60"/>
    <p:sldId id="7825" r:id="rId61"/>
    <p:sldId id="7853" r:id="rId62"/>
    <p:sldId id="7854" r:id="rId63"/>
    <p:sldId id="7855" r:id="rId64"/>
    <p:sldId id="7856" r:id="rId65"/>
    <p:sldId id="7857" r:id="rId66"/>
    <p:sldId id="7858" r:id="rId67"/>
    <p:sldId id="7859" r:id="rId68"/>
    <p:sldId id="7860" r:id="rId69"/>
    <p:sldId id="7861" r:id="rId70"/>
    <p:sldId id="7862" r:id="rId71"/>
    <p:sldId id="7863" r:id="rId72"/>
    <p:sldId id="7864" r:id="rId73"/>
    <p:sldId id="7865" r:id="rId74"/>
    <p:sldId id="7866" r:id="rId75"/>
    <p:sldId id="7867" r:id="rId76"/>
    <p:sldId id="7868" r:id="rId77"/>
    <p:sldId id="7869" r:id="rId78"/>
    <p:sldId id="7001" r:id="rId79"/>
    <p:sldId id="7702"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7C69"/>
    <a:srgbClr val="459597"/>
    <a:srgbClr val="494949"/>
    <a:srgbClr val="FBA63B"/>
    <a:srgbClr val="414141"/>
    <a:srgbClr val="ECECEC"/>
    <a:srgbClr val="E96751"/>
    <a:srgbClr val="3B7F81"/>
    <a:srgbClr val="00B0F0"/>
    <a:srgbClr val="B8DD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529" autoAdjust="0"/>
    <p:restoredTop sz="94963"/>
  </p:normalViewPr>
  <p:slideViewPr>
    <p:cSldViewPr snapToGrid="0" snapToObjects="1">
      <p:cViewPr varScale="1">
        <p:scale>
          <a:sx n="107" d="100"/>
          <a:sy n="107" d="100"/>
        </p:scale>
        <p:origin x="528"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51" d="100"/>
        <a:sy n="51" d="100"/>
      </p:scale>
      <p:origin x="0" y="0"/>
    </p:cViewPr>
  </p:sorterViewPr>
  <p:notesViewPr>
    <p:cSldViewPr snapToGrid="0" snapToObjects="1">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4C3372-09BE-B65F-B7FD-66C875D9870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16F970EA-B511-9FA5-62B7-3F7B7C18C64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B1A9DEB-381B-4A36-ABC7-582DC87A984A}" type="datetimeFigureOut">
              <a:rPr lang="en-IE" smtClean="0"/>
              <a:t>25/08/2025</a:t>
            </a:fld>
            <a:endParaRPr lang="en-IE"/>
          </a:p>
        </p:txBody>
      </p:sp>
      <p:sp>
        <p:nvSpPr>
          <p:cNvPr id="4" name="Footer Placeholder 3">
            <a:extLst>
              <a:ext uri="{FF2B5EF4-FFF2-40B4-BE49-F238E27FC236}">
                <a16:creationId xmlns:a16="http://schemas.microsoft.com/office/drawing/2014/main" id="{150B8479-2282-73A0-E627-A963C7D6B21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DFC99AAF-8410-3CF5-2065-270E499A03E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1E97A1-82C9-49FE-B292-44EBB105242F}" type="slidenum">
              <a:rPr lang="en-IE" smtClean="0"/>
              <a:t>‹#›</a:t>
            </a:fld>
            <a:endParaRPr lang="en-IE"/>
          </a:p>
        </p:txBody>
      </p:sp>
    </p:spTree>
    <p:extLst>
      <p:ext uri="{BB962C8B-B14F-4D97-AF65-F5344CB8AC3E}">
        <p14:creationId xmlns:p14="http://schemas.microsoft.com/office/powerpoint/2010/main" val="1489791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8/25/2025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Picture Placeholder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3B27CC-E251-C463-3FBB-C4F07E52C535}"/>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3">
            <a:extLst>
              <a:ext uri="{FF2B5EF4-FFF2-40B4-BE49-F238E27FC236}">
                <a16:creationId xmlns:a16="http://schemas.microsoft.com/office/drawing/2014/main" id="{1B99A274-F707-10C9-9E84-6F781F5C5AC1}"/>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6" name="Freeform 5">
            <a:extLst>
              <a:ext uri="{FF2B5EF4-FFF2-40B4-BE49-F238E27FC236}">
                <a16:creationId xmlns:a16="http://schemas.microsoft.com/office/drawing/2014/main" id="{B3CA82C6-6627-7BC7-B7E4-D1ABC487E001}"/>
              </a:ext>
            </a:extLst>
          </p:cNvPr>
          <p:cNvSpPr/>
          <p:nvPr userDrawn="1"/>
        </p:nvSpPr>
        <p:spPr>
          <a:xfrm rot="16200000">
            <a:off x="2292718" y="-1255664"/>
            <a:ext cx="5365386" cy="9950822"/>
          </a:xfrm>
          <a:custGeom>
            <a:avLst/>
            <a:gdLst>
              <a:gd name="connsiteX0" fmla="*/ 6169486 w 6169486"/>
              <a:gd name="connsiteY0" fmla="*/ 2360940 h 11442131"/>
              <a:gd name="connsiteX1" fmla="*/ 6169486 w 6169486"/>
              <a:gd name="connsiteY1" fmla="*/ 3979283 h 11442131"/>
              <a:gd name="connsiteX2" fmla="*/ 6169486 w 6169486"/>
              <a:gd name="connsiteY2" fmla="*/ 6173285 h 11442131"/>
              <a:gd name="connsiteX3" fmla="*/ 6169486 w 6169486"/>
              <a:gd name="connsiteY3" fmla="*/ 6368076 h 11442131"/>
              <a:gd name="connsiteX4" fmla="*/ 6169486 w 6169486"/>
              <a:gd name="connsiteY4" fmla="*/ 7791628 h 11442131"/>
              <a:gd name="connsiteX5" fmla="*/ 6163048 w 6169486"/>
              <a:gd name="connsiteY5" fmla="*/ 7791628 h 11442131"/>
              <a:gd name="connsiteX6" fmla="*/ 6169486 w 6169486"/>
              <a:gd name="connsiteY6" fmla="*/ 7986419 h 11442131"/>
              <a:gd name="connsiteX7" fmla="*/ 3084743 w 6169486"/>
              <a:gd name="connsiteY7" fmla="*/ 11442131 h 11442131"/>
              <a:gd name="connsiteX8" fmla="*/ 1 w 6169486"/>
              <a:gd name="connsiteY8" fmla="*/ 7986419 h 11442131"/>
              <a:gd name="connsiteX9" fmla="*/ 6440 w 6169486"/>
              <a:gd name="connsiteY9" fmla="*/ 7791628 h 11442131"/>
              <a:gd name="connsiteX10" fmla="*/ 1 w 6169486"/>
              <a:gd name="connsiteY10" fmla="*/ 7791628 h 11442131"/>
              <a:gd name="connsiteX11" fmla="*/ 1 w 6169486"/>
              <a:gd name="connsiteY11" fmla="*/ 6368076 h 11442131"/>
              <a:gd name="connsiteX12" fmla="*/ 1 w 6169486"/>
              <a:gd name="connsiteY12" fmla="*/ 6173285 h 11442131"/>
              <a:gd name="connsiteX13" fmla="*/ 1 w 6169486"/>
              <a:gd name="connsiteY13" fmla="*/ 5625507 h 11442131"/>
              <a:gd name="connsiteX14" fmla="*/ 0 w 6169486"/>
              <a:gd name="connsiteY14" fmla="*/ 5625479 h 11442131"/>
              <a:gd name="connsiteX15" fmla="*/ 1 w 6169486"/>
              <a:gd name="connsiteY15" fmla="*/ 5625330 h 11442131"/>
              <a:gd name="connsiteX16" fmla="*/ 1 w 6169486"/>
              <a:gd name="connsiteY16" fmla="*/ 5430689 h 11442131"/>
              <a:gd name="connsiteX17" fmla="*/ 0 w 6169486"/>
              <a:gd name="connsiteY17" fmla="*/ 5430689 h 11442131"/>
              <a:gd name="connsiteX18" fmla="*/ 0 w 6169486"/>
              <a:gd name="connsiteY18" fmla="*/ 4007136 h 11442131"/>
              <a:gd name="connsiteX19" fmla="*/ 0 w 6169486"/>
              <a:gd name="connsiteY19" fmla="*/ 3812346 h 11442131"/>
              <a:gd name="connsiteX20" fmla="*/ 0 w 6169486"/>
              <a:gd name="connsiteY20" fmla="*/ 1618343 h 11442131"/>
              <a:gd name="connsiteX21" fmla="*/ 0 w 6169486"/>
              <a:gd name="connsiteY21" fmla="*/ 0 h 11442131"/>
              <a:gd name="connsiteX22" fmla="*/ 6169485 w 6169486"/>
              <a:gd name="connsiteY22" fmla="*/ 0 h 11442131"/>
              <a:gd name="connsiteX23" fmla="*/ 6169485 w 6169486"/>
              <a:gd name="connsiteY23" fmla="*/ 1618343 h 11442131"/>
              <a:gd name="connsiteX24" fmla="*/ 6169485 w 6169486"/>
              <a:gd name="connsiteY24" fmla="*/ 2360940 h 1144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9486" h="11442131">
                <a:moveTo>
                  <a:pt x="6169486" y="2360940"/>
                </a:moveTo>
                <a:lnTo>
                  <a:pt x="6169486" y="3979283"/>
                </a:lnTo>
                <a:lnTo>
                  <a:pt x="6169486" y="6173285"/>
                </a:lnTo>
                <a:lnTo>
                  <a:pt x="6169486" y="6368076"/>
                </a:lnTo>
                <a:lnTo>
                  <a:pt x="6169486" y="7791628"/>
                </a:lnTo>
                <a:lnTo>
                  <a:pt x="6163048" y="7791628"/>
                </a:lnTo>
                <a:cubicBezTo>
                  <a:pt x="6169486" y="7856559"/>
                  <a:pt x="6169486" y="7921492"/>
                  <a:pt x="6169486" y="7986419"/>
                </a:cubicBezTo>
                <a:cubicBezTo>
                  <a:pt x="6169486" y="9898246"/>
                  <a:pt x="4791336" y="11442131"/>
                  <a:pt x="3084743" y="11442131"/>
                </a:cubicBezTo>
                <a:cubicBezTo>
                  <a:pt x="1378155" y="11442131"/>
                  <a:pt x="1" y="9891026"/>
                  <a:pt x="1" y="7986419"/>
                </a:cubicBezTo>
                <a:cubicBezTo>
                  <a:pt x="1" y="7921491"/>
                  <a:pt x="1" y="7849343"/>
                  <a:pt x="6440" y="7791628"/>
                </a:cubicBezTo>
                <a:lnTo>
                  <a:pt x="1" y="7791628"/>
                </a:lnTo>
                <a:lnTo>
                  <a:pt x="1" y="6368076"/>
                </a:lnTo>
                <a:lnTo>
                  <a:pt x="1" y="6173285"/>
                </a:lnTo>
                <a:lnTo>
                  <a:pt x="1" y="5625507"/>
                </a:lnTo>
                <a:lnTo>
                  <a:pt x="0" y="5625479"/>
                </a:lnTo>
                <a:lnTo>
                  <a:pt x="1" y="5625330"/>
                </a:lnTo>
                <a:lnTo>
                  <a:pt x="1" y="5430689"/>
                </a:lnTo>
                <a:lnTo>
                  <a:pt x="0" y="5430689"/>
                </a:lnTo>
                <a:lnTo>
                  <a:pt x="0" y="4007136"/>
                </a:lnTo>
                <a:lnTo>
                  <a:pt x="0" y="3812346"/>
                </a:lnTo>
                <a:lnTo>
                  <a:pt x="0" y="1618343"/>
                </a:lnTo>
                <a:lnTo>
                  <a:pt x="0" y="0"/>
                </a:lnTo>
                <a:lnTo>
                  <a:pt x="6169485" y="0"/>
                </a:lnTo>
                <a:lnTo>
                  <a:pt x="6169485" y="1618343"/>
                </a:lnTo>
                <a:lnTo>
                  <a:pt x="6169485" y="236094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8" name="Straight Connector 7">
            <a:extLst>
              <a:ext uri="{FF2B5EF4-FFF2-40B4-BE49-F238E27FC236}">
                <a16:creationId xmlns:a16="http://schemas.microsoft.com/office/drawing/2014/main" id="{FAD74044-CDEC-2B10-CA3C-B4BA67A7F58B}"/>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8569DE0-63DD-151D-BA34-D5995FD5FBD5}"/>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
        <p:nvSpPr>
          <p:cNvPr id="10" name="Slide Number Placeholder 5">
            <a:extLst>
              <a:ext uri="{FF2B5EF4-FFF2-40B4-BE49-F238E27FC236}">
                <a16:creationId xmlns:a16="http://schemas.microsoft.com/office/drawing/2014/main" id="{2E9DC701-54FF-0696-25C3-6499102B7D79}"/>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6" name="Picture Placeholder 5">
            <a:extLst>
              <a:ext uri="{FF2B5EF4-FFF2-40B4-BE49-F238E27FC236}">
                <a16:creationId xmlns:a16="http://schemas.microsoft.com/office/drawing/2014/main" id="{E54A686E-5C2D-F25D-9D17-4A87246A70F5}"/>
              </a:ext>
            </a:extLst>
          </p:cNvPr>
          <p:cNvSpPr>
            <a:spLocks noGrp="1"/>
          </p:cNvSpPr>
          <p:nvPr>
            <p:ph type="pic" sz="quarter" idx="19"/>
          </p:nvPr>
        </p:nvSpPr>
        <p:spPr>
          <a:xfrm>
            <a:off x="5725016" y="1795230"/>
            <a:ext cx="6455044" cy="4540273"/>
          </a:xfrm>
          <a:custGeom>
            <a:avLst/>
            <a:gdLst>
              <a:gd name="connsiteX0" fmla="*/ 3943697 w 6660541"/>
              <a:gd name="connsiteY0" fmla="*/ 0 h 4684813"/>
              <a:gd name="connsiteX1" fmla="*/ 3943798 w 6660541"/>
              <a:gd name="connsiteY1" fmla="*/ 0 h 4684813"/>
              <a:gd name="connsiteX2" fmla="*/ 4075766 w 6660541"/>
              <a:gd name="connsiteY2" fmla="*/ 0 h 4684813"/>
              <a:gd name="connsiteX3" fmla="*/ 4075766 w 6660541"/>
              <a:gd name="connsiteY3" fmla="*/ 0 h 4684813"/>
              <a:gd name="connsiteX4" fmla="*/ 6660541 w 6660541"/>
              <a:gd name="connsiteY4" fmla="*/ 0 h 4684813"/>
              <a:gd name="connsiteX5" fmla="*/ 6660541 w 6660541"/>
              <a:gd name="connsiteY5" fmla="*/ 4684812 h 4684813"/>
              <a:gd name="connsiteX6" fmla="*/ 5059821 w 6660541"/>
              <a:gd name="connsiteY6" fmla="*/ 4684812 h 4684813"/>
              <a:gd name="connsiteX7" fmla="*/ 5059821 w 6660541"/>
              <a:gd name="connsiteY7" fmla="*/ 4684813 h 4684813"/>
              <a:gd name="connsiteX8" fmla="*/ 2475046 w 6660541"/>
              <a:gd name="connsiteY8" fmla="*/ 4684813 h 4684813"/>
              <a:gd name="connsiteX9" fmla="*/ 2475046 w 6660541"/>
              <a:gd name="connsiteY9" fmla="*/ 4679925 h 4684813"/>
              <a:gd name="connsiteX10" fmla="*/ 2342978 w 6660541"/>
              <a:gd name="connsiteY10" fmla="*/ 4684813 h 4684813"/>
              <a:gd name="connsiteX11" fmla="*/ 0 w 6660541"/>
              <a:gd name="connsiteY11" fmla="*/ 2342407 h 4684813"/>
              <a:gd name="connsiteX12" fmla="*/ 2342978 w 6660541"/>
              <a:gd name="connsiteY12" fmla="*/ 0 h 4684813"/>
              <a:gd name="connsiteX13" fmla="*/ 2475046 w 6660541"/>
              <a:gd name="connsiteY13" fmla="*/ 4890 h 4684813"/>
              <a:gd name="connsiteX14" fmla="*/ 2475046 w 6660541"/>
              <a:gd name="connsiteY14" fmla="*/ 0 h 4684813"/>
              <a:gd name="connsiteX15" fmla="*/ 3943679 w 6660541"/>
              <a:gd name="connsiteY15" fmla="*/ 0 h 468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60541" h="4684813">
                <a:moveTo>
                  <a:pt x="3943697" y="0"/>
                </a:moveTo>
                <a:lnTo>
                  <a:pt x="3943798" y="0"/>
                </a:lnTo>
                <a:lnTo>
                  <a:pt x="4075766" y="0"/>
                </a:lnTo>
                <a:lnTo>
                  <a:pt x="4075766" y="0"/>
                </a:lnTo>
                <a:lnTo>
                  <a:pt x="6660541" y="0"/>
                </a:lnTo>
                <a:lnTo>
                  <a:pt x="6660541" y="4684812"/>
                </a:lnTo>
                <a:lnTo>
                  <a:pt x="5059821" y="4684812"/>
                </a:lnTo>
                <a:lnTo>
                  <a:pt x="5059821" y="4684813"/>
                </a:lnTo>
                <a:lnTo>
                  <a:pt x="2475046" y="4684813"/>
                </a:lnTo>
                <a:lnTo>
                  <a:pt x="2475046" y="4679925"/>
                </a:lnTo>
                <a:cubicBezTo>
                  <a:pt x="2431023" y="4684813"/>
                  <a:pt x="2386999" y="4684813"/>
                  <a:pt x="2342978" y="4684813"/>
                </a:cubicBezTo>
                <a:cubicBezTo>
                  <a:pt x="1046756" y="4684813"/>
                  <a:pt x="0" y="3638311"/>
                  <a:pt x="0" y="2342407"/>
                </a:cubicBezTo>
                <a:cubicBezTo>
                  <a:pt x="0" y="1046504"/>
                  <a:pt x="1051651" y="0"/>
                  <a:pt x="2342978" y="0"/>
                </a:cubicBezTo>
                <a:cubicBezTo>
                  <a:pt x="2386999" y="0"/>
                  <a:pt x="2435915" y="0"/>
                  <a:pt x="2475046" y="4890"/>
                </a:cubicBezTo>
                <a:lnTo>
                  <a:pt x="2475046" y="0"/>
                </a:lnTo>
                <a:lnTo>
                  <a:pt x="3943679" y="0"/>
                </a:ln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Picture Placeholder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Picture Placeholder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925235"/>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589569" y="-1017807"/>
            <a:ext cx="4009764"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Picture Placeholder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223593"/>
            <a:ext cx="6560312" cy="3473075"/>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925236"/>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972896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28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24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41709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ct val="100000"/>
              </a:lnSpc>
              <a:spcBef>
                <a:spcPts val="0"/>
              </a:spcBef>
              <a:buNone/>
              <a:defRPr sz="2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Picture Placeholder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5999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Picture Placeholder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196377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3779045"/>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Picture Placeholder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spcAft>
                <a:spcPts val="600"/>
              </a:spcAft>
              <a:buNone/>
              <a:defRPr sz="2200" b="0" i="0" spc="0">
                <a:solidFill>
                  <a:srgbClr val="494949"/>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99956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42713043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1" y="532521"/>
            <a:ext cx="3790950" cy="2896479"/>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320397" y="1876698"/>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20397"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dirty="0"/>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16" name="Picture Placeholder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9EB7BEF0-FA94-5115-FA25-42C165F78608}"/>
              </a:ext>
            </a:extLst>
          </p:cNvPr>
          <p:cNvSpPr/>
          <p:nvPr userDrawn="1"/>
        </p:nvSpPr>
        <p:spPr>
          <a:xfrm rot="5400000">
            <a:off x="8063787" y="-823539"/>
            <a:ext cx="2914257" cy="534216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12" name="Text Placeholder 32">
            <a:extLst>
              <a:ext uri="{FF2B5EF4-FFF2-40B4-BE49-F238E27FC236}">
                <a16:creationId xmlns:a16="http://schemas.microsoft.com/office/drawing/2014/main" id="{6A302A67-654B-7AC2-9C64-4510E667B6DA}"/>
              </a:ext>
            </a:extLst>
          </p:cNvPr>
          <p:cNvSpPr>
            <a:spLocks noGrp="1"/>
          </p:cNvSpPr>
          <p:nvPr>
            <p:ph type="body" sz="quarter" idx="18" hasCustomPrompt="1"/>
          </p:nvPr>
        </p:nvSpPr>
        <p:spPr>
          <a:xfrm>
            <a:off x="8206817" y="1606273"/>
            <a:ext cx="3314013" cy="870198"/>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91D11006-8889-5EC8-DEC2-F21EE24ECE46}"/>
              </a:ext>
            </a:extLst>
          </p:cNvPr>
          <p:cNvSpPr>
            <a:spLocks noGrp="1"/>
          </p:cNvSpPr>
          <p:nvPr>
            <p:ph type="body" sz="quarter" idx="19" hasCustomPrompt="1"/>
          </p:nvPr>
        </p:nvSpPr>
        <p:spPr>
          <a:xfrm>
            <a:off x="8569889" y="671353"/>
            <a:ext cx="2950942" cy="582540"/>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Slide Number Placeholder 5">
            <a:extLst>
              <a:ext uri="{FF2B5EF4-FFF2-40B4-BE49-F238E27FC236}">
                <a16:creationId xmlns:a16="http://schemas.microsoft.com/office/drawing/2014/main" id="{41F265C6-CB12-C229-E7A9-04CCAF942DF5}"/>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5" name="Text Placeholder 17">
            <a:extLst>
              <a:ext uri="{FF2B5EF4-FFF2-40B4-BE49-F238E27FC236}">
                <a16:creationId xmlns:a16="http://schemas.microsoft.com/office/drawing/2014/main" id="{127551CF-E1D6-B8A8-859C-DA21788C436F}"/>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6" name="Text Placeholder 23">
            <a:extLst>
              <a:ext uri="{FF2B5EF4-FFF2-40B4-BE49-F238E27FC236}">
                <a16:creationId xmlns:a16="http://schemas.microsoft.com/office/drawing/2014/main" id="{A4C741C7-BC25-F095-214E-626E7ED5BAE3}"/>
              </a:ext>
            </a:extLst>
          </p:cNvPr>
          <p:cNvSpPr>
            <a:spLocks noGrp="1"/>
          </p:cNvSpPr>
          <p:nvPr>
            <p:ph type="body" sz="quarter" idx="66" hasCustomPrompt="1"/>
          </p:nvPr>
        </p:nvSpPr>
        <p:spPr>
          <a:xfrm rot="16200000">
            <a:off x="-995641" y="844621"/>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cxnSp>
        <p:nvCxnSpPr>
          <p:cNvPr id="17" name="Straight Connector 16">
            <a:extLst>
              <a:ext uri="{FF2B5EF4-FFF2-40B4-BE49-F238E27FC236}">
                <a16:creationId xmlns:a16="http://schemas.microsoft.com/office/drawing/2014/main" id="{17C99E55-31E9-61C5-1267-020BFD12619A}"/>
              </a:ext>
            </a:extLst>
          </p:cNvPr>
          <p:cNvCxnSpPr>
            <a:cxnSpLocks/>
          </p:cNvCxnSpPr>
          <p:nvPr userDrawn="1"/>
        </p:nvCxnSpPr>
        <p:spPr>
          <a:xfrm>
            <a:off x="7924166" y="1430093"/>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Picture Placeholder 20">
            <a:extLst>
              <a:ext uri="{FF2B5EF4-FFF2-40B4-BE49-F238E27FC236}">
                <a16:creationId xmlns:a16="http://schemas.microsoft.com/office/drawing/2014/main" id="{564D7438-5DBC-93FB-05BE-D902A63FF53D}"/>
              </a:ext>
            </a:extLst>
          </p:cNvPr>
          <p:cNvSpPr>
            <a:spLocks noGrp="1"/>
          </p:cNvSpPr>
          <p:nvPr>
            <p:ph type="pic" sz="quarter" idx="67"/>
          </p:nvPr>
        </p:nvSpPr>
        <p:spPr>
          <a:xfrm>
            <a:off x="-1" y="178005"/>
            <a:ext cx="7607445" cy="3354626"/>
          </a:xfrm>
          <a:custGeom>
            <a:avLst/>
            <a:gdLst>
              <a:gd name="connsiteX0" fmla="*/ 0 w 7607445"/>
              <a:gd name="connsiteY0" fmla="*/ 0 h 3354626"/>
              <a:gd name="connsiteX1" fmla="*/ 2057401 w 7607445"/>
              <a:gd name="connsiteY1" fmla="*/ 0 h 3354626"/>
              <a:gd name="connsiteX2" fmla="*/ 4013534 w 7607445"/>
              <a:gd name="connsiteY2" fmla="*/ 0 h 3354626"/>
              <a:gd name="connsiteX3" fmla="*/ 4127503 w 7607445"/>
              <a:gd name="connsiteY3" fmla="*/ 0 h 3354626"/>
              <a:gd name="connsiteX4" fmla="*/ 6070935 w 7607445"/>
              <a:gd name="connsiteY4" fmla="*/ 0 h 3354626"/>
              <a:gd name="connsiteX5" fmla="*/ 6070935 w 7607445"/>
              <a:gd name="connsiteY5" fmla="*/ 3501 h 3354626"/>
              <a:gd name="connsiteX6" fmla="*/ 6184905 w 7607445"/>
              <a:gd name="connsiteY6" fmla="*/ 0 h 3354626"/>
              <a:gd name="connsiteX7" fmla="*/ 7471829 w 7607445"/>
              <a:gd name="connsiteY7" fmla="*/ 382501 h 3354626"/>
              <a:gd name="connsiteX8" fmla="*/ 7598074 w 7607445"/>
              <a:gd name="connsiteY8" fmla="*/ 477664 h 3354626"/>
              <a:gd name="connsiteX9" fmla="*/ 7489864 w 7607445"/>
              <a:gd name="connsiteY9" fmla="*/ 544701 h 3354626"/>
              <a:gd name="connsiteX10" fmla="*/ 6849834 w 7607445"/>
              <a:gd name="connsiteY10" fmla="*/ 1669539 h 3354626"/>
              <a:gd name="connsiteX11" fmla="*/ 7488340 w 7607445"/>
              <a:gd name="connsiteY11" fmla="*/ 2794379 h 3354626"/>
              <a:gd name="connsiteX12" fmla="*/ 7607445 w 7607445"/>
              <a:gd name="connsiteY12" fmla="*/ 2868214 h 3354626"/>
              <a:gd name="connsiteX13" fmla="*/ 7596485 w 7607445"/>
              <a:gd name="connsiteY13" fmla="*/ 2878084 h 3354626"/>
              <a:gd name="connsiteX14" fmla="*/ 6184904 w 7607445"/>
              <a:gd name="connsiteY14" fmla="*/ 3354626 h 3354626"/>
              <a:gd name="connsiteX15" fmla="*/ 6070933 w 7607445"/>
              <a:gd name="connsiteY15" fmla="*/ 3351125 h 3354626"/>
              <a:gd name="connsiteX16" fmla="*/ 6070933 w 7607445"/>
              <a:gd name="connsiteY16" fmla="*/ 3354626 h 3354626"/>
              <a:gd name="connsiteX17" fmla="*/ 4127503 w 7607445"/>
              <a:gd name="connsiteY17" fmla="*/ 3354626 h 3354626"/>
              <a:gd name="connsiteX18" fmla="*/ 4013532 w 7607445"/>
              <a:gd name="connsiteY18" fmla="*/ 3354626 h 3354626"/>
              <a:gd name="connsiteX19" fmla="*/ 2057401 w 7607445"/>
              <a:gd name="connsiteY19" fmla="*/ 3354626 h 3354626"/>
              <a:gd name="connsiteX20" fmla="*/ 0 w 7607445"/>
              <a:gd name="connsiteY20" fmla="*/ 3354626 h 335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07445" h="3354626">
                <a:moveTo>
                  <a:pt x="0" y="0"/>
                </a:moveTo>
                <a:lnTo>
                  <a:pt x="2057401" y="0"/>
                </a:lnTo>
                <a:lnTo>
                  <a:pt x="4013534" y="0"/>
                </a:lnTo>
                <a:lnTo>
                  <a:pt x="4127503" y="0"/>
                </a:lnTo>
                <a:lnTo>
                  <a:pt x="6070935" y="0"/>
                </a:lnTo>
                <a:lnTo>
                  <a:pt x="6070935" y="3501"/>
                </a:lnTo>
                <a:cubicBezTo>
                  <a:pt x="6108924" y="0"/>
                  <a:pt x="6146915" y="0"/>
                  <a:pt x="6184905" y="0"/>
                </a:cubicBezTo>
                <a:cubicBezTo>
                  <a:pt x="6674291" y="0"/>
                  <a:pt x="7122472" y="143433"/>
                  <a:pt x="7471829" y="382501"/>
                </a:cubicBezTo>
                <a:lnTo>
                  <a:pt x="7598074" y="477664"/>
                </a:lnTo>
                <a:lnTo>
                  <a:pt x="7489864" y="544701"/>
                </a:lnTo>
                <a:cubicBezTo>
                  <a:pt x="7099290" y="811726"/>
                  <a:pt x="6849834" y="1216089"/>
                  <a:pt x="6849834" y="1669539"/>
                </a:cubicBezTo>
                <a:cubicBezTo>
                  <a:pt x="6849834" y="2122992"/>
                  <a:pt x="7098129" y="2527355"/>
                  <a:pt x="7488340" y="2794379"/>
                </a:cubicBezTo>
                <a:lnTo>
                  <a:pt x="7607445" y="2868214"/>
                </a:lnTo>
                <a:lnTo>
                  <a:pt x="7596485" y="2878084"/>
                </a:lnTo>
                <a:cubicBezTo>
                  <a:pt x="7231761" y="3173094"/>
                  <a:pt x="6733385" y="3354626"/>
                  <a:pt x="6184904" y="3354626"/>
                </a:cubicBezTo>
                <a:cubicBezTo>
                  <a:pt x="6146915" y="3354626"/>
                  <a:pt x="6104701" y="3354626"/>
                  <a:pt x="6070933" y="3351125"/>
                </a:cubicBezTo>
                <a:lnTo>
                  <a:pt x="6070933" y="3354626"/>
                </a:lnTo>
                <a:lnTo>
                  <a:pt x="4127503" y="3354626"/>
                </a:lnTo>
                <a:lnTo>
                  <a:pt x="4013532" y="3354626"/>
                </a:lnTo>
                <a:lnTo>
                  <a:pt x="2057401" y="3354626"/>
                </a:lnTo>
                <a:lnTo>
                  <a:pt x="0" y="33546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043783" y="-295306"/>
            <a:ext cx="3462496"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Picture Placeholder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348523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28A51C95-9D83-623E-DEE4-83954D3B5AE2}"/>
              </a:ext>
            </a:extLst>
          </p:cNvPr>
          <p:cNvSpPr/>
          <p:nvPr userDrawn="1"/>
        </p:nvSpPr>
        <p:spPr>
          <a:xfrm flipH="1">
            <a:off x="7210213" y="516552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5" name="Freeform 24">
            <a:extLst>
              <a:ext uri="{FF2B5EF4-FFF2-40B4-BE49-F238E27FC236}">
                <a16:creationId xmlns:a16="http://schemas.microsoft.com/office/drawing/2014/main" id="{FB9E3E15-2522-D9C7-47C3-415B63464703}"/>
              </a:ext>
            </a:extLst>
          </p:cNvPr>
          <p:cNvSpPr/>
          <p:nvPr userDrawn="1"/>
        </p:nvSpPr>
        <p:spPr>
          <a:xfrm>
            <a:off x="-39761" y="240524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object 3">
            <a:extLst>
              <a:ext uri="{FF2B5EF4-FFF2-40B4-BE49-F238E27FC236}">
                <a16:creationId xmlns:a16="http://schemas.microsoft.com/office/drawing/2014/main" id="{4EB31FB1-367A-D7AC-046D-9AAC71D3B7CA}"/>
              </a:ext>
            </a:extLst>
          </p:cNvPr>
          <p:cNvSpPr/>
          <p:nvPr userDrawn="1"/>
        </p:nvSpPr>
        <p:spPr>
          <a:xfrm>
            <a:off x="9232269" y="107690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0" name="Picture Placeholder 29">
            <a:extLst>
              <a:ext uri="{FF2B5EF4-FFF2-40B4-BE49-F238E27FC236}">
                <a16:creationId xmlns:a16="http://schemas.microsoft.com/office/drawing/2014/main" id="{E7A73EEE-7365-180F-BE9D-B8FD2CAD094B}"/>
              </a:ext>
            </a:extLst>
          </p:cNvPr>
          <p:cNvSpPr>
            <a:spLocks noGrp="1"/>
          </p:cNvSpPr>
          <p:nvPr>
            <p:ph type="pic" sz="quarter" idx="19"/>
          </p:nvPr>
        </p:nvSpPr>
        <p:spPr>
          <a:xfrm>
            <a:off x="5957002" y="130313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dirty="0"/>
          </a:p>
        </p:txBody>
      </p:sp>
      <p:sp>
        <p:nvSpPr>
          <p:cNvPr id="27" name="Text Placeholder 23">
            <a:extLst>
              <a:ext uri="{FF2B5EF4-FFF2-40B4-BE49-F238E27FC236}">
                <a16:creationId xmlns:a16="http://schemas.microsoft.com/office/drawing/2014/main" id="{74D6682C-F555-E900-9A32-F2E1975ABE2D}"/>
              </a:ext>
            </a:extLst>
          </p:cNvPr>
          <p:cNvSpPr>
            <a:spLocks noGrp="1"/>
          </p:cNvSpPr>
          <p:nvPr>
            <p:ph type="body" sz="quarter" idx="15" hasCustomPrompt="1"/>
          </p:nvPr>
        </p:nvSpPr>
        <p:spPr>
          <a:xfrm>
            <a:off x="553654" y="418556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28" name="Text Placeholder 23">
            <a:extLst>
              <a:ext uri="{FF2B5EF4-FFF2-40B4-BE49-F238E27FC236}">
                <a16:creationId xmlns:a16="http://schemas.microsoft.com/office/drawing/2014/main" id="{A30E17E1-7F76-F9B6-EF94-0CA7B47A4BEC}"/>
              </a:ext>
            </a:extLst>
          </p:cNvPr>
          <p:cNvSpPr>
            <a:spLocks noGrp="1"/>
          </p:cNvSpPr>
          <p:nvPr>
            <p:ph type="body" sz="quarter" idx="16" hasCustomPrompt="1"/>
          </p:nvPr>
        </p:nvSpPr>
        <p:spPr>
          <a:xfrm>
            <a:off x="553654" y="356283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dirty="0"/>
              <a:t>Your guide to</a:t>
            </a:r>
          </a:p>
        </p:txBody>
      </p:sp>
      <p:sp>
        <p:nvSpPr>
          <p:cNvPr id="10" name="Text Placeholder 23">
            <a:extLst>
              <a:ext uri="{FF2B5EF4-FFF2-40B4-BE49-F238E27FC236}">
                <a16:creationId xmlns:a16="http://schemas.microsoft.com/office/drawing/2014/main" id="{C18B7723-77FE-5BC3-BCDF-3133F9EBDD75}"/>
              </a:ext>
            </a:extLst>
          </p:cNvPr>
          <p:cNvSpPr>
            <a:spLocks noGrp="1"/>
          </p:cNvSpPr>
          <p:nvPr>
            <p:ph type="body" sz="quarter" idx="17" hasCustomPrompt="1"/>
          </p:nvPr>
        </p:nvSpPr>
        <p:spPr>
          <a:xfrm>
            <a:off x="7210213" y="532049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dirty="0" err="1"/>
              <a:t>www.epicstays.eu</a:t>
            </a:r>
            <a:endParaRPr lang="en-US" dirty="0"/>
          </a:p>
        </p:txBody>
      </p:sp>
      <p:pic>
        <p:nvPicPr>
          <p:cNvPr id="2" name="Picture 1">
            <a:extLst>
              <a:ext uri="{FF2B5EF4-FFF2-40B4-BE49-F238E27FC236}">
                <a16:creationId xmlns:a16="http://schemas.microsoft.com/office/drawing/2014/main" id="{552D84C8-F650-72DA-C963-282BFA2B99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12" name="Picture 11" descr="Co-funded by the European Union logo in png for web usage">
            <a:extLst>
              <a:ext uri="{FF2B5EF4-FFF2-40B4-BE49-F238E27FC236}">
                <a16:creationId xmlns:a16="http://schemas.microsoft.com/office/drawing/2014/main" id="{F38FA00A-5536-10FA-7E69-F7497EB7BDB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14" name="Rectangle 13">
            <a:extLst>
              <a:ext uri="{FF2B5EF4-FFF2-40B4-BE49-F238E27FC236}">
                <a16:creationId xmlns:a16="http://schemas.microsoft.com/office/drawing/2014/main" id="{BC0EB9F1-D05A-E4B2-7B1D-EA4A4D249737}"/>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5" name="Group 14">
            <a:extLst>
              <a:ext uri="{FF2B5EF4-FFF2-40B4-BE49-F238E27FC236}">
                <a16:creationId xmlns:a16="http://schemas.microsoft.com/office/drawing/2014/main" id="{E74111D7-91B3-9D15-09A8-B071A5C3D6AB}"/>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11058133-DBC5-ACCD-E759-4C543DC4BECF}"/>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A323537A-72A2-78E1-E9E4-2D49E776E4A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
        <p:nvSpPr>
          <p:cNvPr id="19" name="Text Placeholder 23">
            <a:extLst>
              <a:ext uri="{FF2B5EF4-FFF2-40B4-BE49-F238E27FC236}">
                <a16:creationId xmlns:a16="http://schemas.microsoft.com/office/drawing/2014/main" id="{29538861-2B30-B1F1-C558-F20C42AC0A9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Picture Placeholder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1292568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Photo/Text Slide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C66CE20-4F9E-FEAC-513B-A94340530F35}"/>
              </a:ext>
            </a:extLst>
          </p:cNvPr>
          <p:cNvSpPr/>
          <p:nvPr userDrawn="1"/>
        </p:nvSpPr>
        <p:spPr>
          <a:xfrm rot="16200000">
            <a:off x="-1008681" y="994824"/>
            <a:ext cx="2469817"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5400000">
            <a:off x="8456527" y="-708051"/>
            <a:ext cx="2637007" cy="483393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FBA63B"/>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7946949" y="1680945"/>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10011341" y="1857125"/>
            <a:ext cx="1532272" cy="870198"/>
          </a:xfrm>
          <a:prstGeom prst="rect">
            <a:avLst/>
          </a:prstGeom>
        </p:spPr>
        <p:txBody>
          <a:bodyPr anchor="t">
            <a:noAutofit/>
          </a:bodyPr>
          <a:lstStyle>
            <a:lvl1pPr marL="0" indent="0" algn="r">
              <a:lnSpc>
                <a:spcPts val="2520"/>
              </a:lnSpc>
              <a:spcBef>
                <a:spcPts val="0"/>
              </a:spcBef>
              <a:buNone/>
              <a:defRPr lang="en-US" sz="2800" b="1" i="0" kern="1200" dirty="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marL="0" lvl="0" indent="0" algn="l" defTabSz="914400" rtl="0" eaLnBrk="1" latinLnBrk="0" hangingPunct="1">
              <a:lnSpc>
                <a:spcPct val="100000"/>
              </a:lnSpc>
              <a:spcBef>
                <a:spcPts val="0"/>
              </a:spcBef>
              <a:buFont typeface="Arial" panose="020B0604020202020204" pitchFamily="34" charset="0"/>
              <a:buNone/>
            </a:pPr>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10346310" y="922205"/>
            <a:ext cx="1197303" cy="319777"/>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Picture Placeholder 9">
            <a:extLst>
              <a:ext uri="{FF2B5EF4-FFF2-40B4-BE49-F238E27FC236}">
                <a16:creationId xmlns:a16="http://schemas.microsoft.com/office/drawing/2014/main" id="{ED8F36CA-7EDA-8F93-3327-64F428FB19C8}"/>
              </a:ext>
            </a:extLst>
          </p:cNvPr>
          <p:cNvSpPr>
            <a:spLocks noGrp="1"/>
          </p:cNvSpPr>
          <p:nvPr>
            <p:ph type="pic" sz="quarter" idx="22"/>
          </p:nvPr>
        </p:nvSpPr>
        <p:spPr>
          <a:xfrm>
            <a:off x="0" y="148452"/>
            <a:ext cx="8097183" cy="3704457"/>
          </a:xfrm>
          <a:custGeom>
            <a:avLst/>
            <a:gdLst>
              <a:gd name="connsiteX0" fmla="*/ 452417 w 8097183"/>
              <a:gd name="connsiteY0" fmla="*/ 0 h 4466563"/>
              <a:gd name="connsiteX1" fmla="*/ 647268 w 8097183"/>
              <a:gd name="connsiteY1" fmla="*/ 0 h 4466563"/>
              <a:gd name="connsiteX2" fmla="*/ 1666217 w 8097183"/>
              <a:gd name="connsiteY2" fmla="*/ 0 h 4466563"/>
              <a:gd name="connsiteX3" fmla="*/ 2313486 w 8097183"/>
              <a:gd name="connsiteY3" fmla="*/ 0 h 4466563"/>
              <a:gd name="connsiteX4" fmla="*/ 3059015 w 8097183"/>
              <a:gd name="connsiteY4" fmla="*/ 0 h 4466563"/>
              <a:gd name="connsiteX5" fmla="*/ 3171419 w 8097183"/>
              <a:gd name="connsiteY5" fmla="*/ 0 h 4466563"/>
              <a:gd name="connsiteX6" fmla="*/ 4072346 w 8097183"/>
              <a:gd name="connsiteY6" fmla="*/ 0 h 4466563"/>
              <a:gd name="connsiteX7" fmla="*/ 4198202 w 8097183"/>
              <a:gd name="connsiteY7" fmla="*/ 0 h 4466563"/>
              <a:gd name="connsiteX8" fmla="*/ 4725231 w 8097183"/>
              <a:gd name="connsiteY8" fmla="*/ 0 h 4466563"/>
              <a:gd name="connsiteX9" fmla="*/ 4837637 w 8097183"/>
              <a:gd name="connsiteY9" fmla="*/ 0 h 4466563"/>
              <a:gd name="connsiteX10" fmla="*/ 5738563 w 8097183"/>
              <a:gd name="connsiteY10" fmla="*/ 0 h 4466563"/>
              <a:gd name="connsiteX11" fmla="*/ 5738563 w 8097183"/>
              <a:gd name="connsiteY11" fmla="*/ 4661 h 4466563"/>
              <a:gd name="connsiteX12" fmla="*/ 5864419 w 8097183"/>
              <a:gd name="connsiteY12" fmla="*/ 0 h 4466563"/>
              <a:gd name="connsiteX13" fmla="*/ 8097183 w 8097183"/>
              <a:gd name="connsiteY13" fmla="*/ 2233280 h 4466563"/>
              <a:gd name="connsiteX14" fmla="*/ 5864418 w 8097183"/>
              <a:gd name="connsiteY14" fmla="*/ 4466563 h 4466563"/>
              <a:gd name="connsiteX15" fmla="*/ 5738563 w 8097183"/>
              <a:gd name="connsiteY15" fmla="*/ 4461902 h 4466563"/>
              <a:gd name="connsiteX16" fmla="*/ 5738563 w 8097183"/>
              <a:gd name="connsiteY16" fmla="*/ 4466563 h 4466563"/>
              <a:gd name="connsiteX17" fmla="*/ 4837637 w 8097183"/>
              <a:gd name="connsiteY17" fmla="*/ 4466563 h 4466563"/>
              <a:gd name="connsiteX18" fmla="*/ 4725231 w 8097183"/>
              <a:gd name="connsiteY18" fmla="*/ 4466563 h 4466563"/>
              <a:gd name="connsiteX19" fmla="*/ 4198201 w 8097183"/>
              <a:gd name="connsiteY19" fmla="*/ 4466563 h 4466563"/>
              <a:gd name="connsiteX20" fmla="*/ 4072346 w 8097183"/>
              <a:gd name="connsiteY20" fmla="*/ 4466563 h 4466563"/>
              <a:gd name="connsiteX21" fmla="*/ 3171419 w 8097183"/>
              <a:gd name="connsiteY21" fmla="*/ 4466563 h 4466563"/>
              <a:gd name="connsiteX22" fmla="*/ 3059014 w 8097183"/>
              <a:gd name="connsiteY22" fmla="*/ 4466563 h 4466563"/>
              <a:gd name="connsiteX23" fmla="*/ 2313485 w 8097183"/>
              <a:gd name="connsiteY23" fmla="*/ 4466563 h 4466563"/>
              <a:gd name="connsiteX24" fmla="*/ 1666217 w 8097183"/>
              <a:gd name="connsiteY24" fmla="*/ 4466563 h 4466563"/>
              <a:gd name="connsiteX25" fmla="*/ 647268 w 8097183"/>
              <a:gd name="connsiteY25" fmla="*/ 4466563 h 4466563"/>
              <a:gd name="connsiteX26" fmla="*/ 0 w 8097183"/>
              <a:gd name="connsiteY26" fmla="*/ 4466563 h 4466563"/>
              <a:gd name="connsiteX27" fmla="*/ 0 w 8097183"/>
              <a:gd name="connsiteY27" fmla="*/ 2815615 h 4466563"/>
              <a:gd name="connsiteX28" fmla="*/ 452417 w 8097183"/>
              <a:gd name="connsiteY28" fmla="*/ 2815615 h 446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097183" h="4466563">
                <a:moveTo>
                  <a:pt x="452417" y="0"/>
                </a:moveTo>
                <a:lnTo>
                  <a:pt x="647268" y="0"/>
                </a:lnTo>
                <a:lnTo>
                  <a:pt x="1666217" y="0"/>
                </a:lnTo>
                <a:lnTo>
                  <a:pt x="2313486" y="0"/>
                </a:lnTo>
                <a:lnTo>
                  <a:pt x="3059015" y="0"/>
                </a:lnTo>
                <a:lnTo>
                  <a:pt x="3171419" y="0"/>
                </a:lnTo>
                <a:lnTo>
                  <a:pt x="4072346" y="0"/>
                </a:lnTo>
                <a:lnTo>
                  <a:pt x="4198202" y="0"/>
                </a:lnTo>
                <a:lnTo>
                  <a:pt x="4725231" y="0"/>
                </a:lnTo>
                <a:lnTo>
                  <a:pt x="4837637" y="0"/>
                </a:lnTo>
                <a:lnTo>
                  <a:pt x="5738563" y="0"/>
                </a:lnTo>
                <a:lnTo>
                  <a:pt x="5738563" y="4661"/>
                </a:lnTo>
                <a:cubicBezTo>
                  <a:pt x="5780513" y="0"/>
                  <a:pt x="5822468" y="0"/>
                  <a:pt x="5864419" y="0"/>
                </a:cubicBezTo>
                <a:cubicBezTo>
                  <a:pt x="7099666" y="0"/>
                  <a:pt x="8097183" y="997748"/>
                  <a:pt x="8097183" y="2233280"/>
                </a:cubicBezTo>
                <a:cubicBezTo>
                  <a:pt x="8097183" y="3468811"/>
                  <a:pt x="7095002" y="4466563"/>
                  <a:pt x="5864418" y="4466563"/>
                </a:cubicBezTo>
                <a:cubicBezTo>
                  <a:pt x="5822468" y="4466563"/>
                  <a:pt x="5775853" y="4466563"/>
                  <a:pt x="5738563" y="4461902"/>
                </a:cubicBezTo>
                <a:lnTo>
                  <a:pt x="5738563" y="4466563"/>
                </a:lnTo>
                <a:lnTo>
                  <a:pt x="4837637" y="4466563"/>
                </a:lnTo>
                <a:lnTo>
                  <a:pt x="4725231" y="4466563"/>
                </a:lnTo>
                <a:lnTo>
                  <a:pt x="4198201" y="4466563"/>
                </a:lnTo>
                <a:lnTo>
                  <a:pt x="4072346" y="4466563"/>
                </a:lnTo>
                <a:lnTo>
                  <a:pt x="3171419" y="4466563"/>
                </a:lnTo>
                <a:lnTo>
                  <a:pt x="3059014" y="4466563"/>
                </a:lnTo>
                <a:lnTo>
                  <a:pt x="2313485" y="4466563"/>
                </a:lnTo>
                <a:lnTo>
                  <a:pt x="1666217" y="4466563"/>
                </a:lnTo>
                <a:lnTo>
                  <a:pt x="647268" y="4466563"/>
                </a:lnTo>
                <a:lnTo>
                  <a:pt x="0" y="4466563"/>
                </a:lnTo>
                <a:lnTo>
                  <a:pt x="0" y="2815615"/>
                </a:lnTo>
                <a:lnTo>
                  <a:pt x="452417" y="2815615"/>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3" name="Slide Number Placeholder 5">
            <a:extLst>
              <a:ext uri="{FF2B5EF4-FFF2-40B4-BE49-F238E27FC236}">
                <a16:creationId xmlns:a16="http://schemas.microsoft.com/office/drawing/2014/main" id="{7036C250-FBAB-4B59-B7C7-3866450FE5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7" name="Text Placeholder 17">
            <a:extLst>
              <a:ext uri="{FF2B5EF4-FFF2-40B4-BE49-F238E27FC236}">
                <a16:creationId xmlns:a16="http://schemas.microsoft.com/office/drawing/2014/main" id="{382D9EF9-F866-B982-4A32-608F09A8F391}"/>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B01F4608-B26D-6B1C-7CC5-53B255813DEF}"/>
              </a:ext>
            </a:extLst>
          </p:cNvPr>
          <p:cNvSpPr>
            <a:spLocks noGrp="1"/>
          </p:cNvSpPr>
          <p:nvPr>
            <p:ph type="body" sz="quarter" idx="66" hasCustomPrompt="1"/>
          </p:nvPr>
        </p:nvSpPr>
        <p:spPr>
          <a:xfrm rot="16200000">
            <a:off x="-995641" y="1005985"/>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336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44693" y="1421160"/>
            <a:ext cx="6629107" cy="4819843"/>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096000" y="1917699"/>
            <a:ext cx="4726114" cy="302260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5753182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50667" y="1421160"/>
            <a:ext cx="5481351" cy="3985341"/>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7469994" y="1917699"/>
            <a:ext cx="3710338" cy="2499271"/>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810530" y="6546433"/>
            <a:ext cx="371723" cy="257623"/>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880752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94949"/>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spcAft>
                <a:spcPts val="600"/>
              </a:spcAft>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lang="en-US" sz="2400" b="1" i="0" kern="1200" dirty="0">
                <a:solidFill>
                  <a:srgbClr val="EC7C69"/>
                </a:solidFill>
                <a:latin typeface="+mn-lt"/>
                <a:ea typeface="+mn-ea"/>
                <a:cs typeface="+mn-cs"/>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Picture Placeholder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9" name="Text Placeholder 32">
            <a:extLst>
              <a:ext uri="{FF2B5EF4-FFF2-40B4-BE49-F238E27FC236}">
                <a16:creationId xmlns:a16="http://schemas.microsoft.com/office/drawing/2014/main" id="{5D6EE418-B1D3-0556-EDEE-628FB5891AE0}"/>
              </a:ext>
            </a:extLst>
          </p:cNvPr>
          <p:cNvSpPr>
            <a:spLocks noGrp="1"/>
          </p:cNvSpPr>
          <p:nvPr>
            <p:ph type="body" sz="quarter" idx="20" hasCustomPrompt="1"/>
          </p:nvPr>
        </p:nvSpPr>
        <p:spPr>
          <a:xfrm>
            <a:off x="1219971" y="3837402"/>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Picture Placeholder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30" name="Picture Placeholder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0" name="Text Placeholder 32">
            <a:extLst>
              <a:ext uri="{FF2B5EF4-FFF2-40B4-BE49-F238E27FC236}">
                <a16:creationId xmlns:a16="http://schemas.microsoft.com/office/drawing/2014/main" id="{0728D1F7-D9FD-69F6-1C0B-77B8401340A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54" name="Text Placeholder 32">
            <a:extLst>
              <a:ext uri="{FF2B5EF4-FFF2-40B4-BE49-F238E27FC236}">
                <a16:creationId xmlns:a16="http://schemas.microsoft.com/office/drawing/2014/main" id="{992D58FF-0AA7-C6FB-F16A-3AEEEBBAFC18}"/>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Picture Placeholder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Picture Placeholder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Picture Placeholder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277598"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Picture Placeholder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11122944" cy="598534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82CCCA"/>
          </a:solidFill>
          <a:ln w="3598" cap="flat">
            <a:noFill/>
            <a:prstDash val="solid"/>
            <a:miter/>
          </a:ln>
        </p:spPr>
        <p:txBody>
          <a:bodyPr rtlCol="0" anchor="ctr"/>
          <a:lstStyle/>
          <a:p>
            <a:endParaRPr lang="en-US" b="0" i="0" dirty="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Sub-heading</a:t>
            </a:r>
            <a:endParaRPr lang="en-US" dirty="0"/>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lang="en-US" sz="2800" b="1" i="0" kern="1200" dirty="0">
                <a:solidFill>
                  <a:srgbClr val="459597"/>
                </a:solidFill>
                <a:latin typeface="+mn-lt"/>
                <a:ea typeface="+mn-ea"/>
                <a:cs typeface="+mn-cs"/>
              </a:defRPr>
            </a:lvl1pPr>
          </a:lstStyle>
          <a:p>
            <a:pPr marL="0" lvl="0" indent="0" algn="l" defTabSz="914400" rtl="0" eaLnBrk="1" latinLnBrk="0" hangingPunct="1">
              <a:lnSpc>
                <a:spcPct val="100000"/>
              </a:lnSpc>
              <a:spcBef>
                <a:spcPts val="0"/>
              </a:spcBef>
              <a:buFont typeface="Arial" panose="020B0604020202020204" pitchFamily="34" charset="0"/>
              <a:buNone/>
            </a:pPr>
            <a:r>
              <a:rPr lang="en-US" dirty="0"/>
              <a:t>Project Overview</a:t>
            </a:r>
          </a:p>
        </p:txBody>
      </p:sp>
    </p:spTree>
    <p:extLst>
      <p:ext uri="{BB962C8B-B14F-4D97-AF65-F5344CB8AC3E}">
        <p14:creationId xmlns:p14="http://schemas.microsoft.com/office/powerpoint/2010/main" val="38857238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2_Contents Slide 02">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3F850265-4D38-0D9F-4AC2-90E998EA2EB0}"/>
              </a:ext>
            </a:extLst>
          </p:cNvPr>
          <p:cNvSpPr/>
          <p:nvPr userDrawn="1"/>
        </p:nvSpPr>
        <p:spPr>
          <a:xfrm rot="16200000">
            <a:off x="5054547" y="1282615"/>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4" name="Freeform 3">
            <a:extLst>
              <a:ext uri="{FF2B5EF4-FFF2-40B4-BE49-F238E27FC236}">
                <a16:creationId xmlns:a16="http://schemas.microsoft.com/office/drawing/2014/main" id="{664597B8-8B75-6618-4F2C-C6DBD668D76B}"/>
              </a:ext>
            </a:extLst>
          </p:cNvPr>
          <p:cNvSpPr/>
          <p:nvPr userDrawn="1"/>
        </p:nvSpPr>
        <p:spPr>
          <a:xfrm>
            <a:off x="4214886" y="2517395"/>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Picture Placeholder 26">
            <a:extLst>
              <a:ext uri="{FF2B5EF4-FFF2-40B4-BE49-F238E27FC236}">
                <a16:creationId xmlns:a16="http://schemas.microsoft.com/office/drawing/2014/main" id="{0B935CD4-5A25-39F8-A013-F1CF1D4A86E5}"/>
              </a:ext>
            </a:extLst>
          </p:cNvPr>
          <p:cNvSpPr>
            <a:spLocks noGrp="1"/>
          </p:cNvSpPr>
          <p:nvPr>
            <p:ph type="pic" sz="quarter" idx="67"/>
          </p:nvPr>
        </p:nvSpPr>
        <p:spPr>
          <a:xfrm>
            <a:off x="4214886" y="-3775"/>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6" name="Text Placeholder 32">
            <a:extLst>
              <a:ext uri="{FF2B5EF4-FFF2-40B4-BE49-F238E27FC236}">
                <a16:creationId xmlns:a16="http://schemas.microsoft.com/office/drawing/2014/main" id="{EBBCF701-2E93-4A52-53A9-C308ABEA2E91}"/>
              </a:ext>
            </a:extLst>
          </p:cNvPr>
          <p:cNvSpPr>
            <a:spLocks noGrp="1"/>
          </p:cNvSpPr>
          <p:nvPr>
            <p:ph type="body" sz="quarter" idx="18" hasCustomPrompt="1"/>
          </p:nvPr>
        </p:nvSpPr>
        <p:spPr>
          <a:xfrm>
            <a:off x="4314004" y="4379702"/>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A3AE5DF3-E508-A79E-FC19-B5A341DA97F3}"/>
              </a:ext>
            </a:extLst>
          </p:cNvPr>
          <p:cNvSpPr>
            <a:spLocks noGrp="1"/>
          </p:cNvSpPr>
          <p:nvPr>
            <p:ph type="body" sz="quarter" idx="19" hasCustomPrompt="1"/>
          </p:nvPr>
        </p:nvSpPr>
        <p:spPr>
          <a:xfrm>
            <a:off x="4256379" y="3501620"/>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0" name="Text Placeholder 32">
            <a:extLst>
              <a:ext uri="{FF2B5EF4-FFF2-40B4-BE49-F238E27FC236}">
                <a16:creationId xmlns:a16="http://schemas.microsoft.com/office/drawing/2014/main" id="{1ADE3756-3F36-B74B-3278-C3112CCBCE8F}"/>
              </a:ext>
            </a:extLst>
          </p:cNvPr>
          <p:cNvSpPr>
            <a:spLocks noGrp="1"/>
          </p:cNvSpPr>
          <p:nvPr>
            <p:ph type="body" sz="quarter" idx="20" hasCustomPrompt="1"/>
          </p:nvPr>
        </p:nvSpPr>
        <p:spPr>
          <a:xfrm>
            <a:off x="5291594" y="3913544"/>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23" name="Text Placeholder 23">
            <a:extLst>
              <a:ext uri="{FF2B5EF4-FFF2-40B4-BE49-F238E27FC236}">
                <a16:creationId xmlns:a16="http://schemas.microsoft.com/office/drawing/2014/main" id="{81535683-02A9-FB84-F1E1-097F0D4999E2}"/>
              </a:ext>
            </a:extLst>
          </p:cNvPr>
          <p:cNvSpPr>
            <a:spLocks noGrp="1"/>
          </p:cNvSpPr>
          <p:nvPr>
            <p:ph type="body" sz="quarter" idx="66" hasCustomPrompt="1"/>
          </p:nvPr>
        </p:nvSpPr>
        <p:spPr>
          <a:xfrm rot="16200000">
            <a:off x="5066646" y="1296010"/>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28" name="Straight Connector 27">
            <a:extLst>
              <a:ext uri="{FF2B5EF4-FFF2-40B4-BE49-F238E27FC236}">
                <a16:creationId xmlns:a16="http://schemas.microsoft.com/office/drawing/2014/main" id="{53E37450-F11B-9870-F66E-A910DAC1689E}"/>
              </a:ext>
            </a:extLst>
          </p:cNvPr>
          <p:cNvCxnSpPr>
            <a:cxnSpLocks/>
          </p:cNvCxnSpPr>
          <p:nvPr userDrawn="1"/>
        </p:nvCxnSpPr>
        <p:spPr>
          <a:xfrm flipV="1">
            <a:off x="4217889" y="4136541"/>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Freeform 34">
            <a:extLst>
              <a:ext uri="{FF2B5EF4-FFF2-40B4-BE49-F238E27FC236}">
                <a16:creationId xmlns:a16="http://schemas.microsoft.com/office/drawing/2014/main" id="{C110313C-1EEA-FA8E-232D-51F8416E82F8}"/>
              </a:ext>
            </a:extLst>
          </p:cNvPr>
          <p:cNvSpPr/>
          <p:nvPr userDrawn="1"/>
        </p:nvSpPr>
        <p:spPr>
          <a:xfrm rot="10800000">
            <a:off x="6870094" y="309363"/>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6" name="object 3">
            <a:extLst>
              <a:ext uri="{FF2B5EF4-FFF2-40B4-BE49-F238E27FC236}">
                <a16:creationId xmlns:a16="http://schemas.microsoft.com/office/drawing/2014/main" id="{0492FBBC-78A0-7458-A89C-4C86142C5E9F}"/>
              </a:ext>
            </a:extLst>
          </p:cNvPr>
          <p:cNvSpPr/>
          <p:nvPr userDrawn="1"/>
        </p:nvSpPr>
        <p:spPr>
          <a:xfrm rot="5400000">
            <a:off x="7711887" y="5166466"/>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a:p>
        </p:txBody>
      </p:sp>
      <p:sp>
        <p:nvSpPr>
          <p:cNvPr id="37" name="Picture Placeholder 63">
            <a:extLst>
              <a:ext uri="{FF2B5EF4-FFF2-40B4-BE49-F238E27FC236}">
                <a16:creationId xmlns:a16="http://schemas.microsoft.com/office/drawing/2014/main" id="{781B90E7-3814-5805-EFF0-F9CE57638F61}"/>
              </a:ext>
            </a:extLst>
          </p:cNvPr>
          <p:cNvSpPr>
            <a:spLocks noGrp="1"/>
          </p:cNvSpPr>
          <p:nvPr>
            <p:ph type="pic" sz="quarter" idx="85"/>
          </p:nvPr>
        </p:nvSpPr>
        <p:spPr>
          <a:xfrm>
            <a:off x="6867666" y="3503003"/>
            <a:ext cx="2332491" cy="3351213"/>
          </a:xfrm>
          <a:custGeom>
            <a:avLst/>
            <a:gdLst>
              <a:gd name="connsiteX0" fmla="*/ 0 w 2332491"/>
              <a:gd name="connsiteY0" fmla="*/ 0 h 3351213"/>
              <a:gd name="connsiteX1" fmla="*/ 2332491 w 2332491"/>
              <a:gd name="connsiteY1" fmla="*/ 0 h 3351213"/>
              <a:gd name="connsiteX2" fmla="*/ 2332491 w 2332491"/>
              <a:gd name="connsiteY2" fmla="*/ 373296 h 3351213"/>
              <a:gd name="connsiteX3" fmla="*/ 2131611 w 2332491"/>
              <a:gd name="connsiteY3" fmla="*/ 373296 h 3351213"/>
              <a:gd name="connsiteX4" fmla="*/ 2131611 w 2332491"/>
              <a:gd name="connsiteY4" fmla="*/ 3351183 h 3351213"/>
              <a:gd name="connsiteX5" fmla="*/ 2332491 w 2332491"/>
              <a:gd name="connsiteY5" fmla="*/ 3351183 h 3351213"/>
              <a:gd name="connsiteX6" fmla="*/ 2332491 w 2332491"/>
              <a:gd name="connsiteY6" fmla="*/ 3351213 h 3351213"/>
              <a:gd name="connsiteX7" fmla="*/ 0 w 2332491"/>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2491" h="3351213">
                <a:moveTo>
                  <a:pt x="0" y="0"/>
                </a:moveTo>
                <a:lnTo>
                  <a:pt x="2332491" y="0"/>
                </a:lnTo>
                <a:lnTo>
                  <a:pt x="2332491" y="373296"/>
                </a:lnTo>
                <a:lnTo>
                  <a:pt x="2131611" y="373296"/>
                </a:lnTo>
                <a:lnTo>
                  <a:pt x="2131611" y="3351183"/>
                </a:lnTo>
                <a:lnTo>
                  <a:pt x="2332491" y="3351183"/>
                </a:lnTo>
                <a:lnTo>
                  <a:pt x="2332491" y="3351213"/>
                </a:lnTo>
                <a:lnTo>
                  <a:pt x="0" y="3351213"/>
                </a:lnTo>
                <a:close/>
              </a:path>
            </a:pathLst>
          </a:custGeom>
          <a:solidFill>
            <a:schemeClr val="bg1">
              <a:lumMod val="95000"/>
            </a:schemeClr>
          </a:solidFill>
        </p:spPr>
        <p:txBody>
          <a:bodyPr wrap="square">
            <a:noAutofit/>
          </a:bodyPr>
          <a:lstStyle/>
          <a:p>
            <a:endParaRPr lang="en-GB" dirty="0"/>
          </a:p>
        </p:txBody>
      </p:sp>
      <p:sp>
        <p:nvSpPr>
          <p:cNvPr id="38" name="Text Placeholder 32">
            <a:extLst>
              <a:ext uri="{FF2B5EF4-FFF2-40B4-BE49-F238E27FC236}">
                <a16:creationId xmlns:a16="http://schemas.microsoft.com/office/drawing/2014/main" id="{9C922EBA-0C15-91F4-DA57-20C8B3EE1C77}"/>
              </a:ext>
            </a:extLst>
          </p:cNvPr>
          <p:cNvSpPr>
            <a:spLocks noGrp="1"/>
          </p:cNvSpPr>
          <p:nvPr>
            <p:ph type="body" sz="quarter" idx="86" hasCustomPrompt="1"/>
          </p:nvPr>
        </p:nvSpPr>
        <p:spPr>
          <a:xfrm>
            <a:off x="6974493" y="1797417"/>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9" name="Text Placeholder 32">
            <a:extLst>
              <a:ext uri="{FF2B5EF4-FFF2-40B4-BE49-F238E27FC236}">
                <a16:creationId xmlns:a16="http://schemas.microsoft.com/office/drawing/2014/main" id="{BDADA95E-1B78-6FDB-6315-7380B92DE865}"/>
              </a:ext>
            </a:extLst>
          </p:cNvPr>
          <p:cNvSpPr>
            <a:spLocks noGrp="1"/>
          </p:cNvSpPr>
          <p:nvPr>
            <p:ph type="body" sz="quarter" idx="87" hasCustomPrompt="1"/>
          </p:nvPr>
        </p:nvSpPr>
        <p:spPr>
          <a:xfrm>
            <a:off x="6916868" y="919335"/>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0" name="Text Placeholder 32">
            <a:extLst>
              <a:ext uri="{FF2B5EF4-FFF2-40B4-BE49-F238E27FC236}">
                <a16:creationId xmlns:a16="http://schemas.microsoft.com/office/drawing/2014/main" id="{A7CF21B5-42A0-AD84-A15E-D307EC6CD6B0}"/>
              </a:ext>
            </a:extLst>
          </p:cNvPr>
          <p:cNvSpPr>
            <a:spLocks noGrp="1"/>
          </p:cNvSpPr>
          <p:nvPr>
            <p:ph type="body" sz="quarter" idx="88" hasCustomPrompt="1"/>
          </p:nvPr>
        </p:nvSpPr>
        <p:spPr>
          <a:xfrm>
            <a:off x="7952083" y="1331259"/>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1" name="Straight Connector 40">
            <a:extLst>
              <a:ext uri="{FF2B5EF4-FFF2-40B4-BE49-F238E27FC236}">
                <a16:creationId xmlns:a16="http://schemas.microsoft.com/office/drawing/2014/main" id="{0D60B0ED-9E30-C0A3-A225-F39EB410E86D}"/>
              </a:ext>
            </a:extLst>
          </p:cNvPr>
          <p:cNvCxnSpPr>
            <a:cxnSpLocks/>
          </p:cNvCxnSpPr>
          <p:nvPr userDrawn="1"/>
        </p:nvCxnSpPr>
        <p:spPr>
          <a:xfrm flipV="1">
            <a:off x="6878378" y="155425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object 3">
            <a:extLst>
              <a:ext uri="{FF2B5EF4-FFF2-40B4-BE49-F238E27FC236}">
                <a16:creationId xmlns:a16="http://schemas.microsoft.com/office/drawing/2014/main" id="{CE71875B-0621-A53D-1ADD-0F8875DCBA41}"/>
              </a:ext>
            </a:extLst>
          </p:cNvPr>
          <p:cNvSpPr/>
          <p:nvPr userDrawn="1"/>
        </p:nvSpPr>
        <p:spPr>
          <a:xfrm rot="16200000">
            <a:off x="10379583" y="1286390"/>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FBA63B"/>
          </a:solidFill>
        </p:spPr>
        <p:txBody>
          <a:bodyPr wrap="square" lIns="0" tIns="0" rIns="0" bIns="0" rtlCol="0"/>
          <a:lstStyle/>
          <a:p>
            <a:endParaRPr/>
          </a:p>
        </p:txBody>
      </p:sp>
      <p:sp>
        <p:nvSpPr>
          <p:cNvPr id="43" name="Freeform 42">
            <a:extLst>
              <a:ext uri="{FF2B5EF4-FFF2-40B4-BE49-F238E27FC236}">
                <a16:creationId xmlns:a16="http://schemas.microsoft.com/office/drawing/2014/main" id="{17944735-5817-61CF-ABC3-AE38609ABB4D}"/>
              </a:ext>
            </a:extLst>
          </p:cNvPr>
          <p:cNvSpPr/>
          <p:nvPr userDrawn="1"/>
        </p:nvSpPr>
        <p:spPr>
          <a:xfrm>
            <a:off x="9539922" y="2521170"/>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4" name="Picture Placeholder 26">
            <a:extLst>
              <a:ext uri="{FF2B5EF4-FFF2-40B4-BE49-F238E27FC236}">
                <a16:creationId xmlns:a16="http://schemas.microsoft.com/office/drawing/2014/main" id="{B0C71FA6-0C00-BA68-0E70-D3CE31E78745}"/>
              </a:ext>
            </a:extLst>
          </p:cNvPr>
          <p:cNvSpPr>
            <a:spLocks noGrp="1"/>
          </p:cNvSpPr>
          <p:nvPr>
            <p:ph type="pic" sz="quarter" idx="89"/>
          </p:nvPr>
        </p:nvSpPr>
        <p:spPr>
          <a:xfrm>
            <a:off x="9539922" y="0"/>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45" name="Text Placeholder 32">
            <a:extLst>
              <a:ext uri="{FF2B5EF4-FFF2-40B4-BE49-F238E27FC236}">
                <a16:creationId xmlns:a16="http://schemas.microsoft.com/office/drawing/2014/main" id="{BB898A30-90C4-FDC7-707E-A21EE8AE8F08}"/>
              </a:ext>
            </a:extLst>
          </p:cNvPr>
          <p:cNvSpPr>
            <a:spLocks noGrp="1"/>
          </p:cNvSpPr>
          <p:nvPr>
            <p:ph type="body" sz="quarter" idx="90" hasCustomPrompt="1"/>
          </p:nvPr>
        </p:nvSpPr>
        <p:spPr>
          <a:xfrm>
            <a:off x="9639040" y="4383477"/>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6" name="Text Placeholder 32">
            <a:extLst>
              <a:ext uri="{FF2B5EF4-FFF2-40B4-BE49-F238E27FC236}">
                <a16:creationId xmlns:a16="http://schemas.microsoft.com/office/drawing/2014/main" id="{E3376CA6-1F5A-2B2E-F9D5-9B5493D94AB9}"/>
              </a:ext>
            </a:extLst>
          </p:cNvPr>
          <p:cNvSpPr>
            <a:spLocks noGrp="1"/>
          </p:cNvSpPr>
          <p:nvPr>
            <p:ph type="body" sz="quarter" idx="91" hasCustomPrompt="1"/>
          </p:nvPr>
        </p:nvSpPr>
        <p:spPr>
          <a:xfrm>
            <a:off x="9581415" y="3505395"/>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47" name="Text Placeholder 32">
            <a:extLst>
              <a:ext uri="{FF2B5EF4-FFF2-40B4-BE49-F238E27FC236}">
                <a16:creationId xmlns:a16="http://schemas.microsoft.com/office/drawing/2014/main" id="{0F28EBB4-EE7D-0C65-6E62-FBC896577FE0}"/>
              </a:ext>
            </a:extLst>
          </p:cNvPr>
          <p:cNvSpPr>
            <a:spLocks noGrp="1"/>
          </p:cNvSpPr>
          <p:nvPr>
            <p:ph type="body" sz="quarter" idx="92" hasCustomPrompt="1"/>
          </p:nvPr>
        </p:nvSpPr>
        <p:spPr>
          <a:xfrm>
            <a:off x="10616630" y="3917319"/>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48" name="Text Placeholder 23">
            <a:extLst>
              <a:ext uri="{FF2B5EF4-FFF2-40B4-BE49-F238E27FC236}">
                <a16:creationId xmlns:a16="http://schemas.microsoft.com/office/drawing/2014/main" id="{BB5D5B20-3121-0F0F-2E4C-3D9B554CEB7A}"/>
              </a:ext>
            </a:extLst>
          </p:cNvPr>
          <p:cNvSpPr>
            <a:spLocks noGrp="1"/>
          </p:cNvSpPr>
          <p:nvPr>
            <p:ph type="body" sz="quarter" idx="93" hasCustomPrompt="1"/>
          </p:nvPr>
        </p:nvSpPr>
        <p:spPr>
          <a:xfrm rot="16200000">
            <a:off x="10391682" y="1299785"/>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49" name="Straight Connector 48">
            <a:extLst>
              <a:ext uri="{FF2B5EF4-FFF2-40B4-BE49-F238E27FC236}">
                <a16:creationId xmlns:a16="http://schemas.microsoft.com/office/drawing/2014/main" id="{6916D2A9-8858-7FC7-7432-BF37A909CC8C}"/>
              </a:ext>
            </a:extLst>
          </p:cNvPr>
          <p:cNvCxnSpPr>
            <a:cxnSpLocks/>
          </p:cNvCxnSpPr>
          <p:nvPr userDrawn="1"/>
        </p:nvCxnSpPr>
        <p:spPr>
          <a:xfrm flipV="1">
            <a:off x="9542925"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0" name="Text Placeholder 23">
            <a:extLst>
              <a:ext uri="{FF2B5EF4-FFF2-40B4-BE49-F238E27FC236}">
                <a16:creationId xmlns:a16="http://schemas.microsoft.com/office/drawing/2014/main" id="{28BB3BC0-F643-6C4F-6672-7CA33DF5268D}"/>
              </a:ext>
            </a:extLst>
          </p:cNvPr>
          <p:cNvSpPr>
            <a:spLocks noGrp="1"/>
          </p:cNvSpPr>
          <p:nvPr>
            <p:ph type="body" sz="quarter" idx="98" hasCustomPrompt="1"/>
          </p:nvPr>
        </p:nvSpPr>
        <p:spPr>
          <a:xfrm rot="16200000">
            <a:off x="7717895" y="5139128"/>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64052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2_Cover Slide ">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A4BDF266-AD07-951C-0FC5-D2A80F4FB6EA}"/>
              </a:ext>
            </a:extLst>
          </p:cNvPr>
          <p:cNvSpPr/>
          <p:nvPr userDrawn="1"/>
        </p:nvSpPr>
        <p:spPr>
          <a:xfrm>
            <a:off x="0" y="323082"/>
            <a:ext cx="7397280" cy="4704736"/>
          </a:xfrm>
          <a:custGeom>
            <a:avLst/>
            <a:gdLst>
              <a:gd name="connsiteX0" fmla="*/ 3 w 7397280"/>
              <a:gd name="connsiteY0" fmla="*/ 0 h 4704736"/>
              <a:gd name="connsiteX1" fmla="*/ 5047027 w 7397280"/>
              <a:gd name="connsiteY1" fmla="*/ 0 h 4704736"/>
              <a:gd name="connsiteX2" fmla="*/ 5047027 w 7397280"/>
              <a:gd name="connsiteY2" fmla="*/ 112 h 4704736"/>
              <a:gd name="connsiteX3" fmla="*/ 5285737 w 7397280"/>
              <a:gd name="connsiteY3" fmla="*/ 12122 h 4704736"/>
              <a:gd name="connsiteX4" fmla="*/ 7397280 w 7397280"/>
              <a:gd name="connsiteY4" fmla="*/ 2352370 h 4704736"/>
              <a:gd name="connsiteX5" fmla="*/ 5284928 w 7397280"/>
              <a:gd name="connsiteY5" fmla="*/ 4692617 h 4704736"/>
              <a:gd name="connsiteX6" fmla="*/ 5047027 w 7397280"/>
              <a:gd name="connsiteY6" fmla="*/ 4704626 h 4704736"/>
              <a:gd name="connsiteX7" fmla="*/ 5047027 w 7397280"/>
              <a:gd name="connsiteY7" fmla="*/ 4704732 h 4704736"/>
              <a:gd name="connsiteX8" fmla="*/ 5044930 w 7397280"/>
              <a:gd name="connsiteY8" fmla="*/ 4704732 h 4704736"/>
              <a:gd name="connsiteX9" fmla="*/ 5044846 w 7397280"/>
              <a:gd name="connsiteY9" fmla="*/ 4704736 h 4704736"/>
              <a:gd name="connsiteX10" fmla="*/ 5044730 w 7397280"/>
              <a:gd name="connsiteY10" fmla="*/ 4704732 h 4704736"/>
              <a:gd name="connsiteX11" fmla="*/ 4912245 w 7397280"/>
              <a:gd name="connsiteY11" fmla="*/ 4704732 h 4704736"/>
              <a:gd name="connsiteX12" fmla="*/ 4912245 w 7397280"/>
              <a:gd name="connsiteY12" fmla="*/ 4704736 h 4704736"/>
              <a:gd name="connsiteX13" fmla="*/ 2317036 w 7397280"/>
              <a:gd name="connsiteY13" fmla="*/ 4704736 h 4704736"/>
              <a:gd name="connsiteX14" fmla="*/ 2317036 w 7397280"/>
              <a:gd name="connsiteY14" fmla="*/ 4704732 h 4704736"/>
              <a:gd name="connsiteX15" fmla="*/ 0 w 7397280"/>
              <a:gd name="connsiteY15" fmla="*/ 4704732 h 4704736"/>
              <a:gd name="connsiteX16" fmla="*/ 0 w 7397280"/>
              <a:gd name="connsiteY16" fmla="*/ 1655235 h 4704736"/>
              <a:gd name="connsiteX17" fmla="*/ 3 w 7397280"/>
              <a:gd name="connsiteY17" fmla="*/ 1655235 h 4704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97280" h="4704736">
                <a:moveTo>
                  <a:pt x="3" y="0"/>
                </a:moveTo>
                <a:lnTo>
                  <a:pt x="5047027" y="0"/>
                </a:lnTo>
                <a:lnTo>
                  <a:pt x="5047027" y="112"/>
                </a:lnTo>
                <a:lnTo>
                  <a:pt x="5285737" y="12122"/>
                </a:lnTo>
                <a:cubicBezTo>
                  <a:pt x="6473566" y="132349"/>
                  <a:pt x="7397280" y="1132293"/>
                  <a:pt x="7397280" y="2352370"/>
                </a:cubicBezTo>
                <a:cubicBezTo>
                  <a:pt x="7397280" y="3572444"/>
                  <a:pt x="6469247" y="4572389"/>
                  <a:pt x="5284928" y="4692617"/>
                </a:cubicBezTo>
                <a:lnTo>
                  <a:pt x="5047027" y="4704626"/>
                </a:lnTo>
                <a:lnTo>
                  <a:pt x="5047027" y="4704732"/>
                </a:lnTo>
                <a:lnTo>
                  <a:pt x="5044930" y="4704732"/>
                </a:lnTo>
                <a:lnTo>
                  <a:pt x="5044846" y="4704736"/>
                </a:lnTo>
                <a:lnTo>
                  <a:pt x="5044730" y="4704732"/>
                </a:lnTo>
                <a:lnTo>
                  <a:pt x="4912245" y="4704732"/>
                </a:lnTo>
                <a:lnTo>
                  <a:pt x="4912245" y="4704736"/>
                </a:lnTo>
                <a:lnTo>
                  <a:pt x="2317036" y="4704736"/>
                </a:lnTo>
                <a:lnTo>
                  <a:pt x="2317036" y="4704732"/>
                </a:lnTo>
                <a:lnTo>
                  <a:pt x="0" y="4704732"/>
                </a:lnTo>
                <a:lnTo>
                  <a:pt x="0" y="1655235"/>
                </a:lnTo>
                <a:lnTo>
                  <a:pt x="3" y="1655235"/>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2">
            <a:extLst>
              <a:ext uri="{FF2B5EF4-FFF2-40B4-BE49-F238E27FC236}">
                <a16:creationId xmlns:a16="http://schemas.microsoft.com/office/drawing/2014/main" id="{41D050F8-31AB-9FE2-1F96-1C312E675290}"/>
              </a:ext>
            </a:extLst>
          </p:cNvPr>
          <p:cNvSpPr/>
          <p:nvPr userDrawn="1"/>
        </p:nvSpPr>
        <p:spPr>
          <a:xfrm rot="10800000">
            <a:off x="5815699" y="2780706"/>
            <a:ext cx="6376301" cy="30148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3">
            <a:extLst>
              <a:ext uri="{FF2B5EF4-FFF2-40B4-BE49-F238E27FC236}">
                <a16:creationId xmlns:a16="http://schemas.microsoft.com/office/drawing/2014/main" id="{DD21705C-7FA8-BA02-3A02-4AEB6B8A6FA5}"/>
              </a:ext>
            </a:extLst>
          </p:cNvPr>
          <p:cNvSpPr/>
          <p:nvPr userDrawn="1"/>
        </p:nvSpPr>
        <p:spPr>
          <a:xfrm>
            <a:off x="0" y="4748524"/>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4" name="Text Placeholder 23">
            <a:extLst>
              <a:ext uri="{FF2B5EF4-FFF2-40B4-BE49-F238E27FC236}">
                <a16:creationId xmlns:a16="http://schemas.microsoft.com/office/drawing/2014/main" id="{DB9C673F-75B9-3C64-B354-B97F6B5B3B7D}"/>
              </a:ext>
            </a:extLst>
          </p:cNvPr>
          <p:cNvSpPr>
            <a:spLocks noGrp="1"/>
          </p:cNvSpPr>
          <p:nvPr>
            <p:ph type="body" sz="quarter" idx="15" hasCustomPrompt="1"/>
          </p:nvPr>
        </p:nvSpPr>
        <p:spPr>
          <a:xfrm>
            <a:off x="553654" y="3403432"/>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35" name="Text Placeholder 23">
            <a:extLst>
              <a:ext uri="{FF2B5EF4-FFF2-40B4-BE49-F238E27FC236}">
                <a16:creationId xmlns:a16="http://schemas.microsoft.com/office/drawing/2014/main" id="{B6B55F79-6219-8770-AA75-46A8FCA7993C}"/>
              </a:ext>
            </a:extLst>
          </p:cNvPr>
          <p:cNvSpPr>
            <a:spLocks noGrp="1"/>
          </p:cNvSpPr>
          <p:nvPr>
            <p:ph type="body" sz="quarter" idx="16" hasCustomPrompt="1"/>
          </p:nvPr>
        </p:nvSpPr>
        <p:spPr>
          <a:xfrm>
            <a:off x="553654" y="2780706"/>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a:t>Your guide to</a:t>
            </a:r>
          </a:p>
        </p:txBody>
      </p:sp>
      <p:sp>
        <p:nvSpPr>
          <p:cNvPr id="46" name="Text Placeholder 23">
            <a:extLst>
              <a:ext uri="{FF2B5EF4-FFF2-40B4-BE49-F238E27FC236}">
                <a16:creationId xmlns:a16="http://schemas.microsoft.com/office/drawing/2014/main" id="{20689DDF-9FE1-3230-DCC6-2F50B15342A4}"/>
              </a:ext>
            </a:extLst>
          </p:cNvPr>
          <p:cNvSpPr>
            <a:spLocks noGrp="1"/>
          </p:cNvSpPr>
          <p:nvPr>
            <p:ph type="body" sz="quarter" idx="17" hasCustomPrompt="1"/>
          </p:nvPr>
        </p:nvSpPr>
        <p:spPr>
          <a:xfrm>
            <a:off x="0" y="4782197"/>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err="1"/>
              <a:t>www.epicstays.eu</a:t>
            </a:r>
            <a:endParaRPr lang="en-US"/>
          </a:p>
        </p:txBody>
      </p:sp>
      <p:grpSp>
        <p:nvGrpSpPr>
          <p:cNvPr id="7" name="Group 6">
            <a:extLst>
              <a:ext uri="{FF2B5EF4-FFF2-40B4-BE49-F238E27FC236}">
                <a16:creationId xmlns:a16="http://schemas.microsoft.com/office/drawing/2014/main" id="{5D593706-4C85-5920-F70F-0CE6F883ED35}"/>
              </a:ext>
            </a:extLst>
          </p:cNvPr>
          <p:cNvGrpSpPr/>
          <p:nvPr userDrawn="1"/>
        </p:nvGrpSpPr>
        <p:grpSpPr>
          <a:xfrm>
            <a:off x="494660" y="5658757"/>
            <a:ext cx="6932341" cy="851642"/>
            <a:chOff x="441852" y="5691396"/>
            <a:chExt cx="6932341" cy="851642"/>
          </a:xfrm>
        </p:grpSpPr>
        <p:pic>
          <p:nvPicPr>
            <p:cNvPr id="8" name="Picture 7" descr="Co-funded by the European Union logo in png for web usage">
              <a:extLst>
                <a:ext uri="{FF2B5EF4-FFF2-40B4-BE49-F238E27FC236}">
                  <a16:creationId xmlns:a16="http://schemas.microsoft.com/office/drawing/2014/main" id="{F3C18A2F-CC39-28BC-FB5E-6EE3BED8560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5DA2DED4-8C74-4729-B1AC-D8D3B61225E9}"/>
                </a:ext>
              </a:extLst>
            </p:cNvPr>
            <p:cNvSpPr/>
            <p:nvPr userDrawn="1"/>
          </p:nvSpPr>
          <p:spPr>
            <a:xfrm>
              <a:off x="3179504" y="6104456"/>
              <a:ext cx="4194689"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93D0D581-B07B-F3E7-2386-BE30D2C37512}"/>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99B1BE01-0A0D-D523-D299-F20147CC3628}"/>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0A7BFF38-7E2B-C318-5B01-3FD416F8014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pic>
        <p:nvPicPr>
          <p:cNvPr id="13" name="Picture 12">
            <a:extLst>
              <a:ext uri="{FF2B5EF4-FFF2-40B4-BE49-F238E27FC236}">
                <a16:creationId xmlns:a16="http://schemas.microsoft.com/office/drawing/2014/main" id="{60C7197D-FB01-0C61-00CF-88F6AC65625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8415806" y="508982"/>
            <a:ext cx="3201549" cy="1983866"/>
          </a:xfrm>
          <a:prstGeom prst="rect">
            <a:avLst/>
          </a:prstGeom>
        </p:spPr>
      </p:pic>
    </p:spTree>
    <p:extLst>
      <p:ext uri="{BB962C8B-B14F-4D97-AF65-F5344CB8AC3E}">
        <p14:creationId xmlns:p14="http://schemas.microsoft.com/office/powerpoint/2010/main" val="35808948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22CEC74C-0CE3-4794-AF68-3DB0D2FBEFED}"/>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12E813A-4B5A-A037-1771-89408093719C}"/>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8A08515E-B498-AE59-22EA-DEEEFE5B92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ED1CCC7D-32DF-7678-8C87-6870AF26CB26}"/>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CDF43C96-7197-7DB6-1E39-FC03EF8248FB}"/>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3E9351C3-A73F-CFD6-99E3-94889B433A22}"/>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942A3A25-535E-38CC-3670-10A1377D8B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10937095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1_Contents Slide 01">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AB58B100-F3B0-9F75-BCD6-CD01355380E3}"/>
              </a:ext>
            </a:extLst>
          </p:cNvPr>
          <p:cNvSpPr/>
          <p:nvPr userDrawn="1"/>
        </p:nvSpPr>
        <p:spPr>
          <a:xfrm rot="16200000">
            <a:off x="1049881" y="1286396"/>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3" name="Freeform 2">
            <a:extLst>
              <a:ext uri="{FF2B5EF4-FFF2-40B4-BE49-F238E27FC236}">
                <a16:creationId xmlns:a16="http://schemas.microsoft.com/office/drawing/2014/main" id="{5A6BB997-596E-4786-2F55-208C130FA1A6}"/>
              </a:ext>
            </a:extLst>
          </p:cNvPr>
          <p:cNvSpPr/>
          <p:nvPr userDrawn="1"/>
        </p:nvSpPr>
        <p:spPr>
          <a:xfrm>
            <a:off x="210220" y="2521176"/>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Picture Placeholder 26">
            <a:extLst>
              <a:ext uri="{FF2B5EF4-FFF2-40B4-BE49-F238E27FC236}">
                <a16:creationId xmlns:a16="http://schemas.microsoft.com/office/drawing/2014/main" id="{222A47AC-E8AE-56CC-DCEC-85D7067A0FBE}"/>
              </a:ext>
            </a:extLst>
          </p:cNvPr>
          <p:cNvSpPr>
            <a:spLocks noGrp="1"/>
          </p:cNvSpPr>
          <p:nvPr>
            <p:ph type="pic" sz="quarter" idx="67"/>
          </p:nvPr>
        </p:nvSpPr>
        <p:spPr>
          <a:xfrm>
            <a:off x="210220" y="6"/>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6" name="Text Placeholder 32">
            <a:extLst>
              <a:ext uri="{FF2B5EF4-FFF2-40B4-BE49-F238E27FC236}">
                <a16:creationId xmlns:a16="http://schemas.microsoft.com/office/drawing/2014/main" id="{4001BD79-7C1D-4AEA-28DD-B4D32AD5877B}"/>
              </a:ext>
            </a:extLst>
          </p:cNvPr>
          <p:cNvSpPr>
            <a:spLocks noGrp="1"/>
          </p:cNvSpPr>
          <p:nvPr>
            <p:ph type="body" sz="quarter" idx="18" hasCustomPrompt="1"/>
          </p:nvPr>
        </p:nvSpPr>
        <p:spPr>
          <a:xfrm>
            <a:off x="309338" y="4383483"/>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1" name="Text Placeholder 32">
            <a:extLst>
              <a:ext uri="{FF2B5EF4-FFF2-40B4-BE49-F238E27FC236}">
                <a16:creationId xmlns:a16="http://schemas.microsoft.com/office/drawing/2014/main" id="{67491A92-E816-1D3A-E5D6-EBF192255845}"/>
              </a:ext>
            </a:extLst>
          </p:cNvPr>
          <p:cNvSpPr>
            <a:spLocks noGrp="1"/>
          </p:cNvSpPr>
          <p:nvPr>
            <p:ph type="body" sz="quarter" idx="19" hasCustomPrompt="1"/>
          </p:nvPr>
        </p:nvSpPr>
        <p:spPr>
          <a:xfrm>
            <a:off x="251713" y="3505401"/>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2" name="Text Placeholder 32">
            <a:extLst>
              <a:ext uri="{FF2B5EF4-FFF2-40B4-BE49-F238E27FC236}">
                <a16:creationId xmlns:a16="http://schemas.microsoft.com/office/drawing/2014/main" id="{987EFA9A-2ED0-56D1-40B3-419FC3851D77}"/>
              </a:ext>
            </a:extLst>
          </p:cNvPr>
          <p:cNvSpPr>
            <a:spLocks noGrp="1"/>
          </p:cNvSpPr>
          <p:nvPr>
            <p:ph type="body" sz="quarter" idx="20" hasCustomPrompt="1"/>
          </p:nvPr>
        </p:nvSpPr>
        <p:spPr>
          <a:xfrm>
            <a:off x="1286928" y="3917325"/>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13" name="Text Placeholder 23">
            <a:extLst>
              <a:ext uri="{FF2B5EF4-FFF2-40B4-BE49-F238E27FC236}">
                <a16:creationId xmlns:a16="http://schemas.microsoft.com/office/drawing/2014/main" id="{03661970-41DC-FEFA-3751-A94EF54BBECA}"/>
              </a:ext>
            </a:extLst>
          </p:cNvPr>
          <p:cNvSpPr>
            <a:spLocks noGrp="1"/>
          </p:cNvSpPr>
          <p:nvPr>
            <p:ph type="body" sz="quarter" idx="66" hasCustomPrompt="1"/>
          </p:nvPr>
        </p:nvSpPr>
        <p:spPr>
          <a:xfrm rot="16200000">
            <a:off x="1061980" y="1299791"/>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4" name="Straight Connector 13">
            <a:extLst>
              <a:ext uri="{FF2B5EF4-FFF2-40B4-BE49-F238E27FC236}">
                <a16:creationId xmlns:a16="http://schemas.microsoft.com/office/drawing/2014/main" id="{97B18728-F186-A8AC-4AD7-600B58C667B4}"/>
              </a:ext>
            </a:extLst>
          </p:cNvPr>
          <p:cNvCxnSpPr>
            <a:cxnSpLocks/>
          </p:cNvCxnSpPr>
          <p:nvPr userDrawn="1"/>
        </p:nvCxnSpPr>
        <p:spPr>
          <a:xfrm flipV="1">
            <a:off x="213223" y="4140322"/>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56BC89A4-DD24-2C25-BFA4-C7F92035029F}"/>
              </a:ext>
            </a:extLst>
          </p:cNvPr>
          <p:cNvSpPr/>
          <p:nvPr userDrawn="1"/>
        </p:nvSpPr>
        <p:spPr>
          <a:xfrm rot="10800000">
            <a:off x="3009806" y="313144"/>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object 3">
            <a:extLst>
              <a:ext uri="{FF2B5EF4-FFF2-40B4-BE49-F238E27FC236}">
                <a16:creationId xmlns:a16="http://schemas.microsoft.com/office/drawing/2014/main" id="{13DEC2A7-8A35-A10B-354E-B48ACD1AC720}"/>
              </a:ext>
            </a:extLst>
          </p:cNvPr>
          <p:cNvSpPr/>
          <p:nvPr userDrawn="1"/>
        </p:nvSpPr>
        <p:spPr>
          <a:xfrm rot="5400000">
            <a:off x="3851599" y="5170247"/>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a:p>
        </p:txBody>
      </p:sp>
      <p:sp>
        <p:nvSpPr>
          <p:cNvPr id="17" name="Picture Placeholder 63">
            <a:extLst>
              <a:ext uri="{FF2B5EF4-FFF2-40B4-BE49-F238E27FC236}">
                <a16:creationId xmlns:a16="http://schemas.microsoft.com/office/drawing/2014/main" id="{3F69ECB2-5E5E-6F96-31CC-D27D9FAE69FD}"/>
              </a:ext>
            </a:extLst>
          </p:cNvPr>
          <p:cNvSpPr>
            <a:spLocks noGrp="1"/>
          </p:cNvSpPr>
          <p:nvPr>
            <p:ph type="pic" sz="quarter" idx="85"/>
          </p:nvPr>
        </p:nvSpPr>
        <p:spPr>
          <a:xfrm>
            <a:off x="3007378" y="3506784"/>
            <a:ext cx="2332491" cy="3351213"/>
          </a:xfrm>
          <a:custGeom>
            <a:avLst/>
            <a:gdLst>
              <a:gd name="connsiteX0" fmla="*/ 0 w 2332491"/>
              <a:gd name="connsiteY0" fmla="*/ 0 h 3351213"/>
              <a:gd name="connsiteX1" fmla="*/ 2332491 w 2332491"/>
              <a:gd name="connsiteY1" fmla="*/ 0 h 3351213"/>
              <a:gd name="connsiteX2" fmla="*/ 2332491 w 2332491"/>
              <a:gd name="connsiteY2" fmla="*/ 373296 h 3351213"/>
              <a:gd name="connsiteX3" fmla="*/ 2131611 w 2332491"/>
              <a:gd name="connsiteY3" fmla="*/ 373296 h 3351213"/>
              <a:gd name="connsiteX4" fmla="*/ 2131611 w 2332491"/>
              <a:gd name="connsiteY4" fmla="*/ 3351183 h 3351213"/>
              <a:gd name="connsiteX5" fmla="*/ 2332491 w 2332491"/>
              <a:gd name="connsiteY5" fmla="*/ 3351183 h 3351213"/>
              <a:gd name="connsiteX6" fmla="*/ 2332491 w 2332491"/>
              <a:gd name="connsiteY6" fmla="*/ 3351213 h 3351213"/>
              <a:gd name="connsiteX7" fmla="*/ 0 w 2332491"/>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2491" h="3351213">
                <a:moveTo>
                  <a:pt x="0" y="0"/>
                </a:moveTo>
                <a:lnTo>
                  <a:pt x="2332491" y="0"/>
                </a:lnTo>
                <a:lnTo>
                  <a:pt x="2332491" y="373296"/>
                </a:lnTo>
                <a:lnTo>
                  <a:pt x="2131611" y="373296"/>
                </a:lnTo>
                <a:lnTo>
                  <a:pt x="2131611" y="3351183"/>
                </a:lnTo>
                <a:lnTo>
                  <a:pt x="2332491" y="3351183"/>
                </a:lnTo>
                <a:lnTo>
                  <a:pt x="2332491" y="3351213"/>
                </a:lnTo>
                <a:lnTo>
                  <a:pt x="0" y="3351213"/>
                </a:lnTo>
                <a:close/>
              </a:path>
            </a:pathLst>
          </a:custGeom>
          <a:solidFill>
            <a:schemeClr val="bg1">
              <a:lumMod val="95000"/>
            </a:schemeClr>
          </a:solidFill>
        </p:spPr>
        <p:txBody>
          <a:bodyPr wrap="square">
            <a:noAutofit/>
          </a:bodyPr>
          <a:lstStyle/>
          <a:p>
            <a:endParaRPr lang="en-GB" dirty="0"/>
          </a:p>
        </p:txBody>
      </p:sp>
      <p:sp>
        <p:nvSpPr>
          <p:cNvPr id="18" name="Text Placeholder 32">
            <a:extLst>
              <a:ext uri="{FF2B5EF4-FFF2-40B4-BE49-F238E27FC236}">
                <a16:creationId xmlns:a16="http://schemas.microsoft.com/office/drawing/2014/main" id="{76079F84-B306-F7E7-A066-B14BCD193490}"/>
              </a:ext>
            </a:extLst>
          </p:cNvPr>
          <p:cNvSpPr>
            <a:spLocks noGrp="1"/>
          </p:cNvSpPr>
          <p:nvPr>
            <p:ph type="body" sz="quarter" idx="86" hasCustomPrompt="1"/>
          </p:nvPr>
        </p:nvSpPr>
        <p:spPr>
          <a:xfrm>
            <a:off x="3114205" y="1801198"/>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A4012D8B-03FF-7AB7-2352-50B881B6772F}"/>
              </a:ext>
            </a:extLst>
          </p:cNvPr>
          <p:cNvSpPr>
            <a:spLocks noGrp="1"/>
          </p:cNvSpPr>
          <p:nvPr>
            <p:ph type="body" sz="quarter" idx="87" hasCustomPrompt="1"/>
          </p:nvPr>
        </p:nvSpPr>
        <p:spPr>
          <a:xfrm>
            <a:off x="3056580" y="923116"/>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20" name="Text Placeholder 32">
            <a:extLst>
              <a:ext uri="{FF2B5EF4-FFF2-40B4-BE49-F238E27FC236}">
                <a16:creationId xmlns:a16="http://schemas.microsoft.com/office/drawing/2014/main" id="{9576CC2E-339A-8170-905A-A21C9CAE4146}"/>
              </a:ext>
            </a:extLst>
          </p:cNvPr>
          <p:cNvSpPr>
            <a:spLocks noGrp="1"/>
          </p:cNvSpPr>
          <p:nvPr>
            <p:ph type="body" sz="quarter" idx="88" hasCustomPrompt="1"/>
          </p:nvPr>
        </p:nvSpPr>
        <p:spPr>
          <a:xfrm>
            <a:off x="4091795" y="1335040"/>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1" name="Straight Connector 20">
            <a:extLst>
              <a:ext uri="{FF2B5EF4-FFF2-40B4-BE49-F238E27FC236}">
                <a16:creationId xmlns:a16="http://schemas.microsoft.com/office/drawing/2014/main" id="{FE694A44-1BDC-AFDB-FF67-66ADDE7DB91A}"/>
              </a:ext>
            </a:extLst>
          </p:cNvPr>
          <p:cNvCxnSpPr>
            <a:cxnSpLocks/>
          </p:cNvCxnSpPr>
          <p:nvPr userDrawn="1"/>
        </p:nvCxnSpPr>
        <p:spPr>
          <a:xfrm flipV="1">
            <a:off x="3018090" y="1558037"/>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object 3">
            <a:extLst>
              <a:ext uri="{FF2B5EF4-FFF2-40B4-BE49-F238E27FC236}">
                <a16:creationId xmlns:a16="http://schemas.microsoft.com/office/drawing/2014/main" id="{75BA7323-31AB-B9AD-9AF6-A0EE0CE9268B}"/>
              </a:ext>
            </a:extLst>
          </p:cNvPr>
          <p:cNvSpPr/>
          <p:nvPr userDrawn="1"/>
        </p:nvSpPr>
        <p:spPr>
          <a:xfrm rot="16200000">
            <a:off x="6631589" y="1290171"/>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FBA63B"/>
          </a:solidFill>
        </p:spPr>
        <p:txBody>
          <a:bodyPr wrap="square" lIns="0" tIns="0" rIns="0" bIns="0" rtlCol="0"/>
          <a:lstStyle/>
          <a:p>
            <a:endParaRPr/>
          </a:p>
        </p:txBody>
      </p:sp>
      <p:sp>
        <p:nvSpPr>
          <p:cNvPr id="24" name="Freeform 23">
            <a:extLst>
              <a:ext uri="{FF2B5EF4-FFF2-40B4-BE49-F238E27FC236}">
                <a16:creationId xmlns:a16="http://schemas.microsoft.com/office/drawing/2014/main" id="{B48294FA-6206-DC27-6E44-D4BB7C2C8DC7}"/>
              </a:ext>
            </a:extLst>
          </p:cNvPr>
          <p:cNvSpPr/>
          <p:nvPr userDrawn="1"/>
        </p:nvSpPr>
        <p:spPr>
          <a:xfrm>
            <a:off x="5791928" y="2524951"/>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Picture Placeholder 26">
            <a:extLst>
              <a:ext uri="{FF2B5EF4-FFF2-40B4-BE49-F238E27FC236}">
                <a16:creationId xmlns:a16="http://schemas.microsoft.com/office/drawing/2014/main" id="{DBFAC1F1-D0E5-BCB9-86E9-2EA24562BF8D}"/>
              </a:ext>
            </a:extLst>
          </p:cNvPr>
          <p:cNvSpPr>
            <a:spLocks noGrp="1"/>
          </p:cNvSpPr>
          <p:nvPr>
            <p:ph type="pic" sz="quarter" idx="89"/>
          </p:nvPr>
        </p:nvSpPr>
        <p:spPr>
          <a:xfrm>
            <a:off x="5791928" y="3781"/>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6" name="Text Placeholder 32">
            <a:extLst>
              <a:ext uri="{FF2B5EF4-FFF2-40B4-BE49-F238E27FC236}">
                <a16:creationId xmlns:a16="http://schemas.microsoft.com/office/drawing/2014/main" id="{56C07F70-6842-66F8-7253-081C5AFCB97F}"/>
              </a:ext>
            </a:extLst>
          </p:cNvPr>
          <p:cNvSpPr>
            <a:spLocks noGrp="1"/>
          </p:cNvSpPr>
          <p:nvPr>
            <p:ph type="body" sz="quarter" idx="90" hasCustomPrompt="1"/>
          </p:nvPr>
        </p:nvSpPr>
        <p:spPr>
          <a:xfrm>
            <a:off x="5891046" y="4387258"/>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3" name="Text Placeholder 32">
            <a:extLst>
              <a:ext uri="{FF2B5EF4-FFF2-40B4-BE49-F238E27FC236}">
                <a16:creationId xmlns:a16="http://schemas.microsoft.com/office/drawing/2014/main" id="{40168223-E82F-C581-CD6C-819F083C284A}"/>
              </a:ext>
            </a:extLst>
          </p:cNvPr>
          <p:cNvSpPr>
            <a:spLocks noGrp="1"/>
          </p:cNvSpPr>
          <p:nvPr>
            <p:ph type="body" sz="quarter" idx="91" hasCustomPrompt="1"/>
          </p:nvPr>
        </p:nvSpPr>
        <p:spPr>
          <a:xfrm>
            <a:off x="5833421" y="3509176"/>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35" name="Text Placeholder 32">
            <a:extLst>
              <a:ext uri="{FF2B5EF4-FFF2-40B4-BE49-F238E27FC236}">
                <a16:creationId xmlns:a16="http://schemas.microsoft.com/office/drawing/2014/main" id="{6965A4F2-CFB5-597B-B1A4-DD256D8297E7}"/>
              </a:ext>
            </a:extLst>
          </p:cNvPr>
          <p:cNvSpPr>
            <a:spLocks noGrp="1"/>
          </p:cNvSpPr>
          <p:nvPr>
            <p:ph type="body" sz="quarter" idx="92" hasCustomPrompt="1"/>
          </p:nvPr>
        </p:nvSpPr>
        <p:spPr>
          <a:xfrm>
            <a:off x="6868636" y="3921100"/>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7" name="Text Placeholder 23">
            <a:extLst>
              <a:ext uri="{FF2B5EF4-FFF2-40B4-BE49-F238E27FC236}">
                <a16:creationId xmlns:a16="http://schemas.microsoft.com/office/drawing/2014/main" id="{0058FE08-A56A-1DCA-7467-6DC169387395}"/>
              </a:ext>
            </a:extLst>
          </p:cNvPr>
          <p:cNvSpPr>
            <a:spLocks noGrp="1"/>
          </p:cNvSpPr>
          <p:nvPr>
            <p:ph type="body" sz="quarter" idx="93" hasCustomPrompt="1"/>
          </p:nvPr>
        </p:nvSpPr>
        <p:spPr>
          <a:xfrm rot="16200000">
            <a:off x="6643688" y="1303566"/>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38" name="Straight Connector 37">
            <a:extLst>
              <a:ext uri="{FF2B5EF4-FFF2-40B4-BE49-F238E27FC236}">
                <a16:creationId xmlns:a16="http://schemas.microsoft.com/office/drawing/2014/main" id="{AE696F87-EAE8-55E7-10A1-B3B87338CB68}"/>
              </a:ext>
            </a:extLst>
          </p:cNvPr>
          <p:cNvCxnSpPr>
            <a:cxnSpLocks/>
          </p:cNvCxnSpPr>
          <p:nvPr userDrawn="1"/>
        </p:nvCxnSpPr>
        <p:spPr>
          <a:xfrm flipV="1">
            <a:off x="5794931" y="4144097"/>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 Placeholder 23">
            <a:extLst>
              <a:ext uri="{FF2B5EF4-FFF2-40B4-BE49-F238E27FC236}">
                <a16:creationId xmlns:a16="http://schemas.microsoft.com/office/drawing/2014/main" id="{78F1EF78-9AD9-0FCA-90D3-30D5C9A8CED2}"/>
              </a:ext>
            </a:extLst>
          </p:cNvPr>
          <p:cNvSpPr>
            <a:spLocks noGrp="1"/>
          </p:cNvSpPr>
          <p:nvPr>
            <p:ph type="body" sz="quarter" idx="98" hasCustomPrompt="1"/>
          </p:nvPr>
        </p:nvSpPr>
        <p:spPr>
          <a:xfrm rot="16200000">
            <a:off x="3857607" y="5142909"/>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42" name="Text Placeholder 32">
            <a:extLst>
              <a:ext uri="{FF2B5EF4-FFF2-40B4-BE49-F238E27FC236}">
                <a16:creationId xmlns:a16="http://schemas.microsoft.com/office/drawing/2014/main" id="{44EE4033-E818-4E58-A69F-F073C9036957}"/>
              </a:ext>
            </a:extLst>
          </p:cNvPr>
          <p:cNvSpPr>
            <a:spLocks noGrp="1"/>
          </p:cNvSpPr>
          <p:nvPr>
            <p:ph type="body" sz="quarter" idx="42" hasCustomPrompt="1"/>
          </p:nvPr>
        </p:nvSpPr>
        <p:spPr>
          <a:xfrm rot="16200000">
            <a:off x="8464222" y="3119182"/>
            <a:ext cx="6840061" cy="637571"/>
          </a:xfrm>
          <a:prstGeom prst="rect">
            <a:avLst/>
          </a:prstGeom>
        </p:spPr>
        <p:txBody>
          <a:bodyPr anchor="t">
            <a:noAutofit/>
          </a:bodyPr>
          <a:lstStyle>
            <a:lvl1pPr marL="0" indent="0" algn="ct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32097755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Photo/Text Slide 03">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1F8B28AA-A37F-3D04-FE6B-7976D6F7534B}"/>
              </a:ext>
            </a:extLst>
          </p:cNvPr>
          <p:cNvSpPr/>
          <p:nvPr userDrawn="1"/>
        </p:nvSpPr>
        <p:spPr>
          <a:xfrm rot="16200000">
            <a:off x="586434" y="-358294"/>
            <a:ext cx="3200860" cy="4373727"/>
          </a:xfrm>
          <a:custGeom>
            <a:avLst/>
            <a:gdLst>
              <a:gd name="connsiteX0" fmla="*/ 3200860 w 3200860"/>
              <a:gd name="connsiteY0" fmla="*/ 3341 h 4373727"/>
              <a:gd name="connsiteX1" fmla="*/ 3200860 w 3200860"/>
              <a:gd name="connsiteY1" fmla="*/ 2683476 h 4373727"/>
              <a:gd name="connsiteX2" fmla="*/ 3197520 w 3200860"/>
              <a:gd name="connsiteY2" fmla="*/ 2683476 h 4373727"/>
              <a:gd name="connsiteX3" fmla="*/ 3200860 w 3200860"/>
              <a:gd name="connsiteY3" fmla="*/ 2773667 h 4373727"/>
              <a:gd name="connsiteX4" fmla="*/ 1600429 w 3200860"/>
              <a:gd name="connsiteY4" fmla="*/ 4373727 h 4373727"/>
              <a:gd name="connsiteX5" fmla="*/ 0 w 3200860"/>
              <a:gd name="connsiteY5" fmla="*/ 2773667 h 4373727"/>
              <a:gd name="connsiteX6" fmla="*/ 3340 w 3200860"/>
              <a:gd name="connsiteY6" fmla="*/ 2683475 h 4373727"/>
              <a:gd name="connsiteX7" fmla="*/ 0 w 3200860"/>
              <a:gd name="connsiteY7" fmla="*/ 2683475 h 4373727"/>
              <a:gd name="connsiteX8" fmla="*/ 0 w 3200860"/>
              <a:gd name="connsiteY8" fmla="*/ 102 h 4373727"/>
              <a:gd name="connsiteX9" fmla="*/ 64346 w 3200860"/>
              <a:gd name="connsiteY9" fmla="*/ 3341 h 4373727"/>
              <a:gd name="connsiteX10" fmla="*/ 154537 w 3200860"/>
              <a:gd name="connsiteY10" fmla="*/ 0 h 4373727"/>
              <a:gd name="connsiteX11" fmla="*/ 154537 w 3200860"/>
              <a:gd name="connsiteY11" fmla="*/ 3341 h 437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0860" h="4373727">
                <a:moveTo>
                  <a:pt x="3200860" y="3341"/>
                </a:moveTo>
                <a:lnTo>
                  <a:pt x="3200860" y="2683476"/>
                </a:lnTo>
                <a:lnTo>
                  <a:pt x="3197520" y="2683476"/>
                </a:lnTo>
                <a:cubicBezTo>
                  <a:pt x="3200860" y="2713540"/>
                  <a:pt x="3200860" y="2743604"/>
                  <a:pt x="3200860" y="2773667"/>
                </a:cubicBezTo>
                <a:cubicBezTo>
                  <a:pt x="3200860" y="3658879"/>
                  <a:pt x="2485846" y="4373727"/>
                  <a:pt x="1600429" y="4373727"/>
                </a:cubicBezTo>
                <a:cubicBezTo>
                  <a:pt x="715015" y="4373727"/>
                  <a:pt x="0" y="3655536"/>
                  <a:pt x="0" y="2773667"/>
                </a:cubicBezTo>
                <a:cubicBezTo>
                  <a:pt x="0" y="2743604"/>
                  <a:pt x="0" y="2710198"/>
                  <a:pt x="3340" y="2683475"/>
                </a:cubicBezTo>
                <a:lnTo>
                  <a:pt x="0" y="2683475"/>
                </a:lnTo>
                <a:lnTo>
                  <a:pt x="0" y="102"/>
                </a:lnTo>
                <a:lnTo>
                  <a:pt x="64346" y="3341"/>
                </a:lnTo>
                <a:cubicBezTo>
                  <a:pt x="94409" y="3341"/>
                  <a:pt x="124473" y="3341"/>
                  <a:pt x="154537" y="0"/>
                </a:cubicBezTo>
                <a:lnTo>
                  <a:pt x="154537" y="3341"/>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9" name="Slide Number Placeholder 5">
            <a:extLst>
              <a:ext uri="{FF2B5EF4-FFF2-40B4-BE49-F238E27FC236}">
                <a16:creationId xmlns:a16="http://schemas.microsoft.com/office/drawing/2014/main" id="{3FDF0389-E6EB-0B4F-02E2-5E9DF6D1CAF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1" name="Text Placeholder 17">
            <a:extLst>
              <a:ext uri="{FF2B5EF4-FFF2-40B4-BE49-F238E27FC236}">
                <a16:creationId xmlns:a16="http://schemas.microsoft.com/office/drawing/2014/main" id="{3F944C4F-4FDC-5AF7-E879-42C57B7DB235}"/>
              </a:ext>
            </a:extLst>
          </p:cNvPr>
          <p:cNvSpPr>
            <a:spLocks noGrp="1"/>
          </p:cNvSpPr>
          <p:nvPr>
            <p:ph type="body" sz="quarter" idx="21" hasCustomPrompt="1"/>
          </p:nvPr>
        </p:nvSpPr>
        <p:spPr>
          <a:xfrm>
            <a:off x="6222251" y="747840"/>
            <a:ext cx="5181093"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cxnSp>
        <p:nvCxnSpPr>
          <p:cNvPr id="14" name="Straight Connector 13">
            <a:extLst>
              <a:ext uri="{FF2B5EF4-FFF2-40B4-BE49-F238E27FC236}">
                <a16:creationId xmlns:a16="http://schemas.microsoft.com/office/drawing/2014/main" id="{87C973A2-EB1A-3325-255B-77887E432FA2}"/>
              </a:ext>
            </a:extLst>
          </p:cNvPr>
          <p:cNvCxnSpPr>
            <a:cxnSpLocks/>
          </p:cNvCxnSpPr>
          <p:nvPr userDrawn="1"/>
        </p:nvCxnSpPr>
        <p:spPr>
          <a:xfrm>
            <a:off x="480666" y="132040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32">
            <a:extLst>
              <a:ext uri="{FF2B5EF4-FFF2-40B4-BE49-F238E27FC236}">
                <a16:creationId xmlns:a16="http://schemas.microsoft.com/office/drawing/2014/main" id="{A692E8A6-D513-08BC-DE9D-49DC6DF4F19F}"/>
              </a:ext>
            </a:extLst>
          </p:cNvPr>
          <p:cNvSpPr>
            <a:spLocks noGrp="1"/>
          </p:cNvSpPr>
          <p:nvPr>
            <p:ph type="body" sz="quarter" idx="18" hasCustomPrompt="1"/>
          </p:nvPr>
        </p:nvSpPr>
        <p:spPr>
          <a:xfrm>
            <a:off x="599910" y="1482295"/>
            <a:ext cx="2975564"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8" name="Text Placeholder 32">
            <a:extLst>
              <a:ext uri="{FF2B5EF4-FFF2-40B4-BE49-F238E27FC236}">
                <a16:creationId xmlns:a16="http://schemas.microsoft.com/office/drawing/2014/main" id="{369B69F7-F1EE-2E71-4BB7-99643496E263}"/>
              </a:ext>
            </a:extLst>
          </p:cNvPr>
          <p:cNvSpPr>
            <a:spLocks noGrp="1"/>
          </p:cNvSpPr>
          <p:nvPr>
            <p:ph type="body" sz="quarter" idx="19" hasCustomPrompt="1"/>
          </p:nvPr>
        </p:nvSpPr>
        <p:spPr>
          <a:xfrm>
            <a:off x="616709" y="547376"/>
            <a:ext cx="2958765"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8921353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1B4AC"/>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04</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05</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06</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FF04BAB3-BE64-3894-E661-DD3DC6B9AC28}"/>
              </a:ext>
            </a:extLst>
          </p:cNvPr>
          <p:cNvSpPr/>
          <p:nvPr userDrawn="1"/>
        </p:nvSpPr>
        <p:spPr>
          <a:xfrm>
            <a:off x="9747" y="0"/>
            <a:ext cx="6957098" cy="6858002"/>
          </a:xfrm>
          <a:custGeom>
            <a:avLst/>
            <a:gdLst>
              <a:gd name="connsiteX0" fmla="*/ 0 w 6503537"/>
              <a:gd name="connsiteY0" fmla="*/ 0 h 6838017"/>
              <a:gd name="connsiteX1" fmla="*/ 6503537 w 6503537"/>
              <a:gd name="connsiteY1" fmla="*/ 0 h 6838017"/>
              <a:gd name="connsiteX2" fmla="*/ 6503537 w 6503537"/>
              <a:gd name="connsiteY2" fmla="*/ 3800463 h 6838017"/>
              <a:gd name="connsiteX3" fmla="*/ 6496220 w 6503537"/>
              <a:gd name="connsiteY3" fmla="*/ 3800463 h 6838017"/>
              <a:gd name="connsiteX4" fmla="*/ 6503537 w 6503537"/>
              <a:gd name="connsiteY4" fmla="*/ 3994646 h 6838017"/>
              <a:gd name="connsiteX5" fmla="*/ 5228852 w 6503537"/>
              <a:gd name="connsiteY5" fmla="*/ 6653989 h 6838017"/>
              <a:gd name="connsiteX6" fmla="*/ 4978182 w 6503537"/>
              <a:gd name="connsiteY6" fmla="*/ 6838017 h 6838017"/>
              <a:gd name="connsiteX7" fmla="*/ 1019075 w 6503537"/>
              <a:gd name="connsiteY7" fmla="*/ 6838017 h 6838017"/>
              <a:gd name="connsiteX8" fmla="*/ 965583 w 6503537"/>
              <a:gd name="connsiteY8" fmla="*/ 6802921 h 6838017"/>
              <a:gd name="connsiteX9" fmla="*/ 88357 w 6503537"/>
              <a:gd name="connsiteY9" fmla="*/ 5919024 h 6838017"/>
              <a:gd name="connsiteX10" fmla="*/ 0 w 6503537"/>
              <a:gd name="connsiteY10" fmla="*/ 5775966 h 683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03537" h="6838017">
                <a:moveTo>
                  <a:pt x="0" y="0"/>
                </a:moveTo>
                <a:lnTo>
                  <a:pt x="6503537" y="0"/>
                </a:lnTo>
                <a:lnTo>
                  <a:pt x="6503537" y="3800463"/>
                </a:lnTo>
                <a:lnTo>
                  <a:pt x="6496220" y="3800463"/>
                </a:lnTo>
                <a:cubicBezTo>
                  <a:pt x="6503537" y="3865190"/>
                  <a:pt x="6503537" y="3929921"/>
                  <a:pt x="6503537" y="3994646"/>
                </a:cubicBezTo>
                <a:cubicBezTo>
                  <a:pt x="6503537" y="5066697"/>
                  <a:pt x="6007851" y="6022691"/>
                  <a:pt x="5228852" y="6653989"/>
                </a:cubicBezTo>
                <a:lnTo>
                  <a:pt x="4978182" y="6838017"/>
                </a:lnTo>
                <a:lnTo>
                  <a:pt x="1019075" y="6838017"/>
                </a:lnTo>
                <a:lnTo>
                  <a:pt x="965583" y="6802921"/>
                </a:lnTo>
                <a:cubicBezTo>
                  <a:pt x="621940" y="6562487"/>
                  <a:pt x="324410" y="6262731"/>
                  <a:pt x="88357" y="5919024"/>
                </a:cubicBezTo>
                <a:lnTo>
                  <a:pt x="0" y="5775966"/>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FA54864F-1BF9-7C3B-EC61-E9CDBB542643}"/>
              </a:ext>
            </a:extLst>
          </p:cNvPr>
          <p:cNvSpPr/>
          <p:nvPr userDrawn="1"/>
        </p:nvSpPr>
        <p:spPr>
          <a:xfrm>
            <a:off x="-21232" y="222984"/>
            <a:ext cx="5489343"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7" name="Text Placeholder 25">
            <a:extLst>
              <a:ext uri="{FF2B5EF4-FFF2-40B4-BE49-F238E27FC236}">
                <a16:creationId xmlns:a16="http://schemas.microsoft.com/office/drawing/2014/main" id="{5839F62A-5EC4-5317-C1EA-AF4DC9776CAB}"/>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8" name="Text Placeholder 25">
            <a:extLst>
              <a:ext uri="{FF2B5EF4-FFF2-40B4-BE49-F238E27FC236}">
                <a16:creationId xmlns:a16="http://schemas.microsoft.com/office/drawing/2014/main" id="{B04458DE-9730-B610-F533-5146C234CB37}"/>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9" name="Text Placeholder 17">
            <a:extLst>
              <a:ext uri="{FF2B5EF4-FFF2-40B4-BE49-F238E27FC236}">
                <a16:creationId xmlns:a16="http://schemas.microsoft.com/office/drawing/2014/main" id="{CA23520B-D11B-4872-3182-B59687CF2AA6}"/>
              </a:ext>
            </a:extLst>
          </p:cNvPr>
          <p:cNvSpPr>
            <a:spLocks noGrp="1"/>
          </p:cNvSpPr>
          <p:nvPr>
            <p:ph type="body" sz="quarter" idx="28" hasCustomPrompt="1"/>
          </p:nvPr>
        </p:nvSpPr>
        <p:spPr>
          <a:xfrm>
            <a:off x="979124" y="1714696"/>
            <a:ext cx="4198618" cy="4476077"/>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Text Placeholder 25">
            <a:extLst>
              <a:ext uri="{FF2B5EF4-FFF2-40B4-BE49-F238E27FC236}">
                <a16:creationId xmlns:a16="http://schemas.microsoft.com/office/drawing/2014/main" id="{96ED7FC3-9754-E873-52FB-C4C561D0121E}"/>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11" name="Text Placeholder 25">
            <a:extLst>
              <a:ext uri="{FF2B5EF4-FFF2-40B4-BE49-F238E27FC236}">
                <a16:creationId xmlns:a16="http://schemas.microsoft.com/office/drawing/2014/main" id="{05AF0DE1-1B4E-DAC7-D9E1-B97E374BB618}"/>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2" name="Text Placeholder 25">
            <a:extLst>
              <a:ext uri="{FF2B5EF4-FFF2-40B4-BE49-F238E27FC236}">
                <a16:creationId xmlns:a16="http://schemas.microsoft.com/office/drawing/2014/main" id="{1993BA1F-94EE-5A82-3F41-56DDAE86FD03}"/>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13" name="Text Placeholder 25">
            <a:extLst>
              <a:ext uri="{FF2B5EF4-FFF2-40B4-BE49-F238E27FC236}">
                <a16:creationId xmlns:a16="http://schemas.microsoft.com/office/drawing/2014/main" id="{7C3B6A5C-142A-95FF-DBD0-2699D0D3F2D8}"/>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4" name="Text Placeholder 25">
            <a:extLst>
              <a:ext uri="{FF2B5EF4-FFF2-40B4-BE49-F238E27FC236}">
                <a16:creationId xmlns:a16="http://schemas.microsoft.com/office/drawing/2014/main" id="{2DB4815A-612B-3FAA-2A89-845DDC7CDABD}"/>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15" name="Text Placeholder 25">
            <a:extLst>
              <a:ext uri="{FF2B5EF4-FFF2-40B4-BE49-F238E27FC236}">
                <a16:creationId xmlns:a16="http://schemas.microsoft.com/office/drawing/2014/main" id="{3D2349A5-05B8-A07F-211B-2CB19D5A3B3B}"/>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6" name="Text Placeholder 25">
            <a:extLst>
              <a:ext uri="{FF2B5EF4-FFF2-40B4-BE49-F238E27FC236}">
                <a16:creationId xmlns:a16="http://schemas.microsoft.com/office/drawing/2014/main" id="{378F4CA5-A728-2C52-A8FC-2AB8CEAA2075}"/>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17" name="Text Placeholder 25">
            <a:extLst>
              <a:ext uri="{FF2B5EF4-FFF2-40B4-BE49-F238E27FC236}">
                <a16:creationId xmlns:a16="http://schemas.microsoft.com/office/drawing/2014/main" id="{8519A2E5-013A-73D6-486B-8091F7E11F62}"/>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3">
            <a:extLst>
              <a:ext uri="{FF2B5EF4-FFF2-40B4-BE49-F238E27FC236}">
                <a16:creationId xmlns:a16="http://schemas.microsoft.com/office/drawing/2014/main" id="{3FE01BEF-03F0-F5E6-338F-050F43E417A4}"/>
              </a:ext>
            </a:extLst>
          </p:cNvPr>
          <p:cNvSpPr>
            <a:spLocks noGrp="1"/>
          </p:cNvSpPr>
          <p:nvPr>
            <p:ph type="body" sz="quarter" idx="27" hasCustomPrompt="1"/>
          </p:nvPr>
        </p:nvSpPr>
        <p:spPr>
          <a:xfrm>
            <a:off x="864755" y="321248"/>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0" name="Straight Connector 19">
            <a:extLst>
              <a:ext uri="{FF2B5EF4-FFF2-40B4-BE49-F238E27FC236}">
                <a16:creationId xmlns:a16="http://schemas.microsoft.com/office/drawing/2014/main" id="{24DAFF96-05ED-3E14-48DD-BC1B724BFFB7}"/>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C93EBFEB-D84A-0F41-D452-26A8A9D3281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23" name="Rectangle 22">
            <a:extLst>
              <a:ext uri="{FF2B5EF4-FFF2-40B4-BE49-F238E27FC236}">
                <a16:creationId xmlns:a16="http://schemas.microsoft.com/office/drawing/2014/main" id="{6C04C232-43ED-1E3F-E682-1283135DD51E}"/>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Picture Placeholder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Picture Placeholder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5023C05-43DC-8545-01C0-65A5F89F8B4F}"/>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24A8DFA9-2C7E-AC0D-4F08-B6C71702C4B9}"/>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dirty="0">
                <a:solidFill>
                  <a:srgbClr val="459597"/>
                </a:solidFill>
                <a:latin typeface="Calibri" panose="020F0502020204030204" pitchFamily="34" charset="0"/>
                <a:cs typeface="Calibri" panose="020F0502020204030204" pitchFamily="34" charset="0"/>
              </a:rPr>
              <a:t>EPIC STAYS </a:t>
            </a:r>
            <a:r>
              <a:rPr lang="en-GB" sz="600" b="1" i="0" u="none" spc="0" dirty="0">
                <a:solidFill>
                  <a:srgbClr val="FBA63B"/>
                </a:solidFill>
                <a:latin typeface="Calibri" panose="020F0502020204030204" pitchFamily="34" charset="0"/>
                <a:cs typeface="Calibri" panose="020F0502020204030204" pitchFamily="34" charset="0"/>
              </a:rPr>
              <a:t>|</a:t>
            </a:r>
            <a:r>
              <a:rPr lang="en-GB" sz="600" b="1" i="0" u="none" spc="0" dirty="0">
                <a:solidFill>
                  <a:srgbClr val="459597"/>
                </a:solidFill>
                <a:latin typeface="Calibri" panose="020F0502020204030204" pitchFamily="34" charset="0"/>
                <a:cs typeface="Calibri" panose="020F0502020204030204" pitchFamily="34" charset="0"/>
              </a:rPr>
              <a:t> </a:t>
            </a:r>
            <a:r>
              <a:rPr lang="en-US" sz="600" b="0" i="0" u="none" kern="1200" spc="0" dirty="0">
                <a:solidFill>
                  <a:srgbClr val="459597"/>
                </a:solidFill>
                <a:latin typeface="Calibri" panose="020F0502020204030204" pitchFamily="34" charset="0"/>
                <a:ea typeface="+mn-ea"/>
                <a:cs typeface="Calibri" panose="020F0502020204030204" pitchFamily="34" charset="0"/>
              </a:rPr>
              <a:t>DESIGNING INNOVATIVE TOURISM STAYS</a:t>
            </a:r>
          </a:p>
        </p:txBody>
      </p:sp>
      <p:sp>
        <p:nvSpPr>
          <p:cNvPr id="7" name="Slide Number Placeholder 5">
            <a:extLst>
              <a:ext uri="{FF2B5EF4-FFF2-40B4-BE49-F238E27FC236}">
                <a16:creationId xmlns:a16="http://schemas.microsoft.com/office/drawing/2014/main" id="{94521030-FD8A-C141-318C-BDD7DEFBC6A2}"/>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890" r:id="rId13"/>
    <p:sldLayoutId id="2147483899" r:id="rId14"/>
    <p:sldLayoutId id="2147483923" r:id="rId15"/>
    <p:sldLayoutId id="2147483884" r:id="rId16"/>
    <p:sldLayoutId id="2147483841" r:id="rId17"/>
    <p:sldLayoutId id="2147483917" r:id="rId18"/>
    <p:sldLayoutId id="2147483918" r:id="rId19"/>
    <p:sldLayoutId id="2147483879" r:id="rId20"/>
    <p:sldLayoutId id="2147483913" r:id="rId21"/>
    <p:sldLayoutId id="2147483914" r:id="rId22"/>
    <p:sldLayoutId id="2147483906" r:id="rId23"/>
    <p:sldLayoutId id="2147483924" r:id="rId24"/>
    <p:sldLayoutId id="2147483907" r:id="rId25"/>
    <p:sldLayoutId id="2147483878" r:id="rId26"/>
    <p:sldLayoutId id="2147483915" r:id="rId27"/>
    <p:sldLayoutId id="2147483891" r:id="rId28"/>
    <p:sldLayoutId id="2147483925" r:id="rId29"/>
    <p:sldLayoutId id="2147483922" r:id="rId30"/>
    <p:sldLayoutId id="2147483921" r:id="rId31"/>
    <p:sldLayoutId id="2147483894" r:id="rId32"/>
    <p:sldLayoutId id="2147483916" r:id="rId33"/>
    <p:sldLayoutId id="2147483893" r:id="rId34"/>
    <p:sldLayoutId id="2147483895" r:id="rId35"/>
    <p:sldLayoutId id="2147483896" r:id="rId36"/>
    <p:sldLayoutId id="2147483900" r:id="rId37"/>
    <p:sldLayoutId id="2147483901" r:id="rId38"/>
    <p:sldLayoutId id="2147483902" r:id="rId39"/>
    <p:sldLayoutId id="2147483903" r:id="rId40"/>
    <p:sldLayoutId id="2147483904" r:id="rId41"/>
    <p:sldLayoutId id="2147483853" r:id="rId42"/>
    <p:sldLayoutId id="2147483912" r:id="rId43"/>
    <p:sldLayoutId id="2147483931" r:id="rId44"/>
    <p:sldLayoutId id="2147483929" r:id="rId45"/>
    <p:sldLayoutId id="2147483930" r:id="rId46"/>
    <p:sldLayoutId id="2147483932" r:id="rId47"/>
    <p:sldLayoutId id="2147483933" r:id="rId4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revfine.com/accommodation-in-tourism/#:~:text=The%20role%20of%20accommodation%20is,shelter%2C%20hospitality%2C%20and%20security." TargetMode="Externa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hyperlink" Target="https://www.revfine.com/tourism-industry/" TargetMode="External"/><Relationship Id="rId2" Type="http://schemas.openxmlformats.org/officeDocument/2006/relationships/hyperlink" Target="https://tourismnotes.com/what-is-alternative-tourism/#:~:text=Alternative%20tourism%20has%20contributed%20to,by%20addressing%20new%20market%20segments." TargetMode="External"/><Relationship Id="rId1" Type="http://schemas.openxmlformats.org/officeDocument/2006/relationships/slideLayout" Target="../slideLayouts/slideLayout16.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hyperlink" Target="https://www.revfine.com/accommodation-in-tourism/#:~:text=The%20role%20of%20accommodation%20is,shelter%2C%20hospitality%2C%20and%20security." TargetMode="External"/></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16.xml"/><Relationship Id="rId5" Type="http://schemas.microsoft.com/office/2007/relationships/hdphoto" Target="../media/hdphoto5.wdp"/><Relationship Id="rId4" Type="http://schemas.openxmlformats.org/officeDocument/2006/relationships/hyperlink" Target="https://www.hotel-hubertus.d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crossoverlodge.com/it/2025/04/14/permission-glamping-site/#:~:text=Glamping%20in%20the%20Netherlands%3F%20You%E2%80%99ll,need" TargetMode="External"/><Relationship Id="rId1" Type="http://schemas.openxmlformats.org/officeDocument/2006/relationships/slideLayout" Target="../slideLayouts/slideLayout16.xml"/><Relationship Id="rId6" Type="http://schemas.openxmlformats.org/officeDocument/2006/relationships/hyperlink" Target="https://crossoverlodge.com/it/2025/04/14/permission-glamping-site/#:~:text=Glamping%20in%20the%20Netherlands%3F%20You&#8217;ll,need" TargetMode="External"/><Relationship Id="rId5" Type="http://schemas.openxmlformats.org/officeDocument/2006/relationships/image" Target="../media/image17.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booking.com/hotel/de/hubertus-mountain-refugio-allgau.en-gb.html?aid=356980&amp;label=gog235jc-1FCAsoO0IgaHViZXJ0dXMtbW91bnRhaW4tcmVmdWdpby1hbGxnYXVIM1gDaGmIAQGYAQm4ARfIAQzYAQHoAQH4AQyIAgGoAgO4Apqy0cEGwAIB0gIkYWI3MzUwNzktOWQ3Yy00MTk2LTk4YzAtYzg1ZDE5ZjkxNTM22AIG4AIB&amp;sid=fc9292a8233ebebf1904eb1dfe6b8eec&amp;dest_id=-1743474&amp;dest_type=city&amp;dist=0&amp;group_adults=1&amp;group_children=0&amp;hapos=1&amp;hpos=1&amp;no_rooms=1&amp;req_adults=1&amp;req_children=0&amp;room1=A&amp;sb_price_type=total&amp;sr_order=popularity&amp;srepoch=1748261318&amp;srpvid=6f6c550d9236067a&amp;type=total&amp;ucfs=1&amp;" TargetMode="External"/><Relationship Id="rId1" Type="http://schemas.openxmlformats.org/officeDocument/2006/relationships/slideLayout" Target="../slideLayouts/slideLayout48.xml"/><Relationship Id="rId6" Type="http://schemas.openxmlformats.org/officeDocument/2006/relationships/hyperlink" Target="https://www.hotel-hubertus.de/" TargetMode="External"/><Relationship Id="rId5" Type="http://schemas.openxmlformats.org/officeDocument/2006/relationships/image" Target="../media/image18.jpe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37.xml"/><Relationship Id="rId6" Type="http://schemas.openxmlformats.org/officeDocument/2006/relationships/image" Target="../media/image23.jpg"/><Relationship Id="rId5" Type="http://schemas.openxmlformats.org/officeDocument/2006/relationships/image" Target="../media/image22.jpeg"/><Relationship Id="rId4" Type="http://schemas.openxmlformats.org/officeDocument/2006/relationships/image" Target="../media/image21.jpg"/></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16.png"/><Relationship Id="rId7" Type="http://schemas.openxmlformats.org/officeDocument/2006/relationships/image" Target="../media/image15.png"/><Relationship Id="rId2" Type="http://schemas.openxmlformats.org/officeDocument/2006/relationships/hyperlink" Target="https://www.hostpapa.com/ideas/business/how-to-grow-a-tourism-business/" TargetMode="External"/><Relationship Id="rId1" Type="http://schemas.openxmlformats.org/officeDocument/2006/relationships/slideLayout" Target="../slideLayouts/slideLayout16.xml"/><Relationship Id="rId6" Type="http://schemas.openxmlformats.org/officeDocument/2006/relationships/hyperlink" Target="https://touchstay.com/blog/starting-glamping-business#:~:text=,materials" TargetMode="External"/><Relationship Id="rId5" Type="http://schemas.openxmlformats.org/officeDocument/2006/relationships/hyperlink" Target="https://www.neh.gov.ie/service/search/neh-en/116580?query=Climate+Action+Programme" TargetMode="External"/><Relationship Id="rId4" Type="http://schemas.microsoft.com/office/2007/relationships/hdphoto" Target="../media/hdphoto10.wdp"/></Relationships>
</file>

<file path=ppt/slides/_rels/slide28.xml.rels><?xml version="1.0" encoding="UTF-8" standalone="yes"?>
<Relationships xmlns="http://schemas.openxmlformats.org/package/2006/relationships"><Relationship Id="rId3" Type="http://schemas.openxmlformats.org/officeDocument/2006/relationships/hyperlink" Target="https://www.failteireland.ie/FailteIreland/media/WebsiteStructure/Documents/2_Develop_Your_Business/1_StartGrow_Your_Business/Ecotourism_Handbook-2.pdf" TargetMode="External"/><Relationship Id="rId2" Type="http://schemas.openxmlformats.org/officeDocument/2006/relationships/hyperlink" Target="https://www.gstc.org/what-is-sustainable-tourism/" TargetMode="External"/><Relationship Id="rId1" Type="http://schemas.openxmlformats.org/officeDocument/2006/relationships/slideLayout" Target="../slideLayouts/slideLayout16.xml"/><Relationship Id="rId5" Type="http://schemas.microsoft.com/office/2007/relationships/hdphoto" Target="../media/hdphoto10.wdp"/><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16.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hyperlink" Target="https://crrhospitality.com/blog/launching-your-glamping-business-tips-and-insights-for-a-successful-start/" TargetMode="Externa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hyperlink" Target="https://www.program-podezelja.si/en/" TargetMode="External"/><Relationship Id="rId2" Type="http://schemas.openxmlformats.org/officeDocument/2006/relationships/hyperlink" Target="https://www.gov.ie/en/service/9b93d0-leader-programme/" TargetMode="External"/><Relationship Id="rId1" Type="http://schemas.openxmlformats.org/officeDocument/2006/relationships/slideLayout" Target="../slideLayouts/slideLayout16.xml"/><Relationship Id="rId5" Type="http://schemas.microsoft.com/office/2007/relationships/hdphoto" Target="../media/hdphoto10.wdp"/><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44.xml"/><Relationship Id="rId5" Type="http://schemas.openxmlformats.org/officeDocument/2006/relationships/image" Target="../media/image1.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16.xml"/><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teagasc.ie/rural-economy/rural-development/diversification/glamping/#:~:text=ImagePlanning%20permission%20from%20the%20local,site%20boundaries%2C%20fire%20regulations%2C%20water" TargetMode="External"/><Relationship Id="rId1" Type="http://schemas.openxmlformats.org/officeDocument/2006/relationships/slideLayout" Target="../slideLayouts/slideLayout16.xml"/><Relationship Id="rId4" Type="http://schemas.microsoft.com/office/2007/relationships/hdphoto" Target="../media/hdphoto10.wdp"/></Relationships>
</file>

<file path=ppt/slides/_rels/slide4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16.xm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16.xml"/><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16.xml"/><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16.xml"/><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16.xml"/><Relationship Id="rId4" Type="http://schemas.openxmlformats.org/officeDocument/2006/relationships/hyperlink" Target="https://crossoverlodge.com/2025/04/07/how-to-start-set-up-a-glamping-business/"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savills.ie/" TargetMode="External"/><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hyperlink" Target="https://www.savills.ie/" TargetMode="External"/><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hyperlink" Target="https://www.savills.ie/" TargetMode="External"/><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hyperlink" Target="https://www.savills.ie/" TargetMode="External"/><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hyperlink" Target="https://www.savills.ie/" TargetMode="External"/><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hyperlink" Target="https://www.savills.ie/" TargetMode="External"/><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3" Type="http://schemas.openxmlformats.org/officeDocument/2006/relationships/hyperlink" Target="https://www.savills.ie/" TargetMode="External"/><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hyperlink" Target="https://www.savills.ie/" TargetMode="External"/><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3" Type="http://schemas.openxmlformats.org/officeDocument/2006/relationships/hyperlink" Target="https://www.savills.ie/" TargetMode="External"/><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hyperlink" Target="https://www.savills.ie/" TargetMode="External"/><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12.wdp"/><Relationship Id="rId2" Type="http://schemas.openxmlformats.org/officeDocument/2006/relationships/hyperlink" Target="https://greenhospitality.ie/72-of-global-travellers-put-sustainability-as-a-priority-2/" TargetMode="External"/><Relationship Id="rId1" Type="http://schemas.openxmlformats.org/officeDocument/2006/relationships/slideLayout" Target="../slideLayouts/slideLayout16.xml"/><Relationship Id="rId6" Type="http://schemas.openxmlformats.org/officeDocument/2006/relationships/image" Target="../media/image15.png"/><Relationship Id="rId5" Type="http://schemas.openxmlformats.org/officeDocument/2006/relationships/hyperlink" Target="https://www.gstc.org/booking-com-2023-sustainable-travel-report/#:~:text=At%20a%20time%20of%20general,the%20demands%20of%20everyday%20life." TargetMode="External"/><Relationship Id="rId4" Type="http://schemas.microsoft.com/office/2007/relationships/hdphoto" Target="../media/hdphoto10.wdp"/></Relationships>
</file>

<file path=ppt/slides/_rels/slide64.xml.rels><?xml version="1.0" encoding="UTF-8" standalone="yes"?>
<Relationships xmlns="http://schemas.openxmlformats.org/package/2006/relationships"><Relationship Id="rId2" Type="http://schemas.openxmlformats.org/officeDocument/2006/relationships/hyperlink" Target="https://www.myjournalcourier.com/features/article/hotels-give-way-castles-caves-cranes-20181729.php.com" TargetMode="External"/><Relationship Id="rId1" Type="http://schemas.openxmlformats.org/officeDocument/2006/relationships/slideLayout" Target="../slideLayouts/slideLayout2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7.xml.rels><?xml version="1.0" encoding="UTF-8" standalone="yes"?>
<Relationships xmlns="http://schemas.openxmlformats.org/package/2006/relationships"><Relationship Id="rId2" Type="http://schemas.openxmlformats.org/officeDocument/2006/relationships/hyperlink" Target="https://www.gstc.org/booking-com-2023-sustainable-travel-report/#:~:text=Nearly%20half%20(49%25)%20want,qualify%20accommodations%20to%20receive%20it." TargetMode="External"/><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2" Type="http://schemas.openxmlformats.org/officeDocument/2006/relationships/hyperlink" Target="https://en.wikipedia.org/wiki/Wellness_tourism.com" TargetMode="External"/><Relationship Id="rId1" Type="http://schemas.openxmlformats.org/officeDocument/2006/relationships/slideLayout" Target="../slideLayouts/slideLayout2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1.xml.rels><?xml version="1.0" encoding="UTF-8" standalone="yes"?>
<Relationships xmlns="http://schemas.openxmlformats.org/package/2006/relationships"><Relationship Id="rId3" Type="http://schemas.openxmlformats.org/officeDocument/2006/relationships/hyperlink" Target="https://www.theguardian.com/travel/2025/jan/15/a-break-from-the-accommodation-mega-sites-the-best-alternative-booking-platforms.com" TargetMode="External"/><Relationship Id="rId2" Type="http://schemas.openxmlformats.org/officeDocument/2006/relationships/hyperlink" Target="https://www.cbi.eu/market-information/tourism/community-based-tourism/market-potential.com" TargetMode="External"/><Relationship Id="rId1" Type="http://schemas.openxmlformats.org/officeDocument/2006/relationships/slideLayout" Target="../slideLayouts/slideLayout21.xml"/><Relationship Id="rId5" Type="http://schemas.microsoft.com/office/2007/relationships/hdphoto" Target="../media/hdphoto12.wdp"/><Relationship Id="rId4" Type="http://schemas.openxmlformats.org/officeDocument/2006/relationships/image" Target="../media/image15.png"/></Relationships>
</file>

<file path=ppt/slides/_rels/slide72.xml.rels><?xml version="1.0" encoding="UTF-8" standalone="yes"?>
<Relationships xmlns="http://schemas.openxmlformats.org/package/2006/relationships"><Relationship Id="rId3" Type="http://schemas.openxmlformats.org/officeDocument/2006/relationships/hyperlink" Target="https://thraenhart.medium.com/the-power-of-balanced-tourism-growth-fueling-sustainable-development-7991eb165a0e" TargetMode="External"/><Relationship Id="rId2" Type="http://schemas.openxmlformats.org/officeDocument/2006/relationships/hyperlink" Target="https://www.failteireland.ie/FailteIreland/media/WebsiteStructure/Documents/2_Develop_Your_Business/1_StartGrow_Your_Business/Ecotourism_Handbook-2.pdf" TargetMode="External"/><Relationship Id="rId1" Type="http://schemas.openxmlformats.org/officeDocument/2006/relationships/slideLayout" Target="../slideLayouts/slideLayout21.xml"/><Relationship Id="rId6" Type="http://schemas.microsoft.com/office/2007/relationships/hdphoto" Target="../media/hdphoto12.wdp"/><Relationship Id="rId5" Type="http://schemas.openxmlformats.org/officeDocument/2006/relationships/image" Target="../media/image15.png"/><Relationship Id="rId4" Type="http://schemas.openxmlformats.org/officeDocument/2006/relationships/hyperlink" Target="https://www.abchospitality.pt/2025-a-pivotal-year-for-transformation-in-hospitality-and-wellness/#:~:text=This%20trend%20not%20only%20enriches%20the%20guest,extra%20layer%20of%20authenticity%20to%20luxury%20travel."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png"/><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12.wdp"/><Relationship Id="rId2" Type="http://schemas.openxmlformats.org/officeDocument/2006/relationships/image" Target="../media/image16.png"/><Relationship Id="rId1" Type="http://schemas.openxmlformats.org/officeDocument/2006/relationships/slideLayout" Target="../slideLayouts/slideLayout16.xml"/><Relationship Id="rId6" Type="http://schemas.openxmlformats.org/officeDocument/2006/relationships/image" Target="../media/image15.png"/><Relationship Id="rId5" Type="http://schemas.openxmlformats.org/officeDocument/2006/relationships/hyperlink" Target="https://www.interregeurope.eu/good-practices/eco-certification-promoting-sustainable-tourism-through-eco-friendly-practices-in-hotels#:~:text=Evidence%20of%20success,aligning%20with%20global%20sustainability%20goals." TargetMode="External"/><Relationship Id="rId4" Type="http://schemas.openxmlformats.org/officeDocument/2006/relationships/hyperlink" Target="https://www.failteireland.ie/FailteIreland/media/WebsiteStructure/Documents/2_Develop_Your_Business/1_StartGrow_Your_Business/Ecotourism_Handbook-2.pdf"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40.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fortunebusinessinsights.com/alternative-accommodation-market-112090" TargetMode="Externa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0E914B3-5D75-DE4D-6C74-C8D1B4CF77D4}"/>
              </a:ext>
            </a:extLst>
          </p:cNvPr>
          <p:cNvSpPr>
            <a:spLocks noGrp="1"/>
          </p:cNvSpPr>
          <p:nvPr>
            <p:ph type="body" sz="quarter" idx="17"/>
          </p:nvPr>
        </p:nvSpPr>
        <p:spPr/>
        <p:txBody>
          <a:bodyPr/>
          <a:lstStyle/>
          <a:p>
            <a:endParaRPr lang="en-IE"/>
          </a:p>
        </p:txBody>
      </p:sp>
      <p:sp>
        <p:nvSpPr>
          <p:cNvPr id="9" name="Text Placeholder 8">
            <a:extLst>
              <a:ext uri="{FF2B5EF4-FFF2-40B4-BE49-F238E27FC236}">
                <a16:creationId xmlns:a16="http://schemas.microsoft.com/office/drawing/2014/main" id="{F8829EAC-8B33-858C-8A48-886A65C6C81F}"/>
              </a:ext>
            </a:extLst>
          </p:cNvPr>
          <p:cNvSpPr>
            <a:spLocks noGrp="1"/>
          </p:cNvSpPr>
          <p:nvPr>
            <p:ph type="body" sz="quarter" idx="65"/>
          </p:nvPr>
        </p:nvSpPr>
        <p:spPr/>
        <p:txBody>
          <a:bodyPr/>
          <a:lstStyle/>
          <a:p>
            <a:r>
              <a:rPr lang="en-US" dirty="0" err="1"/>
              <a:t>Holenberg</a:t>
            </a:r>
            <a:r>
              <a:rPr lang="en-US" dirty="0"/>
              <a:t>, Netherlands</a:t>
            </a:r>
            <a:endParaRPr lang="en-IE" dirty="0"/>
          </a:p>
        </p:txBody>
      </p:sp>
      <p:sp>
        <p:nvSpPr>
          <p:cNvPr id="10" name="Text Placeholder 2">
            <a:extLst>
              <a:ext uri="{FF2B5EF4-FFF2-40B4-BE49-F238E27FC236}">
                <a16:creationId xmlns:a16="http://schemas.microsoft.com/office/drawing/2014/main" id="{91D31641-969F-B09C-3355-ECA39DA8CFF6}"/>
              </a:ext>
            </a:extLst>
          </p:cNvPr>
          <p:cNvSpPr>
            <a:spLocks noGrp="1"/>
          </p:cNvSpPr>
          <p:nvPr>
            <p:ph type="body" sz="quarter" idx="15"/>
          </p:nvPr>
        </p:nvSpPr>
        <p:spPr>
          <a:xfrm>
            <a:off x="374360" y="2557127"/>
            <a:ext cx="5089964" cy="697353"/>
          </a:xfrm>
        </p:spPr>
        <p:txBody>
          <a:bodyPr/>
          <a:lstStyle/>
          <a:p>
            <a:r>
              <a:rPr lang="en-GB" dirty="0"/>
              <a:t>Module 6 </a:t>
            </a:r>
            <a:r>
              <a:rPr lang="en-GB" sz="4400" b="0" dirty="0"/>
              <a:t>(Part 1)</a:t>
            </a:r>
          </a:p>
        </p:txBody>
      </p:sp>
      <p:sp>
        <p:nvSpPr>
          <p:cNvPr id="11" name="Text Placeholder 3">
            <a:extLst>
              <a:ext uri="{FF2B5EF4-FFF2-40B4-BE49-F238E27FC236}">
                <a16:creationId xmlns:a16="http://schemas.microsoft.com/office/drawing/2014/main" id="{161E7648-E850-A3C6-41DF-B21959997E47}"/>
              </a:ext>
            </a:extLst>
          </p:cNvPr>
          <p:cNvSpPr>
            <a:spLocks noGrp="1"/>
          </p:cNvSpPr>
          <p:nvPr>
            <p:ph type="body" sz="quarter" idx="16"/>
          </p:nvPr>
        </p:nvSpPr>
        <p:spPr>
          <a:xfrm>
            <a:off x="374360" y="3289874"/>
            <a:ext cx="5089964" cy="697353"/>
          </a:xfrm>
        </p:spPr>
        <p:txBody>
          <a:bodyPr>
            <a:noAutofit/>
          </a:bodyPr>
          <a:lstStyle/>
          <a:p>
            <a:pPr defTabSz="777514">
              <a:lnSpc>
                <a:spcPct val="100000"/>
              </a:lnSpc>
              <a:spcBef>
                <a:spcPts val="0"/>
              </a:spcBef>
              <a:spcAft>
                <a:spcPts val="1200"/>
              </a:spcAft>
              <a:defRPr/>
            </a:pPr>
            <a:r>
              <a:rPr lang="en-US" sz="3200" b="1" dirty="0"/>
              <a:t>Setting Up &amp; Launching Smart </a:t>
            </a:r>
            <a:r>
              <a:rPr lang="en-US" sz="3200" dirty="0"/>
              <a:t>– Planning Your Start-Up &amp; Capital Costs </a:t>
            </a:r>
          </a:p>
          <a:p>
            <a:pPr>
              <a:spcBef>
                <a:spcPts val="0"/>
              </a:spcBef>
              <a:spcAft>
                <a:spcPts val="1200"/>
              </a:spcAft>
            </a:pPr>
            <a:r>
              <a:rPr lang="en-GB" sz="2800" i="1" dirty="0"/>
              <a:t>Financial Planning &amp; Funding </a:t>
            </a:r>
          </a:p>
          <a:p>
            <a:pPr>
              <a:spcBef>
                <a:spcPts val="0"/>
              </a:spcBef>
              <a:spcAft>
                <a:spcPts val="1200"/>
              </a:spcAft>
            </a:pPr>
            <a:endParaRPr lang="en-US" sz="2800" dirty="0">
              <a:solidFill>
                <a:srgbClr val="E96751"/>
              </a:solidFill>
            </a:endParaRPr>
          </a:p>
          <a:p>
            <a:pPr defTabSz="777514">
              <a:lnSpc>
                <a:spcPct val="100000"/>
              </a:lnSpc>
              <a:spcBef>
                <a:spcPts val="0"/>
              </a:spcBef>
              <a:spcAft>
                <a:spcPts val="1200"/>
              </a:spcAft>
              <a:defRPr/>
            </a:pPr>
            <a:endParaRPr lang="en-IE" sz="2800" i="1" dirty="0"/>
          </a:p>
        </p:txBody>
      </p:sp>
      <p:pic>
        <p:nvPicPr>
          <p:cNvPr id="5" name="Picture Placeholder 4">
            <a:extLst>
              <a:ext uri="{FF2B5EF4-FFF2-40B4-BE49-F238E27FC236}">
                <a16:creationId xmlns:a16="http://schemas.microsoft.com/office/drawing/2014/main" id="{59F724CF-7146-6984-6E60-1EC401165905}"/>
              </a:ext>
            </a:extLst>
          </p:cNvPr>
          <p:cNvPicPr>
            <a:picLocks noGrp="1" noChangeAspect="1"/>
          </p:cNvPicPr>
          <p:nvPr>
            <p:ph type="pic" sz="quarter" idx="19"/>
          </p:nvPr>
        </p:nvPicPr>
        <p:blipFill>
          <a:blip r:embed="rId2"/>
          <a:srcRect t="5109" b="5109"/>
          <a:stretch>
            <a:fillRect/>
          </a:stretch>
        </p:blipFill>
        <p:spPr/>
      </p:pic>
    </p:spTree>
    <p:extLst>
      <p:ext uri="{BB962C8B-B14F-4D97-AF65-F5344CB8AC3E}">
        <p14:creationId xmlns:p14="http://schemas.microsoft.com/office/powerpoint/2010/main" val="9384581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46FBB-3898-2B18-8377-74D0956D69AE}"/>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E8F26C47-9360-3366-556F-D340BDF1AC91}"/>
              </a:ext>
            </a:extLst>
          </p:cNvPr>
          <p:cNvSpPr txBox="1">
            <a:spLocks/>
          </p:cNvSpPr>
          <p:nvPr/>
        </p:nvSpPr>
        <p:spPr>
          <a:xfrm>
            <a:off x="609623" y="49319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Introduction</a:t>
            </a:r>
            <a:r>
              <a:rPr lang="en-US" dirty="0"/>
              <a:t> - Alternative Tourism Accommodation</a:t>
            </a:r>
          </a:p>
          <a:p>
            <a:pPr>
              <a:lnSpc>
                <a:spcPts val="3720"/>
              </a:lnSpc>
            </a:pPr>
            <a:endParaRPr lang="en-US" dirty="0"/>
          </a:p>
          <a:p>
            <a:pPr>
              <a:lnSpc>
                <a:spcPts val="3720"/>
              </a:lnSpc>
            </a:pPr>
            <a:endParaRPr lang="en-US" dirty="0"/>
          </a:p>
        </p:txBody>
      </p:sp>
      <p:cxnSp>
        <p:nvCxnSpPr>
          <p:cNvPr id="10" name="Straight Connector 9">
            <a:extLst>
              <a:ext uri="{FF2B5EF4-FFF2-40B4-BE49-F238E27FC236}">
                <a16:creationId xmlns:a16="http://schemas.microsoft.com/office/drawing/2014/main" id="{D7243FF7-F3EB-E622-1510-6CF4BD4B8276}"/>
              </a:ext>
            </a:extLst>
          </p:cNvPr>
          <p:cNvCxnSpPr>
            <a:cxnSpLocks/>
          </p:cNvCxnSpPr>
          <p:nvPr/>
        </p:nvCxnSpPr>
        <p:spPr>
          <a:xfrm>
            <a:off x="0" y="1111427"/>
            <a:ext cx="11309684"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FD8B64E-5E04-5D54-AC01-7725BE9A18B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10</a:t>
            </a:fld>
            <a:endParaRPr lang="fr-CA" sz="1200" dirty="0"/>
          </a:p>
        </p:txBody>
      </p:sp>
      <p:sp>
        <p:nvSpPr>
          <p:cNvPr id="4" name="Text Placeholder 5">
            <a:extLst>
              <a:ext uri="{FF2B5EF4-FFF2-40B4-BE49-F238E27FC236}">
                <a16:creationId xmlns:a16="http://schemas.microsoft.com/office/drawing/2014/main" id="{AD9510A4-8EE2-778B-45FD-D535050A50FF}"/>
              </a:ext>
            </a:extLst>
          </p:cNvPr>
          <p:cNvSpPr txBox="1">
            <a:spLocks/>
          </p:cNvSpPr>
          <p:nvPr/>
        </p:nvSpPr>
        <p:spPr>
          <a:xfrm>
            <a:off x="629644" y="1487061"/>
            <a:ext cx="3412967"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Alternative Tourism Accommodation is Reshaping the Travel Landscape</a:t>
            </a:r>
          </a:p>
          <a:p>
            <a:pPr>
              <a:lnSpc>
                <a:spcPts val="2900"/>
              </a:lnSpc>
            </a:pPr>
            <a:endParaRPr lang="en-US" dirty="0"/>
          </a:p>
        </p:txBody>
      </p:sp>
      <p:sp>
        <p:nvSpPr>
          <p:cNvPr id="2" name="TextBox 1">
            <a:extLst>
              <a:ext uri="{FF2B5EF4-FFF2-40B4-BE49-F238E27FC236}">
                <a16:creationId xmlns:a16="http://schemas.microsoft.com/office/drawing/2014/main" id="{4B57C7B9-1888-EA40-62F3-77D08FC57AD9}"/>
              </a:ext>
            </a:extLst>
          </p:cNvPr>
          <p:cNvSpPr txBox="1"/>
          <p:nvPr/>
        </p:nvSpPr>
        <p:spPr>
          <a:xfrm>
            <a:off x="4163784" y="1487061"/>
            <a:ext cx="7398571" cy="4812279"/>
          </a:xfrm>
          <a:prstGeom prst="rect">
            <a:avLst/>
          </a:prstGeom>
          <a:noFill/>
        </p:spPr>
        <p:txBody>
          <a:bodyPr wrap="square">
            <a:spAutoFit/>
          </a:bodyPr>
          <a:lstStyle/>
          <a:p>
            <a:pPr>
              <a:lnSpc>
                <a:spcPts val="2340"/>
              </a:lnSpc>
            </a:pPr>
            <a:r>
              <a:rPr lang="en-US" sz="2200" dirty="0">
                <a:solidFill>
                  <a:srgbClr val="414141"/>
                </a:solidFill>
              </a:rPr>
              <a:t>Alternative tourism accommodation is reshaping the travel landscape. </a:t>
            </a:r>
            <a:r>
              <a:rPr lang="en-US" sz="2200" i="1" dirty="0">
                <a:solidFill>
                  <a:srgbClr val="414141"/>
                </a:solidFill>
              </a:rPr>
              <a:t>No longer are tourists content with generic, one-size-fits-all experiences. </a:t>
            </a:r>
            <a:r>
              <a:rPr lang="en-US" sz="2200" dirty="0">
                <a:solidFill>
                  <a:srgbClr val="414141"/>
                </a:solidFill>
              </a:rPr>
              <a:t>Today’s visitors are actively seeking </a:t>
            </a:r>
            <a:r>
              <a:rPr lang="en-US" sz="2200" b="1" dirty="0">
                <a:solidFill>
                  <a:srgbClr val="414141"/>
                </a:solidFill>
              </a:rPr>
              <a:t>meaningful stays </a:t>
            </a:r>
            <a:r>
              <a:rPr lang="en-US" sz="2200" dirty="0">
                <a:solidFill>
                  <a:srgbClr val="414141"/>
                </a:solidFill>
              </a:rPr>
              <a:t>that reflect local culture, </a:t>
            </a:r>
            <a:r>
              <a:rPr lang="en-US" sz="2200" dirty="0" err="1">
                <a:solidFill>
                  <a:srgbClr val="414141"/>
                </a:solidFill>
              </a:rPr>
              <a:t>prioritise</a:t>
            </a:r>
            <a:r>
              <a:rPr lang="en-US" sz="2200" dirty="0">
                <a:solidFill>
                  <a:srgbClr val="414141"/>
                </a:solidFill>
              </a:rPr>
              <a:t> sustainability, and offer something unique.  The shift in tourism accommodation to alternative tourism accommodation aligns with global tourism trends that </a:t>
            </a:r>
            <a:r>
              <a:rPr lang="en-US" sz="2200" b="1" dirty="0" err="1">
                <a:solidFill>
                  <a:srgbClr val="414141"/>
                </a:solidFill>
              </a:rPr>
              <a:t>emphasise</a:t>
            </a:r>
            <a:r>
              <a:rPr lang="en-US" sz="2200" b="1" dirty="0">
                <a:solidFill>
                  <a:srgbClr val="414141"/>
                </a:solidFill>
              </a:rPr>
              <a:t> authenticity, environmental responsibility, and immersive local engagement </a:t>
            </a:r>
            <a:r>
              <a:rPr lang="en-US" sz="2200" dirty="0">
                <a:solidFill>
                  <a:srgbClr val="414141"/>
                </a:solidFill>
              </a:rPr>
              <a:t>– trends </a:t>
            </a:r>
            <a:r>
              <a:rPr lang="en-US" sz="2200" dirty="0" err="1">
                <a:solidFill>
                  <a:srgbClr val="414141"/>
                </a:solidFill>
              </a:rPr>
              <a:t>recognised</a:t>
            </a:r>
            <a:r>
              <a:rPr lang="en-US" sz="2200" dirty="0">
                <a:solidFill>
                  <a:srgbClr val="414141"/>
                </a:solidFill>
              </a:rPr>
              <a:t> by the UNWTO, the European </a:t>
            </a:r>
          </a:p>
          <a:p>
            <a:pPr>
              <a:lnSpc>
                <a:spcPts val="2340"/>
              </a:lnSpc>
            </a:pPr>
            <a:endParaRPr lang="en-US" sz="2200" dirty="0">
              <a:solidFill>
                <a:srgbClr val="414141"/>
              </a:solidFill>
            </a:endParaRPr>
          </a:p>
          <a:p>
            <a:pPr>
              <a:lnSpc>
                <a:spcPts val="2340"/>
              </a:lnSpc>
            </a:pPr>
            <a:r>
              <a:rPr lang="en-US" sz="2200" dirty="0">
                <a:solidFill>
                  <a:srgbClr val="414141"/>
                </a:solidFill>
              </a:rPr>
              <a:t>Travel Commission, and national tourism bodies across Europe.</a:t>
            </a:r>
          </a:p>
          <a:p>
            <a:pPr>
              <a:lnSpc>
                <a:spcPts val="2340"/>
              </a:lnSpc>
            </a:pPr>
            <a:r>
              <a:rPr lang="en-US" sz="2200" dirty="0">
                <a:solidFill>
                  <a:srgbClr val="459597"/>
                </a:solidFill>
                <a:hlinkClick r:id="rId2">
                  <a:extLst>
                    <a:ext uri="{A12FA001-AC4F-418D-AE19-62706E023703}">
                      <ahyp:hlinkClr xmlns:ahyp="http://schemas.microsoft.com/office/drawing/2018/hyperlinkcolor" val="tx"/>
                    </a:ext>
                  </a:extLst>
                </a:hlinkClick>
              </a:rPr>
              <a:t>Alternative accommodation businesses </a:t>
            </a:r>
            <a:r>
              <a:rPr lang="en-US" sz="2200" dirty="0">
                <a:solidFill>
                  <a:srgbClr val="414141"/>
                </a:solidFill>
              </a:rPr>
              <a:t>are crucial to the tourism industry, providing guests with a </a:t>
            </a:r>
            <a:r>
              <a:rPr lang="en-US" sz="2200" b="1" dirty="0">
                <a:solidFill>
                  <a:srgbClr val="414141"/>
                </a:solidFill>
              </a:rPr>
              <a:t>safe, comfortable and unique </a:t>
            </a:r>
            <a:r>
              <a:rPr lang="en-US" sz="2200" dirty="0">
                <a:solidFill>
                  <a:srgbClr val="414141"/>
                </a:solidFill>
              </a:rPr>
              <a:t>place to stay. They are usually seeking accommodation that is completely different from where they live or have previously experienced. </a:t>
            </a:r>
          </a:p>
        </p:txBody>
      </p:sp>
      <p:pic>
        <p:nvPicPr>
          <p:cNvPr id="8" name="Picture 7">
            <a:extLst>
              <a:ext uri="{FF2B5EF4-FFF2-40B4-BE49-F238E27FC236}">
                <a16:creationId xmlns:a16="http://schemas.microsoft.com/office/drawing/2014/main" id="{6C72E243-0B53-C392-DCCB-27D048B80AEE}"/>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176390" y="4198867"/>
            <a:ext cx="3580276" cy="2659133"/>
          </a:xfrm>
          <a:prstGeom prst="rect">
            <a:avLst/>
          </a:prstGeom>
        </p:spPr>
      </p:pic>
    </p:spTree>
    <p:extLst>
      <p:ext uri="{BB962C8B-B14F-4D97-AF65-F5344CB8AC3E}">
        <p14:creationId xmlns:p14="http://schemas.microsoft.com/office/powerpoint/2010/main" val="636059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93962-AF62-C42B-4486-1434FBDCB50F}"/>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A2ED7006-88B6-6966-6B60-3427A9A256D1}"/>
              </a:ext>
            </a:extLst>
          </p:cNvPr>
          <p:cNvSpPr txBox="1">
            <a:spLocks/>
          </p:cNvSpPr>
          <p:nvPr/>
        </p:nvSpPr>
        <p:spPr>
          <a:xfrm>
            <a:off x="609624" y="493193"/>
            <a:ext cx="827770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Introduction</a:t>
            </a:r>
            <a:r>
              <a:rPr lang="en-US" dirty="0"/>
              <a:t> -  Start-Up &amp; Capital Costs – What It Really Takes to Launch</a:t>
            </a:r>
          </a:p>
          <a:p>
            <a:pPr>
              <a:lnSpc>
                <a:spcPts val="3720"/>
              </a:lnSpc>
            </a:pPr>
            <a:endParaRPr lang="en-US" dirty="0"/>
          </a:p>
          <a:p>
            <a:pPr>
              <a:lnSpc>
                <a:spcPts val="3720"/>
              </a:lnSpc>
            </a:pPr>
            <a:endParaRPr lang="en-US" dirty="0"/>
          </a:p>
        </p:txBody>
      </p:sp>
      <p:cxnSp>
        <p:nvCxnSpPr>
          <p:cNvPr id="10" name="Straight Connector 9">
            <a:extLst>
              <a:ext uri="{FF2B5EF4-FFF2-40B4-BE49-F238E27FC236}">
                <a16:creationId xmlns:a16="http://schemas.microsoft.com/office/drawing/2014/main" id="{6BCB8D1A-C62B-CB6B-E131-2BB1DFE3ECF7}"/>
              </a:ext>
            </a:extLst>
          </p:cNvPr>
          <p:cNvCxnSpPr>
            <a:cxnSpLocks/>
          </p:cNvCxnSpPr>
          <p:nvPr/>
        </p:nvCxnSpPr>
        <p:spPr>
          <a:xfrm>
            <a:off x="0" y="1571793"/>
            <a:ext cx="770021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58B569E0-DC1F-A715-556C-1113489B6A8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11</a:t>
            </a:fld>
            <a:endParaRPr lang="fr-CA" sz="1200" dirty="0"/>
          </a:p>
        </p:txBody>
      </p:sp>
      <p:pic>
        <p:nvPicPr>
          <p:cNvPr id="8" name="Picture 7">
            <a:extLst>
              <a:ext uri="{FF2B5EF4-FFF2-40B4-BE49-F238E27FC236}">
                <a16:creationId xmlns:a16="http://schemas.microsoft.com/office/drawing/2014/main" id="{2EA81F39-BE76-3AF3-D7A9-203BDA06F377}"/>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2594061" y="5281209"/>
            <a:ext cx="3580276" cy="2659133"/>
          </a:xfrm>
          <a:prstGeom prst="rect">
            <a:avLst/>
          </a:prstGeom>
        </p:spPr>
      </p:pic>
      <p:sp>
        <p:nvSpPr>
          <p:cNvPr id="3" name="Freeform 2">
            <a:extLst>
              <a:ext uri="{FF2B5EF4-FFF2-40B4-BE49-F238E27FC236}">
                <a16:creationId xmlns:a16="http://schemas.microsoft.com/office/drawing/2014/main" id="{9B599D32-25E3-F203-C6F4-4D3FFA9559EB}"/>
              </a:ext>
            </a:extLst>
          </p:cNvPr>
          <p:cNvSpPr/>
          <p:nvPr/>
        </p:nvSpPr>
        <p:spPr>
          <a:xfrm rot="10800000">
            <a:off x="4427622" y="1915081"/>
            <a:ext cx="4656982" cy="4942919"/>
          </a:xfrm>
          <a:custGeom>
            <a:avLst/>
            <a:gdLst>
              <a:gd name="connsiteX0" fmla="*/ 4283803 w 4656982"/>
              <a:gd name="connsiteY0" fmla="*/ 4942919 h 4942919"/>
              <a:gd name="connsiteX1" fmla="*/ 3866740 w 4656982"/>
              <a:gd name="connsiteY1" fmla="*/ 4942919 h 4942919"/>
              <a:gd name="connsiteX2" fmla="*/ 3759560 w 4656982"/>
              <a:gd name="connsiteY2" fmla="*/ 4942919 h 4942919"/>
              <a:gd name="connsiteX3" fmla="*/ 3591997 w 4656982"/>
              <a:gd name="connsiteY3" fmla="*/ 4942919 h 4942919"/>
              <a:gd name="connsiteX4" fmla="*/ 3342498 w 4656982"/>
              <a:gd name="connsiteY4" fmla="*/ 4942919 h 4942919"/>
              <a:gd name="connsiteX5" fmla="*/ 3174934 w 4656982"/>
              <a:gd name="connsiteY5" fmla="*/ 4942919 h 4942919"/>
              <a:gd name="connsiteX6" fmla="*/ 3067755 w 4656982"/>
              <a:gd name="connsiteY6" fmla="*/ 4942919 h 4942919"/>
              <a:gd name="connsiteX7" fmla="*/ 2650692 w 4656982"/>
              <a:gd name="connsiteY7" fmla="*/ 4942919 h 4942919"/>
              <a:gd name="connsiteX8" fmla="*/ 2252351 w 4656982"/>
              <a:gd name="connsiteY8" fmla="*/ 4942919 h 4942919"/>
              <a:gd name="connsiteX9" fmla="*/ 2252349 w 4656982"/>
              <a:gd name="connsiteY9" fmla="*/ 4942919 h 4942919"/>
              <a:gd name="connsiteX10" fmla="*/ 2041161 w 4656982"/>
              <a:gd name="connsiteY10" fmla="*/ 4942919 h 4942919"/>
              <a:gd name="connsiteX11" fmla="*/ 1835289 w 4656982"/>
              <a:gd name="connsiteY11" fmla="*/ 4942919 h 4942919"/>
              <a:gd name="connsiteX12" fmla="*/ 1835285 w 4656982"/>
              <a:gd name="connsiteY12" fmla="*/ 4942919 h 4942919"/>
              <a:gd name="connsiteX13" fmla="*/ 1728110 w 4656982"/>
              <a:gd name="connsiteY13" fmla="*/ 4942919 h 4942919"/>
              <a:gd name="connsiteX14" fmla="*/ 1728108 w 4656982"/>
              <a:gd name="connsiteY14" fmla="*/ 4942919 h 4942919"/>
              <a:gd name="connsiteX15" fmla="*/ 1624098 w 4656982"/>
              <a:gd name="connsiteY15" fmla="*/ 4942919 h 4942919"/>
              <a:gd name="connsiteX16" fmla="*/ 1560547 w 4656982"/>
              <a:gd name="connsiteY16" fmla="*/ 4942919 h 4942919"/>
              <a:gd name="connsiteX17" fmla="*/ 1560544 w 4656982"/>
              <a:gd name="connsiteY17" fmla="*/ 4942919 h 4942919"/>
              <a:gd name="connsiteX18" fmla="*/ 1516918 w 4656982"/>
              <a:gd name="connsiteY18" fmla="*/ 4942919 h 4942919"/>
              <a:gd name="connsiteX19" fmla="*/ 1349356 w 4656982"/>
              <a:gd name="connsiteY19" fmla="*/ 4942919 h 4942919"/>
              <a:gd name="connsiteX20" fmla="*/ 1311047 w 4656982"/>
              <a:gd name="connsiteY20" fmla="*/ 4942919 h 4942919"/>
              <a:gd name="connsiteX21" fmla="*/ 1311045 w 4656982"/>
              <a:gd name="connsiteY21" fmla="*/ 4942919 h 4942919"/>
              <a:gd name="connsiteX22" fmla="*/ 1143484 w 4656982"/>
              <a:gd name="connsiteY22" fmla="*/ 4942919 h 4942919"/>
              <a:gd name="connsiteX23" fmla="*/ 1143482 w 4656982"/>
              <a:gd name="connsiteY23" fmla="*/ 4942919 h 4942919"/>
              <a:gd name="connsiteX24" fmla="*/ 1099856 w 4656982"/>
              <a:gd name="connsiteY24" fmla="*/ 4942919 h 4942919"/>
              <a:gd name="connsiteX25" fmla="*/ 1036306 w 4656982"/>
              <a:gd name="connsiteY25" fmla="*/ 4942919 h 4942919"/>
              <a:gd name="connsiteX26" fmla="*/ 1036303 w 4656982"/>
              <a:gd name="connsiteY26" fmla="*/ 4942919 h 4942919"/>
              <a:gd name="connsiteX27" fmla="*/ 932293 w 4656982"/>
              <a:gd name="connsiteY27" fmla="*/ 4942919 h 4942919"/>
              <a:gd name="connsiteX28" fmla="*/ 825114 w 4656982"/>
              <a:gd name="connsiteY28" fmla="*/ 4942919 h 4942919"/>
              <a:gd name="connsiteX29" fmla="*/ 823785 w 4656982"/>
              <a:gd name="connsiteY29" fmla="*/ 4942919 h 4942919"/>
              <a:gd name="connsiteX30" fmla="*/ 619243 w 4656982"/>
              <a:gd name="connsiteY30" fmla="*/ 4942919 h 4942919"/>
              <a:gd name="connsiteX31" fmla="*/ 619241 w 4656982"/>
              <a:gd name="connsiteY31" fmla="*/ 4942919 h 4942919"/>
              <a:gd name="connsiteX32" fmla="*/ 574573 w 4656982"/>
              <a:gd name="connsiteY32" fmla="*/ 4942919 h 4942919"/>
              <a:gd name="connsiteX33" fmla="*/ 408051 w 4656982"/>
              <a:gd name="connsiteY33" fmla="*/ 4942919 h 4942919"/>
              <a:gd name="connsiteX34" fmla="*/ 9710 w 4656982"/>
              <a:gd name="connsiteY34" fmla="*/ 4942919 h 4942919"/>
              <a:gd name="connsiteX35" fmla="*/ 9708 w 4656982"/>
              <a:gd name="connsiteY35" fmla="*/ 4942919 h 4942919"/>
              <a:gd name="connsiteX36" fmla="*/ 0 w 4656982"/>
              <a:gd name="connsiteY36" fmla="*/ 4942919 h 4942919"/>
              <a:gd name="connsiteX37" fmla="*/ 0 w 4656982"/>
              <a:gd name="connsiteY37" fmla="*/ 4488156 h 4942919"/>
              <a:gd name="connsiteX38" fmla="*/ 0 w 4656982"/>
              <a:gd name="connsiteY38" fmla="*/ 4395248 h 4942919"/>
              <a:gd name="connsiteX39" fmla="*/ 0 w 4656982"/>
              <a:gd name="connsiteY39" fmla="*/ 3878463 h 4942919"/>
              <a:gd name="connsiteX40" fmla="*/ 0 w 4656982"/>
              <a:gd name="connsiteY40" fmla="*/ 3784480 h 4942919"/>
              <a:gd name="connsiteX41" fmla="*/ 0 w 4656982"/>
              <a:gd name="connsiteY41" fmla="*/ 3423700 h 4942919"/>
              <a:gd name="connsiteX42" fmla="*/ 0 w 4656982"/>
              <a:gd name="connsiteY42" fmla="*/ 3330792 h 4942919"/>
              <a:gd name="connsiteX43" fmla="*/ 0 w 4656982"/>
              <a:gd name="connsiteY43" fmla="*/ 2720024 h 4942919"/>
              <a:gd name="connsiteX44" fmla="*/ 0 w 4656982"/>
              <a:gd name="connsiteY44" fmla="*/ 1383449 h 4942919"/>
              <a:gd name="connsiteX45" fmla="*/ 0 w 4656982"/>
              <a:gd name="connsiteY45" fmla="*/ 1064456 h 4942919"/>
              <a:gd name="connsiteX46" fmla="*/ 0 w 4656982"/>
              <a:gd name="connsiteY46" fmla="*/ 318993 h 4942919"/>
              <a:gd name="connsiteX47" fmla="*/ 0 w 4656982"/>
              <a:gd name="connsiteY47" fmla="*/ 0 h 4942919"/>
              <a:gd name="connsiteX48" fmla="*/ 382886 w 4656982"/>
              <a:gd name="connsiteY48" fmla="*/ 0 h 4942919"/>
              <a:gd name="connsiteX49" fmla="*/ 382886 w 4656982"/>
              <a:gd name="connsiteY49" fmla="*/ 1 h 4942919"/>
              <a:gd name="connsiteX50" fmla="*/ 574574 w 4656982"/>
              <a:gd name="connsiteY50" fmla="*/ 1 h 4942919"/>
              <a:gd name="connsiteX51" fmla="*/ 574574 w 4656982"/>
              <a:gd name="connsiteY51" fmla="*/ 0 h 4942919"/>
              <a:gd name="connsiteX52" fmla="*/ 823785 w 4656982"/>
              <a:gd name="connsiteY52" fmla="*/ 0 h 4942919"/>
              <a:gd name="connsiteX53" fmla="*/ 992419 w 4656982"/>
              <a:gd name="connsiteY53" fmla="*/ 0 h 4942919"/>
              <a:gd name="connsiteX54" fmla="*/ 1409481 w 4656982"/>
              <a:gd name="connsiteY54" fmla="*/ 0 h 4942919"/>
              <a:gd name="connsiteX55" fmla="*/ 1516660 w 4656982"/>
              <a:gd name="connsiteY55" fmla="*/ 0 h 4942919"/>
              <a:gd name="connsiteX56" fmla="*/ 1684223 w 4656982"/>
              <a:gd name="connsiteY56" fmla="*/ 0 h 4942919"/>
              <a:gd name="connsiteX57" fmla="*/ 1933723 w 4656982"/>
              <a:gd name="connsiteY57" fmla="*/ 0 h 4942919"/>
              <a:gd name="connsiteX58" fmla="*/ 2101287 w 4656982"/>
              <a:gd name="connsiteY58" fmla="*/ 0 h 4942919"/>
              <a:gd name="connsiteX59" fmla="*/ 2208464 w 4656982"/>
              <a:gd name="connsiteY59" fmla="*/ 0 h 4942919"/>
              <a:gd name="connsiteX60" fmla="*/ 2625527 w 4656982"/>
              <a:gd name="connsiteY60" fmla="*/ 0 h 4942919"/>
              <a:gd name="connsiteX61" fmla="*/ 2625527 w 4656982"/>
              <a:gd name="connsiteY61" fmla="*/ 1 h 4942919"/>
              <a:gd name="connsiteX62" fmla="*/ 3023872 w 4656982"/>
              <a:gd name="connsiteY62" fmla="*/ 1 h 4942919"/>
              <a:gd name="connsiteX63" fmla="*/ 3440936 w 4656982"/>
              <a:gd name="connsiteY63" fmla="*/ 1 h 4942919"/>
              <a:gd name="connsiteX64" fmla="*/ 3548113 w 4656982"/>
              <a:gd name="connsiteY64" fmla="*/ 1 h 4942919"/>
              <a:gd name="connsiteX65" fmla="*/ 3715678 w 4656982"/>
              <a:gd name="connsiteY65" fmla="*/ 1 h 4942919"/>
              <a:gd name="connsiteX66" fmla="*/ 3965177 w 4656982"/>
              <a:gd name="connsiteY66" fmla="*/ 1 h 4942919"/>
              <a:gd name="connsiteX67" fmla="*/ 4132741 w 4656982"/>
              <a:gd name="connsiteY67" fmla="*/ 1 h 4942919"/>
              <a:gd name="connsiteX68" fmla="*/ 4239919 w 4656982"/>
              <a:gd name="connsiteY68" fmla="*/ 1 h 4942919"/>
              <a:gd name="connsiteX69" fmla="*/ 4656982 w 4656982"/>
              <a:gd name="connsiteY69" fmla="*/ 1 h 4942919"/>
              <a:gd name="connsiteX70" fmla="*/ 4656982 w 4656982"/>
              <a:gd name="connsiteY70" fmla="*/ 431818 h 4942919"/>
              <a:gd name="connsiteX71" fmla="*/ 4656982 w 4656982"/>
              <a:gd name="connsiteY71" fmla="*/ 497503 h 4942919"/>
              <a:gd name="connsiteX72" fmla="*/ 4656982 w 4656982"/>
              <a:gd name="connsiteY72" fmla="*/ 929320 h 4942919"/>
              <a:gd name="connsiteX73" fmla="*/ 4656982 w 4656982"/>
              <a:gd name="connsiteY73" fmla="*/ 1064457 h 4942919"/>
              <a:gd name="connsiteX74" fmla="*/ 4656982 w 4656982"/>
              <a:gd name="connsiteY74" fmla="*/ 1496274 h 4942919"/>
              <a:gd name="connsiteX75" fmla="*/ 4656982 w 4656982"/>
              <a:gd name="connsiteY75" fmla="*/ 1561959 h 4942919"/>
              <a:gd name="connsiteX76" fmla="*/ 4656982 w 4656982"/>
              <a:gd name="connsiteY76" fmla="*/ 1993776 h 4942919"/>
              <a:gd name="connsiteX77" fmla="*/ 4656982 w 4656982"/>
              <a:gd name="connsiteY77" fmla="*/ 2626862 h 4942919"/>
              <a:gd name="connsiteX78" fmla="*/ 4656982 w 4656982"/>
              <a:gd name="connsiteY78" fmla="*/ 3058679 h 4942919"/>
              <a:gd name="connsiteX79" fmla="*/ 4656982 w 4656982"/>
              <a:gd name="connsiteY79" fmla="*/ 3124365 h 4942919"/>
              <a:gd name="connsiteX80" fmla="*/ 4656982 w 4656982"/>
              <a:gd name="connsiteY80" fmla="*/ 3556182 h 4942919"/>
              <a:gd name="connsiteX81" fmla="*/ 4656982 w 4656982"/>
              <a:gd name="connsiteY81" fmla="*/ 3691318 h 4942919"/>
              <a:gd name="connsiteX82" fmla="*/ 4656982 w 4656982"/>
              <a:gd name="connsiteY82" fmla="*/ 4123135 h 4942919"/>
              <a:gd name="connsiteX83" fmla="*/ 4656982 w 4656982"/>
              <a:gd name="connsiteY83" fmla="*/ 4188821 h 4942919"/>
              <a:gd name="connsiteX84" fmla="*/ 4656982 w 4656982"/>
              <a:gd name="connsiteY84" fmla="*/ 4620638 h 4942919"/>
              <a:gd name="connsiteX85" fmla="*/ 4283803 w 4656982"/>
              <a:gd name="connsiteY85" fmla="*/ 4942919 h 49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656982" h="4942919">
                <a:moveTo>
                  <a:pt x="4283803" y="4942919"/>
                </a:moveTo>
                <a:lnTo>
                  <a:pt x="3866740" y="4942919"/>
                </a:lnTo>
                <a:lnTo>
                  <a:pt x="3759560" y="4942919"/>
                </a:lnTo>
                <a:lnTo>
                  <a:pt x="3591997" y="4942919"/>
                </a:lnTo>
                <a:lnTo>
                  <a:pt x="3342498" y="4942919"/>
                </a:lnTo>
                <a:lnTo>
                  <a:pt x="3174934" y="4942919"/>
                </a:lnTo>
                <a:lnTo>
                  <a:pt x="3067755" y="4942919"/>
                </a:lnTo>
                <a:lnTo>
                  <a:pt x="2650692" y="4942919"/>
                </a:lnTo>
                <a:lnTo>
                  <a:pt x="2252351" y="4942919"/>
                </a:lnTo>
                <a:lnTo>
                  <a:pt x="2252349" y="4942919"/>
                </a:lnTo>
                <a:lnTo>
                  <a:pt x="2041161" y="4942919"/>
                </a:lnTo>
                <a:lnTo>
                  <a:pt x="1835289" y="4942919"/>
                </a:lnTo>
                <a:lnTo>
                  <a:pt x="1835285" y="4942919"/>
                </a:lnTo>
                <a:lnTo>
                  <a:pt x="1728110" y="4942919"/>
                </a:lnTo>
                <a:lnTo>
                  <a:pt x="1728108" y="4942919"/>
                </a:lnTo>
                <a:lnTo>
                  <a:pt x="1624098" y="4942919"/>
                </a:lnTo>
                <a:lnTo>
                  <a:pt x="1560547" y="4942919"/>
                </a:lnTo>
                <a:lnTo>
                  <a:pt x="1560544" y="4942919"/>
                </a:lnTo>
                <a:lnTo>
                  <a:pt x="1516918" y="4942919"/>
                </a:lnTo>
                <a:lnTo>
                  <a:pt x="1349356" y="4942919"/>
                </a:lnTo>
                <a:lnTo>
                  <a:pt x="1311047" y="4942919"/>
                </a:lnTo>
                <a:lnTo>
                  <a:pt x="1311045" y="4942919"/>
                </a:lnTo>
                <a:lnTo>
                  <a:pt x="1143484" y="4942919"/>
                </a:lnTo>
                <a:lnTo>
                  <a:pt x="1143482" y="4942919"/>
                </a:lnTo>
                <a:lnTo>
                  <a:pt x="1099856" y="4942919"/>
                </a:lnTo>
                <a:lnTo>
                  <a:pt x="1036306" y="4942919"/>
                </a:lnTo>
                <a:lnTo>
                  <a:pt x="1036303" y="4942919"/>
                </a:lnTo>
                <a:lnTo>
                  <a:pt x="932293" y="4942919"/>
                </a:lnTo>
                <a:lnTo>
                  <a:pt x="825114" y="4942919"/>
                </a:lnTo>
                <a:lnTo>
                  <a:pt x="823785" y="4942919"/>
                </a:lnTo>
                <a:lnTo>
                  <a:pt x="619243" y="4942919"/>
                </a:lnTo>
                <a:lnTo>
                  <a:pt x="619241" y="4942919"/>
                </a:lnTo>
                <a:lnTo>
                  <a:pt x="574573" y="4942919"/>
                </a:lnTo>
                <a:lnTo>
                  <a:pt x="408051" y="4942919"/>
                </a:lnTo>
                <a:lnTo>
                  <a:pt x="9710" y="4942919"/>
                </a:lnTo>
                <a:lnTo>
                  <a:pt x="9708" y="4942919"/>
                </a:lnTo>
                <a:lnTo>
                  <a:pt x="0" y="4942919"/>
                </a:lnTo>
                <a:lnTo>
                  <a:pt x="0" y="4488156"/>
                </a:lnTo>
                <a:lnTo>
                  <a:pt x="0" y="4395248"/>
                </a:lnTo>
                <a:lnTo>
                  <a:pt x="0" y="3878463"/>
                </a:lnTo>
                <a:lnTo>
                  <a:pt x="0" y="3784480"/>
                </a:lnTo>
                <a:lnTo>
                  <a:pt x="0" y="3423700"/>
                </a:lnTo>
                <a:lnTo>
                  <a:pt x="0" y="3330792"/>
                </a:lnTo>
                <a:lnTo>
                  <a:pt x="0" y="2720024"/>
                </a:lnTo>
                <a:lnTo>
                  <a:pt x="0" y="1383449"/>
                </a:lnTo>
                <a:lnTo>
                  <a:pt x="0" y="1064456"/>
                </a:lnTo>
                <a:lnTo>
                  <a:pt x="0" y="318993"/>
                </a:lnTo>
                <a:lnTo>
                  <a:pt x="0" y="0"/>
                </a:lnTo>
                <a:lnTo>
                  <a:pt x="382886" y="0"/>
                </a:lnTo>
                <a:lnTo>
                  <a:pt x="382886" y="1"/>
                </a:lnTo>
                <a:lnTo>
                  <a:pt x="574574" y="1"/>
                </a:lnTo>
                <a:lnTo>
                  <a:pt x="574574" y="0"/>
                </a:lnTo>
                <a:lnTo>
                  <a:pt x="823785" y="0"/>
                </a:lnTo>
                <a:lnTo>
                  <a:pt x="992419" y="0"/>
                </a:lnTo>
                <a:lnTo>
                  <a:pt x="1409481" y="0"/>
                </a:lnTo>
                <a:lnTo>
                  <a:pt x="1516660" y="0"/>
                </a:lnTo>
                <a:lnTo>
                  <a:pt x="1684223" y="0"/>
                </a:lnTo>
                <a:lnTo>
                  <a:pt x="1933723" y="0"/>
                </a:lnTo>
                <a:lnTo>
                  <a:pt x="2101287" y="0"/>
                </a:lnTo>
                <a:lnTo>
                  <a:pt x="2208464" y="0"/>
                </a:lnTo>
                <a:lnTo>
                  <a:pt x="2625527" y="0"/>
                </a:lnTo>
                <a:lnTo>
                  <a:pt x="2625527" y="1"/>
                </a:lnTo>
                <a:lnTo>
                  <a:pt x="3023872" y="1"/>
                </a:lnTo>
                <a:lnTo>
                  <a:pt x="3440936" y="1"/>
                </a:lnTo>
                <a:lnTo>
                  <a:pt x="3548113" y="1"/>
                </a:lnTo>
                <a:lnTo>
                  <a:pt x="3715678" y="1"/>
                </a:lnTo>
                <a:lnTo>
                  <a:pt x="3965177" y="1"/>
                </a:lnTo>
                <a:lnTo>
                  <a:pt x="4132741" y="1"/>
                </a:lnTo>
                <a:lnTo>
                  <a:pt x="4239919" y="1"/>
                </a:lnTo>
                <a:lnTo>
                  <a:pt x="4656982" y="1"/>
                </a:lnTo>
                <a:lnTo>
                  <a:pt x="4656982" y="431818"/>
                </a:lnTo>
                <a:lnTo>
                  <a:pt x="4656982" y="497503"/>
                </a:lnTo>
                <a:lnTo>
                  <a:pt x="4656982" y="929320"/>
                </a:lnTo>
                <a:lnTo>
                  <a:pt x="4656982" y="1064457"/>
                </a:lnTo>
                <a:lnTo>
                  <a:pt x="4656982" y="1496274"/>
                </a:lnTo>
                <a:lnTo>
                  <a:pt x="4656982" y="1561959"/>
                </a:lnTo>
                <a:lnTo>
                  <a:pt x="4656982" y="1993776"/>
                </a:lnTo>
                <a:lnTo>
                  <a:pt x="4656982" y="2626862"/>
                </a:lnTo>
                <a:lnTo>
                  <a:pt x="4656982" y="3058679"/>
                </a:lnTo>
                <a:lnTo>
                  <a:pt x="4656982" y="3124365"/>
                </a:lnTo>
                <a:lnTo>
                  <a:pt x="4656982" y="3556182"/>
                </a:lnTo>
                <a:lnTo>
                  <a:pt x="4656982" y="3691318"/>
                </a:lnTo>
                <a:lnTo>
                  <a:pt x="4656982" y="4123135"/>
                </a:lnTo>
                <a:lnTo>
                  <a:pt x="4656982" y="4188821"/>
                </a:lnTo>
                <a:lnTo>
                  <a:pt x="4656982" y="4620638"/>
                </a:lnTo>
                <a:cubicBezTo>
                  <a:pt x="4656982" y="4798155"/>
                  <a:pt x="4490579" y="4942919"/>
                  <a:pt x="4283803" y="4942919"/>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6" name="Freeform 5">
            <a:extLst>
              <a:ext uri="{FF2B5EF4-FFF2-40B4-BE49-F238E27FC236}">
                <a16:creationId xmlns:a16="http://schemas.microsoft.com/office/drawing/2014/main" id="{88789C1D-232A-0418-B297-2A19C72B5680}"/>
              </a:ext>
            </a:extLst>
          </p:cNvPr>
          <p:cNvSpPr/>
          <p:nvPr/>
        </p:nvSpPr>
        <p:spPr>
          <a:xfrm rot="10800000">
            <a:off x="6756113" y="1915081"/>
            <a:ext cx="4656982" cy="4942919"/>
          </a:xfrm>
          <a:custGeom>
            <a:avLst/>
            <a:gdLst>
              <a:gd name="connsiteX0" fmla="*/ 4283803 w 4656982"/>
              <a:gd name="connsiteY0" fmla="*/ 4942919 h 4942919"/>
              <a:gd name="connsiteX1" fmla="*/ 3866740 w 4656982"/>
              <a:gd name="connsiteY1" fmla="*/ 4942919 h 4942919"/>
              <a:gd name="connsiteX2" fmla="*/ 3759560 w 4656982"/>
              <a:gd name="connsiteY2" fmla="*/ 4942919 h 4942919"/>
              <a:gd name="connsiteX3" fmla="*/ 3591997 w 4656982"/>
              <a:gd name="connsiteY3" fmla="*/ 4942919 h 4942919"/>
              <a:gd name="connsiteX4" fmla="*/ 3342498 w 4656982"/>
              <a:gd name="connsiteY4" fmla="*/ 4942919 h 4942919"/>
              <a:gd name="connsiteX5" fmla="*/ 3174934 w 4656982"/>
              <a:gd name="connsiteY5" fmla="*/ 4942919 h 4942919"/>
              <a:gd name="connsiteX6" fmla="*/ 3067755 w 4656982"/>
              <a:gd name="connsiteY6" fmla="*/ 4942919 h 4942919"/>
              <a:gd name="connsiteX7" fmla="*/ 2650692 w 4656982"/>
              <a:gd name="connsiteY7" fmla="*/ 4942919 h 4942919"/>
              <a:gd name="connsiteX8" fmla="*/ 2252351 w 4656982"/>
              <a:gd name="connsiteY8" fmla="*/ 4942919 h 4942919"/>
              <a:gd name="connsiteX9" fmla="*/ 2252349 w 4656982"/>
              <a:gd name="connsiteY9" fmla="*/ 4942919 h 4942919"/>
              <a:gd name="connsiteX10" fmla="*/ 2041161 w 4656982"/>
              <a:gd name="connsiteY10" fmla="*/ 4942919 h 4942919"/>
              <a:gd name="connsiteX11" fmla="*/ 1835289 w 4656982"/>
              <a:gd name="connsiteY11" fmla="*/ 4942919 h 4942919"/>
              <a:gd name="connsiteX12" fmla="*/ 1835285 w 4656982"/>
              <a:gd name="connsiteY12" fmla="*/ 4942919 h 4942919"/>
              <a:gd name="connsiteX13" fmla="*/ 1728110 w 4656982"/>
              <a:gd name="connsiteY13" fmla="*/ 4942919 h 4942919"/>
              <a:gd name="connsiteX14" fmla="*/ 1728108 w 4656982"/>
              <a:gd name="connsiteY14" fmla="*/ 4942919 h 4942919"/>
              <a:gd name="connsiteX15" fmla="*/ 1624098 w 4656982"/>
              <a:gd name="connsiteY15" fmla="*/ 4942919 h 4942919"/>
              <a:gd name="connsiteX16" fmla="*/ 1560547 w 4656982"/>
              <a:gd name="connsiteY16" fmla="*/ 4942919 h 4942919"/>
              <a:gd name="connsiteX17" fmla="*/ 1560544 w 4656982"/>
              <a:gd name="connsiteY17" fmla="*/ 4942919 h 4942919"/>
              <a:gd name="connsiteX18" fmla="*/ 1516918 w 4656982"/>
              <a:gd name="connsiteY18" fmla="*/ 4942919 h 4942919"/>
              <a:gd name="connsiteX19" fmla="*/ 1349356 w 4656982"/>
              <a:gd name="connsiteY19" fmla="*/ 4942919 h 4942919"/>
              <a:gd name="connsiteX20" fmla="*/ 1311047 w 4656982"/>
              <a:gd name="connsiteY20" fmla="*/ 4942919 h 4942919"/>
              <a:gd name="connsiteX21" fmla="*/ 1311045 w 4656982"/>
              <a:gd name="connsiteY21" fmla="*/ 4942919 h 4942919"/>
              <a:gd name="connsiteX22" fmla="*/ 1143484 w 4656982"/>
              <a:gd name="connsiteY22" fmla="*/ 4942919 h 4942919"/>
              <a:gd name="connsiteX23" fmla="*/ 1143482 w 4656982"/>
              <a:gd name="connsiteY23" fmla="*/ 4942919 h 4942919"/>
              <a:gd name="connsiteX24" fmla="*/ 1099856 w 4656982"/>
              <a:gd name="connsiteY24" fmla="*/ 4942919 h 4942919"/>
              <a:gd name="connsiteX25" fmla="*/ 1036306 w 4656982"/>
              <a:gd name="connsiteY25" fmla="*/ 4942919 h 4942919"/>
              <a:gd name="connsiteX26" fmla="*/ 1036303 w 4656982"/>
              <a:gd name="connsiteY26" fmla="*/ 4942919 h 4942919"/>
              <a:gd name="connsiteX27" fmla="*/ 932293 w 4656982"/>
              <a:gd name="connsiteY27" fmla="*/ 4942919 h 4942919"/>
              <a:gd name="connsiteX28" fmla="*/ 825114 w 4656982"/>
              <a:gd name="connsiteY28" fmla="*/ 4942919 h 4942919"/>
              <a:gd name="connsiteX29" fmla="*/ 823785 w 4656982"/>
              <a:gd name="connsiteY29" fmla="*/ 4942919 h 4942919"/>
              <a:gd name="connsiteX30" fmla="*/ 619243 w 4656982"/>
              <a:gd name="connsiteY30" fmla="*/ 4942919 h 4942919"/>
              <a:gd name="connsiteX31" fmla="*/ 619241 w 4656982"/>
              <a:gd name="connsiteY31" fmla="*/ 4942919 h 4942919"/>
              <a:gd name="connsiteX32" fmla="*/ 574573 w 4656982"/>
              <a:gd name="connsiteY32" fmla="*/ 4942919 h 4942919"/>
              <a:gd name="connsiteX33" fmla="*/ 408051 w 4656982"/>
              <a:gd name="connsiteY33" fmla="*/ 4942919 h 4942919"/>
              <a:gd name="connsiteX34" fmla="*/ 9710 w 4656982"/>
              <a:gd name="connsiteY34" fmla="*/ 4942919 h 4942919"/>
              <a:gd name="connsiteX35" fmla="*/ 9708 w 4656982"/>
              <a:gd name="connsiteY35" fmla="*/ 4942919 h 4942919"/>
              <a:gd name="connsiteX36" fmla="*/ 0 w 4656982"/>
              <a:gd name="connsiteY36" fmla="*/ 4942919 h 4942919"/>
              <a:gd name="connsiteX37" fmla="*/ 0 w 4656982"/>
              <a:gd name="connsiteY37" fmla="*/ 4488156 h 4942919"/>
              <a:gd name="connsiteX38" fmla="*/ 0 w 4656982"/>
              <a:gd name="connsiteY38" fmla="*/ 4395248 h 4942919"/>
              <a:gd name="connsiteX39" fmla="*/ 0 w 4656982"/>
              <a:gd name="connsiteY39" fmla="*/ 3878463 h 4942919"/>
              <a:gd name="connsiteX40" fmla="*/ 0 w 4656982"/>
              <a:gd name="connsiteY40" fmla="*/ 3784480 h 4942919"/>
              <a:gd name="connsiteX41" fmla="*/ 0 w 4656982"/>
              <a:gd name="connsiteY41" fmla="*/ 3423700 h 4942919"/>
              <a:gd name="connsiteX42" fmla="*/ 0 w 4656982"/>
              <a:gd name="connsiteY42" fmla="*/ 3330792 h 4942919"/>
              <a:gd name="connsiteX43" fmla="*/ 0 w 4656982"/>
              <a:gd name="connsiteY43" fmla="*/ 2720024 h 4942919"/>
              <a:gd name="connsiteX44" fmla="*/ 0 w 4656982"/>
              <a:gd name="connsiteY44" fmla="*/ 1383449 h 4942919"/>
              <a:gd name="connsiteX45" fmla="*/ 0 w 4656982"/>
              <a:gd name="connsiteY45" fmla="*/ 1064456 h 4942919"/>
              <a:gd name="connsiteX46" fmla="*/ 0 w 4656982"/>
              <a:gd name="connsiteY46" fmla="*/ 318993 h 4942919"/>
              <a:gd name="connsiteX47" fmla="*/ 0 w 4656982"/>
              <a:gd name="connsiteY47" fmla="*/ 0 h 4942919"/>
              <a:gd name="connsiteX48" fmla="*/ 382886 w 4656982"/>
              <a:gd name="connsiteY48" fmla="*/ 0 h 4942919"/>
              <a:gd name="connsiteX49" fmla="*/ 382886 w 4656982"/>
              <a:gd name="connsiteY49" fmla="*/ 1 h 4942919"/>
              <a:gd name="connsiteX50" fmla="*/ 574574 w 4656982"/>
              <a:gd name="connsiteY50" fmla="*/ 1 h 4942919"/>
              <a:gd name="connsiteX51" fmla="*/ 574574 w 4656982"/>
              <a:gd name="connsiteY51" fmla="*/ 0 h 4942919"/>
              <a:gd name="connsiteX52" fmla="*/ 823785 w 4656982"/>
              <a:gd name="connsiteY52" fmla="*/ 0 h 4942919"/>
              <a:gd name="connsiteX53" fmla="*/ 992419 w 4656982"/>
              <a:gd name="connsiteY53" fmla="*/ 0 h 4942919"/>
              <a:gd name="connsiteX54" fmla="*/ 1409481 w 4656982"/>
              <a:gd name="connsiteY54" fmla="*/ 0 h 4942919"/>
              <a:gd name="connsiteX55" fmla="*/ 1516660 w 4656982"/>
              <a:gd name="connsiteY55" fmla="*/ 0 h 4942919"/>
              <a:gd name="connsiteX56" fmla="*/ 1684223 w 4656982"/>
              <a:gd name="connsiteY56" fmla="*/ 0 h 4942919"/>
              <a:gd name="connsiteX57" fmla="*/ 1933723 w 4656982"/>
              <a:gd name="connsiteY57" fmla="*/ 0 h 4942919"/>
              <a:gd name="connsiteX58" fmla="*/ 2101287 w 4656982"/>
              <a:gd name="connsiteY58" fmla="*/ 0 h 4942919"/>
              <a:gd name="connsiteX59" fmla="*/ 2208464 w 4656982"/>
              <a:gd name="connsiteY59" fmla="*/ 0 h 4942919"/>
              <a:gd name="connsiteX60" fmla="*/ 2625527 w 4656982"/>
              <a:gd name="connsiteY60" fmla="*/ 0 h 4942919"/>
              <a:gd name="connsiteX61" fmla="*/ 2625527 w 4656982"/>
              <a:gd name="connsiteY61" fmla="*/ 1 h 4942919"/>
              <a:gd name="connsiteX62" fmla="*/ 3023872 w 4656982"/>
              <a:gd name="connsiteY62" fmla="*/ 1 h 4942919"/>
              <a:gd name="connsiteX63" fmla="*/ 3440936 w 4656982"/>
              <a:gd name="connsiteY63" fmla="*/ 1 h 4942919"/>
              <a:gd name="connsiteX64" fmla="*/ 3548113 w 4656982"/>
              <a:gd name="connsiteY64" fmla="*/ 1 h 4942919"/>
              <a:gd name="connsiteX65" fmla="*/ 3715678 w 4656982"/>
              <a:gd name="connsiteY65" fmla="*/ 1 h 4942919"/>
              <a:gd name="connsiteX66" fmla="*/ 3965177 w 4656982"/>
              <a:gd name="connsiteY66" fmla="*/ 1 h 4942919"/>
              <a:gd name="connsiteX67" fmla="*/ 4132741 w 4656982"/>
              <a:gd name="connsiteY67" fmla="*/ 1 h 4942919"/>
              <a:gd name="connsiteX68" fmla="*/ 4239919 w 4656982"/>
              <a:gd name="connsiteY68" fmla="*/ 1 h 4942919"/>
              <a:gd name="connsiteX69" fmla="*/ 4656982 w 4656982"/>
              <a:gd name="connsiteY69" fmla="*/ 1 h 4942919"/>
              <a:gd name="connsiteX70" fmla="*/ 4656982 w 4656982"/>
              <a:gd name="connsiteY70" fmla="*/ 431818 h 4942919"/>
              <a:gd name="connsiteX71" fmla="*/ 4656982 w 4656982"/>
              <a:gd name="connsiteY71" fmla="*/ 497503 h 4942919"/>
              <a:gd name="connsiteX72" fmla="*/ 4656982 w 4656982"/>
              <a:gd name="connsiteY72" fmla="*/ 929320 h 4942919"/>
              <a:gd name="connsiteX73" fmla="*/ 4656982 w 4656982"/>
              <a:gd name="connsiteY73" fmla="*/ 1064457 h 4942919"/>
              <a:gd name="connsiteX74" fmla="*/ 4656982 w 4656982"/>
              <a:gd name="connsiteY74" fmla="*/ 1496274 h 4942919"/>
              <a:gd name="connsiteX75" fmla="*/ 4656982 w 4656982"/>
              <a:gd name="connsiteY75" fmla="*/ 1561959 h 4942919"/>
              <a:gd name="connsiteX76" fmla="*/ 4656982 w 4656982"/>
              <a:gd name="connsiteY76" fmla="*/ 1993776 h 4942919"/>
              <a:gd name="connsiteX77" fmla="*/ 4656982 w 4656982"/>
              <a:gd name="connsiteY77" fmla="*/ 2626862 h 4942919"/>
              <a:gd name="connsiteX78" fmla="*/ 4656982 w 4656982"/>
              <a:gd name="connsiteY78" fmla="*/ 3058679 h 4942919"/>
              <a:gd name="connsiteX79" fmla="*/ 4656982 w 4656982"/>
              <a:gd name="connsiteY79" fmla="*/ 3124365 h 4942919"/>
              <a:gd name="connsiteX80" fmla="*/ 4656982 w 4656982"/>
              <a:gd name="connsiteY80" fmla="*/ 3556182 h 4942919"/>
              <a:gd name="connsiteX81" fmla="*/ 4656982 w 4656982"/>
              <a:gd name="connsiteY81" fmla="*/ 3691318 h 4942919"/>
              <a:gd name="connsiteX82" fmla="*/ 4656982 w 4656982"/>
              <a:gd name="connsiteY82" fmla="*/ 4123135 h 4942919"/>
              <a:gd name="connsiteX83" fmla="*/ 4656982 w 4656982"/>
              <a:gd name="connsiteY83" fmla="*/ 4188821 h 4942919"/>
              <a:gd name="connsiteX84" fmla="*/ 4656982 w 4656982"/>
              <a:gd name="connsiteY84" fmla="*/ 4620638 h 4942919"/>
              <a:gd name="connsiteX85" fmla="*/ 4283803 w 4656982"/>
              <a:gd name="connsiteY85" fmla="*/ 4942919 h 49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656982" h="4942919">
                <a:moveTo>
                  <a:pt x="4283803" y="4942919"/>
                </a:moveTo>
                <a:lnTo>
                  <a:pt x="3866740" y="4942919"/>
                </a:lnTo>
                <a:lnTo>
                  <a:pt x="3759560" y="4942919"/>
                </a:lnTo>
                <a:lnTo>
                  <a:pt x="3591997" y="4942919"/>
                </a:lnTo>
                <a:lnTo>
                  <a:pt x="3342498" y="4942919"/>
                </a:lnTo>
                <a:lnTo>
                  <a:pt x="3174934" y="4942919"/>
                </a:lnTo>
                <a:lnTo>
                  <a:pt x="3067755" y="4942919"/>
                </a:lnTo>
                <a:lnTo>
                  <a:pt x="2650692" y="4942919"/>
                </a:lnTo>
                <a:lnTo>
                  <a:pt x="2252351" y="4942919"/>
                </a:lnTo>
                <a:lnTo>
                  <a:pt x="2252349" y="4942919"/>
                </a:lnTo>
                <a:lnTo>
                  <a:pt x="2041161" y="4942919"/>
                </a:lnTo>
                <a:lnTo>
                  <a:pt x="1835289" y="4942919"/>
                </a:lnTo>
                <a:lnTo>
                  <a:pt x="1835285" y="4942919"/>
                </a:lnTo>
                <a:lnTo>
                  <a:pt x="1728110" y="4942919"/>
                </a:lnTo>
                <a:lnTo>
                  <a:pt x="1728108" y="4942919"/>
                </a:lnTo>
                <a:lnTo>
                  <a:pt x="1624098" y="4942919"/>
                </a:lnTo>
                <a:lnTo>
                  <a:pt x="1560547" y="4942919"/>
                </a:lnTo>
                <a:lnTo>
                  <a:pt x="1560544" y="4942919"/>
                </a:lnTo>
                <a:lnTo>
                  <a:pt x="1516918" y="4942919"/>
                </a:lnTo>
                <a:lnTo>
                  <a:pt x="1349356" y="4942919"/>
                </a:lnTo>
                <a:lnTo>
                  <a:pt x="1311047" y="4942919"/>
                </a:lnTo>
                <a:lnTo>
                  <a:pt x="1311045" y="4942919"/>
                </a:lnTo>
                <a:lnTo>
                  <a:pt x="1143484" y="4942919"/>
                </a:lnTo>
                <a:lnTo>
                  <a:pt x="1143482" y="4942919"/>
                </a:lnTo>
                <a:lnTo>
                  <a:pt x="1099856" y="4942919"/>
                </a:lnTo>
                <a:lnTo>
                  <a:pt x="1036306" y="4942919"/>
                </a:lnTo>
                <a:lnTo>
                  <a:pt x="1036303" y="4942919"/>
                </a:lnTo>
                <a:lnTo>
                  <a:pt x="932293" y="4942919"/>
                </a:lnTo>
                <a:lnTo>
                  <a:pt x="825114" y="4942919"/>
                </a:lnTo>
                <a:lnTo>
                  <a:pt x="823785" y="4942919"/>
                </a:lnTo>
                <a:lnTo>
                  <a:pt x="619243" y="4942919"/>
                </a:lnTo>
                <a:lnTo>
                  <a:pt x="619241" y="4942919"/>
                </a:lnTo>
                <a:lnTo>
                  <a:pt x="574573" y="4942919"/>
                </a:lnTo>
                <a:lnTo>
                  <a:pt x="408051" y="4942919"/>
                </a:lnTo>
                <a:lnTo>
                  <a:pt x="9710" y="4942919"/>
                </a:lnTo>
                <a:lnTo>
                  <a:pt x="9708" y="4942919"/>
                </a:lnTo>
                <a:lnTo>
                  <a:pt x="0" y="4942919"/>
                </a:lnTo>
                <a:lnTo>
                  <a:pt x="0" y="4488156"/>
                </a:lnTo>
                <a:lnTo>
                  <a:pt x="0" y="4395248"/>
                </a:lnTo>
                <a:lnTo>
                  <a:pt x="0" y="3878463"/>
                </a:lnTo>
                <a:lnTo>
                  <a:pt x="0" y="3784480"/>
                </a:lnTo>
                <a:lnTo>
                  <a:pt x="0" y="3423700"/>
                </a:lnTo>
                <a:lnTo>
                  <a:pt x="0" y="3330792"/>
                </a:lnTo>
                <a:lnTo>
                  <a:pt x="0" y="2720024"/>
                </a:lnTo>
                <a:lnTo>
                  <a:pt x="0" y="1383449"/>
                </a:lnTo>
                <a:lnTo>
                  <a:pt x="0" y="1064456"/>
                </a:lnTo>
                <a:lnTo>
                  <a:pt x="0" y="318993"/>
                </a:lnTo>
                <a:lnTo>
                  <a:pt x="0" y="0"/>
                </a:lnTo>
                <a:lnTo>
                  <a:pt x="382886" y="0"/>
                </a:lnTo>
                <a:lnTo>
                  <a:pt x="382886" y="1"/>
                </a:lnTo>
                <a:lnTo>
                  <a:pt x="574574" y="1"/>
                </a:lnTo>
                <a:lnTo>
                  <a:pt x="574574" y="0"/>
                </a:lnTo>
                <a:lnTo>
                  <a:pt x="823785" y="0"/>
                </a:lnTo>
                <a:lnTo>
                  <a:pt x="992419" y="0"/>
                </a:lnTo>
                <a:lnTo>
                  <a:pt x="1409481" y="0"/>
                </a:lnTo>
                <a:lnTo>
                  <a:pt x="1516660" y="0"/>
                </a:lnTo>
                <a:lnTo>
                  <a:pt x="1684223" y="0"/>
                </a:lnTo>
                <a:lnTo>
                  <a:pt x="1933723" y="0"/>
                </a:lnTo>
                <a:lnTo>
                  <a:pt x="2101287" y="0"/>
                </a:lnTo>
                <a:lnTo>
                  <a:pt x="2208464" y="0"/>
                </a:lnTo>
                <a:lnTo>
                  <a:pt x="2625527" y="0"/>
                </a:lnTo>
                <a:lnTo>
                  <a:pt x="2625527" y="1"/>
                </a:lnTo>
                <a:lnTo>
                  <a:pt x="3023872" y="1"/>
                </a:lnTo>
                <a:lnTo>
                  <a:pt x="3440936" y="1"/>
                </a:lnTo>
                <a:lnTo>
                  <a:pt x="3548113" y="1"/>
                </a:lnTo>
                <a:lnTo>
                  <a:pt x="3715678" y="1"/>
                </a:lnTo>
                <a:lnTo>
                  <a:pt x="3965177" y="1"/>
                </a:lnTo>
                <a:lnTo>
                  <a:pt x="4132741" y="1"/>
                </a:lnTo>
                <a:lnTo>
                  <a:pt x="4239919" y="1"/>
                </a:lnTo>
                <a:lnTo>
                  <a:pt x="4656982" y="1"/>
                </a:lnTo>
                <a:lnTo>
                  <a:pt x="4656982" y="431818"/>
                </a:lnTo>
                <a:lnTo>
                  <a:pt x="4656982" y="497503"/>
                </a:lnTo>
                <a:lnTo>
                  <a:pt x="4656982" y="929320"/>
                </a:lnTo>
                <a:lnTo>
                  <a:pt x="4656982" y="1064457"/>
                </a:lnTo>
                <a:lnTo>
                  <a:pt x="4656982" y="1496274"/>
                </a:lnTo>
                <a:lnTo>
                  <a:pt x="4656982" y="1561959"/>
                </a:lnTo>
                <a:lnTo>
                  <a:pt x="4656982" y="1993776"/>
                </a:lnTo>
                <a:lnTo>
                  <a:pt x="4656982" y="2626862"/>
                </a:lnTo>
                <a:lnTo>
                  <a:pt x="4656982" y="3058679"/>
                </a:lnTo>
                <a:lnTo>
                  <a:pt x="4656982" y="3124365"/>
                </a:lnTo>
                <a:lnTo>
                  <a:pt x="4656982" y="3556182"/>
                </a:lnTo>
                <a:lnTo>
                  <a:pt x="4656982" y="3691318"/>
                </a:lnTo>
                <a:lnTo>
                  <a:pt x="4656982" y="4123135"/>
                </a:lnTo>
                <a:lnTo>
                  <a:pt x="4656982" y="4188821"/>
                </a:lnTo>
                <a:lnTo>
                  <a:pt x="4656982" y="4620638"/>
                </a:lnTo>
                <a:cubicBezTo>
                  <a:pt x="4656982" y="4798155"/>
                  <a:pt x="4490579" y="4942919"/>
                  <a:pt x="4283803" y="4942919"/>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1" name="Text Placeholder 1">
            <a:extLst>
              <a:ext uri="{FF2B5EF4-FFF2-40B4-BE49-F238E27FC236}">
                <a16:creationId xmlns:a16="http://schemas.microsoft.com/office/drawing/2014/main" id="{C5B2EB56-61C6-02EB-02AA-7954DEA14388}"/>
              </a:ext>
            </a:extLst>
          </p:cNvPr>
          <p:cNvSpPr txBox="1">
            <a:spLocks/>
          </p:cNvSpPr>
          <p:nvPr/>
        </p:nvSpPr>
        <p:spPr>
          <a:xfrm>
            <a:off x="4632347" y="2190028"/>
            <a:ext cx="6597128"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lnSpc>
                <a:spcPts val="2340"/>
              </a:lnSpc>
              <a:spcBef>
                <a:spcPts val="0"/>
              </a:spcBef>
              <a:buFont typeface="Arial" panose="020B0604020202020204" pitchFamily="34" charset="0"/>
              <a:buChar char="•"/>
            </a:pPr>
            <a:r>
              <a:rPr lang="en-US" sz="2200" b="1" dirty="0"/>
              <a:t>Understanding the real financial investment behind the scenes is essential. </a:t>
            </a:r>
            <a:r>
              <a:rPr lang="en-US" sz="2200" dirty="0"/>
              <a:t>This section helps you break down the </a:t>
            </a:r>
            <a:r>
              <a:rPr lang="en-US" sz="2200" b="1" dirty="0"/>
              <a:t>capital, planning, and infrastructure costs </a:t>
            </a:r>
            <a:r>
              <a:rPr lang="en-US" sz="2200" dirty="0"/>
              <a:t>needed to turn your concept into a viable, long-term business.</a:t>
            </a:r>
          </a:p>
          <a:p>
            <a:pPr marL="342900" indent="-342900" algn="l">
              <a:lnSpc>
                <a:spcPts val="2340"/>
              </a:lnSpc>
              <a:spcBef>
                <a:spcPts val="0"/>
              </a:spcBef>
              <a:buFont typeface="Arial" panose="020B0604020202020204" pitchFamily="34" charset="0"/>
              <a:buChar char="•"/>
            </a:pPr>
            <a:r>
              <a:rPr lang="en-US" sz="2200" b="1" dirty="0"/>
              <a:t>You’ll explore core start-up costs </a:t>
            </a:r>
            <a:r>
              <a:rPr lang="en-US" sz="2200" dirty="0"/>
              <a:t>such as tourism planning versus alternative tourism accommodation planning, land acquisition, renovation, construction, and furnishing, alongside often-overlooked essentials like planning permissions, utility connections, solar panels, waste systems, signage, insurance, and accessibility upgrades. Without this level of clarity, even strong ideas risk falling short due to </a:t>
            </a:r>
            <a:r>
              <a:rPr lang="en-US" sz="2200" b="1" dirty="0"/>
              <a:t>hidden costs or unrealistic budgeting.</a:t>
            </a:r>
          </a:p>
        </p:txBody>
      </p:sp>
      <p:sp>
        <p:nvSpPr>
          <p:cNvPr id="13" name="Text Placeholder 5">
            <a:extLst>
              <a:ext uri="{FF2B5EF4-FFF2-40B4-BE49-F238E27FC236}">
                <a16:creationId xmlns:a16="http://schemas.microsoft.com/office/drawing/2014/main" id="{12F2F711-ED50-A48C-3862-7D0C5532C99D}"/>
              </a:ext>
            </a:extLst>
          </p:cNvPr>
          <p:cNvSpPr txBox="1">
            <a:spLocks/>
          </p:cNvSpPr>
          <p:nvPr/>
        </p:nvSpPr>
        <p:spPr>
          <a:xfrm>
            <a:off x="609625" y="2018509"/>
            <a:ext cx="3396902" cy="2216559"/>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b="0" dirty="0">
                <a:solidFill>
                  <a:srgbClr val="494949"/>
                </a:solidFill>
              </a:rPr>
              <a:t>Embarking on an alternative tourism accommodation business, whether glamping pods, renovated farmhouses, or eco units, it’s exciting, but success depends on more than vision. </a:t>
            </a:r>
          </a:p>
          <a:p>
            <a:pPr>
              <a:lnSpc>
                <a:spcPts val="2900"/>
              </a:lnSpc>
            </a:pPr>
            <a:endParaRPr lang="en-US" dirty="0"/>
          </a:p>
        </p:txBody>
      </p:sp>
    </p:spTree>
    <p:extLst>
      <p:ext uri="{BB962C8B-B14F-4D97-AF65-F5344CB8AC3E}">
        <p14:creationId xmlns:p14="http://schemas.microsoft.com/office/powerpoint/2010/main" val="34429000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B8D2E-9C89-D53F-236B-541A2EF26652}"/>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F236BAD3-370C-F74C-8271-7C85D09D6853}"/>
              </a:ext>
            </a:extLst>
          </p:cNvPr>
          <p:cNvSpPr txBox="1">
            <a:spLocks/>
          </p:cNvSpPr>
          <p:nvPr/>
        </p:nvSpPr>
        <p:spPr>
          <a:xfrm>
            <a:off x="609624" y="493193"/>
            <a:ext cx="827770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Introduction </a:t>
            </a:r>
            <a:r>
              <a:rPr lang="en-US" dirty="0"/>
              <a:t>-  Start-Up &amp; Capital Costs – What It Really Takes to Launch</a:t>
            </a:r>
          </a:p>
          <a:p>
            <a:pPr>
              <a:lnSpc>
                <a:spcPts val="3720"/>
              </a:lnSpc>
            </a:pPr>
            <a:endParaRPr lang="en-US" dirty="0"/>
          </a:p>
          <a:p>
            <a:pPr>
              <a:lnSpc>
                <a:spcPts val="3720"/>
              </a:lnSpc>
            </a:pPr>
            <a:endParaRPr lang="en-US" dirty="0"/>
          </a:p>
        </p:txBody>
      </p:sp>
      <p:cxnSp>
        <p:nvCxnSpPr>
          <p:cNvPr id="10" name="Straight Connector 9">
            <a:extLst>
              <a:ext uri="{FF2B5EF4-FFF2-40B4-BE49-F238E27FC236}">
                <a16:creationId xmlns:a16="http://schemas.microsoft.com/office/drawing/2014/main" id="{F5AE9223-1206-60BE-9238-938B6133A51F}"/>
              </a:ext>
            </a:extLst>
          </p:cNvPr>
          <p:cNvCxnSpPr>
            <a:cxnSpLocks/>
          </p:cNvCxnSpPr>
          <p:nvPr/>
        </p:nvCxnSpPr>
        <p:spPr>
          <a:xfrm>
            <a:off x="0" y="1571793"/>
            <a:ext cx="770021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33E352F-9631-BEBC-DC67-02890551FA5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12</a:t>
            </a:fld>
            <a:endParaRPr lang="fr-CA" sz="1200" dirty="0"/>
          </a:p>
        </p:txBody>
      </p:sp>
      <p:sp>
        <p:nvSpPr>
          <p:cNvPr id="4" name="Text Placeholder 5">
            <a:extLst>
              <a:ext uri="{FF2B5EF4-FFF2-40B4-BE49-F238E27FC236}">
                <a16:creationId xmlns:a16="http://schemas.microsoft.com/office/drawing/2014/main" id="{A8A94B3A-6747-E64F-5AF5-8CA26290D982}"/>
              </a:ext>
            </a:extLst>
          </p:cNvPr>
          <p:cNvSpPr txBox="1">
            <a:spLocks/>
          </p:cNvSpPr>
          <p:nvPr/>
        </p:nvSpPr>
        <p:spPr>
          <a:xfrm>
            <a:off x="609624" y="2018510"/>
            <a:ext cx="452387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b="0" dirty="0">
                <a:solidFill>
                  <a:srgbClr val="494949"/>
                </a:solidFill>
              </a:rPr>
              <a:t>Embarking on an alternative tourism accommodation business, whether glamping pods, renovated farmhouses, or eco units, it’s exciting, but success depends on more than vision. </a:t>
            </a:r>
          </a:p>
          <a:p>
            <a:pPr>
              <a:lnSpc>
                <a:spcPts val="2900"/>
              </a:lnSpc>
            </a:pPr>
            <a:endParaRPr lang="en-US" dirty="0"/>
          </a:p>
        </p:txBody>
      </p:sp>
      <p:pic>
        <p:nvPicPr>
          <p:cNvPr id="8" name="Picture 7">
            <a:extLst>
              <a:ext uri="{FF2B5EF4-FFF2-40B4-BE49-F238E27FC236}">
                <a16:creationId xmlns:a16="http://schemas.microsoft.com/office/drawing/2014/main" id="{376F0DFB-7C58-63D1-3B4E-2FC015A59A6A}"/>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2594061" y="5281209"/>
            <a:ext cx="3580276" cy="2659133"/>
          </a:xfrm>
          <a:prstGeom prst="rect">
            <a:avLst/>
          </a:prstGeom>
        </p:spPr>
      </p:pic>
      <p:sp>
        <p:nvSpPr>
          <p:cNvPr id="6" name="Freeform 5">
            <a:extLst>
              <a:ext uri="{FF2B5EF4-FFF2-40B4-BE49-F238E27FC236}">
                <a16:creationId xmlns:a16="http://schemas.microsoft.com/office/drawing/2014/main" id="{F6EB12AA-FBCE-A7FF-FA1B-5B4903786F13}"/>
              </a:ext>
            </a:extLst>
          </p:cNvPr>
          <p:cNvSpPr/>
          <p:nvPr/>
        </p:nvSpPr>
        <p:spPr>
          <a:xfrm rot="10800000">
            <a:off x="6384758" y="1915080"/>
            <a:ext cx="5260623" cy="5583623"/>
          </a:xfrm>
          <a:custGeom>
            <a:avLst/>
            <a:gdLst>
              <a:gd name="connsiteX0" fmla="*/ 4283803 w 4656982"/>
              <a:gd name="connsiteY0" fmla="*/ 4942919 h 4942919"/>
              <a:gd name="connsiteX1" fmla="*/ 3866740 w 4656982"/>
              <a:gd name="connsiteY1" fmla="*/ 4942919 h 4942919"/>
              <a:gd name="connsiteX2" fmla="*/ 3759560 w 4656982"/>
              <a:gd name="connsiteY2" fmla="*/ 4942919 h 4942919"/>
              <a:gd name="connsiteX3" fmla="*/ 3591997 w 4656982"/>
              <a:gd name="connsiteY3" fmla="*/ 4942919 h 4942919"/>
              <a:gd name="connsiteX4" fmla="*/ 3342498 w 4656982"/>
              <a:gd name="connsiteY4" fmla="*/ 4942919 h 4942919"/>
              <a:gd name="connsiteX5" fmla="*/ 3174934 w 4656982"/>
              <a:gd name="connsiteY5" fmla="*/ 4942919 h 4942919"/>
              <a:gd name="connsiteX6" fmla="*/ 3067755 w 4656982"/>
              <a:gd name="connsiteY6" fmla="*/ 4942919 h 4942919"/>
              <a:gd name="connsiteX7" fmla="*/ 2650692 w 4656982"/>
              <a:gd name="connsiteY7" fmla="*/ 4942919 h 4942919"/>
              <a:gd name="connsiteX8" fmla="*/ 2252351 w 4656982"/>
              <a:gd name="connsiteY8" fmla="*/ 4942919 h 4942919"/>
              <a:gd name="connsiteX9" fmla="*/ 2252349 w 4656982"/>
              <a:gd name="connsiteY9" fmla="*/ 4942919 h 4942919"/>
              <a:gd name="connsiteX10" fmla="*/ 2041161 w 4656982"/>
              <a:gd name="connsiteY10" fmla="*/ 4942919 h 4942919"/>
              <a:gd name="connsiteX11" fmla="*/ 1835289 w 4656982"/>
              <a:gd name="connsiteY11" fmla="*/ 4942919 h 4942919"/>
              <a:gd name="connsiteX12" fmla="*/ 1835285 w 4656982"/>
              <a:gd name="connsiteY12" fmla="*/ 4942919 h 4942919"/>
              <a:gd name="connsiteX13" fmla="*/ 1728110 w 4656982"/>
              <a:gd name="connsiteY13" fmla="*/ 4942919 h 4942919"/>
              <a:gd name="connsiteX14" fmla="*/ 1728108 w 4656982"/>
              <a:gd name="connsiteY14" fmla="*/ 4942919 h 4942919"/>
              <a:gd name="connsiteX15" fmla="*/ 1624098 w 4656982"/>
              <a:gd name="connsiteY15" fmla="*/ 4942919 h 4942919"/>
              <a:gd name="connsiteX16" fmla="*/ 1560547 w 4656982"/>
              <a:gd name="connsiteY16" fmla="*/ 4942919 h 4942919"/>
              <a:gd name="connsiteX17" fmla="*/ 1560544 w 4656982"/>
              <a:gd name="connsiteY17" fmla="*/ 4942919 h 4942919"/>
              <a:gd name="connsiteX18" fmla="*/ 1516918 w 4656982"/>
              <a:gd name="connsiteY18" fmla="*/ 4942919 h 4942919"/>
              <a:gd name="connsiteX19" fmla="*/ 1349356 w 4656982"/>
              <a:gd name="connsiteY19" fmla="*/ 4942919 h 4942919"/>
              <a:gd name="connsiteX20" fmla="*/ 1311047 w 4656982"/>
              <a:gd name="connsiteY20" fmla="*/ 4942919 h 4942919"/>
              <a:gd name="connsiteX21" fmla="*/ 1311045 w 4656982"/>
              <a:gd name="connsiteY21" fmla="*/ 4942919 h 4942919"/>
              <a:gd name="connsiteX22" fmla="*/ 1143484 w 4656982"/>
              <a:gd name="connsiteY22" fmla="*/ 4942919 h 4942919"/>
              <a:gd name="connsiteX23" fmla="*/ 1143482 w 4656982"/>
              <a:gd name="connsiteY23" fmla="*/ 4942919 h 4942919"/>
              <a:gd name="connsiteX24" fmla="*/ 1099856 w 4656982"/>
              <a:gd name="connsiteY24" fmla="*/ 4942919 h 4942919"/>
              <a:gd name="connsiteX25" fmla="*/ 1036306 w 4656982"/>
              <a:gd name="connsiteY25" fmla="*/ 4942919 h 4942919"/>
              <a:gd name="connsiteX26" fmla="*/ 1036303 w 4656982"/>
              <a:gd name="connsiteY26" fmla="*/ 4942919 h 4942919"/>
              <a:gd name="connsiteX27" fmla="*/ 932293 w 4656982"/>
              <a:gd name="connsiteY27" fmla="*/ 4942919 h 4942919"/>
              <a:gd name="connsiteX28" fmla="*/ 825114 w 4656982"/>
              <a:gd name="connsiteY28" fmla="*/ 4942919 h 4942919"/>
              <a:gd name="connsiteX29" fmla="*/ 823785 w 4656982"/>
              <a:gd name="connsiteY29" fmla="*/ 4942919 h 4942919"/>
              <a:gd name="connsiteX30" fmla="*/ 619243 w 4656982"/>
              <a:gd name="connsiteY30" fmla="*/ 4942919 h 4942919"/>
              <a:gd name="connsiteX31" fmla="*/ 619241 w 4656982"/>
              <a:gd name="connsiteY31" fmla="*/ 4942919 h 4942919"/>
              <a:gd name="connsiteX32" fmla="*/ 574573 w 4656982"/>
              <a:gd name="connsiteY32" fmla="*/ 4942919 h 4942919"/>
              <a:gd name="connsiteX33" fmla="*/ 408051 w 4656982"/>
              <a:gd name="connsiteY33" fmla="*/ 4942919 h 4942919"/>
              <a:gd name="connsiteX34" fmla="*/ 9710 w 4656982"/>
              <a:gd name="connsiteY34" fmla="*/ 4942919 h 4942919"/>
              <a:gd name="connsiteX35" fmla="*/ 9708 w 4656982"/>
              <a:gd name="connsiteY35" fmla="*/ 4942919 h 4942919"/>
              <a:gd name="connsiteX36" fmla="*/ 0 w 4656982"/>
              <a:gd name="connsiteY36" fmla="*/ 4942919 h 4942919"/>
              <a:gd name="connsiteX37" fmla="*/ 0 w 4656982"/>
              <a:gd name="connsiteY37" fmla="*/ 4488156 h 4942919"/>
              <a:gd name="connsiteX38" fmla="*/ 0 w 4656982"/>
              <a:gd name="connsiteY38" fmla="*/ 4395248 h 4942919"/>
              <a:gd name="connsiteX39" fmla="*/ 0 w 4656982"/>
              <a:gd name="connsiteY39" fmla="*/ 3878463 h 4942919"/>
              <a:gd name="connsiteX40" fmla="*/ 0 w 4656982"/>
              <a:gd name="connsiteY40" fmla="*/ 3784480 h 4942919"/>
              <a:gd name="connsiteX41" fmla="*/ 0 w 4656982"/>
              <a:gd name="connsiteY41" fmla="*/ 3423700 h 4942919"/>
              <a:gd name="connsiteX42" fmla="*/ 0 w 4656982"/>
              <a:gd name="connsiteY42" fmla="*/ 3330792 h 4942919"/>
              <a:gd name="connsiteX43" fmla="*/ 0 w 4656982"/>
              <a:gd name="connsiteY43" fmla="*/ 2720024 h 4942919"/>
              <a:gd name="connsiteX44" fmla="*/ 0 w 4656982"/>
              <a:gd name="connsiteY44" fmla="*/ 1383449 h 4942919"/>
              <a:gd name="connsiteX45" fmla="*/ 0 w 4656982"/>
              <a:gd name="connsiteY45" fmla="*/ 1064456 h 4942919"/>
              <a:gd name="connsiteX46" fmla="*/ 0 w 4656982"/>
              <a:gd name="connsiteY46" fmla="*/ 318993 h 4942919"/>
              <a:gd name="connsiteX47" fmla="*/ 0 w 4656982"/>
              <a:gd name="connsiteY47" fmla="*/ 0 h 4942919"/>
              <a:gd name="connsiteX48" fmla="*/ 382886 w 4656982"/>
              <a:gd name="connsiteY48" fmla="*/ 0 h 4942919"/>
              <a:gd name="connsiteX49" fmla="*/ 382886 w 4656982"/>
              <a:gd name="connsiteY49" fmla="*/ 1 h 4942919"/>
              <a:gd name="connsiteX50" fmla="*/ 574574 w 4656982"/>
              <a:gd name="connsiteY50" fmla="*/ 1 h 4942919"/>
              <a:gd name="connsiteX51" fmla="*/ 574574 w 4656982"/>
              <a:gd name="connsiteY51" fmla="*/ 0 h 4942919"/>
              <a:gd name="connsiteX52" fmla="*/ 823785 w 4656982"/>
              <a:gd name="connsiteY52" fmla="*/ 0 h 4942919"/>
              <a:gd name="connsiteX53" fmla="*/ 992419 w 4656982"/>
              <a:gd name="connsiteY53" fmla="*/ 0 h 4942919"/>
              <a:gd name="connsiteX54" fmla="*/ 1409481 w 4656982"/>
              <a:gd name="connsiteY54" fmla="*/ 0 h 4942919"/>
              <a:gd name="connsiteX55" fmla="*/ 1516660 w 4656982"/>
              <a:gd name="connsiteY55" fmla="*/ 0 h 4942919"/>
              <a:gd name="connsiteX56" fmla="*/ 1684223 w 4656982"/>
              <a:gd name="connsiteY56" fmla="*/ 0 h 4942919"/>
              <a:gd name="connsiteX57" fmla="*/ 1933723 w 4656982"/>
              <a:gd name="connsiteY57" fmla="*/ 0 h 4942919"/>
              <a:gd name="connsiteX58" fmla="*/ 2101287 w 4656982"/>
              <a:gd name="connsiteY58" fmla="*/ 0 h 4942919"/>
              <a:gd name="connsiteX59" fmla="*/ 2208464 w 4656982"/>
              <a:gd name="connsiteY59" fmla="*/ 0 h 4942919"/>
              <a:gd name="connsiteX60" fmla="*/ 2625527 w 4656982"/>
              <a:gd name="connsiteY60" fmla="*/ 0 h 4942919"/>
              <a:gd name="connsiteX61" fmla="*/ 2625527 w 4656982"/>
              <a:gd name="connsiteY61" fmla="*/ 1 h 4942919"/>
              <a:gd name="connsiteX62" fmla="*/ 3023872 w 4656982"/>
              <a:gd name="connsiteY62" fmla="*/ 1 h 4942919"/>
              <a:gd name="connsiteX63" fmla="*/ 3440936 w 4656982"/>
              <a:gd name="connsiteY63" fmla="*/ 1 h 4942919"/>
              <a:gd name="connsiteX64" fmla="*/ 3548113 w 4656982"/>
              <a:gd name="connsiteY64" fmla="*/ 1 h 4942919"/>
              <a:gd name="connsiteX65" fmla="*/ 3715678 w 4656982"/>
              <a:gd name="connsiteY65" fmla="*/ 1 h 4942919"/>
              <a:gd name="connsiteX66" fmla="*/ 3965177 w 4656982"/>
              <a:gd name="connsiteY66" fmla="*/ 1 h 4942919"/>
              <a:gd name="connsiteX67" fmla="*/ 4132741 w 4656982"/>
              <a:gd name="connsiteY67" fmla="*/ 1 h 4942919"/>
              <a:gd name="connsiteX68" fmla="*/ 4239919 w 4656982"/>
              <a:gd name="connsiteY68" fmla="*/ 1 h 4942919"/>
              <a:gd name="connsiteX69" fmla="*/ 4656982 w 4656982"/>
              <a:gd name="connsiteY69" fmla="*/ 1 h 4942919"/>
              <a:gd name="connsiteX70" fmla="*/ 4656982 w 4656982"/>
              <a:gd name="connsiteY70" fmla="*/ 431818 h 4942919"/>
              <a:gd name="connsiteX71" fmla="*/ 4656982 w 4656982"/>
              <a:gd name="connsiteY71" fmla="*/ 497503 h 4942919"/>
              <a:gd name="connsiteX72" fmla="*/ 4656982 w 4656982"/>
              <a:gd name="connsiteY72" fmla="*/ 929320 h 4942919"/>
              <a:gd name="connsiteX73" fmla="*/ 4656982 w 4656982"/>
              <a:gd name="connsiteY73" fmla="*/ 1064457 h 4942919"/>
              <a:gd name="connsiteX74" fmla="*/ 4656982 w 4656982"/>
              <a:gd name="connsiteY74" fmla="*/ 1496274 h 4942919"/>
              <a:gd name="connsiteX75" fmla="*/ 4656982 w 4656982"/>
              <a:gd name="connsiteY75" fmla="*/ 1561959 h 4942919"/>
              <a:gd name="connsiteX76" fmla="*/ 4656982 w 4656982"/>
              <a:gd name="connsiteY76" fmla="*/ 1993776 h 4942919"/>
              <a:gd name="connsiteX77" fmla="*/ 4656982 w 4656982"/>
              <a:gd name="connsiteY77" fmla="*/ 2626862 h 4942919"/>
              <a:gd name="connsiteX78" fmla="*/ 4656982 w 4656982"/>
              <a:gd name="connsiteY78" fmla="*/ 3058679 h 4942919"/>
              <a:gd name="connsiteX79" fmla="*/ 4656982 w 4656982"/>
              <a:gd name="connsiteY79" fmla="*/ 3124365 h 4942919"/>
              <a:gd name="connsiteX80" fmla="*/ 4656982 w 4656982"/>
              <a:gd name="connsiteY80" fmla="*/ 3556182 h 4942919"/>
              <a:gd name="connsiteX81" fmla="*/ 4656982 w 4656982"/>
              <a:gd name="connsiteY81" fmla="*/ 3691318 h 4942919"/>
              <a:gd name="connsiteX82" fmla="*/ 4656982 w 4656982"/>
              <a:gd name="connsiteY82" fmla="*/ 4123135 h 4942919"/>
              <a:gd name="connsiteX83" fmla="*/ 4656982 w 4656982"/>
              <a:gd name="connsiteY83" fmla="*/ 4188821 h 4942919"/>
              <a:gd name="connsiteX84" fmla="*/ 4656982 w 4656982"/>
              <a:gd name="connsiteY84" fmla="*/ 4620638 h 4942919"/>
              <a:gd name="connsiteX85" fmla="*/ 4283803 w 4656982"/>
              <a:gd name="connsiteY85" fmla="*/ 4942919 h 49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656982" h="4942919">
                <a:moveTo>
                  <a:pt x="4283803" y="4942919"/>
                </a:moveTo>
                <a:lnTo>
                  <a:pt x="3866740" y="4942919"/>
                </a:lnTo>
                <a:lnTo>
                  <a:pt x="3759560" y="4942919"/>
                </a:lnTo>
                <a:lnTo>
                  <a:pt x="3591997" y="4942919"/>
                </a:lnTo>
                <a:lnTo>
                  <a:pt x="3342498" y="4942919"/>
                </a:lnTo>
                <a:lnTo>
                  <a:pt x="3174934" y="4942919"/>
                </a:lnTo>
                <a:lnTo>
                  <a:pt x="3067755" y="4942919"/>
                </a:lnTo>
                <a:lnTo>
                  <a:pt x="2650692" y="4942919"/>
                </a:lnTo>
                <a:lnTo>
                  <a:pt x="2252351" y="4942919"/>
                </a:lnTo>
                <a:lnTo>
                  <a:pt x="2252349" y="4942919"/>
                </a:lnTo>
                <a:lnTo>
                  <a:pt x="2041161" y="4942919"/>
                </a:lnTo>
                <a:lnTo>
                  <a:pt x="1835289" y="4942919"/>
                </a:lnTo>
                <a:lnTo>
                  <a:pt x="1835285" y="4942919"/>
                </a:lnTo>
                <a:lnTo>
                  <a:pt x="1728110" y="4942919"/>
                </a:lnTo>
                <a:lnTo>
                  <a:pt x="1728108" y="4942919"/>
                </a:lnTo>
                <a:lnTo>
                  <a:pt x="1624098" y="4942919"/>
                </a:lnTo>
                <a:lnTo>
                  <a:pt x="1560547" y="4942919"/>
                </a:lnTo>
                <a:lnTo>
                  <a:pt x="1560544" y="4942919"/>
                </a:lnTo>
                <a:lnTo>
                  <a:pt x="1516918" y="4942919"/>
                </a:lnTo>
                <a:lnTo>
                  <a:pt x="1349356" y="4942919"/>
                </a:lnTo>
                <a:lnTo>
                  <a:pt x="1311047" y="4942919"/>
                </a:lnTo>
                <a:lnTo>
                  <a:pt x="1311045" y="4942919"/>
                </a:lnTo>
                <a:lnTo>
                  <a:pt x="1143484" y="4942919"/>
                </a:lnTo>
                <a:lnTo>
                  <a:pt x="1143482" y="4942919"/>
                </a:lnTo>
                <a:lnTo>
                  <a:pt x="1099856" y="4942919"/>
                </a:lnTo>
                <a:lnTo>
                  <a:pt x="1036306" y="4942919"/>
                </a:lnTo>
                <a:lnTo>
                  <a:pt x="1036303" y="4942919"/>
                </a:lnTo>
                <a:lnTo>
                  <a:pt x="932293" y="4942919"/>
                </a:lnTo>
                <a:lnTo>
                  <a:pt x="825114" y="4942919"/>
                </a:lnTo>
                <a:lnTo>
                  <a:pt x="823785" y="4942919"/>
                </a:lnTo>
                <a:lnTo>
                  <a:pt x="619243" y="4942919"/>
                </a:lnTo>
                <a:lnTo>
                  <a:pt x="619241" y="4942919"/>
                </a:lnTo>
                <a:lnTo>
                  <a:pt x="574573" y="4942919"/>
                </a:lnTo>
                <a:lnTo>
                  <a:pt x="408051" y="4942919"/>
                </a:lnTo>
                <a:lnTo>
                  <a:pt x="9710" y="4942919"/>
                </a:lnTo>
                <a:lnTo>
                  <a:pt x="9708" y="4942919"/>
                </a:lnTo>
                <a:lnTo>
                  <a:pt x="0" y="4942919"/>
                </a:lnTo>
                <a:lnTo>
                  <a:pt x="0" y="4488156"/>
                </a:lnTo>
                <a:lnTo>
                  <a:pt x="0" y="4395248"/>
                </a:lnTo>
                <a:lnTo>
                  <a:pt x="0" y="3878463"/>
                </a:lnTo>
                <a:lnTo>
                  <a:pt x="0" y="3784480"/>
                </a:lnTo>
                <a:lnTo>
                  <a:pt x="0" y="3423700"/>
                </a:lnTo>
                <a:lnTo>
                  <a:pt x="0" y="3330792"/>
                </a:lnTo>
                <a:lnTo>
                  <a:pt x="0" y="2720024"/>
                </a:lnTo>
                <a:lnTo>
                  <a:pt x="0" y="1383449"/>
                </a:lnTo>
                <a:lnTo>
                  <a:pt x="0" y="1064456"/>
                </a:lnTo>
                <a:lnTo>
                  <a:pt x="0" y="318993"/>
                </a:lnTo>
                <a:lnTo>
                  <a:pt x="0" y="0"/>
                </a:lnTo>
                <a:lnTo>
                  <a:pt x="382886" y="0"/>
                </a:lnTo>
                <a:lnTo>
                  <a:pt x="382886" y="1"/>
                </a:lnTo>
                <a:lnTo>
                  <a:pt x="574574" y="1"/>
                </a:lnTo>
                <a:lnTo>
                  <a:pt x="574574" y="0"/>
                </a:lnTo>
                <a:lnTo>
                  <a:pt x="823785" y="0"/>
                </a:lnTo>
                <a:lnTo>
                  <a:pt x="992419" y="0"/>
                </a:lnTo>
                <a:lnTo>
                  <a:pt x="1409481" y="0"/>
                </a:lnTo>
                <a:lnTo>
                  <a:pt x="1516660" y="0"/>
                </a:lnTo>
                <a:lnTo>
                  <a:pt x="1684223" y="0"/>
                </a:lnTo>
                <a:lnTo>
                  <a:pt x="1933723" y="0"/>
                </a:lnTo>
                <a:lnTo>
                  <a:pt x="2101287" y="0"/>
                </a:lnTo>
                <a:lnTo>
                  <a:pt x="2208464" y="0"/>
                </a:lnTo>
                <a:lnTo>
                  <a:pt x="2625527" y="0"/>
                </a:lnTo>
                <a:lnTo>
                  <a:pt x="2625527" y="1"/>
                </a:lnTo>
                <a:lnTo>
                  <a:pt x="3023872" y="1"/>
                </a:lnTo>
                <a:lnTo>
                  <a:pt x="3440936" y="1"/>
                </a:lnTo>
                <a:lnTo>
                  <a:pt x="3548113" y="1"/>
                </a:lnTo>
                <a:lnTo>
                  <a:pt x="3715678" y="1"/>
                </a:lnTo>
                <a:lnTo>
                  <a:pt x="3965177" y="1"/>
                </a:lnTo>
                <a:lnTo>
                  <a:pt x="4132741" y="1"/>
                </a:lnTo>
                <a:lnTo>
                  <a:pt x="4239919" y="1"/>
                </a:lnTo>
                <a:lnTo>
                  <a:pt x="4656982" y="1"/>
                </a:lnTo>
                <a:lnTo>
                  <a:pt x="4656982" y="431818"/>
                </a:lnTo>
                <a:lnTo>
                  <a:pt x="4656982" y="497503"/>
                </a:lnTo>
                <a:lnTo>
                  <a:pt x="4656982" y="929320"/>
                </a:lnTo>
                <a:lnTo>
                  <a:pt x="4656982" y="1064457"/>
                </a:lnTo>
                <a:lnTo>
                  <a:pt x="4656982" y="1496274"/>
                </a:lnTo>
                <a:lnTo>
                  <a:pt x="4656982" y="1561959"/>
                </a:lnTo>
                <a:lnTo>
                  <a:pt x="4656982" y="1993776"/>
                </a:lnTo>
                <a:lnTo>
                  <a:pt x="4656982" y="2626862"/>
                </a:lnTo>
                <a:lnTo>
                  <a:pt x="4656982" y="3058679"/>
                </a:lnTo>
                <a:lnTo>
                  <a:pt x="4656982" y="3124365"/>
                </a:lnTo>
                <a:lnTo>
                  <a:pt x="4656982" y="3556182"/>
                </a:lnTo>
                <a:lnTo>
                  <a:pt x="4656982" y="3691318"/>
                </a:lnTo>
                <a:lnTo>
                  <a:pt x="4656982" y="4123135"/>
                </a:lnTo>
                <a:lnTo>
                  <a:pt x="4656982" y="4188821"/>
                </a:lnTo>
                <a:lnTo>
                  <a:pt x="4656982" y="4620638"/>
                </a:lnTo>
                <a:cubicBezTo>
                  <a:pt x="4656982" y="4798155"/>
                  <a:pt x="4490579" y="4942919"/>
                  <a:pt x="4283803" y="4942919"/>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1" name="Text Placeholder 1">
            <a:extLst>
              <a:ext uri="{FF2B5EF4-FFF2-40B4-BE49-F238E27FC236}">
                <a16:creationId xmlns:a16="http://schemas.microsoft.com/office/drawing/2014/main" id="{1092F0E2-4145-8600-BC94-C2A2A379E752}"/>
              </a:ext>
            </a:extLst>
          </p:cNvPr>
          <p:cNvSpPr txBox="1">
            <a:spLocks/>
          </p:cNvSpPr>
          <p:nvPr/>
        </p:nvSpPr>
        <p:spPr>
          <a:xfrm>
            <a:off x="7062921" y="2252263"/>
            <a:ext cx="3990089"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US" sz="2200" dirty="0"/>
              <a:t>By the end of this section, you’ll be equipped to develop a </a:t>
            </a:r>
            <a:r>
              <a:rPr lang="en-US" sz="2200" b="1" dirty="0"/>
              <a:t>detailed, realistic start-up budget</a:t>
            </a:r>
            <a:r>
              <a:rPr lang="en-US" sz="2200" dirty="0"/>
              <a:t>, avoid common pitfalls, and make informed financial decisions that </a:t>
            </a:r>
            <a:r>
              <a:rPr lang="en-US" sz="2200" b="1" dirty="0"/>
              <a:t>lay the foundation for long-term sustainability</a:t>
            </a:r>
            <a:r>
              <a:rPr lang="en-US" sz="2200" dirty="0"/>
              <a:t>. Whether you’re starting from scratch or adapting an existing site, this knowledge is key to </a:t>
            </a:r>
            <a:r>
              <a:rPr lang="en-US" sz="2200" b="1" dirty="0"/>
              <a:t>building confidence </a:t>
            </a:r>
            <a:r>
              <a:rPr lang="en-US" sz="2200" dirty="0"/>
              <a:t>and securing the future of your alternative accommodation business.</a:t>
            </a:r>
          </a:p>
          <a:p>
            <a:pPr algn="l">
              <a:lnSpc>
                <a:spcPts val="2340"/>
              </a:lnSpc>
              <a:spcBef>
                <a:spcPts val="0"/>
              </a:spcBef>
            </a:pPr>
            <a:endParaRPr lang="en-US" sz="2200" dirty="0"/>
          </a:p>
        </p:txBody>
      </p:sp>
    </p:spTree>
    <p:extLst>
      <p:ext uri="{BB962C8B-B14F-4D97-AF65-F5344CB8AC3E}">
        <p14:creationId xmlns:p14="http://schemas.microsoft.com/office/powerpoint/2010/main" val="76036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3B945-97DF-81D7-5C89-732BD716619A}"/>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2A29A361-549A-0682-2B2E-C022B80CA123}"/>
              </a:ext>
            </a:extLst>
          </p:cNvPr>
          <p:cNvSpPr txBox="1">
            <a:spLocks/>
          </p:cNvSpPr>
          <p:nvPr/>
        </p:nvSpPr>
        <p:spPr>
          <a:xfrm>
            <a:off x="609623" y="49319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Definitions</a:t>
            </a:r>
            <a:r>
              <a:rPr lang="en-US" dirty="0"/>
              <a:t> -Alternative Tourism Accommodation</a:t>
            </a:r>
          </a:p>
          <a:p>
            <a:pPr>
              <a:lnSpc>
                <a:spcPts val="3720"/>
              </a:lnSpc>
            </a:pPr>
            <a:endParaRPr lang="en-US" dirty="0"/>
          </a:p>
          <a:p>
            <a:pPr>
              <a:lnSpc>
                <a:spcPts val="3720"/>
              </a:lnSpc>
            </a:pPr>
            <a:endParaRPr lang="en-US" dirty="0"/>
          </a:p>
        </p:txBody>
      </p:sp>
      <p:cxnSp>
        <p:nvCxnSpPr>
          <p:cNvPr id="10" name="Straight Connector 9">
            <a:extLst>
              <a:ext uri="{FF2B5EF4-FFF2-40B4-BE49-F238E27FC236}">
                <a16:creationId xmlns:a16="http://schemas.microsoft.com/office/drawing/2014/main" id="{1BEC5E30-5D94-68D5-60A5-9049ABCD0591}"/>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D98DCBE-C70E-066F-1462-00ADD67F097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13</a:t>
            </a:fld>
            <a:endParaRPr lang="fr-CA" sz="1200" dirty="0"/>
          </a:p>
        </p:txBody>
      </p:sp>
      <p:sp>
        <p:nvSpPr>
          <p:cNvPr id="4" name="Text Placeholder 5">
            <a:extLst>
              <a:ext uri="{FF2B5EF4-FFF2-40B4-BE49-F238E27FC236}">
                <a16:creationId xmlns:a16="http://schemas.microsoft.com/office/drawing/2014/main" id="{A7F2BAE9-F4B6-7C28-CBBE-0DC0F17901E4}"/>
              </a:ext>
            </a:extLst>
          </p:cNvPr>
          <p:cNvSpPr txBox="1">
            <a:spLocks/>
          </p:cNvSpPr>
          <p:nvPr/>
        </p:nvSpPr>
        <p:spPr>
          <a:xfrm>
            <a:off x="609623" y="1574996"/>
            <a:ext cx="518157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Defining Alternative </a:t>
            </a:r>
          </a:p>
          <a:p>
            <a:pPr>
              <a:lnSpc>
                <a:spcPts val="2900"/>
              </a:lnSpc>
            </a:pPr>
            <a:r>
              <a:rPr lang="en-US" dirty="0"/>
              <a:t>Tourism</a:t>
            </a:r>
          </a:p>
          <a:p>
            <a:pPr>
              <a:lnSpc>
                <a:spcPts val="2900"/>
              </a:lnSpc>
            </a:pPr>
            <a:endParaRPr lang="en-US" dirty="0"/>
          </a:p>
          <a:p>
            <a:pPr>
              <a:lnSpc>
                <a:spcPts val="2900"/>
              </a:lnSpc>
            </a:pPr>
            <a:endParaRPr lang="en-US" dirty="0"/>
          </a:p>
        </p:txBody>
      </p:sp>
      <p:sp>
        <p:nvSpPr>
          <p:cNvPr id="5" name="Text Placeholder 4">
            <a:extLst>
              <a:ext uri="{FF2B5EF4-FFF2-40B4-BE49-F238E27FC236}">
                <a16:creationId xmlns:a16="http://schemas.microsoft.com/office/drawing/2014/main" id="{B808DA56-562F-B758-1AA8-4A0A3002A38F}"/>
              </a:ext>
            </a:extLst>
          </p:cNvPr>
          <p:cNvSpPr txBox="1">
            <a:spLocks/>
          </p:cNvSpPr>
          <p:nvPr/>
        </p:nvSpPr>
        <p:spPr>
          <a:xfrm>
            <a:off x="629644" y="2401751"/>
            <a:ext cx="5280666" cy="2305015"/>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US" sz="2200" dirty="0">
                <a:solidFill>
                  <a:srgbClr val="459597"/>
                </a:solidFill>
                <a:hlinkClick r:id="rId2">
                  <a:extLst>
                    <a:ext uri="{A12FA001-AC4F-418D-AE19-62706E023703}">
                      <ahyp:hlinkClr xmlns:ahyp="http://schemas.microsoft.com/office/drawing/2018/hyperlinkcolor" val="tx"/>
                    </a:ext>
                  </a:extLst>
                </a:hlinkClick>
              </a:rPr>
              <a:t>Alternative tourism </a:t>
            </a:r>
            <a:r>
              <a:rPr lang="en-US" sz="2200" dirty="0">
                <a:solidFill>
                  <a:srgbClr val="414141"/>
                </a:solidFill>
              </a:rPr>
              <a:t>encompasses various forms of travel that </a:t>
            </a:r>
            <a:r>
              <a:rPr lang="en-US" sz="2200" dirty="0" err="1">
                <a:solidFill>
                  <a:srgbClr val="414141"/>
                </a:solidFill>
              </a:rPr>
              <a:t>prioritise</a:t>
            </a:r>
            <a:r>
              <a:rPr lang="en-US" sz="2200" dirty="0">
                <a:solidFill>
                  <a:srgbClr val="414141"/>
                </a:solidFill>
              </a:rPr>
              <a:t> sustainability, social responsibility, and cultural immersion. It often includes ecotourism, community-based tourism, and adventure travel, focusing on </a:t>
            </a:r>
            <a:r>
              <a:rPr lang="en-US" sz="2200" dirty="0" err="1">
                <a:solidFill>
                  <a:srgbClr val="414141"/>
                </a:solidFill>
              </a:rPr>
              <a:t>minimising</a:t>
            </a:r>
            <a:r>
              <a:rPr lang="en-US" sz="2200" dirty="0">
                <a:solidFill>
                  <a:srgbClr val="414141"/>
                </a:solidFill>
              </a:rPr>
              <a:t> environmental impact and supporting local communities.  </a:t>
            </a:r>
          </a:p>
          <a:p>
            <a:pPr indent="0">
              <a:lnSpc>
                <a:spcPts val="2240"/>
              </a:lnSpc>
              <a:buClr>
                <a:srgbClr val="459597"/>
              </a:buClr>
            </a:pPr>
            <a:endParaRPr lang="en-US" sz="2200" dirty="0">
              <a:solidFill>
                <a:srgbClr val="414141"/>
              </a:solidFill>
            </a:endParaRPr>
          </a:p>
        </p:txBody>
      </p:sp>
      <p:sp>
        <p:nvSpPr>
          <p:cNvPr id="2" name="Text Placeholder 5">
            <a:extLst>
              <a:ext uri="{FF2B5EF4-FFF2-40B4-BE49-F238E27FC236}">
                <a16:creationId xmlns:a16="http://schemas.microsoft.com/office/drawing/2014/main" id="{C28E28B0-1EA6-ED41-24F9-B819740F60DA}"/>
              </a:ext>
            </a:extLst>
          </p:cNvPr>
          <p:cNvSpPr txBox="1">
            <a:spLocks/>
          </p:cNvSpPr>
          <p:nvPr/>
        </p:nvSpPr>
        <p:spPr>
          <a:xfrm>
            <a:off x="6380779" y="1574996"/>
            <a:ext cx="518157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Defining Tourism Accommodation</a:t>
            </a:r>
          </a:p>
          <a:p>
            <a:pPr>
              <a:lnSpc>
                <a:spcPts val="2900"/>
              </a:lnSpc>
            </a:pPr>
            <a:endParaRPr lang="en-US" dirty="0"/>
          </a:p>
          <a:p>
            <a:pPr>
              <a:lnSpc>
                <a:spcPts val="2900"/>
              </a:lnSpc>
            </a:pPr>
            <a:endParaRPr lang="en-US" dirty="0"/>
          </a:p>
          <a:p>
            <a:pPr>
              <a:lnSpc>
                <a:spcPts val="2900"/>
              </a:lnSpc>
            </a:pPr>
            <a:endParaRPr lang="en-US" dirty="0"/>
          </a:p>
        </p:txBody>
      </p:sp>
      <p:sp>
        <p:nvSpPr>
          <p:cNvPr id="3" name="Text Placeholder 4">
            <a:extLst>
              <a:ext uri="{FF2B5EF4-FFF2-40B4-BE49-F238E27FC236}">
                <a16:creationId xmlns:a16="http://schemas.microsoft.com/office/drawing/2014/main" id="{48B8FFB0-A567-7106-E128-1F9ACF9EE1BB}"/>
              </a:ext>
            </a:extLst>
          </p:cNvPr>
          <p:cNvSpPr txBox="1">
            <a:spLocks/>
          </p:cNvSpPr>
          <p:nvPr/>
        </p:nvSpPr>
        <p:spPr>
          <a:xfrm>
            <a:off x="6400800" y="2401751"/>
            <a:ext cx="5280666" cy="2305015"/>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US" sz="2200" dirty="0">
                <a:solidFill>
                  <a:srgbClr val="414141"/>
                </a:solidFill>
              </a:rPr>
              <a:t>Accommodation in tourism is one of the most significant industry sub-sectors, encompassing various businesses that provide tourists with a place to stay. This typically refers to temporary accommodations, such as overnight lodgings. </a:t>
            </a:r>
          </a:p>
          <a:p>
            <a:pPr indent="0">
              <a:lnSpc>
                <a:spcPts val="2240"/>
              </a:lnSpc>
              <a:buClr>
                <a:srgbClr val="459597"/>
              </a:buClr>
            </a:pPr>
            <a:endParaRPr lang="en-US" sz="2200" dirty="0">
              <a:solidFill>
                <a:srgbClr val="414141"/>
              </a:solidFill>
            </a:endParaRPr>
          </a:p>
          <a:p>
            <a:pPr indent="0">
              <a:lnSpc>
                <a:spcPts val="2240"/>
              </a:lnSpc>
              <a:buClr>
                <a:srgbClr val="459597"/>
              </a:buClr>
            </a:pPr>
            <a:r>
              <a:rPr lang="en-US" sz="2200" dirty="0">
                <a:solidFill>
                  <a:srgbClr val="414141"/>
                </a:solidFill>
              </a:rPr>
              <a:t>Within the </a:t>
            </a:r>
            <a:r>
              <a:rPr lang="en-US" sz="2200" dirty="0">
                <a:solidFill>
                  <a:srgbClr val="459597"/>
                </a:solidFill>
                <a:hlinkClick r:id="rId3">
                  <a:extLst>
                    <a:ext uri="{A12FA001-AC4F-418D-AE19-62706E023703}">
                      <ahyp:hlinkClr xmlns:ahyp="http://schemas.microsoft.com/office/drawing/2018/hyperlinkcolor" val="tx"/>
                    </a:ext>
                  </a:extLst>
                </a:hlinkClick>
              </a:rPr>
              <a:t>tourism industry</a:t>
            </a:r>
            <a:r>
              <a:rPr lang="en-US" sz="2200" dirty="0">
                <a:solidFill>
                  <a:srgbClr val="414141"/>
                </a:solidFill>
              </a:rPr>
              <a:t>, </a:t>
            </a:r>
            <a:r>
              <a:rPr lang="en-US" sz="2200" i="1" dirty="0">
                <a:solidFill>
                  <a:srgbClr val="414141"/>
                </a:solidFill>
              </a:rPr>
              <a:t>accommodation enables people to visit other locations and access shelter. </a:t>
            </a:r>
            <a:r>
              <a:rPr lang="en-US" sz="2200" dirty="0">
                <a:solidFill>
                  <a:srgbClr val="414141"/>
                </a:solidFill>
              </a:rPr>
              <a:t>Accommodation businesses are also often able to provide entertainment and other services.</a:t>
            </a:r>
          </a:p>
          <a:p>
            <a:pPr indent="0">
              <a:lnSpc>
                <a:spcPts val="2240"/>
              </a:lnSpc>
              <a:buClr>
                <a:srgbClr val="459597"/>
              </a:buClr>
            </a:pPr>
            <a:endParaRPr lang="en-US" sz="2200" dirty="0">
              <a:solidFill>
                <a:srgbClr val="414141"/>
              </a:solidFill>
            </a:endParaRPr>
          </a:p>
        </p:txBody>
      </p:sp>
      <p:sp>
        <p:nvSpPr>
          <p:cNvPr id="14" name="TextBox 13">
            <a:extLst>
              <a:ext uri="{FF2B5EF4-FFF2-40B4-BE49-F238E27FC236}">
                <a16:creationId xmlns:a16="http://schemas.microsoft.com/office/drawing/2014/main" id="{F01302E9-A00D-9B44-8526-05F3BDCC5273}"/>
              </a:ext>
            </a:extLst>
          </p:cNvPr>
          <p:cNvSpPr txBox="1"/>
          <p:nvPr/>
        </p:nvSpPr>
        <p:spPr>
          <a:xfrm>
            <a:off x="1434392" y="5350005"/>
            <a:ext cx="4042549" cy="923330"/>
          </a:xfrm>
          <a:prstGeom prst="rect">
            <a:avLst/>
          </a:prstGeom>
          <a:noFill/>
        </p:spPr>
        <p:txBody>
          <a:bodyPr wrap="square" rtlCol="0">
            <a:spAutoFit/>
          </a:bodyPr>
          <a:lstStyle/>
          <a:p>
            <a:r>
              <a:rPr lang="en-IE" b="1" dirty="0">
                <a:solidFill>
                  <a:srgbClr val="414141"/>
                </a:solidFill>
              </a:rPr>
              <a:t>Recommended Reading</a:t>
            </a:r>
          </a:p>
          <a:p>
            <a:r>
              <a:rPr lang="en-IE" dirty="0">
                <a:solidFill>
                  <a:srgbClr val="459597"/>
                </a:solidFill>
                <a:hlinkClick r:id="rId4">
                  <a:extLst>
                    <a:ext uri="{A12FA001-AC4F-418D-AE19-62706E023703}">
                      <ahyp:hlinkClr xmlns:ahyp="http://schemas.microsoft.com/office/drawing/2018/hyperlinkcolor" val="tx"/>
                    </a:ext>
                  </a:extLst>
                </a:hlinkClick>
              </a:rPr>
              <a:t>Accommodation in Tourism: All Types of Accommodation Explained</a:t>
            </a:r>
            <a:endParaRPr lang="en-IE" dirty="0">
              <a:solidFill>
                <a:srgbClr val="459597"/>
              </a:solidFill>
            </a:endParaRPr>
          </a:p>
        </p:txBody>
      </p:sp>
      <p:sp>
        <p:nvSpPr>
          <p:cNvPr id="19" name="Freeform 18">
            <a:extLst>
              <a:ext uri="{FF2B5EF4-FFF2-40B4-BE49-F238E27FC236}">
                <a16:creationId xmlns:a16="http://schemas.microsoft.com/office/drawing/2014/main" id="{874C9ABA-A3EA-1DA5-3141-6097068F1A5C}"/>
              </a:ext>
            </a:extLst>
          </p:cNvPr>
          <p:cNvSpPr/>
          <p:nvPr/>
        </p:nvSpPr>
        <p:spPr>
          <a:xfrm rot="5400000">
            <a:off x="2391018" y="3392343"/>
            <a:ext cx="2129299" cy="5280665"/>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EC7C69"/>
            </a:solidFill>
            <a:prstDash val="solid"/>
            <a:miter/>
          </a:ln>
        </p:spPr>
        <p:txBody>
          <a:bodyPr wrap="square" rtlCol="0" anchor="ctr">
            <a:noAutofit/>
          </a:bodyPr>
          <a:lstStyle/>
          <a:p>
            <a:endParaRPr lang="en-US"/>
          </a:p>
        </p:txBody>
      </p:sp>
      <p:pic>
        <p:nvPicPr>
          <p:cNvPr id="21" name="Picture 20">
            <a:extLst>
              <a:ext uri="{FF2B5EF4-FFF2-40B4-BE49-F238E27FC236}">
                <a16:creationId xmlns:a16="http://schemas.microsoft.com/office/drawing/2014/main" id="{692A3CE0-BA34-9C6B-E4A2-B52D73CC6171}"/>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Lst>
          </a:blip>
          <a:stretch>
            <a:fillRect/>
          </a:stretch>
        </p:blipFill>
        <p:spPr>
          <a:xfrm>
            <a:off x="415220" y="5389757"/>
            <a:ext cx="793523" cy="789905"/>
          </a:xfrm>
          <a:prstGeom prst="ellipse">
            <a:avLst/>
          </a:prstGeom>
        </p:spPr>
      </p:pic>
    </p:spTree>
    <p:extLst>
      <p:ext uri="{BB962C8B-B14F-4D97-AF65-F5344CB8AC3E}">
        <p14:creationId xmlns:p14="http://schemas.microsoft.com/office/powerpoint/2010/main" val="3566762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F67E3-B8E3-1DB8-C7F3-D8E967C80496}"/>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BDB3906D-672A-0E57-928B-DC0C88CBCD13}"/>
              </a:ext>
            </a:extLst>
          </p:cNvPr>
          <p:cNvSpPr txBox="1">
            <a:spLocks/>
          </p:cNvSpPr>
          <p:nvPr/>
        </p:nvSpPr>
        <p:spPr>
          <a:xfrm>
            <a:off x="609624" y="493193"/>
            <a:ext cx="827770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Introduction</a:t>
            </a:r>
            <a:r>
              <a:rPr lang="en-US" dirty="0"/>
              <a:t> -  Start-Up &amp; Capital Costs – What It Really Takes to Launch</a:t>
            </a:r>
          </a:p>
          <a:p>
            <a:pPr>
              <a:lnSpc>
                <a:spcPts val="3720"/>
              </a:lnSpc>
            </a:pPr>
            <a:endParaRPr lang="en-US" dirty="0"/>
          </a:p>
          <a:p>
            <a:pPr>
              <a:lnSpc>
                <a:spcPts val="3720"/>
              </a:lnSpc>
            </a:pPr>
            <a:endParaRPr lang="en-US" dirty="0"/>
          </a:p>
        </p:txBody>
      </p:sp>
      <p:cxnSp>
        <p:nvCxnSpPr>
          <p:cNvPr id="10" name="Straight Connector 9">
            <a:extLst>
              <a:ext uri="{FF2B5EF4-FFF2-40B4-BE49-F238E27FC236}">
                <a16:creationId xmlns:a16="http://schemas.microsoft.com/office/drawing/2014/main" id="{BE05F89F-E800-10E7-F9D9-486DC8CACAA4}"/>
              </a:ext>
            </a:extLst>
          </p:cNvPr>
          <p:cNvCxnSpPr>
            <a:cxnSpLocks/>
          </p:cNvCxnSpPr>
          <p:nvPr/>
        </p:nvCxnSpPr>
        <p:spPr>
          <a:xfrm>
            <a:off x="0" y="1571793"/>
            <a:ext cx="770021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B28577BE-BAAF-C2BC-FE9B-AA7E828A5E3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14</a:t>
            </a:fld>
            <a:endParaRPr lang="fr-CA" sz="1200" dirty="0"/>
          </a:p>
        </p:txBody>
      </p:sp>
      <p:sp>
        <p:nvSpPr>
          <p:cNvPr id="4" name="Text Placeholder 5">
            <a:extLst>
              <a:ext uri="{FF2B5EF4-FFF2-40B4-BE49-F238E27FC236}">
                <a16:creationId xmlns:a16="http://schemas.microsoft.com/office/drawing/2014/main" id="{A71E9071-373C-1749-E139-4ECDE4D40D95}"/>
              </a:ext>
            </a:extLst>
          </p:cNvPr>
          <p:cNvSpPr txBox="1">
            <a:spLocks/>
          </p:cNvSpPr>
          <p:nvPr/>
        </p:nvSpPr>
        <p:spPr>
          <a:xfrm>
            <a:off x="609624" y="2018510"/>
            <a:ext cx="452387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Defining Alternative Tourism Accommodation</a:t>
            </a:r>
          </a:p>
          <a:p>
            <a:pPr>
              <a:lnSpc>
                <a:spcPts val="2900"/>
              </a:lnSpc>
            </a:pPr>
            <a:endParaRPr lang="en-US" dirty="0"/>
          </a:p>
        </p:txBody>
      </p:sp>
      <p:sp>
        <p:nvSpPr>
          <p:cNvPr id="6" name="Freeform 5">
            <a:extLst>
              <a:ext uri="{FF2B5EF4-FFF2-40B4-BE49-F238E27FC236}">
                <a16:creationId xmlns:a16="http://schemas.microsoft.com/office/drawing/2014/main" id="{9EF3012D-80A0-3A77-7B60-AB22A23024A3}"/>
              </a:ext>
            </a:extLst>
          </p:cNvPr>
          <p:cNvSpPr/>
          <p:nvPr/>
        </p:nvSpPr>
        <p:spPr>
          <a:xfrm rot="10800000">
            <a:off x="6391031" y="2056362"/>
            <a:ext cx="4523873" cy="4801637"/>
          </a:xfrm>
          <a:custGeom>
            <a:avLst/>
            <a:gdLst>
              <a:gd name="connsiteX0" fmla="*/ 4283803 w 4656982"/>
              <a:gd name="connsiteY0" fmla="*/ 4942919 h 4942919"/>
              <a:gd name="connsiteX1" fmla="*/ 3866740 w 4656982"/>
              <a:gd name="connsiteY1" fmla="*/ 4942919 h 4942919"/>
              <a:gd name="connsiteX2" fmla="*/ 3759560 w 4656982"/>
              <a:gd name="connsiteY2" fmla="*/ 4942919 h 4942919"/>
              <a:gd name="connsiteX3" fmla="*/ 3591997 w 4656982"/>
              <a:gd name="connsiteY3" fmla="*/ 4942919 h 4942919"/>
              <a:gd name="connsiteX4" fmla="*/ 3342498 w 4656982"/>
              <a:gd name="connsiteY4" fmla="*/ 4942919 h 4942919"/>
              <a:gd name="connsiteX5" fmla="*/ 3174934 w 4656982"/>
              <a:gd name="connsiteY5" fmla="*/ 4942919 h 4942919"/>
              <a:gd name="connsiteX6" fmla="*/ 3067755 w 4656982"/>
              <a:gd name="connsiteY6" fmla="*/ 4942919 h 4942919"/>
              <a:gd name="connsiteX7" fmla="*/ 2650692 w 4656982"/>
              <a:gd name="connsiteY7" fmla="*/ 4942919 h 4942919"/>
              <a:gd name="connsiteX8" fmla="*/ 2252351 w 4656982"/>
              <a:gd name="connsiteY8" fmla="*/ 4942919 h 4942919"/>
              <a:gd name="connsiteX9" fmla="*/ 2252349 w 4656982"/>
              <a:gd name="connsiteY9" fmla="*/ 4942919 h 4942919"/>
              <a:gd name="connsiteX10" fmla="*/ 2041161 w 4656982"/>
              <a:gd name="connsiteY10" fmla="*/ 4942919 h 4942919"/>
              <a:gd name="connsiteX11" fmla="*/ 1835289 w 4656982"/>
              <a:gd name="connsiteY11" fmla="*/ 4942919 h 4942919"/>
              <a:gd name="connsiteX12" fmla="*/ 1835285 w 4656982"/>
              <a:gd name="connsiteY12" fmla="*/ 4942919 h 4942919"/>
              <a:gd name="connsiteX13" fmla="*/ 1728110 w 4656982"/>
              <a:gd name="connsiteY13" fmla="*/ 4942919 h 4942919"/>
              <a:gd name="connsiteX14" fmla="*/ 1728108 w 4656982"/>
              <a:gd name="connsiteY14" fmla="*/ 4942919 h 4942919"/>
              <a:gd name="connsiteX15" fmla="*/ 1624098 w 4656982"/>
              <a:gd name="connsiteY15" fmla="*/ 4942919 h 4942919"/>
              <a:gd name="connsiteX16" fmla="*/ 1560547 w 4656982"/>
              <a:gd name="connsiteY16" fmla="*/ 4942919 h 4942919"/>
              <a:gd name="connsiteX17" fmla="*/ 1560544 w 4656982"/>
              <a:gd name="connsiteY17" fmla="*/ 4942919 h 4942919"/>
              <a:gd name="connsiteX18" fmla="*/ 1516918 w 4656982"/>
              <a:gd name="connsiteY18" fmla="*/ 4942919 h 4942919"/>
              <a:gd name="connsiteX19" fmla="*/ 1349356 w 4656982"/>
              <a:gd name="connsiteY19" fmla="*/ 4942919 h 4942919"/>
              <a:gd name="connsiteX20" fmla="*/ 1311047 w 4656982"/>
              <a:gd name="connsiteY20" fmla="*/ 4942919 h 4942919"/>
              <a:gd name="connsiteX21" fmla="*/ 1311045 w 4656982"/>
              <a:gd name="connsiteY21" fmla="*/ 4942919 h 4942919"/>
              <a:gd name="connsiteX22" fmla="*/ 1143484 w 4656982"/>
              <a:gd name="connsiteY22" fmla="*/ 4942919 h 4942919"/>
              <a:gd name="connsiteX23" fmla="*/ 1143482 w 4656982"/>
              <a:gd name="connsiteY23" fmla="*/ 4942919 h 4942919"/>
              <a:gd name="connsiteX24" fmla="*/ 1099856 w 4656982"/>
              <a:gd name="connsiteY24" fmla="*/ 4942919 h 4942919"/>
              <a:gd name="connsiteX25" fmla="*/ 1036306 w 4656982"/>
              <a:gd name="connsiteY25" fmla="*/ 4942919 h 4942919"/>
              <a:gd name="connsiteX26" fmla="*/ 1036303 w 4656982"/>
              <a:gd name="connsiteY26" fmla="*/ 4942919 h 4942919"/>
              <a:gd name="connsiteX27" fmla="*/ 932293 w 4656982"/>
              <a:gd name="connsiteY27" fmla="*/ 4942919 h 4942919"/>
              <a:gd name="connsiteX28" fmla="*/ 825114 w 4656982"/>
              <a:gd name="connsiteY28" fmla="*/ 4942919 h 4942919"/>
              <a:gd name="connsiteX29" fmla="*/ 823785 w 4656982"/>
              <a:gd name="connsiteY29" fmla="*/ 4942919 h 4942919"/>
              <a:gd name="connsiteX30" fmla="*/ 619243 w 4656982"/>
              <a:gd name="connsiteY30" fmla="*/ 4942919 h 4942919"/>
              <a:gd name="connsiteX31" fmla="*/ 619241 w 4656982"/>
              <a:gd name="connsiteY31" fmla="*/ 4942919 h 4942919"/>
              <a:gd name="connsiteX32" fmla="*/ 574573 w 4656982"/>
              <a:gd name="connsiteY32" fmla="*/ 4942919 h 4942919"/>
              <a:gd name="connsiteX33" fmla="*/ 408051 w 4656982"/>
              <a:gd name="connsiteY33" fmla="*/ 4942919 h 4942919"/>
              <a:gd name="connsiteX34" fmla="*/ 9710 w 4656982"/>
              <a:gd name="connsiteY34" fmla="*/ 4942919 h 4942919"/>
              <a:gd name="connsiteX35" fmla="*/ 9708 w 4656982"/>
              <a:gd name="connsiteY35" fmla="*/ 4942919 h 4942919"/>
              <a:gd name="connsiteX36" fmla="*/ 0 w 4656982"/>
              <a:gd name="connsiteY36" fmla="*/ 4942919 h 4942919"/>
              <a:gd name="connsiteX37" fmla="*/ 0 w 4656982"/>
              <a:gd name="connsiteY37" fmla="*/ 4488156 h 4942919"/>
              <a:gd name="connsiteX38" fmla="*/ 0 w 4656982"/>
              <a:gd name="connsiteY38" fmla="*/ 4395248 h 4942919"/>
              <a:gd name="connsiteX39" fmla="*/ 0 w 4656982"/>
              <a:gd name="connsiteY39" fmla="*/ 3878463 h 4942919"/>
              <a:gd name="connsiteX40" fmla="*/ 0 w 4656982"/>
              <a:gd name="connsiteY40" fmla="*/ 3784480 h 4942919"/>
              <a:gd name="connsiteX41" fmla="*/ 0 w 4656982"/>
              <a:gd name="connsiteY41" fmla="*/ 3423700 h 4942919"/>
              <a:gd name="connsiteX42" fmla="*/ 0 w 4656982"/>
              <a:gd name="connsiteY42" fmla="*/ 3330792 h 4942919"/>
              <a:gd name="connsiteX43" fmla="*/ 0 w 4656982"/>
              <a:gd name="connsiteY43" fmla="*/ 2720024 h 4942919"/>
              <a:gd name="connsiteX44" fmla="*/ 0 w 4656982"/>
              <a:gd name="connsiteY44" fmla="*/ 1383449 h 4942919"/>
              <a:gd name="connsiteX45" fmla="*/ 0 w 4656982"/>
              <a:gd name="connsiteY45" fmla="*/ 1064456 h 4942919"/>
              <a:gd name="connsiteX46" fmla="*/ 0 w 4656982"/>
              <a:gd name="connsiteY46" fmla="*/ 318993 h 4942919"/>
              <a:gd name="connsiteX47" fmla="*/ 0 w 4656982"/>
              <a:gd name="connsiteY47" fmla="*/ 0 h 4942919"/>
              <a:gd name="connsiteX48" fmla="*/ 382886 w 4656982"/>
              <a:gd name="connsiteY48" fmla="*/ 0 h 4942919"/>
              <a:gd name="connsiteX49" fmla="*/ 382886 w 4656982"/>
              <a:gd name="connsiteY49" fmla="*/ 1 h 4942919"/>
              <a:gd name="connsiteX50" fmla="*/ 574574 w 4656982"/>
              <a:gd name="connsiteY50" fmla="*/ 1 h 4942919"/>
              <a:gd name="connsiteX51" fmla="*/ 574574 w 4656982"/>
              <a:gd name="connsiteY51" fmla="*/ 0 h 4942919"/>
              <a:gd name="connsiteX52" fmla="*/ 823785 w 4656982"/>
              <a:gd name="connsiteY52" fmla="*/ 0 h 4942919"/>
              <a:gd name="connsiteX53" fmla="*/ 992419 w 4656982"/>
              <a:gd name="connsiteY53" fmla="*/ 0 h 4942919"/>
              <a:gd name="connsiteX54" fmla="*/ 1409481 w 4656982"/>
              <a:gd name="connsiteY54" fmla="*/ 0 h 4942919"/>
              <a:gd name="connsiteX55" fmla="*/ 1516660 w 4656982"/>
              <a:gd name="connsiteY55" fmla="*/ 0 h 4942919"/>
              <a:gd name="connsiteX56" fmla="*/ 1684223 w 4656982"/>
              <a:gd name="connsiteY56" fmla="*/ 0 h 4942919"/>
              <a:gd name="connsiteX57" fmla="*/ 1933723 w 4656982"/>
              <a:gd name="connsiteY57" fmla="*/ 0 h 4942919"/>
              <a:gd name="connsiteX58" fmla="*/ 2101287 w 4656982"/>
              <a:gd name="connsiteY58" fmla="*/ 0 h 4942919"/>
              <a:gd name="connsiteX59" fmla="*/ 2208464 w 4656982"/>
              <a:gd name="connsiteY59" fmla="*/ 0 h 4942919"/>
              <a:gd name="connsiteX60" fmla="*/ 2625527 w 4656982"/>
              <a:gd name="connsiteY60" fmla="*/ 0 h 4942919"/>
              <a:gd name="connsiteX61" fmla="*/ 2625527 w 4656982"/>
              <a:gd name="connsiteY61" fmla="*/ 1 h 4942919"/>
              <a:gd name="connsiteX62" fmla="*/ 3023872 w 4656982"/>
              <a:gd name="connsiteY62" fmla="*/ 1 h 4942919"/>
              <a:gd name="connsiteX63" fmla="*/ 3440936 w 4656982"/>
              <a:gd name="connsiteY63" fmla="*/ 1 h 4942919"/>
              <a:gd name="connsiteX64" fmla="*/ 3548113 w 4656982"/>
              <a:gd name="connsiteY64" fmla="*/ 1 h 4942919"/>
              <a:gd name="connsiteX65" fmla="*/ 3715678 w 4656982"/>
              <a:gd name="connsiteY65" fmla="*/ 1 h 4942919"/>
              <a:gd name="connsiteX66" fmla="*/ 3965177 w 4656982"/>
              <a:gd name="connsiteY66" fmla="*/ 1 h 4942919"/>
              <a:gd name="connsiteX67" fmla="*/ 4132741 w 4656982"/>
              <a:gd name="connsiteY67" fmla="*/ 1 h 4942919"/>
              <a:gd name="connsiteX68" fmla="*/ 4239919 w 4656982"/>
              <a:gd name="connsiteY68" fmla="*/ 1 h 4942919"/>
              <a:gd name="connsiteX69" fmla="*/ 4656982 w 4656982"/>
              <a:gd name="connsiteY69" fmla="*/ 1 h 4942919"/>
              <a:gd name="connsiteX70" fmla="*/ 4656982 w 4656982"/>
              <a:gd name="connsiteY70" fmla="*/ 431818 h 4942919"/>
              <a:gd name="connsiteX71" fmla="*/ 4656982 w 4656982"/>
              <a:gd name="connsiteY71" fmla="*/ 497503 h 4942919"/>
              <a:gd name="connsiteX72" fmla="*/ 4656982 w 4656982"/>
              <a:gd name="connsiteY72" fmla="*/ 929320 h 4942919"/>
              <a:gd name="connsiteX73" fmla="*/ 4656982 w 4656982"/>
              <a:gd name="connsiteY73" fmla="*/ 1064457 h 4942919"/>
              <a:gd name="connsiteX74" fmla="*/ 4656982 w 4656982"/>
              <a:gd name="connsiteY74" fmla="*/ 1496274 h 4942919"/>
              <a:gd name="connsiteX75" fmla="*/ 4656982 w 4656982"/>
              <a:gd name="connsiteY75" fmla="*/ 1561959 h 4942919"/>
              <a:gd name="connsiteX76" fmla="*/ 4656982 w 4656982"/>
              <a:gd name="connsiteY76" fmla="*/ 1993776 h 4942919"/>
              <a:gd name="connsiteX77" fmla="*/ 4656982 w 4656982"/>
              <a:gd name="connsiteY77" fmla="*/ 2626862 h 4942919"/>
              <a:gd name="connsiteX78" fmla="*/ 4656982 w 4656982"/>
              <a:gd name="connsiteY78" fmla="*/ 3058679 h 4942919"/>
              <a:gd name="connsiteX79" fmla="*/ 4656982 w 4656982"/>
              <a:gd name="connsiteY79" fmla="*/ 3124365 h 4942919"/>
              <a:gd name="connsiteX80" fmla="*/ 4656982 w 4656982"/>
              <a:gd name="connsiteY80" fmla="*/ 3556182 h 4942919"/>
              <a:gd name="connsiteX81" fmla="*/ 4656982 w 4656982"/>
              <a:gd name="connsiteY81" fmla="*/ 3691318 h 4942919"/>
              <a:gd name="connsiteX82" fmla="*/ 4656982 w 4656982"/>
              <a:gd name="connsiteY82" fmla="*/ 4123135 h 4942919"/>
              <a:gd name="connsiteX83" fmla="*/ 4656982 w 4656982"/>
              <a:gd name="connsiteY83" fmla="*/ 4188821 h 4942919"/>
              <a:gd name="connsiteX84" fmla="*/ 4656982 w 4656982"/>
              <a:gd name="connsiteY84" fmla="*/ 4620638 h 4942919"/>
              <a:gd name="connsiteX85" fmla="*/ 4283803 w 4656982"/>
              <a:gd name="connsiteY85" fmla="*/ 4942919 h 49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656982" h="4942919">
                <a:moveTo>
                  <a:pt x="4283803" y="4942919"/>
                </a:moveTo>
                <a:lnTo>
                  <a:pt x="3866740" y="4942919"/>
                </a:lnTo>
                <a:lnTo>
                  <a:pt x="3759560" y="4942919"/>
                </a:lnTo>
                <a:lnTo>
                  <a:pt x="3591997" y="4942919"/>
                </a:lnTo>
                <a:lnTo>
                  <a:pt x="3342498" y="4942919"/>
                </a:lnTo>
                <a:lnTo>
                  <a:pt x="3174934" y="4942919"/>
                </a:lnTo>
                <a:lnTo>
                  <a:pt x="3067755" y="4942919"/>
                </a:lnTo>
                <a:lnTo>
                  <a:pt x="2650692" y="4942919"/>
                </a:lnTo>
                <a:lnTo>
                  <a:pt x="2252351" y="4942919"/>
                </a:lnTo>
                <a:lnTo>
                  <a:pt x="2252349" y="4942919"/>
                </a:lnTo>
                <a:lnTo>
                  <a:pt x="2041161" y="4942919"/>
                </a:lnTo>
                <a:lnTo>
                  <a:pt x="1835289" y="4942919"/>
                </a:lnTo>
                <a:lnTo>
                  <a:pt x="1835285" y="4942919"/>
                </a:lnTo>
                <a:lnTo>
                  <a:pt x="1728110" y="4942919"/>
                </a:lnTo>
                <a:lnTo>
                  <a:pt x="1728108" y="4942919"/>
                </a:lnTo>
                <a:lnTo>
                  <a:pt x="1624098" y="4942919"/>
                </a:lnTo>
                <a:lnTo>
                  <a:pt x="1560547" y="4942919"/>
                </a:lnTo>
                <a:lnTo>
                  <a:pt x="1560544" y="4942919"/>
                </a:lnTo>
                <a:lnTo>
                  <a:pt x="1516918" y="4942919"/>
                </a:lnTo>
                <a:lnTo>
                  <a:pt x="1349356" y="4942919"/>
                </a:lnTo>
                <a:lnTo>
                  <a:pt x="1311047" y="4942919"/>
                </a:lnTo>
                <a:lnTo>
                  <a:pt x="1311045" y="4942919"/>
                </a:lnTo>
                <a:lnTo>
                  <a:pt x="1143484" y="4942919"/>
                </a:lnTo>
                <a:lnTo>
                  <a:pt x="1143482" y="4942919"/>
                </a:lnTo>
                <a:lnTo>
                  <a:pt x="1099856" y="4942919"/>
                </a:lnTo>
                <a:lnTo>
                  <a:pt x="1036306" y="4942919"/>
                </a:lnTo>
                <a:lnTo>
                  <a:pt x="1036303" y="4942919"/>
                </a:lnTo>
                <a:lnTo>
                  <a:pt x="932293" y="4942919"/>
                </a:lnTo>
                <a:lnTo>
                  <a:pt x="825114" y="4942919"/>
                </a:lnTo>
                <a:lnTo>
                  <a:pt x="823785" y="4942919"/>
                </a:lnTo>
                <a:lnTo>
                  <a:pt x="619243" y="4942919"/>
                </a:lnTo>
                <a:lnTo>
                  <a:pt x="619241" y="4942919"/>
                </a:lnTo>
                <a:lnTo>
                  <a:pt x="574573" y="4942919"/>
                </a:lnTo>
                <a:lnTo>
                  <a:pt x="408051" y="4942919"/>
                </a:lnTo>
                <a:lnTo>
                  <a:pt x="9710" y="4942919"/>
                </a:lnTo>
                <a:lnTo>
                  <a:pt x="9708" y="4942919"/>
                </a:lnTo>
                <a:lnTo>
                  <a:pt x="0" y="4942919"/>
                </a:lnTo>
                <a:lnTo>
                  <a:pt x="0" y="4488156"/>
                </a:lnTo>
                <a:lnTo>
                  <a:pt x="0" y="4395248"/>
                </a:lnTo>
                <a:lnTo>
                  <a:pt x="0" y="3878463"/>
                </a:lnTo>
                <a:lnTo>
                  <a:pt x="0" y="3784480"/>
                </a:lnTo>
                <a:lnTo>
                  <a:pt x="0" y="3423700"/>
                </a:lnTo>
                <a:lnTo>
                  <a:pt x="0" y="3330792"/>
                </a:lnTo>
                <a:lnTo>
                  <a:pt x="0" y="2720024"/>
                </a:lnTo>
                <a:lnTo>
                  <a:pt x="0" y="1383449"/>
                </a:lnTo>
                <a:lnTo>
                  <a:pt x="0" y="1064456"/>
                </a:lnTo>
                <a:lnTo>
                  <a:pt x="0" y="318993"/>
                </a:lnTo>
                <a:lnTo>
                  <a:pt x="0" y="0"/>
                </a:lnTo>
                <a:lnTo>
                  <a:pt x="382886" y="0"/>
                </a:lnTo>
                <a:lnTo>
                  <a:pt x="382886" y="1"/>
                </a:lnTo>
                <a:lnTo>
                  <a:pt x="574574" y="1"/>
                </a:lnTo>
                <a:lnTo>
                  <a:pt x="574574" y="0"/>
                </a:lnTo>
                <a:lnTo>
                  <a:pt x="823785" y="0"/>
                </a:lnTo>
                <a:lnTo>
                  <a:pt x="992419" y="0"/>
                </a:lnTo>
                <a:lnTo>
                  <a:pt x="1409481" y="0"/>
                </a:lnTo>
                <a:lnTo>
                  <a:pt x="1516660" y="0"/>
                </a:lnTo>
                <a:lnTo>
                  <a:pt x="1684223" y="0"/>
                </a:lnTo>
                <a:lnTo>
                  <a:pt x="1933723" y="0"/>
                </a:lnTo>
                <a:lnTo>
                  <a:pt x="2101287" y="0"/>
                </a:lnTo>
                <a:lnTo>
                  <a:pt x="2208464" y="0"/>
                </a:lnTo>
                <a:lnTo>
                  <a:pt x="2625527" y="0"/>
                </a:lnTo>
                <a:lnTo>
                  <a:pt x="2625527" y="1"/>
                </a:lnTo>
                <a:lnTo>
                  <a:pt x="3023872" y="1"/>
                </a:lnTo>
                <a:lnTo>
                  <a:pt x="3440936" y="1"/>
                </a:lnTo>
                <a:lnTo>
                  <a:pt x="3548113" y="1"/>
                </a:lnTo>
                <a:lnTo>
                  <a:pt x="3715678" y="1"/>
                </a:lnTo>
                <a:lnTo>
                  <a:pt x="3965177" y="1"/>
                </a:lnTo>
                <a:lnTo>
                  <a:pt x="4132741" y="1"/>
                </a:lnTo>
                <a:lnTo>
                  <a:pt x="4239919" y="1"/>
                </a:lnTo>
                <a:lnTo>
                  <a:pt x="4656982" y="1"/>
                </a:lnTo>
                <a:lnTo>
                  <a:pt x="4656982" y="431818"/>
                </a:lnTo>
                <a:lnTo>
                  <a:pt x="4656982" y="497503"/>
                </a:lnTo>
                <a:lnTo>
                  <a:pt x="4656982" y="929320"/>
                </a:lnTo>
                <a:lnTo>
                  <a:pt x="4656982" y="1064457"/>
                </a:lnTo>
                <a:lnTo>
                  <a:pt x="4656982" y="1496274"/>
                </a:lnTo>
                <a:lnTo>
                  <a:pt x="4656982" y="1561959"/>
                </a:lnTo>
                <a:lnTo>
                  <a:pt x="4656982" y="1993776"/>
                </a:lnTo>
                <a:lnTo>
                  <a:pt x="4656982" y="2626862"/>
                </a:lnTo>
                <a:lnTo>
                  <a:pt x="4656982" y="3058679"/>
                </a:lnTo>
                <a:lnTo>
                  <a:pt x="4656982" y="3124365"/>
                </a:lnTo>
                <a:lnTo>
                  <a:pt x="4656982" y="3556182"/>
                </a:lnTo>
                <a:lnTo>
                  <a:pt x="4656982" y="3691318"/>
                </a:lnTo>
                <a:lnTo>
                  <a:pt x="4656982" y="4123135"/>
                </a:lnTo>
                <a:lnTo>
                  <a:pt x="4656982" y="4188821"/>
                </a:lnTo>
                <a:lnTo>
                  <a:pt x="4656982" y="4620638"/>
                </a:lnTo>
                <a:cubicBezTo>
                  <a:pt x="4656982" y="4798155"/>
                  <a:pt x="4490579" y="4942919"/>
                  <a:pt x="4283803" y="4942919"/>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2" name="TextBox 1">
            <a:extLst>
              <a:ext uri="{FF2B5EF4-FFF2-40B4-BE49-F238E27FC236}">
                <a16:creationId xmlns:a16="http://schemas.microsoft.com/office/drawing/2014/main" id="{B6250AF1-C635-D829-1542-EFC56748E9C9}"/>
              </a:ext>
            </a:extLst>
          </p:cNvPr>
          <p:cNvSpPr txBox="1"/>
          <p:nvPr/>
        </p:nvSpPr>
        <p:spPr>
          <a:xfrm>
            <a:off x="546619" y="3094860"/>
            <a:ext cx="5260622" cy="2747675"/>
          </a:xfrm>
          <a:prstGeom prst="rect">
            <a:avLst/>
          </a:prstGeom>
          <a:noFill/>
        </p:spPr>
        <p:txBody>
          <a:bodyPr wrap="square">
            <a:spAutoFit/>
          </a:bodyPr>
          <a:lstStyle/>
          <a:p>
            <a:pPr>
              <a:lnSpc>
                <a:spcPts val="2320"/>
              </a:lnSpc>
            </a:pPr>
            <a:r>
              <a:rPr lang="en-US" sz="2200" dirty="0">
                <a:solidFill>
                  <a:srgbClr val="414141"/>
                </a:solidFill>
              </a:rPr>
              <a:t>Alternative tourism accommodation refers to lodging options that differ from conventional hotels and resorts. </a:t>
            </a:r>
          </a:p>
          <a:p>
            <a:pPr>
              <a:lnSpc>
                <a:spcPts val="2320"/>
              </a:lnSpc>
            </a:pPr>
            <a:endParaRPr lang="en-US" sz="2200" dirty="0">
              <a:solidFill>
                <a:srgbClr val="414141"/>
              </a:solidFill>
            </a:endParaRPr>
          </a:p>
          <a:p>
            <a:pPr>
              <a:lnSpc>
                <a:spcPts val="2320"/>
              </a:lnSpc>
            </a:pPr>
            <a:r>
              <a:rPr lang="en-US" sz="2200" dirty="0">
                <a:solidFill>
                  <a:srgbClr val="414141"/>
                </a:solidFill>
              </a:rPr>
              <a:t>These accommodations </a:t>
            </a:r>
            <a:r>
              <a:rPr lang="en-US" sz="2200" dirty="0" err="1">
                <a:solidFill>
                  <a:srgbClr val="414141"/>
                </a:solidFill>
              </a:rPr>
              <a:t>emphasise</a:t>
            </a:r>
            <a:r>
              <a:rPr lang="en-US" sz="2200" dirty="0">
                <a:solidFill>
                  <a:srgbClr val="414141"/>
                </a:solidFill>
              </a:rPr>
              <a:t> </a:t>
            </a:r>
            <a:r>
              <a:rPr lang="en-US" sz="2200" b="1" dirty="0">
                <a:solidFill>
                  <a:srgbClr val="414141"/>
                </a:solidFill>
              </a:rPr>
              <a:t>sustainability, cultural authenticity</a:t>
            </a:r>
            <a:r>
              <a:rPr lang="en-US" sz="2200" dirty="0">
                <a:solidFill>
                  <a:srgbClr val="414141"/>
                </a:solidFill>
              </a:rPr>
              <a:t>, and </a:t>
            </a:r>
            <a:r>
              <a:rPr lang="en-US" sz="2200" b="1" dirty="0">
                <a:solidFill>
                  <a:srgbClr val="414141"/>
                </a:solidFill>
              </a:rPr>
              <a:t>unique guest experiences</a:t>
            </a:r>
            <a:r>
              <a:rPr lang="en-US" sz="2200" dirty="0">
                <a:solidFill>
                  <a:srgbClr val="414141"/>
                </a:solidFill>
              </a:rPr>
              <a:t>, often located in </a:t>
            </a:r>
            <a:r>
              <a:rPr lang="en-US" sz="2200" b="1" dirty="0">
                <a:solidFill>
                  <a:srgbClr val="414141"/>
                </a:solidFill>
              </a:rPr>
              <a:t>natural, rural</a:t>
            </a:r>
            <a:r>
              <a:rPr lang="en-US" sz="2200" dirty="0">
                <a:solidFill>
                  <a:srgbClr val="414141"/>
                </a:solidFill>
              </a:rPr>
              <a:t>, or </a:t>
            </a:r>
            <a:r>
              <a:rPr lang="en-US" sz="2200" b="1" dirty="0">
                <a:solidFill>
                  <a:srgbClr val="414141"/>
                </a:solidFill>
              </a:rPr>
              <a:t>community-based settings</a:t>
            </a:r>
            <a:r>
              <a:rPr lang="en-US" sz="2200" dirty="0">
                <a:solidFill>
                  <a:srgbClr val="414141"/>
                </a:solidFill>
              </a:rPr>
              <a:t>. </a:t>
            </a:r>
          </a:p>
        </p:txBody>
      </p:sp>
      <p:sp>
        <p:nvSpPr>
          <p:cNvPr id="13" name="Text Placeholder 1">
            <a:extLst>
              <a:ext uri="{FF2B5EF4-FFF2-40B4-BE49-F238E27FC236}">
                <a16:creationId xmlns:a16="http://schemas.microsoft.com/office/drawing/2014/main" id="{53E0292C-5CC3-A32A-8D3D-A2BE1EAEA21D}"/>
              </a:ext>
            </a:extLst>
          </p:cNvPr>
          <p:cNvSpPr txBox="1">
            <a:spLocks/>
          </p:cNvSpPr>
          <p:nvPr/>
        </p:nvSpPr>
        <p:spPr>
          <a:xfrm>
            <a:off x="6736871" y="2563516"/>
            <a:ext cx="3724142"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80"/>
              </a:lnSpc>
              <a:spcBef>
                <a:spcPts val="0"/>
              </a:spcBef>
            </a:pPr>
            <a:r>
              <a:rPr lang="en-US" sz="2200" dirty="0"/>
              <a:t>They may include:</a:t>
            </a:r>
          </a:p>
          <a:p>
            <a:pPr algn="l">
              <a:lnSpc>
                <a:spcPts val="2380"/>
              </a:lnSpc>
              <a:spcBef>
                <a:spcPts val="0"/>
              </a:spcBef>
            </a:pPr>
            <a:endParaRPr lang="en-US" sz="2200" dirty="0"/>
          </a:p>
          <a:p>
            <a:pPr marL="342900" indent="-342900" algn="l">
              <a:lnSpc>
                <a:spcPts val="2380"/>
              </a:lnSpc>
              <a:spcBef>
                <a:spcPts val="0"/>
              </a:spcBef>
              <a:buFont typeface="Arial" panose="020B0604020202020204" pitchFamily="34" charset="0"/>
              <a:buChar char="•"/>
            </a:pPr>
            <a:r>
              <a:rPr lang="en-US" sz="2200" b="1" dirty="0"/>
              <a:t>Glamping</a:t>
            </a:r>
            <a:r>
              <a:rPr lang="en-US" sz="2200" dirty="0"/>
              <a:t> (luxury camping)</a:t>
            </a:r>
          </a:p>
          <a:p>
            <a:pPr marL="342900" indent="-342900" algn="l">
              <a:lnSpc>
                <a:spcPts val="2380"/>
              </a:lnSpc>
              <a:spcBef>
                <a:spcPts val="0"/>
              </a:spcBef>
              <a:buFont typeface="Arial" panose="020B0604020202020204" pitchFamily="34" charset="0"/>
              <a:buChar char="•"/>
            </a:pPr>
            <a:r>
              <a:rPr lang="en-US" sz="2200" b="1" dirty="0"/>
              <a:t>Eco-lodges</a:t>
            </a:r>
            <a:endParaRPr lang="en-US" sz="2200" dirty="0"/>
          </a:p>
          <a:p>
            <a:pPr marL="342900" indent="-342900" algn="l">
              <a:lnSpc>
                <a:spcPts val="2380"/>
              </a:lnSpc>
              <a:spcBef>
                <a:spcPts val="0"/>
              </a:spcBef>
              <a:buFont typeface="Arial" panose="020B0604020202020204" pitchFamily="34" charset="0"/>
              <a:buChar char="•"/>
            </a:pPr>
            <a:r>
              <a:rPr lang="en-US" sz="2200" b="1" dirty="0"/>
              <a:t>Farm stays or agritourism</a:t>
            </a:r>
            <a:endParaRPr lang="en-US" sz="2200" dirty="0"/>
          </a:p>
          <a:p>
            <a:pPr marL="342900" indent="-342900" algn="l">
              <a:lnSpc>
                <a:spcPts val="2380"/>
              </a:lnSpc>
              <a:spcBef>
                <a:spcPts val="0"/>
              </a:spcBef>
              <a:buFont typeface="Arial" panose="020B0604020202020204" pitchFamily="34" charset="0"/>
              <a:buChar char="•"/>
            </a:pPr>
            <a:r>
              <a:rPr lang="en-US" sz="2200" b="1" dirty="0"/>
              <a:t>Repurposed heritage buildings</a:t>
            </a:r>
            <a:endParaRPr lang="en-US" sz="2200" dirty="0"/>
          </a:p>
          <a:p>
            <a:pPr marL="342900" indent="-342900" algn="l">
              <a:lnSpc>
                <a:spcPts val="2380"/>
              </a:lnSpc>
              <a:spcBef>
                <a:spcPts val="0"/>
              </a:spcBef>
              <a:buFont typeface="Arial" panose="020B0604020202020204" pitchFamily="34" charset="0"/>
              <a:buChar char="•"/>
            </a:pPr>
            <a:r>
              <a:rPr lang="en-US" sz="2200" b="1" dirty="0"/>
              <a:t>Tiny homes or cabins</a:t>
            </a:r>
            <a:endParaRPr lang="en-US" sz="2200" dirty="0"/>
          </a:p>
          <a:p>
            <a:pPr marL="342900" indent="-342900" algn="l">
              <a:lnSpc>
                <a:spcPts val="2380"/>
              </a:lnSpc>
              <a:spcBef>
                <a:spcPts val="0"/>
              </a:spcBef>
              <a:buFont typeface="Arial" panose="020B0604020202020204" pitchFamily="34" charset="0"/>
              <a:buChar char="•"/>
            </a:pPr>
            <a:r>
              <a:rPr lang="en-US" sz="2200" b="1" dirty="0"/>
              <a:t>Community-run guesthouses or homestays</a:t>
            </a:r>
          </a:p>
        </p:txBody>
      </p:sp>
      <p:pic>
        <p:nvPicPr>
          <p:cNvPr id="14" name="Picture 13">
            <a:extLst>
              <a:ext uri="{FF2B5EF4-FFF2-40B4-BE49-F238E27FC236}">
                <a16:creationId xmlns:a16="http://schemas.microsoft.com/office/drawing/2014/main" id="{A728A196-42F9-6E6F-BC67-7C29F3900646}"/>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4492842" y="5125426"/>
            <a:ext cx="3580276" cy="2659133"/>
          </a:xfrm>
          <a:prstGeom prst="rect">
            <a:avLst/>
          </a:prstGeom>
        </p:spPr>
      </p:pic>
    </p:spTree>
    <p:extLst>
      <p:ext uri="{BB962C8B-B14F-4D97-AF65-F5344CB8AC3E}">
        <p14:creationId xmlns:p14="http://schemas.microsoft.com/office/powerpoint/2010/main" val="31019974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B54A3-F0D5-C870-F7F1-DEC296F71CC5}"/>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26B5A5D5-CAE5-6811-15E8-DAA2BD50E165}"/>
              </a:ext>
            </a:extLst>
          </p:cNvPr>
          <p:cNvSpPr txBox="1">
            <a:spLocks/>
          </p:cNvSpPr>
          <p:nvPr/>
        </p:nvSpPr>
        <p:spPr>
          <a:xfrm>
            <a:off x="609624" y="493193"/>
            <a:ext cx="827770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Introduction</a:t>
            </a:r>
            <a:r>
              <a:rPr lang="en-US" dirty="0"/>
              <a:t> -  Start-Up &amp; Capital Costs – What It Really Takes to Launch</a:t>
            </a:r>
          </a:p>
          <a:p>
            <a:pPr>
              <a:lnSpc>
                <a:spcPts val="3720"/>
              </a:lnSpc>
            </a:pPr>
            <a:endParaRPr lang="en-US" dirty="0"/>
          </a:p>
          <a:p>
            <a:pPr>
              <a:lnSpc>
                <a:spcPts val="3720"/>
              </a:lnSpc>
            </a:pPr>
            <a:endParaRPr lang="en-US" dirty="0"/>
          </a:p>
        </p:txBody>
      </p:sp>
      <p:cxnSp>
        <p:nvCxnSpPr>
          <p:cNvPr id="10" name="Straight Connector 9">
            <a:extLst>
              <a:ext uri="{FF2B5EF4-FFF2-40B4-BE49-F238E27FC236}">
                <a16:creationId xmlns:a16="http://schemas.microsoft.com/office/drawing/2014/main" id="{003E9EAE-448E-6EBC-7944-F5D4A42D89F8}"/>
              </a:ext>
            </a:extLst>
          </p:cNvPr>
          <p:cNvCxnSpPr>
            <a:cxnSpLocks/>
          </p:cNvCxnSpPr>
          <p:nvPr/>
        </p:nvCxnSpPr>
        <p:spPr>
          <a:xfrm>
            <a:off x="0" y="1571793"/>
            <a:ext cx="770021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F6C6B1BF-D2BD-4273-9BCD-56D4FB87ABBD}"/>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15</a:t>
            </a:fld>
            <a:endParaRPr lang="fr-CA" sz="1200" dirty="0"/>
          </a:p>
        </p:txBody>
      </p:sp>
      <p:sp>
        <p:nvSpPr>
          <p:cNvPr id="4" name="Text Placeholder 5">
            <a:extLst>
              <a:ext uri="{FF2B5EF4-FFF2-40B4-BE49-F238E27FC236}">
                <a16:creationId xmlns:a16="http://schemas.microsoft.com/office/drawing/2014/main" id="{F1069A75-F4F0-8616-F2CA-7D572DF04EF2}"/>
              </a:ext>
            </a:extLst>
          </p:cNvPr>
          <p:cNvSpPr txBox="1">
            <a:spLocks/>
          </p:cNvSpPr>
          <p:nvPr/>
        </p:nvSpPr>
        <p:spPr>
          <a:xfrm>
            <a:off x="609624" y="2018510"/>
            <a:ext cx="452387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Defining Alternative Tourism Accommodation</a:t>
            </a:r>
          </a:p>
          <a:p>
            <a:pPr>
              <a:lnSpc>
                <a:spcPts val="2900"/>
              </a:lnSpc>
            </a:pPr>
            <a:endParaRPr lang="en-US" dirty="0"/>
          </a:p>
        </p:txBody>
      </p:sp>
      <p:sp>
        <p:nvSpPr>
          <p:cNvPr id="2" name="TextBox 1">
            <a:extLst>
              <a:ext uri="{FF2B5EF4-FFF2-40B4-BE49-F238E27FC236}">
                <a16:creationId xmlns:a16="http://schemas.microsoft.com/office/drawing/2014/main" id="{B72D6B1B-CCB9-9597-A2C9-61C117D012C3}"/>
              </a:ext>
            </a:extLst>
          </p:cNvPr>
          <p:cNvSpPr txBox="1"/>
          <p:nvPr/>
        </p:nvSpPr>
        <p:spPr>
          <a:xfrm>
            <a:off x="609625" y="3160771"/>
            <a:ext cx="5291114" cy="3337580"/>
          </a:xfrm>
          <a:prstGeom prst="rect">
            <a:avLst/>
          </a:prstGeom>
          <a:noFill/>
        </p:spPr>
        <p:txBody>
          <a:bodyPr wrap="square">
            <a:spAutoFit/>
          </a:bodyPr>
          <a:lstStyle/>
          <a:p>
            <a:pPr>
              <a:lnSpc>
                <a:spcPts val="2320"/>
              </a:lnSpc>
            </a:pPr>
            <a:r>
              <a:rPr lang="en-US" sz="2200" dirty="0">
                <a:solidFill>
                  <a:srgbClr val="414141"/>
                </a:solidFill>
              </a:rPr>
              <a:t>These models are closely aligned with the values of </a:t>
            </a:r>
            <a:r>
              <a:rPr lang="en-US" sz="2200" b="1" dirty="0">
                <a:solidFill>
                  <a:srgbClr val="414141"/>
                </a:solidFill>
              </a:rPr>
              <a:t>responsible travel</a:t>
            </a:r>
            <a:r>
              <a:rPr lang="en-US" sz="2200" dirty="0">
                <a:solidFill>
                  <a:srgbClr val="414141"/>
                </a:solidFill>
              </a:rPr>
              <a:t>, appealing to visitors who seek </a:t>
            </a:r>
            <a:r>
              <a:rPr lang="en-US" sz="2200" b="1" dirty="0">
                <a:solidFill>
                  <a:srgbClr val="414141"/>
                </a:solidFill>
              </a:rPr>
              <a:t>meaningful, low-impact experiences</a:t>
            </a:r>
            <a:r>
              <a:rPr lang="en-US" sz="2200" dirty="0">
                <a:solidFill>
                  <a:srgbClr val="414141"/>
                </a:solidFill>
              </a:rPr>
              <a:t> that directly support local people and the environment. </a:t>
            </a:r>
          </a:p>
          <a:p>
            <a:pPr>
              <a:lnSpc>
                <a:spcPts val="2320"/>
              </a:lnSpc>
            </a:pPr>
            <a:endParaRPr lang="en-US" sz="2200" dirty="0">
              <a:solidFill>
                <a:srgbClr val="414141"/>
              </a:solidFill>
            </a:endParaRPr>
          </a:p>
          <a:p>
            <a:pPr>
              <a:lnSpc>
                <a:spcPts val="2320"/>
              </a:lnSpc>
            </a:pPr>
            <a:r>
              <a:rPr lang="en-US" sz="2200" dirty="0">
                <a:solidFill>
                  <a:srgbClr val="414141"/>
                </a:solidFill>
              </a:rPr>
              <a:t>They often offer </a:t>
            </a:r>
            <a:r>
              <a:rPr lang="en-US" sz="2200" b="1" dirty="0">
                <a:solidFill>
                  <a:srgbClr val="414141"/>
                </a:solidFill>
              </a:rPr>
              <a:t>immersive stays and experiences </a:t>
            </a:r>
            <a:r>
              <a:rPr lang="en-US" sz="2200" dirty="0">
                <a:solidFill>
                  <a:srgbClr val="414141"/>
                </a:solidFill>
              </a:rPr>
              <a:t>shaped by local heritage, landscapes, and traditions, matching a growing demand for deeper, more ethical travel. </a:t>
            </a:r>
          </a:p>
        </p:txBody>
      </p:sp>
      <p:sp>
        <p:nvSpPr>
          <p:cNvPr id="3" name="Freeform 2">
            <a:extLst>
              <a:ext uri="{FF2B5EF4-FFF2-40B4-BE49-F238E27FC236}">
                <a16:creationId xmlns:a16="http://schemas.microsoft.com/office/drawing/2014/main" id="{959C05CB-772B-C101-353D-458A27636999}"/>
              </a:ext>
            </a:extLst>
          </p:cNvPr>
          <p:cNvSpPr/>
          <p:nvPr/>
        </p:nvSpPr>
        <p:spPr>
          <a:xfrm rot="10800000">
            <a:off x="6391031" y="2056362"/>
            <a:ext cx="4523873" cy="4801637"/>
          </a:xfrm>
          <a:custGeom>
            <a:avLst/>
            <a:gdLst>
              <a:gd name="connsiteX0" fmla="*/ 4283803 w 4656982"/>
              <a:gd name="connsiteY0" fmla="*/ 4942919 h 4942919"/>
              <a:gd name="connsiteX1" fmla="*/ 3866740 w 4656982"/>
              <a:gd name="connsiteY1" fmla="*/ 4942919 h 4942919"/>
              <a:gd name="connsiteX2" fmla="*/ 3759560 w 4656982"/>
              <a:gd name="connsiteY2" fmla="*/ 4942919 h 4942919"/>
              <a:gd name="connsiteX3" fmla="*/ 3591997 w 4656982"/>
              <a:gd name="connsiteY3" fmla="*/ 4942919 h 4942919"/>
              <a:gd name="connsiteX4" fmla="*/ 3342498 w 4656982"/>
              <a:gd name="connsiteY4" fmla="*/ 4942919 h 4942919"/>
              <a:gd name="connsiteX5" fmla="*/ 3174934 w 4656982"/>
              <a:gd name="connsiteY5" fmla="*/ 4942919 h 4942919"/>
              <a:gd name="connsiteX6" fmla="*/ 3067755 w 4656982"/>
              <a:gd name="connsiteY6" fmla="*/ 4942919 h 4942919"/>
              <a:gd name="connsiteX7" fmla="*/ 2650692 w 4656982"/>
              <a:gd name="connsiteY7" fmla="*/ 4942919 h 4942919"/>
              <a:gd name="connsiteX8" fmla="*/ 2252351 w 4656982"/>
              <a:gd name="connsiteY8" fmla="*/ 4942919 h 4942919"/>
              <a:gd name="connsiteX9" fmla="*/ 2252349 w 4656982"/>
              <a:gd name="connsiteY9" fmla="*/ 4942919 h 4942919"/>
              <a:gd name="connsiteX10" fmla="*/ 2041161 w 4656982"/>
              <a:gd name="connsiteY10" fmla="*/ 4942919 h 4942919"/>
              <a:gd name="connsiteX11" fmla="*/ 1835289 w 4656982"/>
              <a:gd name="connsiteY11" fmla="*/ 4942919 h 4942919"/>
              <a:gd name="connsiteX12" fmla="*/ 1835285 w 4656982"/>
              <a:gd name="connsiteY12" fmla="*/ 4942919 h 4942919"/>
              <a:gd name="connsiteX13" fmla="*/ 1728110 w 4656982"/>
              <a:gd name="connsiteY13" fmla="*/ 4942919 h 4942919"/>
              <a:gd name="connsiteX14" fmla="*/ 1728108 w 4656982"/>
              <a:gd name="connsiteY14" fmla="*/ 4942919 h 4942919"/>
              <a:gd name="connsiteX15" fmla="*/ 1624098 w 4656982"/>
              <a:gd name="connsiteY15" fmla="*/ 4942919 h 4942919"/>
              <a:gd name="connsiteX16" fmla="*/ 1560547 w 4656982"/>
              <a:gd name="connsiteY16" fmla="*/ 4942919 h 4942919"/>
              <a:gd name="connsiteX17" fmla="*/ 1560544 w 4656982"/>
              <a:gd name="connsiteY17" fmla="*/ 4942919 h 4942919"/>
              <a:gd name="connsiteX18" fmla="*/ 1516918 w 4656982"/>
              <a:gd name="connsiteY18" fmla="*/ 4942919 h 4942919"/>
              <a:gd name="connsiteX19" fmla="*/ 1349356 w 4656982"/>
              <a:gd name="connsiteY19" fmla="*/ 4942919 h 4942919"/>
              <a:gd name="connsiteX20" fmla="*/ 1311047 w 4656982"/>
              <a:gd name="connsiteY20" fmla="*/ 4942919 h 4942919"/>
              <a:gd name="connsiteX21" fmla="*/ 1311045 w 4656982"/>
              <a:gd name="connsiteY21" fmla="*/ 4942919 h 4942919"/>
              <a:gd name="connsiteX22" fmla="*/ 1143484 w 4656982"/>
              <a:gd name="connsiteY22" fmla="*/ 4942919 h 4942919"/>
              <a:gd name="connsiteX23" fmla="*/ 1143482 w 4656982"/>
              <a:gd name="connsiteY23" fmla="*/ 4942919 h 4942919"/>
              <a:gd name="connsiteX24" fmla="*/ 1099856 w 4656982"/>
              <a:gd name="connsiteY24" fmla="*/ 4942919 h 4942919"/>
              <a:gd name="connsiteX25" fmla="*/ 1036306 w 4656982"/>
              <a:gd name="connsiteY25" fmla="*/ 4942919 h 4942919"/>
              <a:gd name="connsiteX26" fmla="*/ 1036303 w 4656982"/>
              <a:gd name="connsiteY26" fmla="*/ 4942919 h 4942919"/>
              <a:gd name="connsiteX27" fmla="*/ 932293 w 4656982"/>
              <a:gd name="connsiteY27" fmla="*/ 4942919 h 4942919"/>
              <a:gd name="connsiteX28" fmla="*/ 825114 w 4656982"/>
              <a:gd name="connsiteY28" fmla="*/ 4942919 h 4942919"/>
              <a:gd name="connsiteX29" fmla="*/ 823785 w 4656982"/>
              <a:gd name="connsiteY29" fmla="*/ 4942919 h 4942919"/>
              <a:gd name="connsiteX30" fmla="*/ 619243 w 4656982"/>
              <a:gd name="connsiteY30" fmla="*/ 4942919 h 4942919"/>
              <a:gd name="connsiteX31" fmla="*/ 619241 w 4656982"/>
              <a:gd name="connsiteY31" fmla="*/ 4942919 h 4942919"/>
              <a:gd name="connsiteX32" fmla="*/ 574573 w 4656982"/>
              <a:gd name="connsiteY32" fmla="*/ 4942919 h 4942919"/>
              <a:gd name="connsiteX33" fmla="*/ 408051 w 4656982"/>
              <a:gd name="connsiteY33" fmla="*/ 4942919 h 4942919"/>
              <a:gd name="connsiteX34" fmla="*/ 9710 w 4656982"/>
              <a:gd name="connsiteY34" fmla="*/ 4942919 h 4942919"/>
              <a:gd name="connsiteX35" fmla="*/ 9708 w 4656982"/>
              <a:gd name="connsiteY35" fmla="*/ 4942919 h 4942919"/>
              <a:gd name="connsiteX36" fmla="*/ 0 w 4656982"/>
              <a:gd name="connsiteY36" fmla="*/ 4942919 h 4942919"/>
              <a:gd name="connsiteX37" fmla="*/ 0 w 4656982"/>
              <a:gd name="connsiteY37" fmla="*/ 4488156 h 4942919"/>
              <a:gd name="connsiteX38" fmla="*/ 0 w 4656982"/>
              <a:gd name="connsiteY38" fmla="*/ 4395248 h 4942919"/>
              <a:gd name="connsiteX39" fmla="*/ 0 w 4656982"/>
              <a:gd name="connsiteY39" fmla="*/ 3878463 h 4942919"/>
              <a:gd name="connsiteX40" fmla="*/ 0 w 4656982"/>
              <a:gd name="connsiteY40" fmla="*/ 3784480 h 4942919"/>
              <a:gd name="connsiteX41" fmla="*/ 0 w 4656982"/>
              <a:gd name="connsiteY41" fmla="*/ 3423700 h 4942919"/>
              <a:gd name="connsiteX42" fmla="*/ 0 w 4656982"/>
              <a:gd name="connsiteY42" fmla="*/ 3330792 h 4942919"/>
              <a:gd name="connsiteX43" fmla="*/ 0 w 4656982"/>
              <a:gd name="connsiteY43" fmla="*/ 2720024 h 4942919"/>
              <a:gd name="connsiteX44" fmla="*/ 0 w 4656982"/>
              <a:gd name="connsiteY44" fmla="*/ 1383449 h 4942919"/>
              <a:gd name="connsiteX45" fmla="*/ 0 w 4656982"/>
              <a:gd name="connsiteY45" fmla="*/ 1064456 h 4942919"/>
              <a:gd name="connsiteX46" fmla="*/ 0 w 4656982"/>
              <a:gd name="connsiteY46" fmla="*/ 318993 h 4942919"/>
              <a:gd name="connsiteX47" fmla="*/ 0 w 4656982"/>
              <a:gd name="connsiteY47" fmla="*/ 0 h 4942919"/>
              <a:gd name="connsiteX48" fmla="*/ 382886 w 4656982"/>
              <a:gd name="connsiteY48" fmla="*/ 0 h 4942919"/>
              <a:gd name="connsiteX49" fmla="*/ 382886 w 4656982"/>
              <a:gd name="connsiteY49" fmla="*/ 1 h 4942919"/>
              <a:gd name="connsiteX50" fmla="*/ 574574 w 4656982"/>
              <a:gd name="connsiteY50" fmla="*/ 1 h 4942919"/>
              <a:gd name="connsiteX51" fmla="*/ 574574 w 4656982"/>
              <a:gd name="connsiteY51" fmla="*/ 0 h 4942919"/>
              <a:gd name="connsiteX52" fmla="*/ 823785 w 4656982"/>
              <a:gd name="connsiteY52" fmla="*/ 0 h 4942919"/>
              <a:gd name="connsiteX53" fmla="*/ 992419 w 4656982"/>
              <a:gd name="connsiteY53" fmla="*/ 0 h 4942919"/>
              <a:gd name="connsiteX54" fmla="*/ 1409481 w 4656982"/>
              <a:gd name="connsiteY54" fmla="*/ 0 h 4942919"/>
              <a:gd name="connsiteX55" fmla="*/ 1516660 w 4656982"/>
              <a:gd name="connsiteY55" fmla="*/ 0 h 4942919"/>
              <a:gd name="connsiteX56" fmla="*/ 1684223 w 4656982"/>
              <a:gd name="connsiteY56" fmla="*/ 0 h 4942919"/>
              <a:gd name="connsiteX57" fmla="*/ 1933723 w 4656982"/>
              <a:gd name="connsiteY57" fmla="*/ 0 h 4942919"/>
              <a:gd name="connsiteX58" fmla="*/ 2101287 w 4656982"/>
              <a:gd name="connsiteY58" fmla="*/ 0 h 4942919"/>
              <a:gd name="connsiteX59" fmla="*/ 2208464 w 4656982"/>
              <a:gd name="connsiteY59" fmla="*/ 0 h 4942919"/>
              <a:gd name="connsiteX60" fmla="*/ 2625527 w 4656982"/>
              <a:gd name="connsiteY60" fmla="*/ 0 h 4942919"/>
              <a:gd name="connsiteX61" fmla="*/ 2625527 w 4656982"/>
              <a:gd name="connsiteY61" fmla="*/ 1 h 4942919"/>
              <a:gd name="connsiteX62" fmla="*/ 3023872 w 4656982"/>
              <a:gd name="connsiteY62" fmla="*/ 1 h 4942919"/>
              <a:gd name="connsiteX63" fmla="*/ 3440936 w 4656982"/>
              <a:gd name="connsiteY63" fmla="*/ 1 h 4942919"/>
              <a:gd name="connsiteX64" fmla="*/ 3548113 w 4656982"/>
              <a:gd name="connsiteY64" fmla="*/ 1 h 4942919"/>
              <a:gd name="connsiteX65" fmla="*/ 3715678 w 4656982"/>
              <a:gd name="connsiteY65" fmla="*/ 1 h 4942919"/>
              <a:gd name="connsiteX66" fmla="*/ 3965177 w 4656982"/>
              <a:gd name="connsiteY66" fmla="*/ 1 h 4942919"/>
              <a:gd name="connsiteX67" fmla="*/ 4132741 w 4656982"/>
              <a:gd name="connsiteY67" fmla="*/ 1 h 4942919"/>
              <a:gd name="connsiteX68" fmla="*/ 4239919 w 4656982"/>
              <a:gd name="connsiteY68" fmla="*/ 1 h 4942919"/>
              <a:gd name="connsiteX69" fmla="*/ 4656982 w 4656982"/>
              <a:gd name="connsiteY69" fmla="*/ 1 h 4942919"/>
              <a:gd name="connsiteX70" fmla="*/ 4656982 w 4656982"/>
              <a:gd name="connsiteY70" fmla="*/ 431818 h 4942919"/>
              <a:gd name="connsiteX71" fmla="*/ 4656982 w 4656982"/>
              <a:gd name="connsiteY71" fmla="*/ 497503 h 4942919"/>
              <a:gd name="connsiteX72" fmla="*/ 4656982 w 4656982"/>
              <a:gd name="connsiteY72" fmla="*/ 929320 h 4942919"/>
              <a:gd name="connsiteX73" fmla="*/ 4656982 w 4656982"/>
              <a:gd name="connsiteY73" fmla="*/ 1064457 h 4942919"/>
              <a:gd name="connsiteX74" fmla="*/ 4656982 w 4656982"/>
              <a:gd name="connsiteY74" fmla="*/ 1496274 h 4942919"/>
              <a:gd name="connsiteX75" fmla="*/ 4656982 w 4656982"/>
              <a:gd name="connsiteY75" fmla="*/ 1561959 h 4942919"/>
              <a:gd name="connsiteX76" fmla="*/ 4656982 w 4656982"/>
              <a:gd name="connsiteY76" fmla="*/ 1993776 h 4942919"/>
              <a:gd name="connsiteX77" fmla="*/ 4656982 w 4656982"/>
              <a:gd name="connsiteY77" fmla="*/ 2626862 h 4942919"/>
              <a:gd name="connsiteX78" fmla="*/ 4656982 w 4656982"/>
              <a:gd name="connsiteY78" fmla="*/ 3058679 h 4942919"/>
              <a:gd name="connsiteX79" fmla="*/ 4656982 w 4656982"/>
              <a:gd name="connsiteY79" fmla="*/ 3124365 h 4942919"/>
              <a:gd name="connsiteX80" fmla="*/ 4656982 w 4656982"/>
              <a:gd name="connsiteY80" fmla="*/ 3556182 h 4942919"/>
              <a:gd name="connsiteX81" fmla="*/ 4656982 w 4656982"/>
              <a:gd name="connsiteY81" fmla="*/ 3691318 h 4942919"/>
              <a:gd name="connsiteX82" fmla="*/ 4656982 w 4656982"/>
              <a:gd name="connsiteY82" fmla="*/ 4123135 h 4942919"/>
              <a:gd name="connsiteX83" fmla="*/ 4656982 w 4656982"/>
              <a:gd name="connsiteY83" fmla="*/ 4188821 h 4942919"/>
              <a:gd name="connsiteX84" fmla="*/ 4656982 w 4656982"/>
              <a:gd name="connsiteY84" fmla="*/ 4620638 h 4942919"/>
              <a:gd name="connsiteX85" fmla="*/ 4283803 w 4656982"/>
              <a:gd name="connsiteY85" fmla="*/ 4942919 h 49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656982" h="4942919">
                <a:moveTo>
                  <a:pt x="4283803" y="4942919"/>
                </a:moveTo>
                <a:lnTo>
                  <a:pt x="3866740" y="4942919"/>
                </a:lnTo>
                <a:lnTo>
                  <a:pt x="3759560" y="4942919"/>
                </a:lnTo>
                <a:lnTo>
                  <a:pt x="3591997" y="4942919"/>
                </a:lnTo>
                <a:lnTo>
                  <a:pt x="3342498" y="4942919"/>
                </a:lnTo>
                <a:lnTo>
                  <a:pt x="3174934" y="4942919"/>
                </a:lnTo>
                <a:lnTo>
                  <a:pt x="3067755" y="4942919"/>
                </a:lnTo>
                <a:lnTo>
                  <a:pt x="2650692" y="4942919"/>
                </a:lnTo>
                <a:lnTo>
                  <a:pt x="2252351" y="4942919"/>
                </a:lnTo>
                <a:lnTo>
                  <a:pt x="2252349" y="4942919"/>
                </a:lnTo>
                <a:lnTo>
                  <a:pt x="2041161" y="4942919"/>
                </a:lnTo>
                <a:lnTo>
                  <a:pt x="1835289" y="4942919"/>
                </a:lnTo>
                <a:lnTo>
                  <a:pt x="1835285" y="4942919"/>
                </a:lnTo>
                <a:lnTo>
                  <a:pt x="1728110" y="4942919"/>
                </a:lnTo>
                <a:lnTo>
                  <a:pt x="1728108" y="4942919"/>
                </a:lnTo>
                <a:lnTo>
                  <a:pt x="1624098" y="4942919"/>
                </a:lnTo>
                <a:lnTo>
                  <a:pt x="1560547" y="4942919"/>
                </a:lnTo>
                <a:lnTo>
                  <a:pt x="1560544" y="4942919"/>
                </a:lnTo>
                <a:lnTo>
                  <a:pt x="1516918" y="4942919"/>
                </a:lnTo>
                <a:lnTo>
                  <a:pt x="1349356" y="4942919"/>
                </a:lnTo>
                <a:lnTo>
                  <a:pt x="1311047" y="4942919"/>
                </a:lnTo>
                <a:lnTo>
                  <a:pt x="1311045" y="4942919"/>
                </a:lnTo>
                <a:lnTo>
                  <a:pt x="1143484" y="4942919"/>
                </a:lnTo>
                <a:lnTo>
                  <a:pt x="1143482" y="4942919"/>
                </a:lnTo>
                <a:lnTo>
                  <a:pt x="1099856" y="4942919"/>
                </a:lnTo>
                <a:lnTo>
                  <a:pt x="1036306" y="4942919"/>
                </a:lnTo>
                <a:lnTo>
                  <a:pt x="1036303" y="4942919"/>
                </a:lnTo>
                <a:lnTo>
                  <a:pt x="932293" y="4942919"/>
                </a:lnTo>
                <a:lnTo>
                  <a:pt x="825114" y="4942919"/>
                </a:lnTo>
                <a:lnTo>
                  <a:pt x="823785" y="4942919"/>
                </a:lnTo>
                <a:lnTo>
                  <a:pt x="619243" y="4942919"/>
                </a:lnTo>
                <a:lnTo>
                  <a:pt x="619241" y="4942919"/>
                </a:lnTo>
                <a:lnTo>
                  <a:pt x="574573" y="4942919"/>
                </a:lnTo>
                <a:lnTo>
                  <a:pt x="408051" y="4942919"/>
                </a:lnTo>
                <a:lnTo>
                  <a:pt x="9710" y="4942919"/>
                </a:lnTo>
                <a:lnTo>
                  <a:pt x="9708" y="4942919"/>
                </a:lnTo>
                <a:lnTo>
                  <a:pt x="0" y="4942919"/>
                </a:lnTo>
                <a:lnTo>
                  <a:pt x="0" y="4488156"/>
                </a:lnTo>
                <a:lnTo>
                  <a:pt x="0" y="4395248"/>
                </a:lnTo>
                <a:lnTo>
                  <a:pt x="0" y="3878463"/>
                </a:lnTo>
                <a:lnTo>
                  <a:pt x="0" y="3784480"/>
                </a:lnTo>
                <a:lnTo>
                  <a:pt x="0" y="3423700"/>
                </a:lnTo>
                <a:lnTo>
                  <a:pt x="0" y="3330792"/>
                </a:lnTo>
                <a:lnTo>
                  <a:pt x="0" y="2720024"/>
                </a:lnTo>
                <a:lnTo>
                  <a:pt x="0" y="1383449"/>
                </a:lnTo>
                <a:lnTo>
                  <a:pt x="0" y="1064456"/>
                </a:lnTo>
                <a:lnTo>
                  <a:pt x="0" y="318993"/>
                </a:lnTo>
                <a:lnTo>
                  <a:pt x="0" y="0"/>
                </a:lnTo>
                <a:lnTo>
                  <a:pt x="382886" y="0"/>
                </a:lnTo>
                <a:lnTo>
                  <a:pt x="382886" y="1"/>
                </a:lnTo>
                <a:lnTo>
                  <a:pt x="574574" y="1"/>
                </a:lnTo>
                <a:lnTo>
                  <a:pt x="574574" y="0"/>
                </a:lnTo>
                <a:lnTo>
                  <a:pt x="823785" y="0"/>
                </a:lnTo>
                <a:lnTo>
                  <a:pt x="992419" y="0"/>
                </a:lnTo>
                <a:lnTo>
                  <a:pt x="1409481" y="0"/>
                </a:lnTo>
                <a:lnTo>
                  <a:pt x="1516660" y="0"/>
                </a:lnTo>
                <a:lnTo>
                  <a:pt x="1684223" y="0"/>
                </a:lnTo>
                <a:lnTo>
                  <a:pt x="1933723" y="0"/>
                </a:lnTo>
                <a:lnTo>
                  <a:pt x="2101287" y="0"/>
                </a:lnTo>
                <a:lnTo>
                  <a:pt x="2208464" y="0"/>
                </a:lnTo>
                <a:lnTo>
                  <a:pt x="2625527" y="0"/>
                </a:lnTo>
                <a:lnTo>
                  <a:pt x="2625527" y="1"/>
                </a:lnTo>
                <a:lnTo>
                  <a:pt x="3023872" y="1"/>
                </a:lnTo>
                <a:lnTo>
                  <a:pt x="3440936" y="1"/>
                </a:lnTo>
                <a:lnTo>
                  <a:pt x="3548113" y="1"/>
                </a:lnTo>
                <a:lnTo>
                  <a:pt x="3715678" y="1"/>
                </a:lnTo>
                <a:lnTo>
                  <a:pt x="3965177" y="1"/>
                </a:lnTo>
                <a:lnTo>
                  <a:pt x="4132741" y="1"/>
                </a:lnTo>
                <a:lnTo>
                  <a:pt x="4239919" y="1"/>
                </a:lnTo>
                <a:lnTo>
                  <a:pt x="4656982" y="1"/>
                </a:lnTo>
                <a:lnTo>
                  <a:pt x="4656982" y="431818"/>
                </a:lnTo>
                <a:lnTo>
                  <a:pt x="4656982" y="497503"/>
                </a:lnTo>
                <a:lnTo>
                  <a:pt x="4656982" y="929320"/>
                </a:lnTo>
                <a:lnTo>
                  <a:pt x="4656982" y="1064457"/>
                </a:lnTo>
                <a:lnTo>
                  <a:pt x="4656982" y="1496274"/>
                </a:lnTo>
                <a:lnTo>
                  <a:pt x="4656982" y="1561959"/>
                </a:lnTo>
                <a:lnTo>
                  <a:pt x="4656982" y="1993776"/>
                </a:lnTo>
                <a:lnTo>
                  <a:pt x="4656982" y="2626862"/>
                </a:lnTo>
                <a:lnTo>
                  <a:pt x="4656982" y="3058679"/>
                </a:lnTo>
                <a:lnTo>
                  <a:pt x="4656982" y="3124365"/>
                </a:lnTo>
                <a:lnTo>
                  <a:pt x="4656982" y="3556182"/>
                </a:lnTo>
                <a:lnTo>
                  <a:pt x="4656982" y="3691318"/>
                </a:lnTo>
                <a:lnTo>
                  <a:pt x="4656982" y="4123135"/>
                </a:lnTo>
                <a:lnTo>
                  <a:pt x="4656982" y="4188821"/>
                </a:lnTo>
                <a:lnTo>
                  <a:pt x="4656982" y="4620638"/>
                </a:lnTo>
                <a:cubicBezTo>
                  <a:pt x="4656982" y="4798155"/>
                  <a:pt x="4490579" y="4942919"/>
                  <a:pt x="4283803" y="4942919"/>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1" name="Text Placeholder 1">
            <a:extLst>
              <a:ext uri="{FF2B5EF4-FFF2-40B4-BE49-F238E27FC236}">
                <a16:creationId xmlns:a16="http://schemas.microsoft.com/office/drawing/2014/main" id="{83A8949C-4F25-2B71-6CEF-97E8AB0441DE}"/>
              </a:ext>
            </a:extLst>
          </p:cNvPr>
          <p:cNvSpPr txBox="1">
            <a:spLocks/>
          </p:cNvSpPr>
          <p:nvPr/>
        </p:nvSpPr>
        <p:spPr>
          <a:xfrm>
            <a:off x="6736871" y="2563516"/>
            <a:ext cx="3724142"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80"/>
              </a:lnSpc>
              <a:spcBef>
                <a:spcPts val="0"/>
              </a:spcBef>
            </a:pPr>
            <a:r>
              <a:rPr lang="en-US" sz="2200" dirty="0"/>
              <a:t>They may include:</a:t>
            </a:r>
          </a:p>
          <a:p>
            <a:pPr algn="l">
              <a:lnSpc>
                <a:spcPts val="2380"/>
              </a:lnSpc>
              <a:spcBef>
                <a:spcPts val="0"/>
              </a:spcBef>
            </a:pPr>
            <a:endParaRPr lang="en-US" sz="2200" dirty="0"/>
          </a:p>
          <a:p>
            <a:pPr marL="342900" indent="-342900" algn="l">
              <a:lnSpc>
                <a:spcPts val="2380"/>
              </a:lnSpc>
              <a:spcBef>
                <a:spcPts val="0"/>
              </a:spcBef>
              <a:buFont typeface="Arial" panose="020B0604020202020204" pitchFamily="34" charset="0"/>
              <a:buChar char="•"/>
            </a:pPr>
            <a:r>
              <a:rPr lang="en-US" sz="2200" b="1" dirty="0"/>
              <a:t>Glamping</a:t>
            </a:r>
            <a:r>
              <a:rPr lang="en-US" sz="2200" dirty="0"/>
              <a:t> (luxury camping)</a:t>
            </a:r>
          </a:p>
          <a:p>
            <a:pPr marL="342900" indent="-342900" algn="l">
              <a:lnSpc>
                <a:spcPts val="2380"/>
              </a:lnSpc>
              <a:spcBef>
                <a:spcPts val="0"/>
              </a:spcBef>
              <a:buFont typeface="Arial" panose="020B0604020202020204" pitchFamily="34" charset="0"/>
              <a:buChar char="•"/>
            </a:pPr>
            <a:r>
              <a:rPr lang="en-US" sz="2200" b="1" dirty="0"/>
              <a:t>Eco-lodges</a:t>
            </a:r>
            <a:endParaRPr lang="en-US" sz="2200" dirty="0"/>
          </a:p>
          <a:p>
            <a:pPr marL="342900" indent="-342900" algn="l">
              <a:lnSpc>
                <a:spcPts val="2380"/>
              </a:lnSpc>
              <a:spcBef>
                <a:spcPts val="0"/>
              </a:spcBef>
              <a:buFont typeface="Arial" panose="020B0604020202020204" pitchFamily="34" charset="0"/>
              <a:buChar char="•"/>
            </a:pPr>
            <a:r>
              <a:rPr lang="en-US" sz="2200" b="1" dirty="0"/>
              <a:t>Farm stays or agritourism</a:t>
            </a:r>
            <a:endParaRPr lang="en-US" sz="2200" dirty="0"/>
          </a:p>
          <a:p>
            <a:pPr marL="342900" indent="-342900" algn="l">
              <a:lnSpc>
                <a:spcPts val="2380"/>
              </a:lnSpc>
              <a:spcBef>
                <a:spcPts val="0"/>
              </a:spcBef>
              <a:buFont typeface="Arial" panose="020B0604020202020204" pitchFamily="34" charset="0"/>
              <a:buChar char="•"/>
            </a:pPr>
            <a:r>
              <a:rPr lang="en-US" sz="2200" b="1" dirty="0"/>
              <a:t>Repurposed heritage buildings</a:t>
            </a:r>
            <a:endParaRPr lang="en-US" sz="2200" dirty="0"/>
          </a:p>
          <a:p>
            <a:pPr marL="342900" indent="-342900" algn="l">
              <a:lnSpc>
                <a:spcPts val="2380"/>
              </a:lnSpc>
              <a:spcBef>
                <a:spcPts val="0"/>
              </a:spcBef>
              <a:buFont typeface="Arial" panose="020B0604020202020204" pitchFamily="34" charset="0"/>
              <a:buChar char="•"/>
            </a:pPr>
            <a:r>
              <a:rPr lang="en-US" sz="2200" b="1" dirty="0"/>
              <a:t>Tiny homes or cabins</a:t>
            </a:r>
            <a:endParaRPr lang="en-US" sz="2200" dirty="0"/>
          </a:p>
          <a:p>
            <a:pPr marL="342900" indent="-342900" algn="l">
              <a:lnSpc>
                <a:spcPts val="2380"/>
              </a:lnSpc>
              <a:spcBef>
                <a:spcPts val="0"/>
              </a:spcBef>
              <a:buFont typeface="Arial" panose="020B0604020202020204" pitchFamily="34" charset="0"/>
              <a:buChar char="•"/>
            </a:pPr>
            <a:r>
              <a:rPr lang="en-US" sz="2200" b="1" dirty="0"/>
              <a:t>Community-run guesthouses or homestays</a:t>
            </a:r>
          </a:p>
        </p:txBody>
      </p:sp>
      <p:pic>
        <p:nvPicPr>
          <p:cNvPr id="14" name="Picture 13">
            <a:extLst>
              <a:ext uri="{FF2B5EF4-FFF2-40B4-BE49-F238E27FC236}">
                <a16:creationId xmlns:a16="http://schemas.microsoft.com/office/drawing/2014/main" id="{95A43DE2-3BCC-27C5-A843-23BBCC8062F6}"/>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4492842" y="5125426"/>
            <a:ext cx="3580276" cy="2659133"/>
          </a:xfrm>
          <a:prstGeom prst="rect">
            <a:avLst/>
          </a:prstGeom>
        </p:spPr>
      </p:pic>
    </p:spTree>
    <p:extLst>
      <p:ext uri="{BB962C8B-B14F-4D97-AF65-F5344CB8AC3E}">
        <p14:creationId xmlns:p14="http://schemas.microsoft.com/office/powerpoint/2010/main" val="5094735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2DEB7-C061-2A07-6005-969DE7C5024A}"/>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13736997-7310-1810-2F3B-487C7ADCCCC1}"/>
              </a:ext>
            </a:extLst>
          </p:cNvPr>
          <p:cNvSpPr txBox="1">
            <a:spLocks/>
          </p:cNvSpPr>
          <p:nvPr/>
        </p:nvSpPr>
        <p:spPr>
          <a:xfrm>
            <a:off x="609624" y="324337"/>
            <a:ext cx="612724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Alternative Tourism Accommodation Planning</a:t>
            </a:r>
          </a:p>
          <a:p>
            <a:pPr>
              <a:lnSpc>
                <a:spcPts val="3720"/>
              </a:lnSpc>
            </a:pPr>
            <a:endParaRPr lang="en-US" dirty="0"/>
          </a:p>
        </p:txBody>
      </p:sp>
      <p:sp>
        <p:nvSpPr>
          <p:cNvPr id="7" name="Slide Number Placeholder 5">
            <a:extLst>
              <a:ext uri="{FF2B5EF4-FFF2-40B4-BE49-F238E27FC236}">
                <a16:creationId xmlns:a16="http://schemas.microsoft.com/office/drawing/2014/main" id="{3351E873-C02C-CF65-8A2E-DF7EDB279F1F}"/>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16</a:t>
            </a:fld>
            <a:endParaRPr lang="fr-CA" sz="1200" dirty="0"/>
          </a:p>
        </p:txBody>
      </p:sp>
      <p:sp>
        <p:nvSpPr>
          <p:cNvPr id="4" name="Text Placeholder 5">
            <a:extLst>
              <a:ext uri="{FF2B5EF4-FFF2-40B4-BE49-F238E27FC236}">
                <a16:creationId xmlns:a16="http://schemas.microsoft.com/office/drawing/2014/main" id="{E229F205-F254-BC3D-B73A-ACDBBF7115A5}"/>
              </a:ext>
            </a:extLst>
          </p:cNvPr>
          <p:cNvSpPr txBox="1">
            <a:spLocks/>
          </p:cNvSpPr>
          <p:nvPr/>
        </p:nvSpPr>
        <p:spPr>
          <a:xfrm>
            <a:off x="6609428" y="324337"/>
            <a:ext cx="4177635"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Different to Typical Tourism Accommodation </a:t>
            </a:r>
          </a:p>
          <a:p>
            <a:pPr>
              <a:lnSpc>
                <a:spcPts val="2900"/>
              </a:lnSpc>
            </a:pPr>
            <a:endParaRPr lang="en-US" dirty="0"/>
          </a:p>
        </p:txBody>
      </p:sp>
      <p:sp>
        <p:nvSpPr>
          <p:cNvPr id="3" name="Freeform 2">
            <a:extLst>
              <a:ext uri="{FF2B5EF4-FFF2-40B4-BE49-F238E27FC236}">
                <a16:creationId xmlns:a16="http://schemas.microsoft.com/office/drawing/2014/main" id="{AA6C4C93-7E71-045C-6197-C281B70B552C}"/>
              </a:ext>
            </a:extLst>
          </p:cNvPr>
          <p:cNvSpPr/>
          <p:nvPr/>
        </p:nvSpPr>
        <p:spPr>
          <a:xfrm rot="10800000">
            <a:off x="469594" y="2063575"/>
            <a:ext cx="4523873" cy="4801637"/>
          </a:xfrm>
          <a:custGeom>
            <a:avLst/>
            <a:gdLst>
              <a:gd name="connsiteX0" fmla="*/ 4283803 w 4656982"/>
              <a:gd name="connsiteY0" fmla="*/ 4942919 h 4942919"/>
              <a:gd name="connsiteX1" fmla="*/ 3866740 w 4656982"/>
              <a:gd name="connsiteY1" fmla="*/ 4942919 h 4942919"/>
              <a:gd name="connsiteX2" fmla="*/ 3759560 w 4656982"/>
              <a:gd name="connsiteY2" fmla="*/ 4942919 h 4942919"/>
              <a:gd name="connsiteX3" fmla="*/ 3591997 w 4656982"/>
              <a:gd name="connsiteY3" fmla="*/ 4942919 h 4942919"/>
              <a:gd name="connsiteX4" fmla="*/ 3342498 w 4656982"/>
              <a:gd name="connsiteY4" fmla="*/ 4942919 h 4942919"/>
              <a:gd name="connsiteX5" fmla="*/ 3174934 w 4656982"/>
              <a:gd name="connsiteY5" fmla="*/ 4942919 h 4942919"/>
              <a:gd name="connsiteX6" fmla="*/ 3067755 w 4656982"/>
              <a:gd name="connsiteY6" fmla="*/ 4942919 h 4942919"/>
              <a:gd name="connsiteX7" fmla="*/ 2650692 w 4656982"/>
              <a:gd name="connsiteY7" fmla="*/ 4942919 h 4942919"/>
              <a:gd name="connsiteX8" fmla="*/ 2252351 w 4656982"/>
              <a:gd name="connsiteY8" fmla="*/ 4942919 h 4942919"/>
              <a:gd name="connsiteX9" fmla="*/ 2252349 w 4656982"/>
              <a:gd name="connsiteY9" fmla="*/ 4942919 h 4942919"/>
              <a:gd name="connsiteX10" fmla="*/ 2041161 w 4656982"/>
              <a:gd name="connsiteY10" fmla="*/ 4942919 h 4942919"/>
              <a:gd name="connsiteX11" fmla="*/ 1835289 w 4656982"/>
              <a:gd name="connsiteY11" fmla="*/ 4942919 h 4942919"/>
              <a:gd name="connsiteX12" fmla="*/ 1835285 w 4656982"/>
              <a:gd name="connsiteY12" fmla="*/ 4942919 h 4942919"/>
              <a:gd name="connsiteX13" fmla="*/ 1728110 w 4656982"/>
              <a:gd name="connsiteY13" fmla="*/ 4942919 h 4942919"/>
              <a:gd name="connsiteX14" fmla="*/ 1728108 w 4656982"/>
              <a:gd name="connsiteY14" fmla="*/ 4942919 h 4942919"/>
              <a:gd name="connsiteX15" fmla="*/ 1624098 w 4656982"/>
              <a:gd name="connsiteY15" fmla="*/ 4942919 h 4942919"/>
              <a:gd name="connsiteX16" fmla="*/ 1560547 w 4656982"/>
              <a:gd name="connsiteY16" fmla="*/ 4942919 h 4942919"/>
              <a:gd name="connsiteX17" fmla="*/ 1560544 w 4656982"/>
              <a:gd name="connsiteY17" fmla="*/ 4942919 h 4942919"/>
              <a:gd name="connsiteX18" fmla="*/ 1516918 w 4656982"/>
              <a:gd name="connsiteY18" fmla="*/ 4942919 h 4942919"/>
              <a:gd name="connsiteX19" fmla="*/ 1349356 w 4656982"/>
              <a:gd name="connsiteY19" fmla="*/ 4942919 h 4942919"/>
              <a:gd name="connsiteX20" fmla="*/ 1311047 w 4656982"/>
              <a:gd name="connsiteY20" fmla="*/ 4942919 h 4942919"/>
              <a:gd name="connsiteX21" fmla="*/ 1311045 w 4656982"/>
              <a:gd name="connsiteY21" fmla="*/ 4942919 h 4942919"/>
              <a:gd name="connsiteX22" fmla="*/ 1143484 w 4656982"/>
              <a:gd name="connsiteY22" fmla="*/ 4942919 h 4942919"/>
              <a:gd name="connsiteX23" fmla="*/ 1143482 w 4656982"/>
              <a:gd name="connsiteY23" fmla="*/ 4942919 h 4942919"/>
              <a:gd name="connsiteX24" fmla="*/ 1099856 w 4656982"/>
              <a:gd name="connsiteY24" fmla="*/ 4942919 h 4942919"/>
              <a:gd name="connsiteX25" fmla="*/ 1036306 w 4656982"/>
              <a:gd name="connsiteY25" fmla="*/ 4942919 h 4942919"/>
              <a:gd name="connsiteX26" fmla="*/ 1036303 w 4656982"/>
              <a:gd name="connsiteY26" fmla="*/ 4942919 h 4942919"/>
              <a:gd name="connsiteX27" fmla="*/ 932293 w 4656982"/>
              <a:gd name="connsiteY27" fmla="*/ 4942919 h 4942919"/>
              <a:gd name="connsiteX28" fmla="*/ 825114 w 4656982"/>
              <a:gd name="connsiteY28" fmla="*/ 4942919 h 4942919"/>
              <a:gd name="connsiteX29" fmla="*/ 823785 w 4656982"/>
              <a:gd name="connsiteY29" fmla="*/ 4942919 h 4942919"/>
              <a:gd name="connsiteX30" fmla="*/ 619243 w 4656982"/>
              <a:gd name="connsiteY30" fmla="*/ 4942919 h 4942919"/>
              <a:gd name="connsiteX31" fmla="*/ 619241 w 4656982"/>
              <a:gd name="connsiteY31" fmla="*/ 4942919 h 4942919"/>
              <a:gd name="connsiteX32" fmla="*/ 574573 w 4656982"/>
              <a:gd name="connsiteY32" fmla="*/ 4942919 h 4942919"/>
              <a:gd name="connsiteX33" fmla="*/ 408051 w 4656982"/>
              <a:gd name="connsiteY33" fmla="*/ 4942919 h 4942919"/>
              <a:gd name="connsiteX34" fmla="*/ 9710 w 4656982"/>
              <a:gd name="connsiteY34" fmla="*/ 4942919 h 4942919"/>
              <a:gd name="connsiteX35" fmla="*/ 9708 w 4656982"/>
              <a:gd name="connsiteY35" fmla="*/ 4942919 h 4942919"/>
              <a:gd name="connsiteX36" fmla="*/ 0 w 4656982"/>
              <a:gd name="connsiteY36" fmla="*/ 4942919 h 4942919"/>
              <a:gd name="connsiteX37" fmla="*/ 0 w 4656982"/>
              <a:gd name="connsiteY37" fmla="*/ 4488156 h 4942919"/>
              <a:gd name="connsiteX38" fmla="*/ 0 w 4656982"/>
              <a:gd name="connsiteY38" fmla="*/ 4395248 h 4942919"/>
              <a:gd name="connsiteX39" fmla="*/ 0 w 4656982"/>
              <a:gd name="connsiteY39" fmla="*/ 3878463 h 4942919"/>
              <a:gd name="connsiteX40" fmla="*/ 0 w 4656982"/>
              <a:gd name="connsiteY40" fmla="*/ 3784480 h 4942919"/>
              <a:gd name="connsiteX41" fmla="*/ 0 w 4656982"/>
              <a:gd name="connsiteY41" fmla="*/ 3423700 h 4942919"/>
              <a:gd name="connsiteX42" fmla="*/ 0 w 4656982"/>
              <a:gd name="connsiteY42" fmla="*/ 3330792 h 4942919"/>
              <a:gd name="connsiteX43" fmla="*/ 0 w 4656982"/>
              <a:gd name="connsiteY43" fmla="*/ 2720024 h 4942919"/>
              <a:gd name="connsiteX44" fmla="*/ 0 w 4656982"/>
              <a:gd name="connsiteY44" fmla="*/ 1383449 h 4942919"/>
              <a:gd name="connsiteX45" fmla="*/ 0 w 4656982"/>
              <a:gd name="connsiteY45" fmla="*/ 1064456 h 4942919"/>
              <a:gd name="connsiteX46" fmla="*/ 0 w 4656982"/>
              <a:gd name="connsiteY46" fmla="*/ 318993 h 4942919"/>
              <a:gd name="connsiteX47" fmla="*/ 0 w 4656982"/>
              <a:gd name="connsiteY47" fmla="*/ 0 h 4942919"/>
              <a:gd name="connsiteX48" fmla="*/ 382886 w 4656982"/>
              <a:gd name="connsiteY48" fmla="*/ 0 h 4942919"/>
              <a:gd name="connsiteX49" fmla="*/ 382886 w 4656982"/>
              <a:gd name="connsiteY49" fmla="*/ 1 h 4942919"/>
              <a:gd name="connsiteX50" fmla="*/ 574574 w 4656982"/>
              <a:gd name="connsiteY50" fmla="*/ 1 h 4942919"/>
              <a:gd name="connsiteX51" fmla="*/ 574574 w 4656982"/>
              <a:gd name="connsiteY51" fmla="*/ 0 h 4942919"/>
              <a:gd name="connsiteX52" fmla="*/ 823785 w 4656982"/>
              <a:gd name="connsiteY52" fmla="*/ 0 h 4942919"/>
              <a:gd name="connsiteX53" fmla="*/ 992419 w 4656982"/>
              <a:gd name="connsiteY53" fmla="*/ 0 h 4942919"/>
              <a:gd name="connsiteX54" fmla="*/ 1409481 w 4656982"/>
              <a:gd name="connsiteY54" fmla="*/ 0 h 4942919"/>
              <a:gd name="connsiteX55" fmla="*/ 1516660 w 4656982"/>
              <a:gd name="connsiteY55" fmla="*/ 0 h 4942919"/>
              <a:gd name="connsiteX56" fmla="*/ 1684223 w 4656982"/>
              <a:gd name="connsiteY56" fmla="*/ 0 h 4942919"/>
              <a:gd name="connsiteX57" fmla="*/ 1933723 w 4656982"/>
              <a:gd name="connsiteY57" fmla="*/ 0 h 4942919"/>
              <a:gd name="connsiteX58" fmla="*/ 2101287 w 4656982"/>
              <a:gd name="connsiteY58" fmla="*/ 0 h 4942919"/>
              <a:gd name="connsiteX59" fmla="*/ 2208464 w 4656982"/>
              <a:gd name="connsiteY59" fmla="*/ 0 h 4942919"/>
              <a:gd name="connsiteX60" fmla="*/ 2625527 w 4656982"/>
              <a:gd name="connsiteY60" fmla="*/ 0 h 4942919"/>
              <a:gd name="connsiteX61" fmla="*/ 2625527 w 4656982"/>
              <a:gd name="connsiteY61" fmla="*/ 1 h 4942919"/>
              <a:gd name="connsiteX62" fmla="*/ 3023872 w 4656982"/>
              <a:gd name="connsiteY62" fmla="*/ 1 h 4942919"/>
              <a:gd name="connsiteX63" fmla="*/ 3440936 w 4656982"/>
              <a:gd name="connsiteY63" fmla="*/ 1 h 4942919"/>
              <a:gd name="connsiteX64" fmla="*/ 3548113 w 4656982"/>
              <a:gd name="connsiteY64" fmla="*/ 1 h 4942919"/>
              <a:gd name="connsiteX65" fmla="*/ 3715678 w 4656982"/>
              <a:gd name="connsiteY65" fmla="*/ 1 h 4942919"/>
              <a:gd name="connsiteX66" fmla="*/ 3965177 w 4656982"/>
              <a:gd name="connsiteY66" fmla="*/ 1 h 4942919"/>
              <a:gd name="connsiteX67" fmla="*/ 4132741 w 4656982"/>
              <a:gd name="connsiteY67" fmla="*/ 1 h 4942919"/>
              <a:gd name="connsiteX68" fmla="*/ 4239919 w 4656982"/>
              <a:gd name="connsiteY68" fmla="*/ 1 h 4942919"/>
              <a:gd name="connsiteX69" fmla="*/ 4656982 w 4656982"/>
              <a:gd name="connsiteY69" fmla="*/ 1 h 4942919"/>
              <a:gd name="connsiteX70" fmla="*/ 4656982 w 4656982"/>
              <a:gd name="connsiteY70" fmla="*/ 431818 h 4942919"/>
              <a:gd name="connsiteX71" fmla="*/ 4656982 w 4656982"/>
              <a:gd name="connsiteY71" fmla="*/ 497503 h 4942919"/>
              <a:gd name="connsiteX72" fmla="*/ 4656982 w 4656982"/>
              <a:gd name="connsiteY72" fmla="*/ 929320 h 4942919"/>
              <a:gd name="connsiteX73" fmla="*/ 4656982 w 4656982"/>
              <a:gd name="connsiteY73" fmla="*/ 1064457 h 4942919"/>
              <a:gd name="connsiteX74" fmla="*/ 4656982 w 4656982"/>
              <a:gd name="connsiteY74" fmla="*/ 1496274 h 4942919"/>
              <a:gd name="connsiteX75" fmla="*/ 4656982 w 4656982"/>
              <a:gd name="connsiteY75" fmla="*/ 1561959 h 4942919"/>
              <a:gd name="connsiteX76" fmla="*/ 4656982 w 4656982"/>
              <a:gd name="connsiteY76" fmla="*/ 1993776 h 4942919"/>
              <a:gd name="connsiteX77" fmla="*/ 4656982 w 4656982"/>
              <a:gd name="connsiteY77" fmla="*/ 2626862 h 4942919"/>
              <a:gd name="connsiteX78" fmla="*/ 4656982 w 4656982"/>
              <a:gd name="connsiteY78" fmla="*/ 3058679 h 4942919"/>
              <a:gd name="connsiteX79" fmla="*/ 4656982 w 4656982"/>
              <a:gd name="connsiteY79" fmla="*/ 3124365 h 4942919"/>
              <a:gd name="connsiteX80" fmla="*/ 4656982 w 4656982"/>
              <a:gd name="connsiteY80" fmla="*/ 3556182 h 4942919"/>
              <a:gd name="connsiteX81" fmla="*/ 4656982 w 4656982"/>
              <a:gd name="connsiteY81" fmla="*/ 3691318 h 4942919"/>
              <a:gd name="connsiteX82" fmla="*/ 4656982 w 4656982"/>
              <a:gd name="connsiteY82" fmla="*/ 4123135 h 4942919"/>
              <a:gd name="connsiteX83" fmla="*/ 4656982 w 4656982"/>
              <a:gd name="connsiteY83" fmla="*/ 4188821 h 4942919"/>
              <a:gd name="connsiteX84" fmla="*/ 4656982 w 4656982"/>
              <a:gd name="connsiteY84" fmla="*/ 4620638 h 4942919"/>
              <a:gd name="connsiteX85" fmla="*/ 4283803 w 4656982"/>
              <a:gd name="connsiteY85" fmla="*/ 4942919 h 49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656982" h="4942919">
                <a:moveTo>
                  <a:pt x="4283803" y="4942919"/>
                </a:moveTo>
                <a:lnTo>
                  <a:pt x="3866740" y="4942919"/>
                </a:lnTo>
                <a:lnTo>
                  <a:pt x="3759560" y="4942919"/>
                </a:lnTo>
                <a:lnTo>
                  <a:pt x="3591997" y="4942919"/>
                </a:lnTo>
                <a:lnTo>
                  <a:pt x="3342498" y="4942919"/>
                </a:lnTo>
                <a:lnTo>
                  <a:pt x="3174934" y="4942919"/>
                </a:lnTo>
                <a:lnTo>
                  <a:pt x="3067755" y="4942919"/>
                </a:lnTo>
                <a:lnTo>
                  <a:pt x="2650692" y="4942919"/>
                </a:lnTo>
                <a:lnTo>
                  <a:pt x="2252351" y="4942919"/>
                </a:lnTo>
                <a:lnTo>
                  <a:pt x="2252349" y="4942919"/>
                </a:lnTo>
                <a:lnTo>
                  <a:pt x="2041161" y="4942919"/>
                </a:lnTo>
                <a:lnTo>
                  <a:pt x="1835289" y="4942919"/>
                </a:lnTo>
                <a:lnTo>
                  <a:pt x="1835285" y="4942919"/>
                </a:lnTo>
                <a:lnTo>
                  <a:pt x="1728110" y="4942919"/>
                </a:lnTo>
                <a:lnTo>
                  <a:pt x="1728108" y="4942919"/>
                </a:lnTo>
                <a:lnTo>
                  <a:pt x="1624098" y="4942919"/>
                </a:lnTo>
                <a:lnTo>
                  <a:pt x="1560547" y="4942919"/>
                </a:lnTo>
                <a:lnTo>
                  <a:pt x="1560544" y="4942919"/>
                </a:lnTo>
                <a:lnTo>
                  <a:pt x="1516918" y="4942919"/>
                </a:lnTo>
                <a:lnTo>
                  <a:pt x="1349356" y="4942919"/>
                </a:lnTo>
                <a:lnTo>
                  <a:pt x="1311047" y="4942919"/>
                </a:lnTo>
                <a:lnTo>
                  <a:pt x="1311045" y="4942919"/>
                </a:lnTo>
                <a:lnTo>
                  <a:pt x="1143484" y="4942919"/>
                </a:lnTo>
                <a:lnTo>
                  <a:pt x="1143482" y="4942919"/>
                </a:lnTo>
                <a:lnTo>
                  <a:pt x="1099856" y="4942919"/>
                </a:lnTo>
                <a:lnTo>
                  <a:pt x="1036306" y="4942919"/>
                </a:lnTo>
                <a:lnTo>
                  <a:pt x="1036303" y="4942919"/>
                </a:lnTo>
                <a:lnTo>
                  <a:pt x="932293" y="4942919"/>
                </a:lnTo>
                <a:lnTo>
                  <a:pt x="825114" y="4942919"/>
                </a:lnTo>
                <a:lnTo>
                  <a:pt x="823785" y="4942919"/>
                </a:lnTo>
                <a:lnTo>
                  <a:pt x="619243" y="4942919"/>
                </a:lnTo>
                <a:lnTo>
                  <a:pt x="619241" y="4942919"/>
                </a:lnTo>
                <a:lnTo>
                  <a:pt x="574573" y="4942919"/>
                </a:lnTo>
                <a:lnTo>
                  <a:pt x="408051" y="4942919"/>
                </a:lnTo>
                <a:lnTo>
                  <a:pt x="9710" y="4942919"/>
                </a:lnTo>
                <a:lnTo>
                  <a:pt x="9708" y="4942919"/>
                </a:lnTo>
                <a:lnTo>
                  <a:pt x="0" y="4942919"/>
                </a:lnTo>
                <a:lnTo>
                  <a:pt x="0" y="4488156"/>
                </a:lnTo>
                <a:lnTo>
                  <a:pt x="0" y="4395248"/>
                </a:lnTo>
                <a:lnTo>
                  <a:pt x="0" y="3878463"/>
                </a:lnTo>
                <a:lnTo>
                  <a:pt x="0" y="3784480"/>
                </a:lnTo>
                <a:lnTo>
                  <a:pt x="0" y="3423700"/>
                </a:lnTo>
                <a:lnTo>
                  <a:pt x="0" y="3330792"/>
                </a:lnTo>
                <a:lnTo>
                  <a:pt x="0" y="2720024"/>
                </a:lnTo>
                <a:lnTo>
                  <a:pt x="0" y="1383449"/>
                </a:lnTo>
                <a:lnTo>
                  <a:pt x="0" y="1064456"/>
                </a:lnTo>
                <a:lnTo>
                  <a:pt x="0" y="318993"/>
                </a:lnTo>
                <a:lnTo>
                  <a:pt x="0" y="0"/>
                </a:lnTo>
                <a:lnTo>
                  <a:pt x="382886" y="0"/>
                </a:lnTo>
                <a:lnTo>
                  <a:pt x="382886" y="1"/>
                </a:lnTo>
                <a:lnTo>
                  <a:pt x="574574" y="1"/>
                </a:lnTo>
                <a:lnTo>
                  <a:pt x="574574" y="0"/>
                </a:lnTo>
                <a:lnTo>
                  <a:pt x="823785" y="0"/>
                </a:lnTo>
                <a:lnTo>
                  <a:pt x="992419" y="0"/>
                </a:lnTo>
                <a:lnTo>
                  <a:pt x="1409481" y="0"/>
                </a:lnTo>
                <a:lnTo>
                  <a:pt x="1516660" y="0"/>
                </a:lnTo>
                <a:lnTo>
                  <a:pt x="1684223" y="0"/>
                </a:lnTo>
                <a:lnTo>
                  <a:pt x="1933723" y="0"/>
                </a:lnTo>
                <a:lnTo>
                  <a:pt x="2101287" y="0"/>
                </a:lnTo>
                <a:lnTo>
                  <a:pt x="2208464" y="0"/>
                </a:lnTo>
                <a:lnTo>
                  <a:pt x="2625527" y="0"/>
                </a:lnTo>
                <a:lnTo>
                  <a:pt x="2625527" y="1"/>
                </a:lnTo>
                <a:lnTo>
                  <a:pt x="3023872" y="1"/>
                </a:lnTo>
                <a:lnTo>
                  <a:pt x="3440936" y="1"/>
                </a:lnTo>
                <a:lnTo>
                  <a:pt x="3548113" y="1"/>
                </a:lnTo>
                <a:lnTo>
                  <a:pt x="3715678" y="1"/>
                </a:lnTo>
                <a:lnTo>
                  <a:pt x="3965177" y="1"/>
                </a:lnTo>
                <a:lnTo>
                  <a:pt x="4132741" y="1"/>
                </a:lnTo>
                <a:lnTo>
                  <a:pt x="4239919" y="1"/>
                </a:lnTo>
                <a:lnTo>
                  <a:pt x="4656982" y="1"/>
                </a:lnTo>
                <a:lnTo>
                  <a:pt x="4656982" y="431818"/>
                </a:lnTo>
                <a:lnTo>
                  <a:pt x="4656982" y="497503"/>
                </a:lnTo>
                <a:lnTo>
                  <a:pt x="4656982" y="929320"/>
                </a:lnTo>
                <a:lnTo>
                  <a:pt x="4656982" y="1064457"/>
                </a:lnTo>
                <a:lnTo>
                  <a:pt x="4656982" y="1496274"/>
                </a:lnTo>
                <a:lnTo>
                  <a:pt x="4656982" y="1561959"/>
                </a:lnTo>
                <a:lnTo>
                  <a:pt x="4656982" y="1993776"/>
                </a:lnTo>
                <a:lnTo>
                  <a:pt x="4656982" y="2626862"/>
                </a:lnTo>
                <a:lnTo>
                  <a:pt x="4656982" y="3058679"/>
                </a:lnTo>
                <a:lnTo>
                  <a:pt x="4656982" y="3124365"/>
                </a:lnTo>
                <a:lnTo>
                  <a:pt x="4656982" y="3556182"/>
                </a:lnTo>
                <a:lnTo>
                  <a:pt x="4656982" y="3691318"/>
                </a:lnTo>
                <a:lnTo>
                  <a:pt x="4656982" y="4123135"/>
                </a:lnTo>
                <a:lnTo>
                  <a:pt x="4656982" y="4188821"/>
                </a:lnTo>
                <a:lnTo>
                  <a:pt x="4656982" y="4620638"/>
                </a:lnTo>
                <a:cubicBezTo>
                  <a:pt x="4656982" y="4798155"/>
                  <a:pt x="4490579" y="4942919"/>
                  <a:pt x="4283803" y="4942919"/>
                </a:cubicBezTo>
                <a:close/>
              </a:path>
            </a:pathLst>
          </a:custGeom>
          <a:solidFill>
            <a:srgbClr val="EC7C69"/>
          </a:solidFill>
          <a:ln w="24491" cap="flat">
            <a:noFill/>
            <a:prstDash val="solid"/>
            <a:miter/>
          </a:ln>
        </p:spPr>
        <p:txBody>
          <a:bodyPr wrap="square" rtlCol="0" anchor="ctr">
            <a:noAutofit/>
          </a:bodyPr>
          <a:lstStyle/>
          <a:p>
            <a:endParaRPr lang="en-US"/>
          </a:p>
        </p:txBody>
      </p:sp>
      <p:pic>
        <p:nvPicPr>
          <p:cNvPr id="14" name="Picture 13">
            <a:extLst>
              <a:ext uri="{FF2B5EF4-FFF2-40B4-BE49-F238E27FC236}">
                <a16:creationId xmlns:a16="http://schemas.microsoft.com/office/drawing/2014/main" id="{A997168D-BA84-5A68-C150-66AC1C2BA15E}"/>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4492842" y="5125426"/>
            <a:ext cx="3580276" cy="2659133"/>
          </a:xfrm>
          <a:prstGeom prst="rect">
            <a:avLst/>
          </a:prstGeom>
        </p:spPr>
      </p:pic>
      <p:sp>
        <p:nvSpPr>
          <p:cNvPr id="5" name="Freeform 4">
            <a:extLst>
              <a:ext uri="{FF2B5EF4-FFF2-40B4-BE49-F238E27FC236}">
                <a16:creationId xmlns:a16="http://schemas.microsoft.com/office/drawing/2014/main" id="{918F11F8-F8FD-2F72-D152-0323BBAD4BA9}"/>
              </a:ext>
            </a:extLst>
          </p:cNvPr>
          <p:cNvSpPr/>
          <p:nvPr/>
        </p:nvSpPr>
        <p:spPr>
          <a:xfrm rot="10800000">
            <a:off x="4535704" y="2063573"/>
            <a:ext cx="6794282" cy="4801637"/>
          </a:xfrm>
          <a:custGeom>
            <a:avLst/>
            <a:gdLst>
              <a:gd name="connsiteX0" fmla="*/ 4283803 w 4656982"/>
              <a:gd name="connsiteY0" fmla="*/ 4942919 h 4942919"/>
              <a:gd name="connsiteX1" fmla="*/ 3866740 w 4656982"/>
              <a:gd name="connsiteY1" fmla="*/ 4942919 h 4942919"/>
              <a:gd name="connsiteX2" fmla="*/ 3759560 w 4656982"/>
              <a:gd name="connsiteY2" fmla="*/ 4942919 h 4942919"/>
              <a:gd name="connsiteX3" fmla="*/ 3591997 w 4656982"/>
              <a:gd name="connsiteY3" fmla="*/ 4942919 h 4942919"/>
              <a:gd name="connsiteX4" fmla="*/ 3342498 w 4656982"/>
              <a:gd name="connsiteY4" fmla="*/ 4942919 h 4942919"/>
              <a:gd name="connsiteX5" fmla="*/ 3174934 w 4656982"/>
              <a:gd name="connsiteY5" fmla="*/ 4942919 h 4942919"/>
              <a:gd name="connsiteX6" fmla="*/ 3067755 w 4656982"/>
              <a:gd name="connsiteY6" fmla="*/ 4942919 h 4942919"/>
              <a:gd name="connsiteX7" fmla="*/ 2650692 w 4656982"/>
              <a:gd name="connsiteY7" fmla="*/ 4942919 h 4942919"/>
              <a:gd name="connsiteX8" fmla="*/ 2252351 w 4656982"/>
              <a:gd name="connsiteY8" fmla="*/ 4942919 h 4942919"/>
              <a:gd name="connsiteX9" fmla="*/ 2252349 w 4656982"/>
              <a:gd name="connsiteY9" fmla="*/ 4942919 h 4942919"/>
              <a:gd name="connsiteX10" fmla="*/ 2041161 w 4656982"/>
              <a:gd name="connsiteY10" fmla="*/ 4942919 h 4942919"/>
              <a:gd name="connsiteX11" fmla="*/ 1835289 w 4656982"/>
              <a:gd name="connsiteY11" fmla="*/ 4942919 h 4942919"/>
              <a:gd name="connsiteX12" fmla="*/ 1835285 w 4656982"/>
              <a:gd name="connsiteY12" fmla="*/ 4942919 h 4942919"/>
              <a:gd name="connsiteX13" fmla="*/ 1728110 w 4656982"/>
              <a:gd name="connsiteY13" fmla="*/ 4942919 h 4942919"/>
              <a:gd name="connsiteX14" fmla="*/ 1728108 w 4656982"/>
              <a:gd name="connsiteY14" fmla="*/ 4942919 h 4942919"/>
              <a:gd name="connsiteX15" fmla="*/ 1624098 w 4656982"/>
              <a:gd name="connsiteY15" fmla="*/ 4942919 h 4942919"/>
              <a:gd name="connsiteX16" fmla="*/ 1560547 w 4656982"/>
              <a:gd name="connsiteY16" fmla="*/ 4942919 h 4942919"/>
              <a:gd name="connsiteX17" fmla="*/ 1560544 w 4656982"/>
              <a:gd name="connsiteY17" fmla="*/ 4942919 h 4942919"/>
              <a:gd name="connsiteX18" fmla="*/ 1516918 w 4656982"/>
              <a:gd name="connsiteY18" fmla="*/ 4942919 h 4942919"/>
              <a:gd name="connsiteX19" fmla="*/ 1349356 w 4656982"/>
              <a:gd name="connsiteY19" fmla="*/ 4942919 h 4942919"/>
              <a:gd name="connsiteX20" fmla="*/ 1311047 w 4656982"/>
              <a:gd name="connsiteY20" fmla="*/ 4942919 h 4942919"/>
              <a:gd name="connsiteX21" fmla="*/ 1311045 w 4656982"/>
              <a:gd name="connsiteY21" fmla="*/ 4942919 h 4942919"/>
              <a:gd name="connsiteX22" fmla="*/ 1143484 w 4656982"/>
              <a:gd name="connsiteY22" fmla="*/ 4942919 h 4942919"/>
              <a:gd name="connsiteX23" fmla="*/ 1143482 w 4656982"/>
              <a:gd name="connsiteY23" fmla="*/ 4942919 h 4942919"/>
              <a:gd name="connsiteX24" fmla="*/ 1099856 w 4656982"/>
              <a:gd name="connsiteY24" fmla="*/ 4942919 h 4942919"/>
              <a:gd name="connsiteX25" fmla="*/ 1036306 w 4656982"/>
              <a:gd name="connsiteY25" fmla="*/ 4942919 h 4942919"/>
              <a:gd name="connsiteX26" fmla="*/ 1036303 w 4656982"/>
              <a:gd name="connsiteY26" fmla="*/ 4942919 h 4942919"/>
              <a:gd name="connsiteX27" fmla="*/ 932293 w 4656982"/>
              <a:gd name="connsiteY27" fmla="*/ 4942919 h 4942919"/>
              <a:gd name="connsiteX28" fmla="*/ 825114 w 4656982"/>
              <a:gd name="connsiteY28" fmla="*/ 4942919 h 4942919"/>
              <a:gd name="connsiteX29" fmla="*/ 823785 w 4656982"/>
              <a:gd name="connsiteY29" fmla="*/ 4942919 h 4942919"/>
              <a:gd name="connsiteX30" fmla="*/ 619243 w 4656982"/>
              <a:gd name="connsiteY30" fmla="*/ 4942919 h 4942919"/>
              <a:gd name="connsiteX31" fmla="*/ 619241 w 4656982"/>
              <a:gd name="connsiteY31" fmla="*/ 4942919 h 4942919"/>
              <a:gd name="connsiteX32" fmla="*/ 574573 w 4656982"/>
              <a:gd name="connsiteY32" fmla="*/ 4942919 h 4942919"/>
              <a:gd name="connsiteX33" fmla="*/ 408051 w 4656982"/>
              <a:gd name="connsiteY33" fmla="*/ 4942919 h 4942919"/>
              <a:gd name="connsiteX34" fmla="*/ 9710 w 4656982"/>
              <a:gd name="connsiteY34" fmla="*/ 4942919 h 4942919"/>
              <a:gd name="connsiteX35" fmla="*/ 9708 w 4656982"/>
              <a:gd name="connsiteY35" fmla="*/ 4942919 h 4942919"/>
              <a:gd name="connsiteX36" fmla="*/ 0 w 4656982"/>
              <a:gd name="connsiteY36" fmla="*/ 4942919 h 4942919"/>
              <a:gd name="connsiteX37" fmla="*/ 0 w 4656982"/>
              <a:gd name="connsiteY37" fmla="*/ 4488156 h 4942919"/>
              <a:gd name="connsiteX38" fmla="*/ 0 w 4656982"/>
              <a:gd name="connsiteY38" fmla="*/ 4395248 h 4942919"/>
              <a:gd name="connsiteX39" fmla="*/ 0 w 4656982"/>
              <a:gd name="connsiteY39" fmla="*/ 3878463 h 4942919"/>
              <a:gd name="connsiteX40" fmla="*/ 0 w 4656982"/>
              <a:gd name="connsiteY40" fmla="*/ 3784480 h 4942919"/>
              <a:gd name="connsiteX41" fmla="*/ 0 w 4656982"/>
              <a:gd name="connsiteY41" fmla="*/ 3423700 h 4942919"/>
              <a:gd name="connsiteX42" fmla="*/ 0 w 4656982"/>
              <a:gd name="connsiteY42" fmla="*/ 3330792 h 4942919"/>
              <a:gd name="connsiteX43" fmla="*/ 0 w 4656982"/>
              <a:gd name="connsiteY43" fmla="*/ 2720024 h 4942919"/>
              <a:gd name="connsiteX44" fmla="*/ 0 w 4656982"/>
              <a:gd name="connsiteY44" fmla="*/ 1383449 h 4942919"/>
              <a:gd name="connsiteX45" fmla="*/ 0 w 4656982"/>
              <a:gd name="connsiteY45" fmla="*/ 1064456 h 4942919"/>
              <a:gd name="connsiteX46" fmla="*/ 0 w 4656982"/>
              <a:gd name="connsiteY46" fmla="*/ 318993 h 4942919"/>
              <a:gd name="connsiteX47" fmla="*/ 0 w 4656982"/>
              <a:gd name="connsiteY47" fmla="*/ 0 h 4942919"/>
              <a:gd name="connsiteX48" fmla="*/ 382886 w 4656982"/>
              <a:gd name="connsiteY48" fmla="*/ 0 h 4942919"/>
              <a:gd name="connsiteX49" fmla="*/ 382886 w 4656982"/>
              <a:gd name="connsiteY49" fmla="*/ 1 h 4942919"/>
              <a:gd name="connsiteX50" fmla="*/ 574574 w 4656982"/>
              <a:gd name="connsiteY50" fmla="*/ 1 h 4942919"/>
              <a:gd name="connsiteX51" fmla="*/ 574574 w 4656982"/>
              <a:gd name="connsiteY51" fmla="*/ 0 h 4942919"/>
              <a:gd name="connsiteX52" fmla="*/ 823785 w 4656982"/>
              <a:gd name="connsiteY52" fmla="*/ 0 h 4942919"/>
              <a:gd name="connsiteX53" fmla="*/ 992419 w 4656982"/>
              <a:gd name="connsiteY53" fmla="*/ 0 h 4942919"/>
              <a:gd name="connsiteX54" fmla="*/ 1409481 w 4656982"/>
              <a:gd name="connsiteY54" fmla="*/ 0 h 4942919"/>
              <a:gd name="connsiteX55" fmla="*/ 1516660 w 4656982"/>
              <a:gd name="connsiteY55" fmla="*/ 0 h 4942919"/>
              <a:gd name="connsiteX56" fmla="*/ 1684223 w 4656982"/>
              <a:gd name="connsiteY56" fmla="*/ 0 h 4942919"/>
              <a:gd name="connsiteX57" fmla="*/ 1933723 w 4656982"/>
              <a:gd name="connsiteY57" fmla="*/ 0 h 4942919"/>
              <a:gd name="connsiteX58" fmla="*/ 2101287 w 4656982"/>
              <a:gd name="connsiteY58" fmla="*/ 0 h 4942919"/>
              <a:gd name="connsiteX59" fmla="*/ 2208464 w 4656982"/>
              <a:gd name="connsiteY59" fmla="*/ 0 h 4942919"/>
              <a:gd name="connsiteX60" fmla="*/ 2625527 w 4656982"/>
              <a:gd name="connsiteY60" fmla="*/ 0 h 4942919"/>
              <a:gd name="connsiteX61" fmla="*/ 2625527 w 4656982"/>
              <a:gd name="connsiteY61" fmla="*/ 1 h 4942919"/>
              <a:gd name="connsiteX62" fmla="*/ 3023872 w 4656982"/>
              <a:gd name="connsiteY62" fmla="*/ 1 h 4942919"/>
              <a:gd name="connsiteX63" fmla="*/ 3440936 w 4656982"/>
              <a:gd name="connsiteY63" fmla="*/ 1 h 4942919"/>
              <a:gd name="connsiteX64" fmla="*/ 3548113 w 4656982"/>
              <a:gd name="connsiteY64" fmla="*/ 1 h 4942919"/>
              <a:gd name="connsiteX65" fmla="*/ 3715678 w 4656982"/>
              <a:gd name="connsiteY65" fmla="*/ 1 h 4942919"/>
              <a:gd name="connsiteX66" fmla="*/ 3965177 w 4656982"/>
              <a:gd name="connsiteY66" fmla="*/ 1 h 4942919"/>
              <a:gd name="connsiteX67" fmla="*/ 4132741 w 4656982"/>
              <a:gd name="connsiteY67" fmla="*/ 1 h 4942919"/>
              <a:gd name="connsiteX68" fmla="*/ 4239919 w 4656982"/>
              <a:gd name="connsiteY68" fmla="*/ 1 h 4942919"/>
              <a:gd name="connsiteX69" fmla="*/ 4656982 w 4656982"/>
              <a:gd name="connsiteY69" fmla="*/ 1 h 4942919"/>
              <a:gd name="connsiteX70" fmla="*/ 4656982 w 4656982"/>
              <a:gd name="connsiteY70" fmla="*/ 431818 h 4942919"/>
              <a:gd name="connsiteX71" fmla="*/ 4656982 w 4656982"/>
              <a:gd name="connsiteY71" fmla="*/ 497503 h 4942919"/>
              <a:gd name="connsiteX72" fmla="*/ 4656982 w 4656982"/>
              <a:gd name="connsiteY72" fmla="*/ 929320 h 4942919"/>
              <a:gd name="connsiteX73" fmla="*/ 4656982 w 4656982"/>
              <a:gd name="connsiteY73" fmla="*/ 1064457 h 4942919"/>
              <a:gd name="connsiteX74" fmla="*/ 4656982 w 4656982"/>
              <a:gd name="connsiteY74" fmla="*/ 1496274 h 4942919"/>
              <a:gd name="connsiteX75" fmla="*/ 4656982 w 4656982"/>
              <a:gd name="connsiteY75" fmla="*/ 1561959 h 4942919"/>
              <a:gd name="connsiteX76" fmla="*/ 4656982 w 4656982"/>
              <a:gd name="connsiteY76" fmla="*/ 1993776 h 4942919"/>
              <a:gd name="connsiteX77" fmla="*/ 4656982 w 4656982"/>
              <a:gd name="connsiteY77" fmla="*/ 2626862 h 4942919"/>
              <a:gd name="connsiteX78" fmla="*/ 4656982 w 4656982"/>
              <a:gd name="connsiteY78" fmla="*/ 3058679 h 4942919"/>
              <a:gd name="connsiteX79" fmla="*/ 4656982 w 4656982"/>
              <a:gd name="connsiteY79" fmla="*/ 3124365 h 4942919"/>
              <a:gd name="connsiteX80" fmla="*/ 4656982 w 4656982"/>
              <a:gd name="connsiteY80" fmla="*/ 3556182 h 4942919"/>
              <a:gd name="connsiteX81" fmla="*/ 4656982 w 4656982"/>
              <a:gd name="connsiteY81" fmla="*/ 3691318 h 4942919"/>
              <a:gd name="connsiteX82" fmla="*/ 4656982 w 4656982"/>
              <a:gd name="connsiteY82" fmla="*/ 4123135 h 4942919"/>
              <a:gd name="connsiteX83" fmla="*/ 4656982 w 4656982"/>
              <a:gd name="connsiteY83" fmla="*/ 4188821 h 4942919"/>
              <a:gd name="connsiteX84" fmla="*/ 4656982 w 4656982"/>
              <a:gd name="connsiteY84" fmla="*/ 4620638 h 4942919"/>
              <a:gd name="connsiteX85" fmla="*/ 4283803 w 4656982"/>
              <a:gd name="connsiteY85" fmla="*/ 4942919 h 49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656982" h="4942919">
                <a:moveTo>
                  <a:pt x="4283803" y="4942919"/>
                </a:moveTo>
                <a:lnTo>
                  <a:pt x="3866740" y="4942919"/>
                </a:lnTo>
                <a:lnTo>
                  <a:pt x="3759560" y="4942919"/>
                </a:lnTo>
                <a:lnTo>
                  <a:pt x="3591997" y="4942919"/>
                </a:lnTo>
                <a:lnTo>
                  <a:pt x="3342498" y="4942919"/>
                </a:lnTo>
                <a:lnTo>
                  <a:pt x="3174934" y="4942919"/>
                </a:lnTo>
                <a:lnTo>
                  <a:pt x="3067755" y="4942919"/>
                </a:lnTo>
                <a:lnTo>
                  <a:pt x="2650692" y="4942919"/>
                </a:lnTo>
                <a:lnTo>
                  <a:pt x="2252351" y="4942919"/>
                </a:lnTo>
                <a:lnTo>
                  <a:pt x="2252349" y="4942919"/>
                </a:lnTo>
                <a:lnTo>
                  <a:pt x="2041161" y="4942919"/>
                </a:lnTo>
                <a:lnTo>
                  <a:pt x="1835289" y="4942919"/>
                </a:lnTo>
                <a:lnTo>
                  <a:pt x="1835285" y="4942919"/>
                </a:lnTo>
                <a:lnTo>
                  <a:pt x="1728110" y="4942919"/>
                </a:lnTo>
                <a:lnTo>
                  <a:pt x="1728108" y="4942919"/>
                </a:lnTo>
                <a:lnTo>
                  <a:pt x="1624098" y="4942919"/>
                </a:lnTo>
                <a:lnTo>
                  <a:pt x="1560547" y="4942919"/>
                </a:lnTo>
                <a:lnTo>
                  <a:pt x="1560544" y="4942919"/>
                </a:lnTo>
                <a:lnTo>
                  <a:pt x="1516918" y="4942919"/>
                </a:lnTo>
                <a:lnTo>
                  <a:pt x="1349356" y="4942919"/>
                </a:lnTo>
                <a:lnTo>
                  <a:pt x="1311047" y="4942919"/>
                </a:lnTo>
                <a:lnTo>
                  <a:pt x="1311045" y="4942919"/>
                </a:lnTo>
                <a:lnTo>
                  <a:pt x="1143484" y="4942919"/>
                </a:lnTo>
                <a:lnTo>
                  <a:pt x="1143482" y="4942919"/>
                </a:lnTo>
                <a:lnTo>
                  <a:pt x="1099856" y="4942919"/>
                </a:lnTo>
                <a:lnTo>
                  <a:pt x="1036306" y="4942919"/>
                </a:lnTo>
                <a:lnTo>
                  <a:pt x="1036303" y="4942919"/>
                </a:lnTo>
                <a:lnTo>
                  <a:pt x="932293" y="4942919"/>
                </a:lnTo>
                <a:lnTo>
                  <a:pt x="825114" y="4942919"/>
                </a:lnTo>
                <a:lnTo>
                  <a:pt x="823785" y="4942919"/>
                </a:lnTo>
                <a:lnTo>
                  <a:pt x="619243" y="4942919"/>
                </a:lnTo>
                <a:lnTo>
                  <a:pt x="619241" y="4942919"/>
                </a:lnTo>
                <a:lnTo>
                  <a:pt x="574573" y="4942919"/>
                </a:lnTo>
                <a:lnTo>
                  <a:pt x="408051" y="4942919"/>
                </a:lnTo>
                <a:lnTo>
                  <a:pt x="9710" y="4942919"/>
                </a:lnTo>
                <a:lnTo>
                  <a:pt x="9708" y="4942919"/>
                </a:lnTo>
                <a:lnTo>
                  <a:pt x="0" y="4942919"/>
                </a:lnTo>
                <a:lnTo>
                  <a:pt x="0" y="4488156"/>
                </a:lnTo>
                <a:lnTo>
                  <a:pt x="0" y="4395248"/>
                </a:lnTo>
                <a:lnTo>
                  <a:pt x="0" y="3878463"/>
                </a:lnTo>
                <a:lnTo>
                  <a:pt x="0" y="3784480"/>
                </a:lnTo>
                <a:lnTo>
                  <a:pt x="0" y="3423700"/>
                </a:lnTo>
                <a:lnTo>
                  <a:pt x="0" y="3330792"/>
                </a:lnTo>
                <a:lnTo>
                  <a:pt x="0" y="2720024"/>
                </a:lnTo>
                <a:lnTo>
                  <a:pt x="0" y="1383449"/>
                </a:lnTo>
                <a:lnTo>
                  <a:pt x="0" y="1064456"/>
                </a:lnTo>
                <a:lnTo>
                  <a:pt x="0" y="318993"/>
                </a:lnTo>
                <a:lnTo>
                  <a:pt x="0" y="0"/>
                </a:lnTo>
                <a:lnTo>
                  <a:pt x="382886" y="0"/>
                </a:lnTo>
                <a:lnTo>
                  <a:pt x="382886" y="1"/>
                </a:lnTo>
                <a:lnTo>
                  <a:pt x="574574" y="1"/>
                </a:lnTo>
                <a:lnTo>
                  <a:pt x="574574" y="0"/>
                </a:lnTo>
                <a:lnTo>
                  <a:pt x="823785" y="0"/>
                </a:lnTo>
                <a:lnTo>
                  <a:pt x="992419" y="0"/>
                </a:lnTo>
                <a:lnTo>
                  <a:pt x="1409481" y="0"/>
                </a:lnTo>
                <a:lnTo>
                  <a:pt x="1516660" y="0"/>
                </a:lnTo>
                <a:lnTo>
                  <a:pt x="1684223" y="0"/>
                </a:lnTo>
                <a:lnTo>
                  <a:pt x="1933723" y="0"/>
                </a:lnTo>
                <a:lnTo>
                  <a:pt x="2101287" y="0"/>
                </a:lnTo>
                <a:lnTo>
                  <a:pt x="2208464" y="0"/>
                </a:lnTo>
                <a:lnTo>
                  <a:pt x="2625527" y="0"/>
                </a:lnTo>
                <a:lnTo>
                  <a:pt x="2625527" y="1"/>
                </a:lnTo>
                <a:lnTo>
                  <a:pt x="3023872" y="1"/>
                </a:lnTo>
                <a:lnTo>
                  <a:pt x="3440936" y="1"/>
                </a:lnTo>
                <a:lnTo>
                  <a:pt x="3548113" y="1"/>
                </a:lnTo>
                <a:lnTo>
                  <a:pt x="3715678" y="1"/>
                </a:lnTo>
                <a:lnTo>
                  <a:pt x="3965177" y="1"/>
                </a:lnTo>
                <a:lnTo>
                  <a:pt x="4132741" y="1"/>
                </a:lnTo>
                <a:lnTo>
                  <a:pt x="4239919" y="1"/>
                </a:lnTo>
                <a:lnTo>
                  <a:pt x="4656982" y="1"/>
                </a:lnTo>
                <a:lnTo>
                  <a:pt x="4656982" y="431818"/>
                </a:lnTo>
                <a:lnTo>
                  <a:pt x="4656982" y="497503"/>
                </a:lnTo>
                <a:lnTo>
                  <a:pt x="4656982" y="929320"/>
                </a:lnTo>
                <a:lnTo>
                  <a:pt x="4656982" y="1064457"/>
                </a:lnTo>
                <a:lnTo>
                  <a:pt x="4656982" y="1496274"/>
                </a:lnTo>
                <a:lnTo>
                  <a:pt x="4656982" y="1561959"/>
                </a:lnTo>
                <a:lnTo>
                  <a:pt x="4656982" y="1993776"/>
                </a:lnTo>
                <a:lnTo>
                  <a:pt x="4656982" y="2626862"/>
                </a:lnTo>
                <a:lnTo>
                  <a:pt x="4656982" y="3058679"/>
                </a:lnTo>
                <a:lnTo>
                  <a:pt x="4656982" y="3124365"/>
                </a:lnTo>
                <a:lnTo>
                  <a:pt x="4656982" y="3556182"/>
                </a:lnTo>
                <a:lnTo>
                  <a:pt x="4656982" y="3691318"/>
                </a:lnTo>
                <a:lnTo>
                  <a:pt x="4656982" y="4123135"/>
                </a:lnTo>
                <a:lnTo>
                  <a:pt x="4656982" y="4188821"/>
                </a:lnTo>
                <a:lnTo>
                  <a:pt x="4656982" y="4620638"/>
                </a:lnTo>
                <a:cubicBezTo>
                  <a:pt x="4656982" y="4798155"/>
                  <a:pt x="4490579" y="4942919"/>
                  <a:pt x="4283803" y="4942919"/>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6" name="Text Placeholder 1">
            <a:extLst>
              <a:ext uri="{FF2B5EF4-FFF2-40B4-BE49-F238E27FC236}">
                <a16:creationId xmlns:a16="http://schemas.microsoft.com/office/drawing/2014/main" id="{AA98F2B9-1CA9-3B6A-A683-7F01BFA4211D}"/>
              </a:ext>
            </a:extLst>
          </p:cNvPr>
          <p:cNvSpPr txBox="1">
            <a:spLocks/>
          </p:cNvSpPr>
          <p:nvPr/>
        </p:nvSpPr>
        <p:spPr>
          <a:xfrm>
            <a:off x="775053" y="2406450"/>
            <a:ext cx="3013616"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l">
              <a:lnSpc>
                <a:spcPts val="2340"/>
              </a:lnSpc>
              <a:spcBef>
                <a:spcPts val="0"/>
              </a:spcBef>
            </a:pPr>
            <a:r>
              <a:rPr lang="en-US" sz="2200" dirty="0"/>
              <a:t>Unlike traditional residential housing or commercial tourism accommodation, e.g., hotel constructions, </a:t>
            </a:r>
            <a:r>
              <a:rPr lang="en-US" sz="2200" b="1" dirty="0"/>
              <a:t>alternative tourism accommodation (ATA)</a:t>
            </a:r>
            <a:r>
              <a:rPr lang="en-US" sz="2200" dirty="0"/>
              <a:t> typically involves:</a:t>
            </a:r>
          </a:p>
        </p:txBody>
      </p:sp>
      <p:sp>
        <p:nvSpPr>
          <p:cNvPr id="8" name="Text Placeholder 1">
            <a:extLst>
              <a:ext uri="{FF2B5EF4-FFF2-40B4-BE49-F238E27FC236}">
                <a16:creationId xmlns:a16="http://schemas.microsoft.com/office/drawing/2014/main" id="{86CA1609-A147-5523-1A00-7C15C123F77A}"/>
              </a:ext>
            </a:extLst>
          </p:cNvPr>
          <p:cNvSpPr txBox="1">
            <a:spLocks/>
          </p:cNvSpPr>
          <p:nvPr/>
        </p:nvSpPr>
        <p:spPr>
          <a:xfrm>
            <a:off x="4100980" y="2406450"/>
            <a:ext cx="6794282"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lnSpc>
                <a:spcPts val="2340"/>
              </a:lnSpc>
              <a:spcBef>
                <a:spcPts val="0"/>
              </a:spcBef>
              <a:buFont typeface="Arial" panose="020B0604020202020204" pitchFamily="34" charset="0"/>
              <a:buChar char="•"/>
            </a:pPr>
            <a:r>
              <a:rPr lang="en-US" sz="2200" b="1" dirty="0"/>
              <a:t>Low-impact</a:t>
            </a:r>
            <a:r>
              <a:rPr lang="en-US" sz="2200" dirty="0"/>
              <a:t> or </a:t>
            </a:r>
            <a:r>
              <a:rPr lang="en-US" sz="2200" b="1" dirty="0"/>
              <a:t>seasonal</a:t>
            </a:r>
            <a:r>
              <a:rPr lang="en-US" sz="2200" dirty="0"/>
              <a:t> guest structures (e.g. pods, yurts, shepherd huts).</a:t>
            </a:r>
          </a:p>
          <a:p>
            <a:pPr marL="342900" indent="-342900" algn="l">
              <a:lnSpc>
                <a:spcPts val="2340"/>
              </a:lnSpc>
              <a:spcBef>
                <a:spcPts val="0"/>
              </a:spcBef>
              <a:buFont typeface="Arial" panose="020B0604020202020204" pitchFamily="34" charset="0"/>
              <a:buChar char="•"/>
            </a:pPr>
            <a:r>
              <a:rPr lang="en-US" sz="2200" b="1" dirty="0"/>
              <a:t>Location</a:t>
            </a:r>
            <a:r>
              <a:rPr lang="en-US" sz="2200" dirty="0"/>
              <a:t> in </a:t>
            </a:r>
            <a:r>
              <a:rPr lang="en-US" sz="2200" b="1" dirty="0"/>
              <a:t>rural, scenic or heritage-sensitive zones</a:t>
            </a:r>
            <a:r>
              <a:rPr lang="en-US" sz="2200" dirty="0"/>
              <a:t>.</a:t>
            </a:r>
          </a:p>
          <a:p>
            <a:pPr marL="342900" indent="-342900" algn="l">
              <a:lnSpc>
                <a:spcPts val="2340"/>
              </a:lnSpc>
              <a:spcBef>
                <a:spcPts val="0"/>
              </a:spcBef>
              <a:buFont typeface="Arial" panose="020B0604020202020204" pitchFamily="34" charset="0"/>
              <a:buChar char="•"/>
            </a:pPr>
            <a:r>
              <a:rPr lang="en-US" sz="2200" b="1" dirty="0"/>
              <a:t>Operations</a:t>
            </a:r>
            <a:r>
              <a:rPr lang="en-US" sz="2200" dirty="0"/>
              <a:t> that </a:t>
            </a:r>
            <a:r>
              <a:rPr lang="en-US" sz="2200" b="1" dirty="0"/>
              <a:t>enhance nature, wellbeing, and local community benefits </a:t>
            </a:r>
          </a:p>
          <a:p>
            <a:pPr marL="342900" indent="-342900" algn="l">
              <a:lnSpc>
                <a:spcPts val="2340"/>
              </a:lnSpc>
              <a:spcBef>
                <a:spcPts val="0"/>
              </a:spcBef>
              <a:buFont typeface="Arial" panose="020B0604020202020204" pitchFamily="34" charset="0"/>
              <a:buChar char="•"/>
            </a:pPr>
            <a:r>
              <a:rPr lang="en-US" sz="2200" dirty="0"/>
              <a:t>Are a form of </a:t>
            </a:r>
            <a:r>
              <a:rPr lang="en-US" sz="2200" b="1" dirty="0"/>
              <a:t>sustainable tourism </a:t>
            </a:r>
            <a:r>
              <a:rPr lang="en-US" sz="2200" dirty="0"/>
              <a:t>that </a:t>
            </a:r>
            <a:r>
              <a:rPr lang="en-US" sz="2200" b="1" dirty="0"/>
              <a:t>boosts local economies </a:t>
            </a:r>
            <a:r>
              <a:rPr lang="en-US" sz="2200" dirty="0"/>
              <a:t>by creating jobs, supporting local producers and artisans, and attracting visitors. It helps </a:t>
            </a:r>
            <a:r>
              <a:rPr lang="en-US" sz="2200" b="1" dirty="0" err="1"/>
              <a:t>revitalise</a:t>
            </a:r>
            <a:r>
              <a:rPr lang="en-US" sz="2200" b="1" dirty="0"/>
              <a:t> rural areas</a:t>
            </a:r>
            <a:r>
              <a:rPr lang="en-US" sz="2200" dirty="0"/>
              <a:t> and </a:t>
            </a:r>
            <a:r>
              <a:rPr lang="en-US" sz="2200" b="1" dirty="0"/>
              <a:t>improve infrastructure</a:t>
            </a:r>
            <a:r>
              <a:rPr lang="en-US" sz="2200" dirty="0"/>
              <a:t>, like trails, town </a:t>
            </a:r>
            <a:r>
              <a:rPr lang="en-US" sz="2200" dirty="0" err="1"/>
              <a:t>centres</a:t>
            </a:r>
            <a:r>
              <a:rPr lang="en-US" sz="2200" dirty="0"/>
              <a:t>, and dining options, that also benefit residents, e.g.,</a:t>
            </a:r>
            <a:r>
              <a:rPr lang="en-IE" sz="2200" cap="all" dirty="0"/>
              <a:t> </a:t>
            </a:r>
            <a:r>
              <a:rPr lang="en-IE" sz="2200" dirty="0">
                <a:hlinkClick r:id="rId4">
                  <a:extLst>
                    <a:ext uri="{A12FA001-AC4F-418D-AE19-62706E023703}">
                      <ahyp:hlinkClr xmlns:ahyp="http://schemas.microsoft.com/office/drawing/2018/hyperlinkcolor" val="tx"/>
                    </a:ext>
                  </a:extLst>
                </a:hlinkClick>
              </a:rPr>
              <a:t>Hubertus Mountain Refugio Allgäu, Germany </a:t>
            </a:r>
            <a:endParaRPr lang="en-IE" sz="2200" dirty="0"/>
          </a:p>
          <a:p>
            <a:pPr marL="342900" indent="-342900" algn="l">
              <a:lnSpc>
                <a:spcPts val="2340"/>
              </a:lnSpc>
              <a:spcBef>
                <a:spcPts val="0"/>
              </a:spcBef>
              <a:buFont typeface="Arial" panose="020B0604020202020204" pitchFamily="34" charset="0"/>
              <a:buChar char="•"/>
            </a:pPr>
            <a:r>
              <a:rPr lang="en-US" sz="2200" b="1" dirty="0"/>
              <a:t>Business models </a:t>
            </a:r>
            <a:r>
              <a:rPr lang="en-US" sz="2200" dirty="0"/>
              <a:t>that often align with </a:t>
            </a:r>
            <a:r>
              <a:rPr lang="en-US" sz="2200" b="1" dirty="0"/>
              <a:t>eco-tourism</a:t>
            </a:r>
            <a:r>
              <a:rPr lang="en-US" sz="2200" dirty="0"/>
              <a:t>, </a:t>
            </a:r>
            <a:r>
              <a:rPr lang="en-US" sz="2200" b="1" dirty="0"/>
              <a:t>regenerative tourism</a:t>
            </a:r>
            <a:r>
              <a:rPr lang="en-US" sz="2200" dirty="0"/>
              <a:t>, or </a:t>
            </a:r>
            <a:r>
              <a:rPr lang="en-US" sz="2200" b="1" dirty="0"/>
              <a:t>slow travel</a:t>
            </a:r>
            <a:r>
              <a:rPr lang="en-US" sz="2200" dirty="0">
                <a:solidFill>
                  <a:srgbClr val="414141"/>
                </a:solidFill>
              </a:rPr>
              <a:t>.</a:t>
            </a:r>
          </a:p>
          <a:p>
            <a:pPr marL="342900" indent="-342900" algn="l">
              <a:lnSpc>
                <a:spcPts val="2340"/>
              </a:lnSpc>
              <a:spcBef>
                <a:spcPts val="0"/>
              </a:spcBef>
              <a:buFont typeface="Arial" panose="020B0604020202020204" pitchFamily="34" charset="0"/>
              <a:buChar char="•"/>
            </a:pPr>
            <a:endParaRPr lang="en-US" sz="2200" dirty="0">
              <a:solidFill>
                <a:srgbClr val="414141"/>
              </a:solidFill>
            </a:endParaRPr>
          </a:p>
          <a:p>
            <a:pPr marL="342900" indent="-342900" algn="l">
              <a:lnSpc>
                <a:spcPts val="2340"/>
              </a:lnSpc>
              <a:spcBef>
                <a:spcPts val="0"/>
              </a:spcBef>
              <a:buFont typeface="Arial" panose="020B0604020202020204" pitchFamily="34" charset="0"/>
              <a:buChar char="•"/>
            </a:pPr>
            <a:endParaRPr lang="en-US" sz="2200" dirty="0">
              <a:solidFill>
                <a:srgbClr val="414141"/>
              </a:solidFill>
            </a:endParaRPr>
          </a:p>
        </p:txBody>
      </p:sp>
      <p:pic>
        <p:nvPicPr>
          <p:cNvPr id="12" name="Picture 11">
            <a:extLst>
              <a:ext uri="{FF2B5EF4-FFF2-40B4-BE49-F238E27FC236}">
                <a16:creationId xmlns:a16="http://schemas.microsoft.com/office/drawing/2014/main" id="{CB280CAF-9A35-F7B2-B0A7-CEEE15A570D3}"/>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655421" y="5158085"/>
            <a:ext cx="3580276" cy="2659133"/>
          </a:xfrm>
          <a:prstGeom prst="rect">
            <a:avLst/>
          </a:prstGeom>
        </p:spPr>
      </p:pic>
      <p:cxnSp>
        <p:nvCxnSpPr>
          <p:cNvPr id="15" name="Straight Connector 14">
            <a:extLst>
              <a:ext uri="{FF2B5EF4-FFF2-40B4-BE49-F238E27FC236}">
                <a16:creationId xmlns:a16="http://schemas.microsoft.com/office/drawing/2014/main" id="{D169ADE6-6C72-389C-DAE8-D79F9D7BDB54}"/>
              </a:ext>
            </a:extLst>
          </p:cNvPr>
          <p:cNvCxnSpPr>
            <a:cxnSpLocks/>
          </p:cNvCxnSpPr>
          <p:nvPr/>
        </p:nvCxnSpPr>
        <p:spPr>
          <a:xfrm>
            <a:off x="6553201" y="152400"/>
            <a:ext cx="0" cy="153614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BFB1A84-5451-B92F-380D-1F29CF7D3EF3}"/>
              </a:ext>
            </a:extLst>
          </p:cNvPr>
          <p:cNvCxnSpPr>
            <a:cxnSpLocks/>
          </p:cNvCxnSpPr>
          <p:nvPr/>
        </p:nvCxnSpPr>
        <p:spPr>
          <a:xfrm>
            <a:off x="3671889" y="2063573"/>
            <a:ext cx="0" cy="4565827"/>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3293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6A96B-E497-1DA6-6BA9-1788A978AAC1}"/>
            </a:ext>
          </a:extLst>
        </p:cNvPr>
        <p:cNvGrpSpPr/>
        <p:nvPr/>
      </p:nvGrpSpPr>
      <p:grpSpPr>
        <a:xfrm>
          <a:off x="0" y="0"/>
          <a:ext cx="0" cy="0"/>
          <a:chOff x="0" y="0"/>
          <a:chExt cx="0" cy="0"/>
        </a:xfrm>
      </p:grpSpPr>
      <p:sp>
        <p:nvSpPr>
          <p:cNvPr id="27" name="Freeform 26">
            <a:extLst>
              <a:ext uri="{FF2B5EF4-FFF2-40B4-BE49-F238E27FC236}">
                <a16:creationId xmlns:a16="http://schemas.microsoft.com/office/drawing/2014/main" id="{8602243A-A8E5-D728-1D5C-8669FAB7A978}"/>
              </a:ext>
            </a:extLst>
          </p:cNvPr>
          <p:cNvSpPr/>
          <p:nvPr/>
        </p:nvSpPr>
        <p:spPr>
          <a:xfrm>
            <a:off x="4686300" y="-9524"/>
            <a:ext cx="7505702" cy="6559350"/>
          </a:xfrm>
          <a:custGeom>
            <a:avLst/>
            <a:gdLst>
              <a:gd name="connsiteX0" fmla="*/ 100484 w 6747166"/>
              <a:gd name="connsiteY0" fmla="*/ 0 h 5896454"/>
              <a:gd name="connsiteX1" fmla="*/ 6747165 w 6747166"/>
              <a:gd name="connsiteY1" fmla="*/ 0 h 5896454"/>
              <a:gd name="connsiteX2" fmla="*/ 6747166 w 6747166"/>
              <a:gd name="connsiteY2" fmla="*/ 4370799 h 5896454"/>
              <a:gd name="connsiteX3" fmla="*/ 6701832 w 6747166"/>
              <a:gd name="connsiteY3" fmla="*/ 4426118 h 5896454"/>
              <a:gd name="connsiteX4" fmla="*/ 3980302 w 6747166"/>
              <a:gd name="connsiteY4" fmla="*/ 5895522 h 5896454"/>
              <a:gd name="connsiteX5" fmla="*/ 3891611 w 6747166"/>
              <a:gd name="connsiteY5" fmla="*/ 5664719 h 5896454"/>
              <a:gd name="connsiteX6" fmla="*/ 4734676 w 6747166"/>
              <a:gd name="connsiteY6" fmla="*/ 4870808 h 5896454"/>
              <a:gd name="connsiteX7" fmla="*/ 4576536 w 6747166"/>
              <a:gd name="connsiteY7" fmla="*/ 4607950 h 5896454"/>
              <a:gd name="connsiteX8" fmla="*/ 3526179 w 6747166"/>
              <a:gd name="connsiteY8" fmla="*/ 4670991 h 5896454"/>
              <a:gd name="connsiteX9" fmla="*/ 11799 w 6747166"/>
              <a:gd name="connsiteY9" fmla="*/ 564654 h 5896454"/>
              <a:gd name="connsiteX10" fmla="*/ 12868 w 6747166"/>
              <a:gd name="connsiteY10" fmla="*/ 564654 h 5896454"/>
              <a:gd name="connsiteX11" fmla="*/ 96749 w 6747166"/>
              <a:gd name="connsiteY11" fmla="*/ 14098 h 589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7166" h="5896454">
                <a:moveTo>
                  <a:pt x="100484" y="0"/>
                </a:moveTo>
                <a:lnTo>
                  <a:pt x="6747165" y="0"/>
                </a:lnTo>
                <a:lnTo>
                  <a:pt x="6747166" y="4370799"/>
                </a:lnTo>
                <a:lnTo>
                  <a:pt x="6701832" y="4426118"/>
                </a:lnTo>
                <a:cubicBezTo>
                  <a:pt x="5982782" y="5252804"/>
                  <a:pt x="5010092" y="5783327"/>
                  <a:pt x="3980302" y="5895522"/>
                </a:cubicBezTo>
                <a:cubicBezTo>
                  <a:pt x="3848870" y="5910480"/>
                  <a:pt x="3784758" y="5741655"/>
                  <a:pt x="3891611" y="5664719"/>
                </a:cubicBezTo>
                <a:cubicBezTo>
                  <a:pt x="4200414" y="5441398"/>
                  <a:pt x="4484642" y="5174268"/>
                  <a:pt x="4734676" y="4870808"/>
                </a:cubicBezTo>
                <a:cubicBezTo>
                  <a:pt x="4831912" y="4753270"/>
                  <a:pt x="4727200" y="4578033"/>
                  <a:pt x="4576536" y="4607950"/>
                </a:cubicBezTo>
                <a:cubicBezTo>
                  <a:pt x="4238882" y="4675270"/>
                  <a:pt x="3886268" y="4698775"/>
                  <a:pt x="3526179" y="4670991"/>
                </a:cubicBezTo>
                <a:cubicBezTo>
                  <a:pt x="1423320" y="4508579"/>
                  <a:pt x="-152753" y="2667512"/>
                  <a:pt x="11799" y="564654"/>
                </a:cubicBezTo>
                <a:lnTo>
                  <a:pt x="12868" y="564654"/>
                </a:lnTo>
                <a:cubicBezTo>
                  <a:pt x="27829" y="376595"/>
                  <a:pt x="56145" y="192808"/>
                  <a:pt x="96749" y="14098"/>
                </a:cubicBezTo>
                <a:close/>
              </a:path>
            </a:pathLst>
          </a:custGeom>
          <a:solidFill>
            <a:srgbClr val="EC7C69"/>
          </a:solidFill>
          <a:ln w="9534" cap="flat">
            <a:noFill/>
            <a:prstDash val="solid"/>
            <a:miter/>
          </a:ln>
        </p:spPr>
        <p:txBody>
          <a:bodyPr wrap="square" rtlCol="0" anchor="ctr">
            <a:noAutofit/>
          </a:bodyPr>
          <a:lstStyle/>
          <a:p>
            <a:endParaRPr lang="en-US"/>
          </a:p>
        </p:txBody>
      </p:sp>
      <p:sp>
        <p:nvSpPr>
          <p:cNvPr id="15" name="Text Placeholder 4">
            <a:extLst>
              <a:ext uri="{FF2B5EF4-FFF2-40B4-BE49-F238E27FC236}">
                <a16:creationId xmlns:a16="http://schemas.microsoft.com/office/drawing/2014/main" id="{FCA4B01C-1D93-BC60-1D18-469926E7EE02}"/>
              </a:ext>
            </a:extLst>
          </p:cNvPr>
          <p:cNvSpPr txBox="1">
            <a:spLocks/>
          </p:cNvSpPr>
          <p:nvPr/>
        </p:nvSpPr>
        <p:spPr>
          <a:xfrm>
            <a:off x="5727660" y="531880"/>
            <a:ext cx="5840450" cy="1202192"/>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lnSpc>
                <a:spcPts val="3240"/>
              </a:lnSpc>
              <a:buClr>
                <a:srgbClr val="459597"/>
              </a:buClr>
            </a:pPr>
            <a:r>
              <a:rPr lang="en-GB" sz="3200" i="1" dirty="0">
                <a:solidFill>
                  <a:schemeClr val="bg1"/>
                </a:solidFill>
              </a:rPr>
              <a:t> ‘Glamping is more than just pitching a fancy tent. It’s about crafting experiences, connecting with nature, and creating a space people can’t wait to return to. </a:t>
            </a:r>
          </a:p>
          <a:p>
            <a:pPr indent="0" algn="ctr">
              <a:lnSpc>
                <a:spcPts val="3240"/>
              </a:lnSpc>
              <a:buClr>
                <a:srgbClr val="459597"/>
              </a:buClr>
            </a:pPr>
            <a:r>
              <a:rPr lang="en-GB" sz="3200" i="1" dirty="0">
                <a:solidFill>
                  <a:schemeClr val="bg1"/>
                </a:solidFill>
                <a:hlinkClick r:id="rId2">
                  <a:extLst>
                    <a:ext uri="{A12FA001-AC4F-418D-AE19-62706E023703}">
                      <ahyp:hlinkClr xmlns:ahyp="http://schemas.microsoft.com/office/drawing/2018/hyperlinkcolor" val="tx"/>
                    </a:ext>
                  </a:extLst>
                </a:hlinkClick>
              </a:rPr>
              <a:t>Crossover Lodge’</a:t>
            </a:r>
            <a:endParaRPr lang="en-GB" sz="3200" i="1" dirty="0">
              <a:solidFill>
                <a:schemeClr val="bg1"/>
              </a:solidFill>
            </a:endParaRPr>
          </a:p>
          <a:p>
            <a:pPr indent="0" algn="ctr">
              <a:lnSpc>
                <a:spcPts val="3240"/>
              </a:lnSpc>
              <a:buClr>
                <a:srgbClr val="459597"/>
              </a:buClr>
            </a:pPr>
            <a:endParaRPr lang="en-GB" sz="3200" i="1" dirty="0">
              <a:solidFill>
                <a:schemeClr val="bg1"/>
              </a:solidFill>
            </a:endParaRPr>
          </a:p>
        </p:txBody>
      </p:sp>
      <p:sp>
        <p:nvSpPr>
          <p:cNvPr id="34" name="Slide Number Placeholder 5">
            <a:extLst>
              <a:ext uri="{FF2B5EF4-FFF2-40B4-BE49-F238E27FC236}">
                <a16:creationId xmlns:a16="http://schemas.microsoft.com/office/drawing/2014/main" id="{7B940AD4-3A79-0CC8-DF56-8F4601B85E7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17</a:t>
            </a:fld>
            <a:endParaRPr lang="fr-CA" sz="1200" dirty="0"/>
          </a:p>
        </p:txBody>
      </p:sp>
      <p:pic>
        <p:nvPicPr>
          <p:cNvPr id="36" name="Picture 35">
            <a:extLst>
              <a:ext uri="{FF2B5EF4-FFF2-40B4-BE49-F238E27FC236}">
                <a16:creationId xmlns:a16="http://schemas.microsoft.com/office/drawing/2014/main" id="{B825F0D6-00B9-3C8C-7BF6-6101BA770E21}"/>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r="5047" b="59990"/>
          <a:stretch/>
        </p:blipFill>
        <p:spPr>
          <a:xfrm>
            <a:off x="4958489" y="3126544"/>
            <a:ext cx="3689396" cy="2188406"/>
          </a:xfrm>
          <a:prstGeom prst="rect">
            <a:avLst/>
          </a:prstGeom>
        </p:spPr>
      </p:pic>
      <p:pic>
        <p:nvPicPr>
          <p:cNvPr id="2" name="Picture 1">
            <a:extLst>
              <a:ext uri="{FF2B5EF4-FFF2-40B4-BE49-F238E27FC236}">
                <a16:creationId xmlns:a16="http://schemas.microsoft.com/office/drawing/2014/main" id="{B9A13765-4539-D825-D4ED-B2987781BF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3669" y="2609981"/>
            <a:ext cx="5840450" cy="3845012"/>
          </a:xfrm>
          <a:prstGeom prst="rect">
            <a:avLst/>
          </a:prstGeom>
          <a:noFill/>
        </p:spPr>
      </p:pic>
      <p:pic>
        <p:nvPicPr>
          <p:cNvPr id="7" name="Picture 6" descr="A group of tents in a field&#10;&#10;AI-generated content may be incorrect.">
            <a:extLst>
              <a:ext uri="{FF2B5EF4-FFF2-40B4-BE49-F238E27FC236}">
                <a16:creationId xmlns:a16="http://schemas.microsoft.com/office/drawing/2014/main" id="{4DF95F09-1910-7C88-5C9B-3EBD133FD06E}"/>
              </a:ext>
            </a:extLst>
          </p:cNvPr>
          <p:cNvPicPr>
            <a:picLocks noChangeAspect="1"/>
          </p:cNvPicPr>
          <p:nvPr/>
        </p:nvPicPr>
        <p:blipFill rotWithShape="1">
          <a:blip r:embed="rId5"/>
          <a:srcRect l="1272" r="1272"/>
          <a:stretch/>
        </p:blipFill>
        <p:spPr>
          <a:xfrm>
            <a:off x="1888795" y="2980279"/>
            <a:ext cx="4130197" cy="2526675"/>
          </a:xfrm>
          <a:prstGeom prst="rect">
            <a:avLst/>
          </a:prstGeom>
        </p:spPr>
      </p:pic>
      <p:sp>
        <p:nvSpPr>
          <p:cNvPr id="8" name="Oval 7">
            <a:extLst>
              <a:ext uri="{FF2B5EF4-FFF2-40B4-BE49-F238E27FC236}">
                <a16:creationId xmlns:a16="http://schemas.microsoft.com/office/drawing/2014/main" id="{32B23342-917E-0276-F369-3087876DD06E}"/>
              </a:ext>
            </a:extLst>
          </p:cNvPr>
          <p:cNvSpPr/>
          <p:nvPr/>
        </p:nvSpPr>
        <p:spPr>
          <a:xfrm>
            <a:off x="416221" y="3397821"/>
            <a:ext cx="1648918" cy="1648918"/>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21">
            <a:extLst>
              <a:ext uri="{FF2B5EF4-FFF2-40B4-BE49-F238E27FC236}">
                <a16:creationId xmlns:a16="http://schemas.microsoft.com/office/drawing/2014/main" id="{B19FD876-414C-3E53-D004-C80943B560A2}"/>
              </a:ext>
            </a:extLst>
          </p:cNvPr>
          <p:cNvSpPr/>
          <p:nvPr/>
        </p:nvSpPr>
        <p:spPr>
          <a:xfrm>
            <a:off x="414337" y="3383274"/>
            <a:ext cx="1647825"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60"/>
              </a:lnSpc>
            </a:pPr>
            <a:r>
              <a:rPr lang="en-IE" sz="2800" b="1" dirty="0">
                <a:solidFill>
                  <a:schemeClr val="bg1"/>
                </a:solidFill>
              </a:rPr>
              <a:t>Click to </a:t>
            </a:r>
            <a:r>
              <a:rPr lang="en-IE" sz="2800" b="1" dirty="0">
                <a:solidFill>
                  <a:schemeClr val="bg1"/>
                </a:solidFill>
                <a:hlinkClick r:id="rId6">
                  <a:extLst>
                    <a:ext uri="{A12FA001-AC4F-418D-AE19-62706E023703}">
                      <ahyp:hlinkClr xmlns:ahyp="http://schemas.microsoft.com/office/drawing/2018/hyperlinkcolor" val="tx"/>
                    </a:ext>
                  </a:extLst>
                </a:hlinkClick>
              </a:rPr>
              <a:t>Visit</a:t>
            </a:r>
            <a:endParaRPr lang="en-IE" sz="2800" b="1" dirty="0">
              <a:solidFill>
                <a:schemeClr val="bg1"/>
              </a:solidFill>
            </a:endParaRPr>
          </a:p>
        </p:txBody>
      </p:sp>
    </p:spTree>
    <p:extLst>
      <p:ext uri="{BB962C8B-B14F-4D97-AF65-F5344CB8AC3E}">
        <p14:creationId xmlns:p14="http://schemas.microsoft.com/office/powerpoint/2010/main" val="34467817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044F0-CD05-6C3B-96A9-0A58F51C8112}"/>
            </a:ext>
          </a:extLst>
        </p:cNvPr>
        <p:cNvGrpSpPr/>
        <p:nvPr/>
      </p:nvGrpSpPr>
      <p:grpSpPr>
        <a:xfrm>
          <a:off x="0" y="0"/>
          <a:ext cx="0" cy="0"/>
          <a:chOff x="0" y="0"/>
          <a:chExt cx="0" cy="0"/>
        </a:xfrm>
      </p:grpSpPr>
      <p:sp>
        <p:nvSpPr>
          <p:cNvPr id="15" name="Text Placeholder 3">
            <a:extLst>
              <a:ext uri="{FF2B5EF4-FFF2-40B4-BE49-F238E27FC236}">
                <a16:creationId xmlns:a16="http://schemas.microsoft.com/office/drawing/2014/main" id="{77562066-0E0E-569C-1A48-D1F50B1B5D70}"/>
              </a:ext>
            </a:extLst>
          </p:cNvPr>
          <p:cNvSpPr>
            <a:spLocks noGrp="1"/>
          </p:cNvSpPr>
          <p:nvPr>
            <p:ph type="body" sz="quarter" idx="19"/>
          </p:nvPr>
        </p:nvSpPr>
        <p:spPr>
          <a:xfrm>
            <a:off x="632136" y="613375"/>
            <a:ext cx="2958765" cy="385564"/>
          </a:xfrm>
          <a:prstGeom prst="rect">
            <a:avLst/>
          </a:prstGeom>
        </p:spPr>
        <p:txBody>
          <a:bodyPr/>
          <a:lstStyle/>
          <a:p>
            <a:r>
              <a:rPr lang="en-GB" dirty="0"/>
              <a:t>Case Study</a:t>
            </a:r>
          </a:p>
        </p:txBody>
      </p:sp>
      <p:sp>
        <p:nvSpPr>
          <p:cNvPr id="16" name="Text Placeholder 4">
            <a:extLst>
              <a:ext uri="{FF2B5EF4-FFF2-40B4-BE49-F238E27FC236}">
                <a16:creationId xmlns:a16="http://schemas.microsoft.com/office/drawing/2014/main" id="{10534C82-2F3E-4773-473E-CF376F87C680}"/>
              </a:ext>
            </a:extLst>
          </p:cNvPr>
          <p:cNvSpPr txBox="1">
            <a:spLocks/>
          </p:cNvSpPr>
          <p:nvPr/>
        </p:nvSpPr>
        <p:spPr>
          <a:xfrm>
            <a:off x="5581527" y="2107006"/>
            <a:ext cx="5944597" cy="4050389"/>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en-US" dirty="0">
                <a:solidFill>
                  <a:srgbClr val="EC7C69"/>
                </a:solidFill>
                <a:hlinkClick r:id="rId2">
                  <a:extLst>
                    <a:ext uri="{A12FA001-AC4F-418D-AE19-62706E023703}">
                      <ahyp:hlinkClr xmlns:ahyp="http://schemas.microsoft.com/office/drawing/2018/hyperlinkcolor" val="tx"/>
                    </a:ext>
                  </a:extLst>
                </a:hlinkClick>
              </a:rPr>
              <a:t>Hubertus Mountain Refugio Allgäu, Germany</a:t>
            </a:r>
            <a:r>
              <a:rPr lang="en-US" dirty="0">
                <a:solidFill>
                  <a:srgbClr val="494949"/>
                </a:solidFill>
                <a:hlinkClick r:id="rId2">
                  <a:extLst>
                    <a:ext uri="{A12FA001-AC4F-418D-AE19-62706E023703}">
                      <ahyp:hlinkClr xmlns:ahyp="http://schemas.microsoft.com/office/drawing/2018/hyperlinkcolor" val="tx"/>
                    </a:ext>
                  </a:extLst>
                </a:hlinkClick>
              </a:rPr>
              <a:t>, </a:t>
            </a:r>
            <a:r>
              <a:rPr lang="en-US" dirty="0">
                <a:solidFill>
                  <a:srgbClr val="494949"/>
                </a:solidFill>
              </a:rPr>
              <a:t>has not only contributed to the attractiveness of the region for tourists but also </a:t>
            </a:r>
            <a:r>
              <a:rPr lang="en-US" dirty="0" err="1">
                <a:solidFill>
                  <a:srgbClr val="494949"/>
                </a:solidFill>
              </a:rPr>
              <a:t>revitalised</a:t>
            </a:r>
            <a:r>
              <a:rPr lang="en-US" dirty="0">
                <a:solidFill>
                  <a:srgbClr val="494949"/>
                </a:solidFill>
              </a:rPr>
              <a:t> the rural economy.  More than </a:t>
            </a:r>
            <a:r>
              <a:rPr lang="en-US" b="1" dirty="0">
                <a:solidFill>
                  <a:srgbClr val="494949"/>
                </a:solidFill>
              </a:rPr>
              <a:t>70% of the employees live within two </a:t>
            </a:r>
            <a:r>
              <a:rPr lang="en-US" b="1" dirty="0" err="1">
                <a:solidFill>
                  <a:srgbClr val="494949"/>
                </a:solidFill>
              </a:rPr>
              <a:t>kilometres</a:t>
            </a:r>
            <a:r>
              <a:rPr lang="en-US" dirty="0">
                <a:solidFill>
                  <a:srgbClr val="494949"/>
                </a:solidFill>
              </a:rPr>
              <a:t> of the hotel. The presence of the hotel </a:t>
            </a:r>
            <a:r>
              <a:rPr lang="en-US" b="1" dirty="0">
                <a:solidFill>
                  <a:srgbClr val="494949"/>
                </a:solidFill>
              </a:rPr>
              <a:t>supports the local economy </a:t>
            </a:r>
            <a:r>
              <a:rPr lang="en-US" dirty="0">
                <a:solidFill>
                  <a:srgbClr val="494949"/>
                </a:solidFill>
              </a:rPr>
              <a:t>and contributes to the </a:t>
            </a:r>
            <a:r>
              <a:rPr lang="en-US" b="1" dirty="0">
                <a:solidFill>
                  <a:srgbClr val="494949"/>
                </a:solidFill>
              </a:rPr>
              <a:t>vitality of the village. </a:t>
            </a:r>
            <a:r>
              <a:rPr lang="en-US" dirty="0">
                <a:solidFill>
                  <a:srgbClr val="494949"/>
                </a:solidFill>
              </a:rPr>
              <a:t>The town lives mainly from tourism. </a:t>
            </a:r>
          </a:p>
          <a:p>
            <a:pPr>
              <a:lnSpc>
                <a:spcPts val="2340"/>
              </a:lnSpc>
            </a:pPr>
            <a:endParaRPr lang="en-US" dirty="0">
              <a:solidFill>
                <a:srgbClr val="494949"/>
              </a:solidFill>
            </a:endParaRPr>
          </a:p>
          <a:p>
            <a:pPr>
              <a:lnSpc>
                <a:spcPts val="2340"/>
              </a:lnSpc>
            </a:pPr>
            <a:r>
              <a:rPr lang="en-US" dirty="0">
                <a:solidFill>
                  <a:srgbClr val="494949"/>
                </a:solidFill>
              </a:rPr>
              <a:t>It is of existential importance to the community of </a:t>
            </a:r>
            <a:r>
              <a:rPr lang="en-US" dirty="0" err="1">
                <a:solidFill>
                  <a:srgbClr val="494949"/>
                </a:solidFill>
              </a:rPr>
              <a:t>Balderschwang</a:t>
            </a:r>
            <a:r>
              <a:rPr lang="en-US" dirty="0">
                <a:solidFill>
                  <a:srgbClr val="494949"/>
                </a:solidFill>
              </a:rPr>
              <a:t>. The family-run HUBERTUS extends its experiences to the local economy, offering guests the opportunity to experience the </a:t>
            </a:r>
            <a:r>
              <a:rPr lang="en-US" dirty="0" err="1">
                <a:solidFill>
                  <a:srgbClr val="494949"/>
                </a:solidFill>
              </a:rPr>
              <a:t>Allgäu</a:t>
            </a:r>
            <a:r>
              <a:rPr lang="en-US" dirty="0">
                <a:solidFill>
                  <a:srgbClr val="494949"/>
                </a:solidFill>
              </a:rPr>
              <a:t> village, nature, whether hiking, mountaineering, or winter sports. </a:t>
            </a:r>
          </a:p>
        </p:txBody>
      </p:sp>
      <p:sp>
        <p:nvSpPr>
          <p:cNvPr id="19" name="Slide Number Placeholder 5">
            <a:extLst>
              <a:ext uri="{FF2B5EF4-FFF2-40B4-BE49-F238E27FC236}">
                <a16:creationId xmlns:a16="http://schemas.microsoft.com/office/drawing/2014/main" id="{81659B8D-91AE-D478-B036-0ABFA9EADDF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18</a:t>
            </a:fld>
            <a:endParaRPr lang="fr-CA" sz="1200" dirty="0"/>
          </a:p>
        </p:txBody>
      </p:sp>
      <p:sp>
        <p:nvSpPr>
          <p:cNvPr id="3" name="Text Placeholder 3">
            <a:extLst>
              <a:ext uri="{FF2B5EF4-FFF2-40B4-BE49-F238E27FC236}">
                <a16:creationId xmlns:a16="http://schemas.microsoft.com/office/drawing/2014/main" id="{D50FF910-5D09-1811-E7B0-A60829C46129}"/>
              </a:ext>
            </a:extLst>
          </p:cNvPr>
          <p:cNvSpPr txBox="1">
            <a:spLocks/>
          </p:cNvSpPr>
          <p:nvPr/>
        </p:nvSpPr>
        <p:spPr>
          <a:xfrm>
            <a:off x="5631843" y="313338"/>
            <a:ext cx="518736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620"/>
              </a:lnSpc>
            </a:pPr>
            <a:r>
              <a:rPr lang="en-US" dirty="0" err="1"/>
              <a:t>Revitalising</a:t>
            </a:r>
            <a:r>
              <a:rPr lang="en-US" dirty="0"/>
              <a:t> Local Economy &amp; Increasing Destination Attractiveness</a:t>
            </a:r>
          </a:p>
        </p:txBody>
      </p:sp>
      <p:cxnSp>
        <p:nvCxnSpPr>
          <p:cNvPr id="4" name="Straight Connector 3">
            <a:extLst>
              <a:ext uri="{FF2B5EF4-FFF2-40B4-BE49-F238E27FC236}">
                <a16:creationId xmlns:a16="http://schemas.microsoft.com/office/drawing/2014/main" id="{DDABB471-8DD3-3379-4D63-79BEF4321646}"/>
              </a:ext>
            </a:extLst>
          </p:cNvPr>
          <p:cNvCxnSpPr>
            <a:cxnSpLocks/>
          </p:cNvCxnSpPr>
          <p:nvPr/>
        </p:nvCxnSpPr>
        <p:spPr>
          <a:xfrm>
            <a:off x="5451865" y="1848551"/>
            <a:ext cx="6376042"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0676F76-5E63-A447-53FB-0A662313F305}"/>
              </a:ext>
            </a:extLst>
          </p:cNvPr>
          <p:cNvPicPr>
            <a:picLocks noChangeAspect="1"/>
          </p:cNvPicPr>
          <p:nvPr/>
        </p:nvPicPr>
        <p:blipFill>
          <a:blip r:embed="rId3">
            <a:biLevel thresh="25000"/>
            <a:alphaModFix amt="35000"/>
            <a:extLst>
              <a:ext uri="{28A0092B-C50C-407E-A947-70E740481C1C}">
                <a14:useLocalDpi xmlns:a14="http://schemas.microsoft.com/office/drawing/2010/main" val="0"/>
              </a:ext>
            </a:extLst>
          </a:blip>
          <a:srcRect l="53155" t="-1" r="5047" b="49903"/>
          <a:stretch/>
        </p:blipFill>
        <p:spPr>
          <a:xfrm>
            <a:off x="-1964792" y="1805688"/>
            <a:ext cx="4246690" cy="3154091"/>
          </a:xfrm>
          <a:prstGeom prst="rect">
            <a:avLst/>
          </a:prstGeom>
        </p:spPr>
      </p:pic>
      <p:pic>
        <p:nvPicPr>
          <p:cNvPr id="13" name="Picture 12">
            <a:extLst>
              <a:ext uri="{FF2B5EF4-FFF2-40B4-BE49-F238E27FC236}">
                <a16:creationId xmlns:a16="http://schemas.microsoft.com/office/drawing/2014/main" id="{EEB828AB-23C4-A29E-6CCD-38CAD49CD24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5055" y="2857204"/>
            <a:ext cx="5840450" cy="3845012"/>
          </a:xfrm>
          <a:prstGeom prst="rect">
            <a:avLst/>
          </a:prstGeom>
          <a:noFill/>
        </p:spPr>
      </p:pic>
      <p:sp>
        <p:nvSpPr>
          <p:cNvPr id="6" name="Text Placeholder 2">
            <a:extLst>
              <a:ext uri="{FF2B5EF4-FFF2-40B4-BE49-F238E27FC236}">
                <a16:creationId xmlns:a16="http://schemas.microsoft.com/office/drawing/2014/main" id="{D46C2835-90DC-4A66-AC2A-793F7A063C1E}"/>
              </a:ext>
            </a:extLst>
          </p:cNvPr>
          <p:cNvSpPr txBox="1">
            <a:spLocks/>
          </p:cNvSpPr>
          <p:nvPr/>
        </p:nvSpPr>
        <p:spPr>
          <a:xfrm>
            <a:off x="615337" y="1548294"/>
            <a:ext cx="2975564" cy="1049221"/>
          </a:xfrm>
          <a:prstGeom prst="rect">
            <a:avLst/>
          </a:prstGeom>
        </p:spPr>
        <p:txBody>
          <a:bodyPr anchor="t">
            <a:noAutofit/>
          </a:bodyPr>
          <a:lstStyle>
            <a:lvl1pPr marL="0" indent="0" algn="l" defTabSz="914400" rtl="0" eaLnBrk="1" latinLnBrk="0" hangingPunct="1">
              <a:lnSpc>
                <a:spcPts val="2520"/>
              </a:lnSpc>
              <a:spcBef>
                <a:spcPts val="0"/>
              </a:spcBef>
              <a:buFont typeface="Arial" panose="020B0604020202020204" pitchFamily="34" charset="0"/>
              <a:buNone/>
              <a:defRPr sz="28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Hubertus Mountain Refugio </a:t>
            </a:r>
            <a:r>
              <a:rPr lang="en-US" dirty="0" err="1"/>
              <a:t>Allgäu</a:t>
            </a:r>
            <a:r>
              <a:rPr lang="en-US" dirty="0"/>
              <a:t>, Germany </a:t>
            </a:r>
          </a:p>
          <a:p>
            <a:endParaRPr lang="en-US" dirty="0"/>
          </a:p>
        </p:txBody>
      </p:sp>
      <p:pic>
        <p:nvPicPr>
          <p:cNvPr id="7" name="Picture 2" descr="a wooden building on the water next to some buildings at HUBERTUS Mountain Refugio Allgäu in Balderschwang">
            <a:extLst>
              <a:ext uri="{FF2B5EF4-FFF2-40B4-BE49-F238E27FC236}">
                <a16:creationId xmlns:a16="http://schemas.microsoft.com/office/drawing/2014/main" id="{DFF45901-E588-30D3-F7A5-4EC7CFAEF4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818" y="3250385"/>
            <a:ext cx="4134704" cy="2486130"/>
          </a:xfrm>
          <a:prstGeom prst="rect">
            <a:avLst/>
          </a:prstGeom>
          <a:noFill/>
          <a:extLst>
            <a:ext uri="{909E8E84-426E-40DD-AFC4-6F175D3DCCD1}">
              <a14:hiddenFill xmlns:a14="http://schemas.microsoft.com/office/drawing/2010/main">
                <a:solidFill>
                  <a:srgbClr val="FFFFFF"/>
                </a:solidFill>
              </a14:hiddenFill>
            </a:ext>
          </a:extLst>
        </p:spPr>
      </p:pic>
      <p:sp>
        <p:nvSpPr>
          <p:cNvPr id="17" name="Oval 16">
            <a:extLst>
              <a:ext uri="{FF2B5EF4-FFF2-40B4-BE49-F238E27FC236}">
                <a16:creationId xmlns:a16="http://schemas.microsoft.com/office/drawing/2014/main" id="{C7E30FA6-E4C8-3EB0-9C86-C92907D80A7E}"/>
              </a:ext>
            </a:extLst>
          </p:cNvPr>
          <p:cNvSpPr/>
          <p:nvPr/>
        </p:nvSpPr>
        <p:spPr>
          <a:xfrm>
            <a:off x="3789145" y="4707005"/>
            <a:ext cx="1648918" cy="1648918"/>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21">
            <a:extLst>
              <a:ext uri="{FF2B5EF4-FFF2-40B4-BE49-F238E27FC236}">
                <a16:creationId xmlns:a16="http://schemas.microsoft.com/office/drawing/2014/main" id="{338DCEC3-5F23-DB1E-25D6-70F2A3521F36}"/>
              </a:ext>
            </a:extLst>
          </p:cNvPr>
          <p:cNvSpPr/>
          <p:nvPr/>
        </p:nvSpPr>
        <p:spPr>
          <a:xfrm>
            <a:off x="3787261" y="4692458"/>
            <a:ext cx="1647825"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60"/>
              </a:lnSpc>
            </a:pPr>
            <a:r>
              <a:rPr lang="en-IE" sz="2800" b="1" dirty="0">
                <a:solidFill>
                  <a:schemeClr val="bg1"/>
                </a:solidFill>
              </a:rPr>
              <a:t>Click to </a:t>
            </a:r>
            <a:r>
              <a:rPr lang="en-IE" sz="2800" b="1" dirty="0">
                <a:solidFill>
                  <a:schemeClr val="bg1"/>
                </a:solidFill>
                <a:hlinkClick r:id="rId6">
                  <a:extLst>
                    <a:ext uri="{A12FA001-AC4F-418D-AE19-62706E023703}">
                      <ahyp:hlinkClr xmlns:ahyp="http://schemas.microsoft.com/office/drawing/2018/hyperlinkcolor" val="tx"/>
                    </a:ext>
                  </a:extLst>
                </a:hlinkClick>
              </a:rPr>
              <a:t>Visit</a:t>
            </a:r>
            <a:endParaRPr lang="en-IE" sz="2800" b="1" dirty="0">
              <a:solidFill>
                <a:schemeClr val="bg1"/>
              </a:solidFill>
            </a:endParaRPr>
          </a:p>
        </p:txBody>
      </p:sp>
    </p:spTree>
    <p:extLst>
      <p:ext uri="{BB962C8B-B14F-4D97-AF65-F5344CB8AC3E}">
        <p14:creationId xmlns:p14="http://schemas.microsoft.com/office/powerpoint/2010/main" val="1458162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78DA0-30B7-6170-70FF-86CBC9D76C65}"/>
            </a:ext>
          </a:extLst>
        </p:cNvPr>
        <p:cNvGrpSpPr/>
        <p:nvPr/>
      </p:nvGrpSpPr>
      <p:grpSpPr>
        <a:xfrm>
          <a:off x="0" y="0"/>
          <a:ext cx="0" cy="0"/>
          <a:chOff x="0" y="0"/>
          <a:chExt cx="0" cy="0"/>
        </a:xfrm>
      </p:grpSpPr>
      <p:sp>
        <p:nvSpPr>
          <p:cNvPr id="13" name="Freeform 12">
            <a:extLst>
              <a:ext uri="{FF2B5EF4-FFF2-40B4-BE49-F238E27FC236}">
                <a16:creationId xmlns:a16="http://schemas.microsoft.com/office/drawing/2014/main" id="{968C80B8-4F33-9BEE-A512-56FD8101DD80}"/>
              </a:ext>
            </a:extLst>
          </p:cNvPr>
          <p:cNvSpPr/>
          <p:nvPr/>
        </p:nvSpPr>
        <p:spPr>
          <a:xfrm>
            <a:off x="-54509" y="2983124"/>
            <a:ext cx="2069719" cy="3211481"/>
          </a:xfrm>
          <a:custGeom>
            <a:avLst/>
            <a:gdLst>
              <a:gd name="connsiteX0" fmla="*/ 1 w 2886018"/>
              <a:gd name="connsiteY0" fmla="*/ 0 h 4478092"/>
              <a:gd name="connsiteX1" fmla="*/ 41009 w 2886018"/>
              <a:gd name="connsiteY1" fmla="*/ 0 h 4478092"/>
              <a:gd name="connsiteX2" fmla="*/ 192814 w 2886018"/>
              <a:gd name="connsiteY2" fmla="*/ 0 h 4478092"/>
              <a:gd name="connsiteX3" fmla="*/ 418852 w 2886018"/>
              <a:gd name="connsiteY3" fmla="*/ 0 h 4478092"/>
              <a:gd name="connsiteX4" fmla="*/ 570658 w 2886018"/>
              <a:gd name="connsiteY4" fmla="*/ 0 h 4478092"/>
              <a:gd name="connsiteX5" fmla="*/ 667756 w 2886018"/>
              <a:gd name="connsiteY5" fmla="*/ 0 h 4478092"/>
              <a:gd name="connsiteX6" fmla="*/ 1045599 w 2886018"/>
              <a:gd name="connsiteY6" fmla="*/ 0 h 4478092"/>
              <a:gd name="connsiteX7" fmla="*/ 1045599 w 2886018"/>
              <a:gd name="connsiteY7" fmla="*/ 1 h 4478092"/>
              <a:gd name="connsiteX8" fmla="*/ 1406484 w 2886018"/>
              <a:gd name="connsiteY8" fmla="*/ 1 h 4478092"/>
              <a:gd name="connsiteX9" fmla="*/ 1784328 w 2886018"/>
              <a:gd name="connsiteY9" fmla="*/ 1 h 4478092"/>
              <a:gd name="connsiteX10" fmla="*/ 1881426 w 2886018"/>
              <a:gd name="connsiteY10" fmla="*/ 1 h 4478092"/>
              <a:gd name="connsiteX11" fmla="*/ 2033233 w 2886018"/>
              <a:gd name="connsiteY11" fmla="*/ 1 h 4478092"/>
              <a:gd name="connsiteX12" fmla="*/ 2259270 w 2886018"/>
              <a:gd name="connsiteY12" fmla="*/ 1 h 4478092"/>
              <a:gd name="connsiteX13" fmla="*/ 2411076 w 2886018"/>
              <a:gd name="connsiteY13" fmla="*/ 1 h 4478092"/>
              <a:gd name="connsiteX14" fmla="*/ 2508175 w 2886018"/>
              <a:gd name="connsiteY14" fmla="*/ 1 h 4478092"/>
              <a:gd name="connsiteX15" fmla="*/ 2886018 w 2886018"/>
              <a:gd name="connsiteY15" fmla="*/ 1 h 4478092"/>
              <a:gd name="connsiteX16" fmla="*/ 2886018 w 2886018"/>
              <a:gd name="connsiteY16" fmla="*/ 391210 h 4478092"/>
              <a:gd name="connsiteX17" fmla="*/ 2886018 w 2886018"/>
              <a:gd name="connsiteY17" fmla="*/ 450718 h 4478092"/>
              <a:gd name="connsiteX18" fmla="*/ 2886018 w 2886018"/>
              <a:gd name="connsiteY18" fmla="*/ 841928 h 4478092"/>
              <a:gd name="connsiteX19" fmla="*/ 2886018 w 2886018"/>
              <a:gd name="connsiteY19" fmla="*/ 964357 h 4478092"/>
              <a:gd name="connsiteX20" fmla="*/ 2886018 w 2886018"/>
              <a:gd name="connsiteY20" fmla="*/ 1355566 h 4478092"/>
              <a:gd name="connsiteX21" fmla="*/ 2886018 w 2886018"/>
              <a:gd name="connsiteY21" fmla="*/ 1415074 h 4478092"/>
              <a:gd name="connsiteX22" fmla="*/ 2886018 w 2886018"/>
              <a:gd name="connsiteY22" fmla="*/ 1806284 h 4478092"/>
              <a:gd name="connsiteX23" fmla="*/ 2886018 w 2886018"/>
              <a:gd name="connsiteY23" fmla="*/ 2379835 h 4478092"/>
              <a:gd name="connsiteX24" fmla="*/ 2886018 w 2886018"/>
              <a:gd name="connsiteY24" fmla="*/ 2771044 h 4478092"/>
              <a:gd name="connsiteX25" fmla="*/ 2886018 w 2886018"/>
              <a:gd name="connsiteY25" fmla="*/ 2830553 h 4478092"/>
              <a:gd name="connsiteX26" fmla="*/ 2886018 w 2886018"/>
              <a:gd name="connsiteY26" fmla="*/ 3221762 h 4478092"/>
              <a:gd name="connsiteX27" fmla="*/ 2886018 w 2886018"/>
              <a:gd name="connsiteY27" fmla="*/ 3344190 h 4478092"/>
              <a:gd name="connsiteX28" fmla="*/ 2886018 w 2886018"/>
              <a:gd name="connsiteY28" fmla="*/ 3735400 h 4478092"/>
              <a:gd name="connsiteX29" fmla="*/ 2886018 w 2886018"/>
              <a:gd name="connsiteY29" fmla="*/ 3794909 h 4478092"/>
              <a:gd name="connsiteX30" fmla="*/ 2886018 w 2886018"/>
              <a:gd name="connsiteY30" fmla="*/ 4186118 h 4478092"/>
              <a:gd name="connsiteX31" fmla="*/ 2547933 w 2886018"/>
              <a:gd name="connsiteY31" fmla="*/ 4478092 h 4478092"/>
              <a:gd name="connsiteX32" fmla="*/ 2170090 w 2886018"/>
              <a:gd name="connsiteY32" fmla="*/ 4478092 h 4478092"/>
              <a:gd name="connsiteX33" fmla="*/ 2072989 w 2886018"/>
              <a:gd name="connsiteY33" fmla="*/ 4478092 h 4478092"/>
              <a:gd name="connsiteX34" fmla="*/ 1921183 w 2886018"/>
              <a:gd name="connsiteY34" fmla="*/ 4478092 h 4478092"/>
              <a:gd name="connsiteX35" fmla="*/ 1695147 w 2886018"/>
              <a:gd name="connsiteY35" fmla="*/ 4478092 h 4478092"/>
              <a:gd name="connsiteX36" fmla="*/ 1543340 w 2886018"/>
              <a:gd name="connsiteY36" fmla="*/ 4478092 h 4478092"/>
              <a:gd name="connsiteX37" fmla="*/ 1446240 w 2886018"/>
              <a:gd name="connsiteY37" fmla="*/ 4478092 h 4478092"/>
              <a:gd name="connsiteX38" fmla="*/ 1068398 w 2886018"/>
              <a:gd name="connsiteY38" fmla="*/ 4478092 h 4478092"/>
              <a:gd name="connsiteX39" fmla="*/ 707516 w 2886018"/>
              <a:gd name="connsiteY39" fmla="*/ 4478092 h 4478092"/>
              <a:gd name="connsiteX40" fmla="*/ 707514 w 2886018"/>
              <a:gd name="connsiteY40" fmla="*/ 4478092 h 4478092"/>
              <a:gd name="connsiteX41" fmla="*/ 516186 w 2886018"/>
              <a:gd name="connsiteY41" fmla="*/ 4478092 h 4478092"/>
              <a:gd name="connsiteX42" fmla="*/ 329674 w 2886018"/>
              <a:gd name="connsiteY42" fmla="*/ 4478092 h 4478092"/>
              <a:gd name="connsiteX43" fmla="*/ 329671 w 2886018"/>
              <a:gd name="connsiteY43" fmla="*/ 4478092 h 4478092"/>
              <a:gd name="connsiteX44" fmla="*/ 232574 w 2886018"/>
              <a:gd name="connsiteY44" fmla="*/ 4478092 h 4478092"/>
              <a:gd name="connsiteX45" fmla="*/ 232572 w 2886018"/>
              <a:gd name="connsiteY45" fmla="*/ 4478092 h 4478092"/>
              <a:gd name="connsiteX46" fmla="*/ 138343 w 2886018"/>
              <a:gd name="connsiteY46" fmla="*/ 4478092 h 4478092"/>
              <a:gd name="connsiteX47" fmla="*/ 80769 w 2886018"/>
              <a:gd name="connsiteY47" fmla="*/ 4478092 h 4478092"/>
              <a:gd name="connsiteX48" fmla="*/ 80766 w 2886018"/>
              <a:gd name="connsiteY48" fmla="*/ 4478092 h 4478092"/>
              <a:gd name="connsiteX49" fmla="*/ 41243 w 2886018"/>
              <a:gd name="connsiteY49" fmla="*/ 4478092 h 4478092"/>
              <a:gd name="connsiteX50" fmla="*/ 0 w 2886018"/>
              <a:gd name="connsiteY50" fmla="*/ 4478092 h 4478092"/>
              <a:gd name="connsiteX51" fmla="*/ 0 w 2886018"/>
              <a:gd name="connsiteY51" fmla="*/ 4361811 h 4478092"/>
              <a:gd name="connsiteX52" fmla="*/ 0 w 2886018"/>
              <a:gd name="connsiteY52" fmla="*/ 3770072 h 4478092"/>
              <a:gd name="connsiteX53" fmla="*/ 1 w 2886018"/>
              <a:gd name="connsiteY53" fmla="*/ 3770072 h 4478092"/>
              <a:gd name="connsiteX54" fmla="*/ 1 w 2886018"/>
              <a:gd name="connsiteY54" fmla="*/ 3150527 h 4478092"/>
              <a:gd name="connsiteX55" fmla="*/ 1 w 2886018"/>
              <a:gd name="connsiteY55" fmla="*/ 2991316 h 4478092"/>
              <a:gd name="connsiteX56" fmla="*/ 1 w 2886018"/>
              <a:gd name="connsiteY56" fmla="*/ 2742400 h 4478092"/>
              <a:gd name="connsiteX57" fmla="*/ 1 w 2886018"/>
              <a:gd name="connsiteY57" fmla="*/ 2371769 h 4478092"/>
              <a:gd name="connsiteX58" fmla="*/ 1 w 2886018"/>
              <a:gd name="connsiteY58" fmla="*/ 2122855 h 4478092"/>
              <a:gd name="connsiteX59" fmla="*/ 1 w 2886018"/>
              <a:gd name="connsiteY59" fmla="*/ 1963641 h 4478092"/>
              <a:gd name="connsiteX60" fmla="*/ 1 w 2886018"/>
              <a:gd name="connsiteY60" fmla="*/ 1344098 h 4478092"/>
              <a:gd name="connsiteX61" fmla="*/ 1 w 2886018"/>
              <a:gd name="connsiteY61" fmla="*/ 1093593 h 4478092"/>
              <a:gd name="connsiteX62" fmla="*/ 1 w 2886018"/>
              <a:gd name="connsiteY62" fmla="*/ 723391 h 4478092"/>
              <a:gd name="connsiteX63" fmla="*/ 0 w 2886018"/>
              <a:gd name="connsiteY63" fmla="*/ 723391 h 4478092"/>
              <a:gd name="connsiteX64" fmla="*/ 0 w 2886018"/>
              <a:gd name="connsiteY64" fmla="*/ 438639 h 4478092"/>
              <a:gd name="connsiteX65" fmla="*/ 1 w 2886018"/>
              <a:gd name="connsiteY65" fmla="*/ 438639 h 447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886018" h="4478092">
                <a:moveTo>
                  <a:pt x="1" y="0"/>
                </a:moveTo>
                <a:lnTo>
                  <a:pt x="41009" y="0"/>
                </a:lnTo>
                <a:lnTo>
                  <a:pt x="192814" y="0"/>
                </a:lnTo>
                <a:lnTo>
                  <a:pt x="418852" y="0"/>
                </a:lnTo>
                <a:lnTo>
                  <a:pt x="570658" y="0"/>
                </a:lnTo>
                <a:lnTo>
                  <a:pt x="667756" y="0"/>
                </a:lnTo>
                <a:lnTo>
                  <a:pt x="1045599" y="0"/>
                </a:lnTo>
                <a:lnTo>
                  <a:pt x="1045599" y="1"/>
                </a:lnTo>
                <a:lnTo>
                  <a:pt x="1406484" y="1"/>
                </a:lnTo>
                <a:lnTo>
                  <a:pt x="1784328" y="1"/>
                </a:lnTo>
                <a:lnTo>
                  <a:pt x="1881426" y="1"/>
                </a:lnTo>
                <a:lnTo>
                  <a:pt x="2033233" y="1"/>
                </a:lnTo>
                <a:lnTo>
                  <a:pt x="2259270" y="1"/>
                </a:lnTo>
                <a:lnTo>
                  <a:pt x="2411076" y="1"/>
                </a:lnTo>
                <a:lnTo>
                  <a:pt x="2508175" y="1"/>
                </a:lnTo>
                <a:lnTo>
                  <a:pt x="2886018" y="1"/>
                </a:lnTo>
                <a:lnTo>
                  <a:pt x="2886018" y="391210"/>
                </a:lnTo>
                <a:lnTo>
                  <a:pt x="2886018" y="450718"/>
                </a:lnTo>
                <a:lnTo>
                  <a:pt x="2886018" y="841928"/>
                </a:lnTo>
                <a:lnTo>
                  <a:pt x="2886018" y="964357"/>
                </a:lnTo>
                <a:lnTo>
                  <a:pt x="2886018" y="1355566"/>
                </a:lnTo>
                <a:lnTo>
                  <a:pt x="2886018" y="1415074"/>
                </a:lnTo>
                <a:lnTo>
                  <a:pt x="2886018" y="1806284"/>
                </a:lnTo>
                <a:lnTo>
                  <a:pt x="2886018" y="2379835"/>
                </a:lnTo>
                <a:lnTo>
                  <a:pt x="2886018" y="2771044"/>
                </a:lnTo>
                <a:lnTo>
                  <a:pt x="2886018" y="2830553"/>
                </a:lnTo>
                <a:lnTo>
                  <a:pt x="2886018" y="3221762"/>
                </a:lnTo>
                <a:lnTo>
                  <a:pt x="2886018" y="3344190"/>
                </a:lnTo>
                <a:lnTo>
                  <a:pt x="2886018" y="3735400"/>
                </a:lnTo>
                <a:lnTo>
                  <a:pt x="2886018" y="3794909"/>
                </a:lnTo>
                <a:lnTo>
                  <a:pt x="2886018" y="4186118"/>
                </a:lnTo>
                <a:cubicBezTo>
                  <a:pt x="2886018" y="4346942"/>
                  <a:pt x="2735263" y="4478092"/>
                  <a:pt x="2547933" y="4478092"/>
                </a:cubicBezTo>
                <a:lnTo>
                  <a:pt x="2170090" y="4478092"/>
                </a:lnTo>
                <a:lnTo>
                  <a:pt x="2072989" y="4478092"/>
                </a:lnTo>
                <a:lnTo>
                  <a:pt x="1921183" y="4478092"/>
                </a:lnTo>
                <a:lnTo>
                  <a:pt x="1695147" y="4478092"/>
                </a:lnTo>
                <a:lnTo>
                  <a:pt x="1543340" y="4478092"/>
                </a:lnTo>
                <a:lnTo>
                  <a:pt x="1446240" y="4478092"/>
                </a:lnTo>
                <a:lnTo>
                  <a:pt x="1068398" y="4478092"/>
                </a:lnTo>
                <a:lnTo>
                  <a:pt x="707516" y="4478092"/>
                </a:lnTo>
                <a:lnTo>
                  <a:pt x="707514" y="4478092"/>
                </a:lnTo>
                <a:lnTo>
                  <a:pt x="516186" y="4478092"/>
                </a:lnTo>
                <a:lnTo>
                  <a:pt x="329674" y="4478092"/>
                </a:lnTo>
                <a:lnTo>
                  <a:pt x="329671" y="4478092"/>
                </a:lnTo>
                <a:lnTo>
                  <a:pt x="232574" y="4478092"/>
                </a:lnTo>
                <a:lnTo>
                  <a:pt x="232572" y="4478092"/>
                </a:lnTo>
                <a:lnTo>
                  <a:pt x="138343" y="4478092"/>
                </a:lnTo>
                <a:lnTo>
                  <a:pt x="80769" y="4478092"/>
                </a:lnTo>
                <a:lnTo>
                  <a:pt x="80766" y="4478092"/>
                </a:lnTo>
                <a:lnTo>
                  <a:pt x="41243" y="4478092"/>
                </a:lnTo>
                <a:lnTo>
                  <a:pt x="0" y="4478092"/>
                </a:lnTo>
                <a:lnTo>
                  <a:pt x="0" y="4361811"/>
                </a:lnTo>
                <a:lnTo>
                  <a:pt x="0" y="3770072"/>
                </a:lnTo>
                <a:lnTo>
                  <a:pt x="1" y="3770072"/>
                </a:lnTo>
                <a:lnTo>
                  <a:pt x="1" y="3150527"/>
                </a:lnTo>
                <a:lnTo>
                  <a:pt x="1" y="2991316"/>
                </a:lnTo>
                <a:lnTo>
                  <a:pt x="1" y="2742400"/>
                </a:lnTo>
                <a:lnTo>
                  <a:pt x="1" y="2371769"/>
                </a:lnTo>
                <a:lnTo>
                  <a:pt x="1" y="2122855"/>
                </a:lnTo>
                <a:lnTo>
                  <a:pt x="1" y="1963641"/>
                </a:lnTo>
                <a:lnTo>
                  <a:pt x="1" y="1344098"/>
                </a:lnTo>
                <a:lnTo>
                  <a:pt x="1" y="1093593"/>
                </a:lnTo>
                <a:lnTo>
                  <a:pt x="1" y="723391"/>
                </a:lnTo>
                <a:lnTo>
                  <a:pt x="0" y="723391"/>
                </a:lnTo>
                <a:lnTo>
                  <a:pt x="0" y="438639"/>
                </a:lnTo>
                <a:lnTo>
                  <a:pt x="1" y="438639"/>
                </a:lnTo>
                <a:close/>
              </a:path>
            </a:pathLst>
          </a:custGeom>
          <a:solidFill>
            <a:srgbClr val="459597"/>
          </a:solidFill>
          <a:ln w="24491" cap="flat">
            <a:noFill/>
            <a:prstDash val="solid"/>
            <a:miter/>
          </a:ln>
        </p:spPr>
        <p:txBody>
          <a:bodyPr wrap="square" rtlCol="0" anchor="ctr">
            <a:noAutofit/>
          </a:bodyPr>
          <a:lstStyle/>
          <a:p>
            <a:endParaRPr lang="en-US"/>
          </a:p>
        </p:txBody>
      </p:sp>
      <p:sp>
        <p:nvSpPr>
          <p:cNvPr id="3" name="Freeform 2">
            <a:extLst>
              <a:ext uri="{FF2B5EF4-FFF2-40B4-BE49-F238E27FC236}">
                <a16:creationId xmlns:a16="http://schemas.microsoft.com/office/drawing/2014/main" id="{864480F3-F80F-B854-2735-1B8EF3603013}"/>
              </a:ext>
            </a:extLst>
          </p:cNvPr>
          <p:cNvSpPr/>
          <p:nvPr/>
        </p:nvSpPr>
        <p:spPr>
          <a:xfrm>
            <a:off x="-54509" y="0"/>
            <a:ext cx="2069719" cy="3211481"/>
          </a:xfrm>
          <a:custGeom>
            <a:avLst/>
            <a:gdLst>
              <a:gd name="connsiteX0" fmla="*/ 1 w 2886018"/>
              <a:gd name="connsiteY0" fmla="*/ 0 h 4478092"/>
              <a:gd name="connsiteX1" fmla="*/ 41009 w 2886018"/>
              <a:gd name="connsiteY1" fmla="*/ 0 h 4478092"/>
              <a:gd name="connsiteX2" fmla="*/ 192814 w 2886018"/>
              <a:gd name="connsiteY2" fmla="*/ 0 h 4478092"/>
              <a:gd name="connsiteX3" fmla="*/ 418852 w 2886018"/>
              <a:gd name="connsiteY3" fmla="*/ 0 h 4478092"/>
              <a:gd name="connsiteX4" fmla="*/ 570658 w 2886018"/>
              <a:gd name="connsiteY4" fmla="*/ 0 h 4478092"/>
              <a:gd name="connsiteX5" fmla="*/ 667756 w 2886018"/>
              <a:gd name="connsiteY5" fmla="*/ 0 h 4478092"/>
              <a:gd name="connsiteX6" fmla="*/ 1045599 w 2886018"/>
              <a:gd name="connsiteY6" fmla="*/ 0 h 4478092"/>
              <a:gd name="connsiteX7" fmla="*/ 1045599 w 2886018"/>
              <a:gd name="connsiteY7" fmla="*/ 1 h 4478092"/>
              <a:gd name="connsiteX8" fmla="*/ 1406484 w 2886018"/>
              <a:gd name="connsiteY8" fmla="*/ 1 h 4478092"/>
              <a:gd name="connsiteX9" fmla="*/ 1784328 w 2886018"/>
              <a:gd name="connsiteY9" fmla="*/ 1 h 4478092"/>
              <a:gd name="connsiteX10" fmla="*/ 1881426 w 2886018"/>
              <a:gd name="connsiteY10" fmla="*/ 1 h 4478092"/>
              <a:gd name="connsiteX11" fmla="*/ 2033233 w 2886018"/>
              <a:gd name="connsiteY11" fmla="*/ 1 h 4478092"/>
              <a:gd name="connsiteX12" fmla="*/ 2259270 w 2886018"/>
              <a:gd name="connsiteY12" fmla="*/ 1 h 4478092"/>
              <a:gd name="connsiteX13" fmla="*/ 2411076 w 2886018"/>
              <a:gd name="connsiteY13" fmla="*/ 1 h 4478092"/>
              <a:gd name="connsiteX14" fmla="*/ 2508175 w 2886018"/>
              <a:gd name="connsiteY14" fmla="*/ 1 h 4478092"/>
              <a:gd name="connsiteX15" fmla="*/ 2886018 w 2886018"/>
              <a:gd name="connsiteY15" fmla="*/ 1 h 4478092"/>
              <a:gd name="connsiteX16" fmla="*/ 2886018 w 2886018"/>
              <a:gd name="connsiteY16" fmla="*/ 391210 h 4478092"/>
              <a:gd name="connsiteX17" fmla="*/ 2886018 w 2886018"/>
              <a:gd name="connsiteY17" fmla="*/ 450718 h 4478092"/>
              <a:gd name="connsiteX18" fmla="*/ 2886018 w 2886018"/>
              <a:gd name="connsiteY18" fmla="*/ 841928 h 4478092"/>
              <a:gd name="connsiteX19" fmla="*/ 2886018 w 2886018"/>
              <a:gd name="connsiteY19" fmla="*/ 964357 h 4478092"/>
              <a:gd name="connsiteX20" fmla="*/ 2886018 w 2886018"/>
              <a:gd name="connsiteY20" fmla="*/ 1355566 h 4478092"/>
              <a:gd name="connsiteX21" fmla="*/ 2886018 w 2886018"/>
              <a:gd name="connsiteY21" fmla="*/ 1415074 h 4478092"/>
              <a:gd name="connsiteX22" fmla="*/ 2886018 w 2886018"/>
              <a:gd name="connsiteY22" fmla="*/ 1806284 h 4478092"/>
              <a:gd name="connsiteX23" fmla="*/ 2886018 w 2886018"/>
              <a:gd name="connsiteY23" fmla="*/ 2379835 h 4478092"/>
              <a:gd name="connsiteX24" fmla="*/ 2886018 w 2886018"/>
              <a:gd name="connsiteY24" fmla="*/ 2771044 h 4478092"/>
              <a:gd name="connsiteX25" fmla="*/ 2886018 w 2886018"/>
              <a:gd name="connsiteY25" fmla="*/ 2830553 h 4478092"/>
              <a:gd name="connsiteX26" fmla="*/ 2886018 w 2886018"/>
              <a:gd name="connsiteY26" fmla="*/ 3221762 h 4478092"/>
              <a:gd name="connsiteX27" fmla="*/ 2886018 w 2886018"/>
              <a:gd name="connsiteY27" fmla="*/ 3344190 h 4478092"/>
              <a:gd name="connsiteX28" fmla="*/ 2886018 w 2886018"/>
              <a:gd name="connsiteY28" fmla="*/ 3735400 h 4478092"/>
              <a:gd name="connsiteX29" fmla="*/ 2886018 w 2886018"/>
              <a:gd name="connsiteY29" fmla="*/ 3794909 h 4478092"/>
              <a:gd name="connsiteX30" fmla="*/ 2886018 w 2886018"/>
              <a:gd name="connsiteY30" fmla="*/ 4186118 h 4478092"/>
              <a:gd name="connsiteX31" fmla="*/ 2547933 w 2886018"/>
              <a:gd name="connsiteY31" fmla="*/ 4478092 h 4478092"/>
              <a:gd name="connsiteX32" fmla="*/ 2170090 w 2886018"/>
              <a:gd name="connsiteY32" fmla="*/ 4478092 h 4478092"/>
              <a:gd name="connsiteX33" fmla="*/ 2072989 w 2886018"/>
              <a:gd name="connsiteY33" fmla="*/ 4478092 h 4478092"/>
              <a:gd name="connsiteX34" fmla="*/ 1921183 w 2886018"/>
              <a:gd name="connsiteY34" fmla="*/ 4478092 h 4478092"/>
              <a:gd name="connsiteX35" fmla="*/ 1695147 w 2886018"/>
              <a:gd name="connsiteY35" fmla="*/ 4478092 h 4478092"/>
              <a:gd name="connsiteX36" fmla="*/ 1543340 w 2886018"/>
              <a:gd name="connsiteY36" fmla="*/ 4478092 h 4478092"/>
              <a:gd name="connsiteX37" fmla="*/ 1446240 w 2886018"/>
              <a:gd name="connsiteY37" fmla="*/ 4478092 h 4478092"/>
              <a:gd name="connsiteX38" fmla="*/ 1068398 w 2886018"/>
              <a:gd name="connsiteY38" fmla="*/ 4478092 h 4478092"/>
              <a:gd name="connsiteX39" fmla="*/ 707516 w 2886018"/>
              <a:gd name="connsiteY39" fmla="*/ 4478092 h 4478092"/>
              <a:gd name="connsiteX40" fmla="*/ 707514 w 2886018"/>
              <a:gd name="connsiteY40" fmla="*/ 4478092 h 4478092"/>
              <a:gd name="connsiteX41" fmla="*/ 516186 w 2886018"/>
              <a:gd name="connsiteY41" fmla="*/ 4478092 h 4478092"/>
              <a:gd name="connsiteX42" fmla="*/ 329674 w 2886018"/>
              <a:gd name="connsiteY42" fmla="*/ 4478092 h 4478092"/>
              <a:gd name="connsiteX43" fmla="*/ 329671 w 2886018"/>
              <a:gd name="connsiteY43" fmla="*/ 4478092 h 4478092"/>
              <a:gd name="connsiteX44" fmla="*/ 232574 w 2886018"/>
              <a:gd name="connsiteY44" fmla="*/ 4478092 h 4478092"/>
              <a:gd name="connsiteX45" fmla="*/ 232572 w 2886018"/>
              <a:gd name="connsiteY45" fmla="*/ 4478092 h 4478092"/>
              <a:gd name="connsiteX46" fmla="*/ 138343 w 2886018"/>
              <a:gd name="connsiteY46" fmla="*/ 4478092 h 4478092"/>
              <a:gd name="connsiteX47" fmla="*/ 80769 w 2886018"/>
              <a:gd name="connsiteY47" fmla="*/ 4478092 h 4478092"/>
              <a:gd name="connsiteX48" fmla="*/ 80766 w 2886018"/>
              <a:gd name="connsiteY48" fmla="*/ 4478092 h 4478092"/>
              <a:gd name="connsiteX49" fmla="*/ 41243 w 2886018"/>
              <a:gd name="connsiteY49" fmla="*/ 4478092 h 4478092"/>
              <a:gd name="connsiteX50" fmla="*/ 0 w 2886018"/>
              <a:gd name="connsiteY50" fmla="*/ 4478092 h 4478092"/>
              <a:gd name="connsiteX51" fmla="*/ 0 w 2886018"/>
              <a:gd name="connsiteY51" fmla="*/ 4361811 h 4478092"/>
              <a:gd name="connsiteX52" fmla="*/ 0 w 2886018"/>
              <a:gd name="connsiteY52" fmla="*/ 3770072 h 4478092"/>
              <a:gd name="connsiteX53" fmla="*/ 1 w 2886018"/>
              <a:gd name="connsiteY53" fmla="*/ 3770072 h 4478092"/>
              <a:gd name="connsiteX54" fmla="*/ 1 w 2886018"/>
              <a:gd name="connsiteY54" fmla="*/ 3150527 h 4478092"/>
              <a:gd name="connsiteX55" fmla="*/ 1 w 2886018"/>
              <a:gd name="connsiteY55" fmla="*/ 2991316 h 4478092"/>
              <a:gd name="connsiteX56" fmla="*/ 1 w 2886018"/>
              <a:gd name="connsiteY56" fmla="*/ 2742400 h 4478092"/>
              <a:gd name="connsiteX57" fmla="*/ 1 w 2886018"/>
              <a:gd name="connsiteY57" fmla="*/ 2371769 h 4478092"/>
              <a:gd name="connsiteX58" fmla="*/ 1 w 2886018"/>
              <a:gd name="connsiteY58" fmla="*/ 2122855 h 4478092"/>
              <a:gd name="connsiteX59" fmla="*/ 1 w 2886018"/>
              <a:gd name="connsiteY59" fmla="*/ 1963641 h 4478092"/>
              <a:gd name="connsiteX60" fmla="*/ 1 w 2886018"/>
              <a:gd name="connsiteY60" fmla="*/ 1344098 h 4478092"/>
              <a:gd name="connsiteX61" fmla="*/ 1 w 2886018"/>
              <a:gd name="connsiteY61" fmla="*/ 1093593 h 4478092"/>
              <a:gd name="connsiteX62" fmla="*/ 1 w 2886018"/>
              <a:gd name="connsiteY62" fmla="*/ 723391 h 4478092"/>
              <a:gd name="connsiteX63" fmla="*/ 0 w 2886018"/>
              <a:gd name="connsiteY63" fmla="*/ 723391 h 4478092"/>
              <a:gd name="connsiteX64" fmla="*/ 0 w 2886018"/>
              <a:gd name="connsiteY64" fmla="*/ 438639 h 4478092"/>
              <a:gd name="connsiteX65" fmla="*/ 1 w 2886018"/>
              <a:gd name="connsiteY65" fmla="*/ 438639 h 447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886018" h="4478092">
                <a:moveTo>
                  <a:pt x="1" y="0"/>
                </a:moveTo>
                <a:lnTo>
                  <a:pt x="41009" y="0"/>
                </a:lnTo>
                <a:lnTo>
                  <a:pt x="192814" y="0"/>
                </a:lnTo>
                <a:lnTo>
                  <a:pt x="418852" y="0"/>
                </a:lnTo>
                <a:lnTo>
                  <a:pt x="570658" y="0"/>
                </a:lnTo>
                <a:lnTo>
                  <a:pt x="667756" y="0"/>
                </a:lnTo>
                <a:lnTo>
                  <a:pt x="1045599" y="0"/>
                </a:lnTo>
                <a:lnTo>
                  <a:pt x="1045599" y="1"/>
                </a:lnTo>
                <a:lnTo>
                  <a:pt x="1406484" y="1"/>
                </a:lnTo>
                <a:lnTo>
                  <a:pt x="1784328" y="1"/>
                </a:lnTo>
                <a:lnTo>
                  <a:pt x="1881426" y="1"/>
                </a:lnTo>
                <a:lnTo>
                  <a:pt x="2033233" y="1"/>
                </a:lnTo>
                <a:lnTo>
                  <a:pt x="2259270" y="1"/>
                </a:lnTo>
                <a:lnTo>
                  <a:pt x="2411076" y="1"/>
                </a:lnTo>
                <a:lnTo>
                  <a:pt x="2508175" y="1"/>
                </a:lnTo>
                <a:lnTo>
                  <a:pt x="2886018" y="1"/>
                </a:lnTo>
                <a:lnTo>
                  <a:pt x="2886018" y="391210"/>
                </a:lnTo>
                <a:lnTo>
                  <a:pt x="2886018" y="450718"/>
                </a:lnTo>
                <a:lnTo>
                  <a:pt x="2886018" y="841928"/>
                </a:lnTo>
                <a:lnTo>
                  <a:pt x="2886018" y="964357"/>
                </a:lnTo>
                <a:lnTo>
                  <a:pt x="2886018" y="1355566"/>
                </a:lnTo>
                <a:lnTo>
                  <a:pt x="2886018" y="1415074"/>
                </a:lnTo>
                <a:lnTo>
                  <a:pt x="2886018" y="1806284"/>
                </a:lnTo>
                <a:lnTo>
                  <a:pt x="2886018" y="2379835"/>
                </a:lnTo>
                <a:lnTo>
                  <a:pt x="2886018" y="2771044"/>
                </a:lnTo>
                <a:lnTo>
                  <a:pt x="2886018" y="2830553"/>
                </a:lnTo>
                <a:lnTo>
                  <a:pt x="2886018" y="3221762"/>
                </a:lnTo>
                <a:lnTo>
                  <a:pt x="2886018" y="3344190"/>
                </a:lnTo>
                <a:lnTo>
                  <a:pt x="2886018" y="3735400"/>
                </a:lnTo>
                <a:lnTo>
                  <a:pt x="2886018" y="3794909"/>
                </a:lnTo>
                <a:lnTo>
                  <a:pt x="2886018" y="4186118"/>
                </a:lnTo>
                <a:cubicBezTo>
                  <a:pt x="2886018" y="4346942"/>
                  <a:pt x="2735263" y="4478092"/>
                  <a:pt x="2547933" y="4478092"/>
                </a:cubicBezTo>
                <a:lnTo>
                  <a:pt x="2170090" y="4478092"/>
                </a:lnTo>
                <a:lnTo>
                  <a:pt x="2072989" y="4478092"/>
                </a:lnTo>
                <a:lnTo>
                  <a:pt x="1921183" y="4478092"/>
                </a:lnTo>
                <a:lnTo>
                  <a:pt x="1695147" y="4478092"/>
                </a:lnTo>
                <a:lnTo>
                  <a:pt x="1543340" y="4478092"/>
                </a:lnTo>
                <a:lnTo>
                  <a:pt x="1446240" y="4478092"/>
                </a:lnTo>
                <a:lnTo>
                  <a:pt x="1068398" y="4478092"/>
                </a:lnTo>
                <a:lnTo>
                  <a:pt x="707516" y="4478092"/>
                </a:lnTo>
                <a:lnTo>
                  <a:pt x="707514" y="4478092"/>
                </a:lnTo>
                <a:lnTo>
                  <a:pt x="516186" y="4478092"/>
                </a:lnTo>
                <a:lnTo>
                  <a:pt x="329674" y="4478092"/>
                </a:lnTo>
                <a:lnTo>
                  <a:pt x="329671" y="4478092"/>
                </a:lnTo>
                <a:lnTo>
                  <a:pt x="232574" y="4478092"/>
                </a:lnTo>
                <a:lnTo>
                  <a:pt x="232572" y="4478092"/>
                </a:lnTo>
                <a:lnTo>
                  <a:pt x="138343" y="4478092"/>
                </a:lnTo>
                <a:lnTo>
                  <a:pt x="80769" y="4478092"/>
                </a:lnTo>
                <a:lnTo>
                  <a:pt x="80766" y="4478092"/>
                </a:lnTo>
                <a:lnTo>
                  <a:pt x="41243" y="4478092"/>
                </a:lnTo>
                <a:lnTo>
                  <a:pt x="0" y="4478092"/>
                </a:lnTo>
                <a:lnTo>
                  <a:pt x="0" y="4361811"/>
                </a:lnTo>
                <a:lnTo>
                  <a:pt x="0" y="3770072"/>
                </a:lnTo>
                <a:lnTo>
                  <a:pt x="1" y="3770072"/>
                </a:lnTo>
                <a:lnTo>
                  <a:pt x="1" y="3150527"/>
                </a:lnTo>
                <a:lnTo>
                  <a:pt x="1" y="2991316"/>
                </a:lnTo>
                <a:lnTo>
                  <a:pt x="1" y="2742400"/>
                </a:lnTo>
                <a:lnTo>
                  <a:pt x="1" y="2371769"/>
                </a:lnTo>
                <a:lnTo>
                  <a:pt x="1" y="2122855"/>
                </a:lnTo>
                <a:lnTo>
                  <a:pt x="1" y="1963641"/>
                </a:lnTo>
                <a:lnTo>
                  <a:pt x="1" y="1344098"/>
                </a:lnTo>
                <a:lnTo>
                  <a:pt x="1" y="1093593"/>
                </a:lnTo>
                <a:lnTo>
                  <a:pt x="1" y="723391"/>
                </a:lnTo>
                <a:lnTo>
                  <a:pt x="0" y="723391"/>
                </a:lnTo>
                <a:lnTo>
                  <a:pt x="0" y="438639"/>
                </a:lnTo>
                <a:lnTo>
                  <a:pt x="1" y="438639"/>
                </a:lnTo>
                <a:close/>
              </a:path>
            </a:pathLst>
          </a:custGeom>
          <a:solidFill>
            <a:srgbClr val="459597"/>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6A646C48-67A9-3A5C-2C31-B969C9101048}"/>
              </a:ext>
            </a:extLst>
          </p:cNvPr>
          <p:cNvCxnSpPr>
            <a:cxnSpLocks/>
          </p:cNvCxnSpPr>
          <p:nvPr/>
        </p:nvCxnSpPr>
        <p:spPr>
          <a:xfrm>
            <a:off x="2376279" y="1069598"/>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07978D17-93E6-A02B-5947-8AF3CC7A13B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19</a:t>
            </a:fld>
            <a:endParaRPr lang="fr-CA" sz="1200" dirty="0"/>
          </a:p>
        </p:txBody>
      </p:sp>
      <p:sp>
        <p:nvSpPr>
          <p:cNvPr id="2" name="TextBox 1">
            <a:extLst>
              <a:ext uri="{FF2B5EF4-FFF2-40B4-BE49-F238E27FC236}">
                <a16:creationId xmlns:a16="http://schemas.microsoft.com/office/drawing/2014/main" id="{359A3AF6-4F0D-51D9-E246-46EA89925FC9}"/>
              </a:ext>
            </a:extLst>
          </p:cNvPr>
          <p:cNvSpPr txBox="1"/>
          <p:nvPr/>
        </p:nvSpPr>
        <p:spPr>
          <a:xfrm>
            <a:off x="2576242" y="1273473"/>
            <a:ext cx="8544192" cy="5847755"/>
          </a:xfrm>
          <a:prstGeom prst="rect">
            <a:avLst/>
          </a:prstGeom>
          <a:noFill/>
        </p:spPr>
        <p:txBody>
          <a:bodyPr wrap="square">
            <a:spAutoFit/>
          </a:bodyPr>
          <a:lstStyle/>
          <a:p>
            <a:pPr marL="457200" indent="-457200">
              <a:buClr>
                <a:srgbClr val="EC7C69"/>
              </a:buClr>
              <a:buFont typeface="+mj-lt"/>
              <a:buAutoNum type="arabicPeriod"/>
            </a:pPr>
            <a:r>
              <a:rPr lang="en-IE" sz="2200" b="1" dirty="0">
                <a:solidFill>
                  <a:srgbClr val="EC7C69"/>
                </a:solidFill>
              </a:rPr>
              <a:t>Define Your Business Model: </a:t>
            </a:r>
            <a:r>
              <a:rPr lang="en-IE" sz="2200" dirty="0">
                <a:solidFill>
                  <a:srgbClr val="494949"/>
                </a:solidFill>
              </a:rPr>
              <a:t>Decide if you’ll be owner-operated, a </a:t>
            </a:r>
            <a:r>
              <a:rPr lang="en-IE" sz="2200" dirty="0" err="1">
                <a:solidFill>
                  <a:srgbClr val="494949"/>
                </a:solidFill>
              </a:rPr>
              <a:t>farmstay</a:t>
            </a:r>
            <a:r>
              <a:rPr lang="en-IE" sz="2200" dirty="0">
                <a:solidFill>
                  <a:srgbClr val="494949"/>
                </a:solidFill>
              </a:rPr>
              <a:t>/</a:t>
            </a:r>
            <a:r>
              <a:rPr lang="en-IE" sz="2200" dirty="0" err="1">
                <a:solidFill>
                  <a:srgbClr val="494949"/>
                </a:solidFill>
              </a:rPr>
              <a:t>agriturismo</a:t>
            </a:r>
            <a:r>
              <a:rPr lang="en-IE" sz="2200" dirty="0">
                <a:solidFill>
                  <a:srgbClr val="494949"/>
                </a:solidFill>
              </a:rPr>
              <a:t>, seasonal pop-up, or an eco-retreat. </a:t>
            </a:r>
            <a:r>
              <a:rPr lang="en-IE" sz="2200" b="1" dirty="0">
                <a:solidFill>
                  <a:srgbClr val="494949"/>
                </a:solidFill>
              </a:rPr>
              <a:t>Your model affects your costs, </a:t>
            </a:r>
            <a:r>
              <a:rPr lang="en-IE" sz="2200" dirty="0">
                <a:solidFill>
                  <a:srgbClr val="494949"/>
                </a:solidFill>
              </a:rPr>
              <a:t>e.g., site selection, investment size, legal needs, and your marketing strategy. </a:t>
            </a:r>
          </a:p>
          <a:p>
            <a:pPr marL="457200" indent="-457200">
              <a:buClr>
                <a:srgbClr val="EC7C69"/>
              </a:buClr>
              <a:buFont typeface="+mj-lt"/>
              <a:buAutoNum type="arabicPeriod"/>
            </a:pPr>
            <a:endParaRPr lang="en-IE" sz="2200" dirty="0">
              <a:solidFill>
                <a:srgbClr val="494949"/>
              </a:solidFill>
            </a:endParaRPr>
          </a:p>
          <a:p>
            <a:pPr marL="457200" indent="-457200">
              <a:buClr>
                <a:srgbClr val="EC7C69"/>
              </a:buClr>
              <a:buFont typeface="+mj-lt"/>
              <a:buAutoNum type="arabicPeriod"/>
            </a:pPr>
            <a:r>
              <a:rPr lang="en-IE" sz="2200" b="1" dirty="0">
                <a:solidFill>
                  <a:srgbClr val="EC7C69"/>
                </a:solidFill>
              </a:rPr>
              <a:t>Understand You’re Building a Commercial Tourism Business: </a:t>
            </a:r>
            <a:r>
              <a:rPr lang="en-IE" sz="2200" dirty="0">
                <a:solidFill>
                  <a:srgbClr val="494949"/>
                </a:solidFill>
              </a:rPr>
              <a:t>Don’t assume this is “just camping” or part-time use—authorities treat it as commercial development.</a:t>
            </a:r>
          </a:p>
          <a:p>
            <a:pPr marL="457200" indent="-457200">
              <a:buClr>
                <a:srgbClr val="EC7C69"/>
              </a:buClr>
              <a:buFont typeface="+mj-lt"/>
              <a:buAutoNum type="arabicPeriod"/>
            </a:pPr>
            <a:endParaRPr lang="en-IE" sz="2200" dirty="0">
              <a:solidFill>
                <a:srgbClr val="494949"/>
              </a:solidFill>
            </a:endParaRPr>
          </a:p>
          <a:p>
            <a:pPr marL="457200" indent="-457200">
              <a:buClr>
                <a:srgbClr val="EC7C69"/>
              </a:buClr>
              <a:buFont typeface="+mj-lt"/>
              <a:buAutoNum type="arabicPeriod"/>
            </a:pPr>
            <a:r>
              <a:rPr lang="en-IE" sz="2200" b="1" dirty="0">
                <a:solidFill>
                  <a:srgbClr val="EC7C69"/>
                </a:solidFill>
              </a:rPr>
              <a:t>Check </a:t>
            </a:r>
            <a:r>
              <a:rPr lang="en-US" sz="2200" b="1" dirty="0">
                <a:solidFill>
                  <a:srgbClr val="EC7C69"/>
                </a:solidFill>
              </a:rPr>
              <a:t>Zoning &amp; Suitability </a:t>
            </a:r>
            <a:r>
              <a:rPr lang="en-US" sz="2200" b="1" dirty="0">
                <a:solidFill>
                  <a:srgbClr val="494949"/>
                </a:solidFill>
              </a:rPr>
              <a:t>(what land you can build on): </a:t>
            </a:r>
            <a:r>
              <a:rPr lang="en-US" sz="2200" dirty="0">
                <a:solidFill>
                  <a:srgbClr val="494949"/>
                </a:solidFill>
              </a:rPr>
              <a:t>Legal compliance, the land and ATA must align with zoning laws for hospitality use, tourism zoning, building control, and tourism-use designation. Buying agricultural land without proper rezoning can significantly delay, increase the cost, or block development.</a:t>
            </a:r>
          </a:p>
          <a:p>
            <a:pPr>
              <a:buClr>
                <a:srgbClr val="EC7C69"/>
              </a:buClr>
            </a:pPr>
            <a:r>
              <a:rPr lang="en-IE" sz="2200" dirty="0">
                <a:solidFill>
                  <a:srgbClr val="494949"/>
                </a:solidFill>
              </a:rPr>
              <a:t> </a:t>
            </a:r>
          </a:p>
          <a:p>
            <a:pPr marL="457200" indent="-457200">
              <a:buClr>
                <a:srgbClr val="EC7C69"/>
              </a:buClr>
              <a:buFont typeface="+mj-lt"/>
              <a:buAutoNum type="arabicPeriod"/>
            </a:pPr>
            <a:endParaRPr lang="en-IE" sz="2200" b="1" dirty="0">
              <a:solidFill>
                <a:srgbClr val="494949"/>
              </a:solidFill>
            </a:endParaRPr>
          </a:p>
          <a:p>
            <a:pPr marL="457200" indent="-457200">
              <a:buClr>
                <a:srgbClr val="EC7C69"/>
              </a:buClr>
              <a:buFont typeface="+mj-lt"/>
              <a:buAutoNum type="arabicPeriod"/>
            </a:pPr>
            <a:endParaRPr lang="en-US" sz="2200" dirty="0">
              <a:solidFill>
                <a:srgbClr val="494949"/>
              </a:solidFill>
            </a:endParaRPr>
          </a:p>
        </p:txBody>
      </p:sp>
      <p:pic>
        <p:nvPicPr>
          <p:cNvPr id="14" name="Picture 13">
            <a:extLst>
              <a:ext uri="{FF2B5EF4-FFF2-40B4-BE49-F238E27FC236}">
                <a16:creationId xmlns:a16="http://schemas.microsoft.com/office/drawing/2014/main" id="{160FF025-D682-25A7-9F1F-DDA34EC455F9}"/>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004034" y="4198867"/>
            <a:ext cx="3580276" cy="2659133"/>
          </a:xfrm>
          <a:prstGeom prst="rect">
            <a:avLst/>
          </a:prstGeom>
        </p:spPr>
      </p:pic>
      <p:sp>
        <p:nvSpPr>
          <p:cNvPr id="5" name="Text Placeholder 5">
            <a:extLst>
              <a:ext uri="{FF2B5EF4-FFF2-40B4-BE49-F238E27FC236}">
                <a16:creationId xmlns:a16="http://schemas.microsoft.com/office/drawing/2014/main" id="{0A46FCA9-D456-1762-4FB3-287FB3127F6E}"/>
              </a:ext>
            </a:extLst>
          </p:cNvPr>
          <p:cNvSpPr txBox="1">
            <a:spLocks/>
          </p:cNvSpPr>
          <p:nvPr/>
        </p:nvSpPr>
        <p:spPr>
          <a:xfrm>
            <a:off x="2576242" y="442669"/>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Overview and Key Cost Considerations in Setting up</a:t>
            </a:r>
          </a:p>
          <a:p>
            <a:pPr>
              <a:lnSpc>
                <a:spcPts val="2900"/>
              </a:lnSpc>
            </a:pPr>
            <a:endParaRPr lang="en-US" dirty="0"/>
          </a:p>
        </p:txBody>
      </p:sp>
      <p:sp>
        <p:nvSpPr>
          <p:cNvPr id="6" name="Text Placeholder 3">
            <a:extLst>
              <a:ext uri="{FF2B5EF4-FFF2-40B4-BE49-F238E27FC236}">
                <a16:creationId xmlns:a16="http://schemas.microsoft.com/office/drawing/2014/main" id="{16FB1D71-1B99-8395-EC67-ADF82A213BA6}"/>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Alternative Tourism Accommodation </a:t>
            </a:r>
          </a:p>
        </p:txBody>
      </p:sp>
    </p:spTree>
    <p:extLst>
      <p:ext uri="{BB962C8B-B14F-4D97-AF65-F5344CB8AC3E}">
        <p14:creationId xmlns:p14="http://schemas.microsoft.com/office/powerpoint/2010/main" val="85077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E0BC66-ABD9-0C09-E0B1-DD4411D961A3}"/>
            </a:ext>
          </a:extLst>
        </p:cNvPr>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59A5C255-95BA-619C-821D-7B127EDD9D0F}"/>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8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mtClean="0"/>
              <a:pPr/>
              <a:t>2</a:t>
            </a:fld>
            <a:endParaRPr lang="fr-CA" dirty="0"/>
          </a:p>
        </p:txBody>
      </p:sp>
      <p:sp>
        <p:nvSpPr>
          <p:cNvPr id="13" name="Text Placeholder 1">
            <a:extLst>
              <a:ext uri="{FF2B5EF4-FFF2-40B4-BE49-F238E27FC236}">
                <a16:creationId xmlns:a16="http://schemas.microsoft.com/office/drawing/2014/main" id="{5B7F3B94-7ECD-3CBD-6399-8FDF914877E7}"/>
              </a:ext>
            </a:extLst>
          </p:cNvPr>
          <p:cNvSpPr>
            <a:spLocks noGrp="1"/>
          </p:cNvSpPr>
          <p:nvPr>
            <p:ph type="body" sz="quarter" idx="16"/>
          </p:nvPr>
        </p:nvSpPr>
        <p:spPr>
          <a:xfrm>
            <a:off x="558237" y="2464805"/>
            <a:ext cx="4515214" cy="3066422"/>
          </a:xfrm>
        </p:spPr>
        <p:txBody>
          <a:bodyPr>
            <a:normAutofit/>
          </a:bodyPr>
          <a:lstStyle/>
          <a:p>
            <a:r>
              <a:rPr lang="en-US" sz="3700" dirty="0"/>
              <a:t>Laying the Financial Foundations of Your Business and Your Market</a:t>
            </a:r>
          </a:p>
        </p:txBody>
      </p:sp>
      <p:sp>
        <p:nvSpPr>
          <p:cNvPr id="14" name="Text Placeholder 2">
            <a:extLst>
              <a:ext uri="{FF2B5EF4-FFF2-40B4-BE49-F238E27FC236}">
                <a16:creationId xmlns:a16="http://schemas.microsoft.com/office/drawing/2014/main" id="{4279EBEF-61A4-B6BD-FBBA-F589835A25A5}"/>
              </a:ext>
            </a:extLst>
          </p:cNvPr>
          <p:cNvSpPr>
            <a:spLocks noGrp="1"/>
          </p:cNvSpPr>
          <p:nvPr>
            <p:ph type="body" sz="quarter" idx="17"/>
          </p:nvPr>
        </p:nvSpPr>
        <p:spPr>
          <a:xfrm>
            <a:off x="558237" y="1059430"/>
            <a:ext cx="5537763" cy="582221"/>
          </a:xfrm>
        </p:spPr>
        <p:txBody>
          <a:bodyPr/>
          <a:lstStyle/>
          <a:p>
            <a:r>
              <a:rPr lang="en-IE" sz="6600" dirty="0"/>
              <a:t>Module 6 </a:t>
            </a:r>
            <a:r>
              <a:rPr lang="en-IE" sz="5000" dirty="0"/>
              <a:t>(Part 1)</a:t>
            </a:r>
            <a:endParaRPr lang="en-GB" sz="5000" dirty="0"/>
          </a:p>
        </p:txBody>
      </p:sp>
      <p:cxnSp>
        <p:nvCxnSpPr>
          <p:cNvPr id="6" name="Straight Connector 5">
            <a:extLst>
              <a:ext uri="{FF2B5EF4-FFF2-40B4-BE49-F238E27FC236}">
                <a16:creationId xmlns:a16="http://schemas.microsoft.com/office/drawing/2014/main" id="{3567C5CB-4782-EAD5-50E9-FBA3285109F7}"/>
              </a:ext>
            </a:extLst>
          </p:cNvPr>
          <p:cNvCxnSpPr>
            <a:cxnSpLocks/>
          </p:cNvCxnSpPr>
          <p:nvPr/>
        </p:nvCxnSpPr>
        <p:spPr>
          <a:xfrm flipH="1">
            <a:off x="5729763" y="3321399"/>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2" name="Text Placeholder 5">
            <a:extLst>
              <a:ext uri="{FF2B5EF4-FFF2-40B4-BE49-F238E27FC236}">
                <a16:creationId xmlns:a16="http://schemas.microsoft.com/office/drawing/2014/main" id="{A920B0C0-42D2-6D4D-6EE1-A78453326EBD}"/>
              </a:ext>
            </a:extLst>
          </p:cNvPr>
          <p:cNvSpPr txBox="1">
            <a:spLocks/>
          </p:cNvSpPr>
          <p:nvPr/>
        </p:nvSpPr>
        <p:spPr>
          <a:xfrm>
            <a:off x="1027270" y="4190766"/>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endParaRPr lang="en-US" dirty="0">
              <a:solidFill>
                <a:srgbClr val="E96751"/>
              </a:solidFill>
            </a:endParaRPr>
          </a:p>
        </p:txBody>
      </p:sp>
      <p:pic>
        <p:nvPicPr>
          <p:cNvPr id="10" name="Picture Placeholder 9" descr="A circular building with many windows&#10;&#10;AI-generated content may be incorrect.">
            <a:extLst>
              <a:ext uri="{FF2B5EF4-FFF2-40B4-BE49-F238E27FC236}">
                <a16:creationId xmlns:a16="http://schemas.microsoft.com/office/drawing/2014/main" id="{3A8AE678-921E-8894-EB3A-D671EFCD330C}"/>
              </a:ext>
            </a:extLst>
          </p:cNvPr>
          <p:cNvPicPr>
            <a:picLocks noGrp="1" noChangeAspect="1"/>
          </p:cNvPicPr>
          <p:nvPr>
            <p:ph type="pic" sz="quarter" idx="19"/>
          </p:nvPr>
        </p:nvPicPr>
        <p:blipFill>
          <a:blip r:embed="rId2"/>
          <a:srcRect l="2042" r="2042"/>
          <a:stretch>
            <a:fillRect/>
          </a:stretch>
        </p:blipFill>
        <p:spPr/>
      </p:pic>
    </p:spTree>
    <p:extLst>
      <p:ext uri="{BB962C8B-B14F-4D97-AF65-F5344CB8AC3E}">
        <p14:creationId xmlns:p14="http://schemas.microsoft.com/office/powerpoint/2010/main" val="35318185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B73E5-90BF-FF38-087C-F4A3EF73D5B5}"/>
            </a:ext>
          </a:extLst>
        </p:cNvPr>
        <p:cNvGrpSpPr/>
        <p:nvPr/>
      </p:nvGrpSpPr>
      <p:grpSpPr>
        <a:xfrm>
          <a:off x="0" y="0"/>
          <a:ext cx="0" cy="0"/>
          <a:chOff x="0" y="0"/>
          <a:chExt cx="0" cy="0"/>
        </a:xfrm>
      </p:grpSpPr>
      <p:sp>
        <p:nvSpPr>
          <p:cNvPr id="13" name="Freeform 12">
            <a:extLst>
              <a:ext uri="{FF2B5EF4-FFF2-40B4-BE49-F238E27FC236}">
                <a16:creationId xmlns:a16="http://schemas.microsoft.com/office/drawing/2014/main" id="{F9735950-9530-2FE5-88D2-285734DFB607}"/>
              </a:ext>
            </a:extLst>
          </p:cNvPr>
          <p:cNvSpPr/>
          <p:nvPr/>
        </p:nvSpPr>
        <p:spPr>
          <a:xfrm>
            <a:off x="-54509" y="2983124"/>
            <a:ext cx="2069719" cy="3211481"/>
          </a:xfrm>
          <a:custGeom>
            <a:avLst/>
            <a:gdLst>
              <a:gd name="connsiteX0" fmla="*/ 1 w 2886018"/>
              <a:gd name="connsiteY0" fmla="*/ 0 h 4478092"/>
              <a:gd name="connsiteX1" fmla="*/ 41009 w 2886018"/>
              <a:gd name="connsiteY1" fmla="*/ 0 h 4478092"/>
              <a:gd name="connsiteX2" fmla="*/ 192814 w 2886018"/>
              <a:gd name="connsiteY2" fmla="*/ 0 h 4478092"/>
              <a:gd name="connsiteX3" fmla="*/ 418852 w 2886018"/>
              <a:gd name="connsiteY3" fmla="*/ 0 h 4478092"/>
              <a:gd name="connsiteX4" fmla="*/ 570658 w 2886018"/>
              <a:gd name="connsiteY4" fmla="*/ 0 h 4478092"/>
              <a:gd name="connsiteX5" fmla="*/ 667756 w 2886018"/>
              <a:gd name="connsiteY5" fmla="*/ 0 h 4478092"/>
              <a:gd name="connsiteX6" fmla="*/ 1045599 w 2886018"/>
              <a:gd name="connsiteY6" fmla="*/ 0 h 4478092"/>
              <a:gd name="connsiteX7" fmla="*/ 1045599 w 2886018"/>
              <a:gd name="connsiteY7" fmla="*/ 1 h 4478092"/>
              <a:gd name="connsiteX8" fmla="*/ 1406484 w 2886018"/>
              <a:gd name="connsiteY8" fmla="*/ 1 h 4478092"/>
              <a:gd name="connsiteX9" fmla="*/ 1784328 w 2886018"/>
              <a:gd name="connsiteY9" fmla="*/ 1 h 4478092"/>
              <a:gd name="connsiteX10" fmla="*/ 1881426 w 2886018"/>
              <a:gd name="connsiteY10" fmla="*/ 1 h 4478092"/>
              <a:gd name="connsiteX11" fmla="*/ 2033233 w 2886018"/>
              <a:gd name="connsiteY11" fmla="*/ 1 h 4478092"/>
              <a:gd name="connsiteX12" fmla="*/ 2259270 w 2886018"/>
              <a:gd name="connsiteY12" fmla="*/ 1 h 4478092"/>
              <a:gd name="connsiteX13" fmla="*/ 2411076 w 2886018"/>
              <a:gd name="connsiteY13" fmla="*/ 1 h 4478092"/>
              <a:gd name="connsiteX14" fmla="*/ 2508175 w 2886018"/>
              <a:gd name="connsiteY14" fmla="*/ 1 h 4478092"/>
              <a:gd name="connsiteX15" fmla="*/ 2886018 w 2886018"/>
              <a:gd name="connsiteY15" fmla="*/ 1 h 4478092"/>
              <a:gd name="connsiteX16" fmla="*/ 2886018 w 2886018"/>
              <a:gd name="connsiteY16" fmla="*/ 391210 h 4478092"/>
              <a:gd name="connsiteX17" fmla="*/ 2886018 w 2886018"/>
              <a:gd name="connsiteY17" fmla="*/ 450718 h 4478092"/>
              <a:gd name="connsiteX18" fmla="*/ 2886018 w 2886018"/>
              <a:gd name="connsiteY18" fmla="*/ 841928 h 4478092"/>
              <a:gd name="connsiteX19" fmla="*/ 2886018 w 2886018"/>
              <a:gd name="connsiteY19" fmla="*/ 964357 h 4478092"/>
              <a:gd name="connsiteX20" fmla="*/ 2886018 w 2886018"/>
              <a:gd name="connsiteY20" fmla="*/ 1355566 h 4478092"/>
              <a:gd name="connsiteX21" fmla="*/ 2886018 w 2886018"/>
              <a:gd name="connsiteY21" fmla="*/ 1415074 h 4478092"/>
              <a:gd name="connsiteX22" fmla="*/ 2886018 w 2886018"/>
              <a:gd name="connsiteY22" fmla="*/ 1806284 h 4478092"/>
              <a:gd name="connsiteX23" fmla="*/ 2886018 w 2886018"/>
              <a:gd name="connsiteY23" fmla="*/ 2379835 h 4478092"/>
              <a:gd name="connsiteX24" fmla="*/ 2886018 w 2886018"/>
              <a:gd name="connsiteY24" fmla="*/ 2771044 h 4478092"/>
              <a:gd name="connsiteX25" fmla="*/ 2886018 w 2886018"/>
              <a:gd name="connsiteY25" fmla="*/ 2830553 h 4478092"/>
              <a:gd name="connsiteX26" fmla="*/ 2886018 w 2886018"/>
              <a:gd name="connsiteY26" fmla="*/ 3221762 h 4478092"/>
              <a:gd name="connsiteX27" fmla="*/ 2886018 w 2886018"/>
              <a:gd name="connsiteY27" fmla="*/ 3344190 h 4478092"/>
              <a:gd name="connsiteX28" fmla="*/ 2886018 w 2886018"/>
              <a:gd name="connsiteY28" fmla="*/ 3735400 h 4478092"/>
              <a:gd name="connsiteX29" fmla="*/ 2886018 w 2886018"/>
              <a:gd name="connsiteY29" fmla="*/ 3794909 h 4478092"/>
              <a:gd name="connsiteX30" fmla="*/ 2886018 w 2886018"/>
              <a:gd name="connsiteY30" fmla="*/ 4186118 h 4478092"/>
              <a:gd name="connsiteX31" fmla="*/ 2547933 w 2886018"/>
              <a:gd name="connsiteY31" fmla="*/ 4478092 h 4478092"/>
              <a:gd name="connsiteX32" fmla="*/ 2170090 w 2886018"/>
              <a:gd name="connsiteY32" fmla="*/ 4478092 h 4478092"/>
              <a:gd name="connsiteX33" fmla="*/ 2072989 w 2886018"/>
              <a:gd name="connsiteY33" fmla="*/ 4478092 h 4478092"/>
              <a:gd name="connsiteX34" fmla="*/ 1921183 w 2886018"/>
              <a:gd name="connsiteY34" fmla="*/ 4478092 h 4478092"/>
              <a:gd name="connsiteX35" fmla="*/ 1695147 w 2886018"/>
              <a:gd name="connsiteY35" fmla="*/ 4478092 h 4478092"/>
              <a:gd name="connsiteX36" fmla="*/ 1543340 w 2886018"/>
              <a:gd name="connsiteY36" fmla="*/ 4478092 h 4478092"/>
              <a:gd name="connsiteX37" fmla="*/ 1446240 w 2886018"/>
              <a:gd name="connsiteY37" fmla="*/ 4478092 h 4478092"/>
              <a:gd name="connsiteX38" fmla="*/ 1068398 w 2886018"/>
              <a:gd name="connsiteY38" fmla="*/ 4478092 h 4478092"/>
              <a:gd name="connsiteX39" fmla="*/ 707516 w 2886018"/>
              <a:gd name="connsiteY39" fmla="*/ 4478092 h 4478092"/>
              <a:gd name="connsiteX40" fmla="*/ 707514 w 2886018"/>
              <a:gd name="connsiteY40" fmla="*/ 4478092 h 4478092"/>
              <a:gd name="connsiteX41" fmla="*/ 516186 w 2886018"/>
              <a:gd name="connsiteY41" fmla="*/ 4478092 h 4478092"/>
              <a:gd name="connsiteX42" fmla="*/ 329674 w 2886018"/>
              <a:gd name="connsiteY42" fmla="*/ 4478092 h 4478092"/>
              <a:gd name="connsiteX43" fmla="*/ 329671 w 2886018"/>
              <a:gd name="connsiteY43" fmla="*/ 4478092 h 4478092"/>
              <a:gd name="connsiteX44" fmla="*/ 232574 w 2886018"/>
              <a:gd name="connsiteY44" fmla="*/ 4478092 h 4478092"/>
              <a:gd name="connsiteX45" fmla="*/ 232572 w 2886018"/>
              <a:gd name="connsiteY45" fmla="*/ 4478092 h 4478092"/>
              <a:gd name="connsiteX46" fmla="*/ 138343 w 2886018"/>
              <a:gd name="connsiteY46" fmla="*/ 4478092 h 4478092"/>
              <a:gd name="connsiteX47" fmla="*/ 80769 w 2886018"/>
              <a:gd name="connsiteY47" fmla="*/ 4478092 h 4478092"/>
              <a:gd name="connsiteX48" fmla="*/ 80766 w 2886018"/>
              <a:gd name="connsiteY48" fmla="*/ 4478092 h 4478092"/>
              <a:gd name="connsiteX49" fmla="*/ 41243 w 2886018"/>
              <a:gd name="connsiteY49" fmla="*/ 4478092 h 4478092"/>
              <a:gd name="connsiteX50" fmla="*/ 0 w 2886018"/>
              <a:gd name="connsiteY50" fmla="*/ 4478092 h 4478092"/>
              <a:gd name="connsiteX51" fmla="*/ 0 w 2886018"/>
              <a:gd name="connsiteY51" fmla="*/ 4361811 h 4478092"/>
              <a:gd name="connsiteX52" fmla="*/ 0 w 2886018"/>
              <a:gd name="connsiteY52" fmla="*/ 3770072 h 4478092"/>
              <a:gd name="connsiteX53" fmla="*/ 1 w 2886018"/>
              <a:gd name="connsiteY53" fmla="*/ 3770072 h 4478092"/>
              <a:gd name="connsiteX54" fmla="*/ 1 w 2886018"/>
              <a:gd name="connsiteY54" fmla="*/ 3150527 h 4478092"/>
              <a:gd name="connsiteX55" fmla="*/ 1 w 2886018"/>
              <a:gd name="connsiteY55" fmla="*/ 2991316 h 4478092"/>
              <a:gd name="connsiteX56" fmla="*/ 1 w 2886018"/>
              <a:gd name="connsiteY56" fmla="*/ 2742400 h 4478092"/>
              <a:gd name="connsiteX57" fmla="*/ 1 w 2886018"/>
              <a:gd name="connsiteY57" fmla="*/ 2371769 h 4478092"/>
              <a:gd name="connsiteX58" fmla="*/ 1 w 2886018"/>
              <a:gd name="connsiteY58" fmla="*/ 2122855 h 4478092"/>
              <a:gd name="connsiteX59" fmla="*/ 1 w 2886018"/>
              <a:gd name="connsiteY59" fmla="*/ 1963641 h 4478092"/>
              <a:gd name="connsiteX60" fmla="*/ 1 w 2886018"/>
              <a:gd name="connsiteY60" fmla="*/ 1344098 h 4478092"/>
              <a:gd name="connsiteX61" fmla="*/ 1 w 2886018"/>
              <a:gd name="connsiteY61" fmla="*/ 1093593 h 4478092"/>
              <a:gd name="connsiteX62" fmla="*/ 1 w 2886018"/>
              <a:gd name="connsiteY62" fmla="*/ 723391 h 4478092"/>
              <a:gd name="connsiteX63" fmla="*/ 0 w 2886018"/>
              <a:gd name="connsiteY63" fmla="*/ 723391 h 4478092"/>
              <a:gd name="connsiteX64" fmla="*/ 0 w 2886018"/>
              <a:gd name="connsiteY64" fmla="*/ 438639 h 4478092"/>
              <a:gd name="connsiteX65" fmla="*/ 1 w 2886018"/>
              <a:gd name="connsiteY65" fmla="*/ 438639 h 447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886018" h="4478092">
                <a:moveTo>
                  <a:pt x="1" y="0"/>
                </a:moveTo>
                <a:lnTo>
                  <a:pt x="41009" y="0"/>
                </a:lnTo>
                <a:lnTo>
                  <a:pt x="192814" y="0"/>
                </a:lnTo>
                <a:lnTo>
                  <a:pt x="418852" y="0"/>
                </a:lnTo>
                <a:lnTo>
                  <a:pt x="570658" y="0"/>
                </a:lnTo>
                <a:lnTo>
                  <a:pt x="667756" y="0"/>
                </a:lnTo>
                <a:lnTo>
                  <a:pt x="1045599" y="0"/>
                </a:lnTo>
                <a:lnTo>
                  <a:pt x="1045599" y="1"/>
                </a:lnTo>
                <a:lnTo>
                  <a:pt x="1406484" y="1"/>
                </a:lnTo>
                <a:lnTo>
                  <a:pt x="1784328" y="1"/>
                </a:lnTo>
                <a:lnTo>
                  <a:pt x="1881426" y="1"/>
                </a:lnTo>
                <a:lnTo>
                  <a:pt x="2033233" y="1"/>
                </a:lnTo>
                <a:lnTo>
                  <a:pt x="2259270" y="1"/>
                </a:lnTo>
                <a:lnTo>
                  <a:pt x="2411076" y="1"/>
                </a:lnTo>
                <a:lnTo>
                  <a:pt x="2508175" y="1"/>
                </a:lnTo>
                <a:lnTo>
                  <a:pt x="2886018" y="1"/>
                </a:lnTo>
                <a:lnTo>
                  <a:pt x="2886018" y="391210"/>
                </a:lnTo>
                <a:lnTo>
                  <a:pt x="2886018" y="450718"/>
                </a:lnTo>
                <a:lnTo>
                  <a:pt x="2886018" y="841928"/>
                </a:lnTo>
                <a:lnTo>
                  <a:pt x="2886018" y="964357"/>
                </a:lnTo>
                <a:lnTo>
                  <a:pt x="2886018" y="1355566"/>
                </a:lnTo>
                <a:lnTo>
                  <a:pt x="2886018" y="1415074"/>
                </a:lnTo>
                <a:lnTo>
                  <a:pt x="2886018" y="1806284"/>
                </a:lnTo>
                <a:lnTo>
                  <a:pt x="2886018" y="2379835"/>
                </a:lnTo>
                <a:lnTo>
                  <a:pt x="2886018" y="2771044"/>
                </a:lnTo>
                <a:lnTo>
                  <a:pt x="2886018" y="2830553"/>
                </a:lnTo>
                <a:lnTo>
                  <a:pt x="2886018" y="3221762"/>
                </a:lnTo>
                <a:lnTo>
                  <a:pt x="2886018" y="3344190"/>
                </a:lnTo>
                <a:lnTo>
                  <a:pt x="2886018" y="3735400"/>
                </a:lnTo>
                <a:lnTo>
                  <a:pt x="2886018" y="3794909"/>
                </a:lnTo>
                <a:lnTo>
                  <a:pt x="2886018" y="4186118"/>
                </a:lnTo>
                <a:cubicBezTo>
                  <a:pt x="2886018" y="4346942"/>
                  <a:pt x="2735263" y="4478092"/>
                  <a:pt x="2547933" y="4478092"/>
                </a:cubicBezTo>
                <a:lnTo>
                  <a:pt x="2170090" y="4478092"/>
                </a:lnTo>
                <a:lnTo>
                  <a:pt x="2072989" y="4478092"/>
                </a:lnTo>
                <a:lnTo>
                  <a:pt x="1921183" y="4478092"/>
                </a:lnTo>
                <a:lnTo>
                  <a:pt x="1695147" y="4478092"/>
                </a:lnTo>
                <a:lnTo>
                  <a:pt x="1543340" y="4478092"/>
                </a:lnTo>
                <a:lnTo>
                  <a:pt x="1446240" y="4478092"/>
                </a:lnTo>
                <a:lnTo>
                  <a:pt x="1068398" y="4478092"/>
                </a:lnTo>
                <a:lnTo>
                  <a:pt x="707516" y="4478092"/>
                </a:lnTo>
                <a:lnTo>
                  <a:pt x="707514" y="4478092"/>
                </a:lnTo>
                <a:lnTo>
                  <a:pt x="516186" y="4478092"/>
                </a:lnTo>
                <a:lnTo>
                  <a:pt x="329674" y="4478092"/>
                </a:lnTo>
                <a:lnTo>
                  <a:pt x="329671" y="4478092"/>
                </a:lnTo>
                <a:lnTo>
                  <a:pt x="232574" y="4478092"/>
                </a:lnTo>
                <a:lnTo>
                  <a:pt x="232572" y="4478092"/>
                </a:lnTo>
                <a:lnTo>
                  <a:pt x="138343" y="4478092"/>
                </a:lnTo>
                <a:lnTo>
                  <a:pt x="80769" y="4478092"/>
                </a:lnTo>
                <a:lnTo>
                  <a:pt x="80766" y="4478092"/>
                </a:lnTo>
                <a:lnTo>
                  <a:pt x="41243" y="4478092"/>
                </a:lnTo>
                <a:lnTo>
                  <a:pt x="0" y="4478092"/>
                </a:lnTo>
                <a:lnTo>
                  <a:pt x="0" y="4361811"/>
                </a:lnTo>
                <a:lnTo>
                  <a:pt x="0" y="3770072"/>
                </a:lnTo>
                <a:lnTo>
                  <a:pt x="1" y="3770072"/>
                </a:lnTo>
                <a:lnTo>
                  <a:pt x="1" y="3150527"/>
                </a:lnTo>
                <a:lnTo>
                  <a:pt x="1" y="2991316"/>
                </a:lnTo>
                <a:lnTo>
                  <a:pt x="1" y="2742400"/>
                </a:lnTo>
                <a:lnTo>
                  <a:pt x="1" y="2371769"/>
                </a:lnTo>
                <a:lnTo>
                  <a:pt x="1" y="2122855"/>
                </a:lnTo>
                <a:lnTo>
                  <a:pt x="1" y="1963641"/>
                </a:lnTo>
                <a:lnTo>
                  <a:pt x="1" y="1344098"/>
                </a:lnTo>
                <a:lnTo>
                  <a:pt x="1" y="1093593"/>
                </a:lnTo>
                <a:lnTo>
                  <a:pt x="1" y="723391"/>
                </a:lnTo>
                <a:lnTo>
                  <a:pt x="0" y="723391"/>
                </a:lnTo>
                <a:lnTo>
                  <a:pt x="0" y="438639"/>
                </a:lnTo>
                <a:lnTo>
                  <a:pt x="1" y="438639"/>
                </a:lnTo>
                <a:close/>
              </a:path>
            </a:pathLst>
          </a:custGeom>
          <a:solidFill>
            <a:srgbClr val="459597"/>
          </a:solidFill>
          <a:ln w="24491" cap="flat">
            <a:noFill/>
            <a:prstDash val="solid"/>
            <a:miter/>
          </a:ln>
        </p:spPr>
        <p:txBody>
          <a:bodyPr wrap="square" rtlCol="0" anchor="ctr">
            <a:noAutofit/>
          </a:bodyPr>
          <a:lstStyle/>
          <a:p>
            <a:endParaRPr lang="en-US"/>
          </a:p>
        </p:txBody>
      </p:sp>
      <p:sp>
        <p:nvSpPr>
          <p:cNvPr id="3" name="Freeform 2">
            <a:extLst>
              <a:ext uri="{FF2B5EF4-FFF2-40B4-BE49-F238E27FC236}">
                <a16:creationId xmlns:a16="http://schemas.microsoft.com/office/drawing/2014/main" id="{D4394EA9-E895-0365-EFFF-EC5DD8134590}"/>
              </a:ext>
            </a:extLst>
          </p:cNvPr>
          <p:cNvSpPr/>
          <p:nvPr/>
        </p:nvSpPr>
        <p:spPr>
          <a:xfrm>
            <a:off x="-54509" y="0"/>
            <a:ext cx="2069719" cy="3211481"/>
          </a:xfrm>
          <a:custGeom>
            <a:avLst/>
            <a:gdLst>
              <a:gd name="connsiteX0" fmla="*/ 1 w 2886018"/>
              <a:gd name="connsiteY0" fmla="*/ 0 h 4478092"/>
              <a:gd name="connsiteX1" fmla="*/ 41009 w 2886018"/>
              <a:gd name="connsiteY1" fmla="*/ 0 h 4478092"/>
              <a:gd name="connsiteX2" fmla="*/ 192814 w 2886018"/>
              <a:gd name="connsiteY2" fmla="*/ 0 h 4478092"/>
              <a:gd name="connsiteX3" fmla="*/ 418852 w 2886018"/>
              <a:gd name="connsiteY3" fmla="*/ 0 h 4478092"/>
              <a:gd name="connsiteX4" fmla="*/ 570658 w 2886018"/>
              <a:gd name="connsiteY4" fmla="*/ 0 h 4478092"/>
              <a:gd name="connsiteX5" fmla="*/ 667756 w 2886018"/>
              <a:gd name="connsiteY5" fmla="*/ 0 h 4478092"/>
              <a:gd name="connsiteX6" fmla="*/ 1045599 w 2886018"/>
              <a:gd name="connsiteY6" fmla="*/ 0 h 4478092"/>
              <a:gd name="connsiteX7" fmla="*/ 1045599 w 2886018"/>
              <a:gd name="connsiteY7" fmla="*/ 1 h 4478092"/>
              <a:gd name="connsiteX8" fmla="*/ 1406484 w 2886018"/>
              <a:gd name="connsiteY8" fmla="*/ 1 h 4478092"/>
              <a:gd name="connsiteX9" fmla="*/ 1784328 w 2886018"/>
              <a:gd name="connsiteY9" fmla="*/ 1 h 4478092"/>
              <a:gd name="connsiteX10" fmla="*/ 1881426 w 2886018"/>
              <a:gd name="connsiteY10" fmla="*/ 1 h 4478092"/>
              <a:gd name="connsiteX11" fmla="*/ 2033233 w 2886018"/>
              <a:gd name="connsiteY11" fmla="*/ 1 h 4478092"/>
              <a:gd name="connsiteX12" fmla="*/ 2259270 w 2886018"/>
              <a:gd name="connsiteY12" fmla="*/ 1 h 4478092"/>
              <a:gd name="connsiteX13" fmla="*/ 2411076 w 2886018"/>
              <a:gd name="connsiteY13" fmla="*/ 1 h 4478092"/>
              <a:gd name="connsiteX14" fmla="*/ 2508175 w 2886018"/>
              <a:gd name="connsiteY14" fmla="*/ 1 h 4478092"/>
              <a:gd name="connsiteX15" fmla="*/ 2886018 w 2886018"/>
              <a:gd name="connsiteY15" fmla="*/ 1 h 4478092"/>
              <a:gd name="connsiteX16" fmla="*/ 2886018 w 2886018"/>
              <a:gd name="connsiteY16" fmla="*/ 391210 h 4478092"/>
              <a:gd name="connsiteX17" fmla="*/ 2886018 w 2886018"/>
              <a:gd name="connsiteY17" fmla="*/ 450718 h 4478092"/>
              <a:gd name="connsiteX18" fmla="*/ 2886018 w 2886018"/>
              <a:gd name="connsiteY18" fmla="*/ 841928 h 4478092"/>
              <a:gd name="connsiteX19" fmla="*/ 2886018 w 2886018"/>
              <a:gd name="connsiteY19" fmla="*/ 964357 h 4478092"/>
              <a:gd name="connsiteX20" fmla="*/ 2886018 w 2886018"/>
              <a:gd name="connsiteY20" fmla="*/ 1355566 h 4478092"/>
              <a:gd name="connsiteX21" fmla="*/ 2886018 w 2886018"/>
              <a:gd name="connsiteY21" fmla="*/ 1415074 h 4478092"/>
              <a:gd name="connsiteX22" fmla="*/ 2886018 w 2886018"/>
              <a:gd name="connsiteY22" fmla="*/ 1806284 h 4478092"/>
              <a:gd name="connsiteX23" fmla="*/ 2886018 w 2886018"/>
              <a:gd name="connsiteY23" fmla="*/ 2379835 h 4478092"/>
              <a:gd name="connsiteX24" fmla="*/ 2886018 w 2886018"/>
              <a:gd name="connsiteY24" fmla="*/ 2771044 h 4478092"/>
              <a:gd name="connsiteX25" fmla="*/ 2886018 w 2886018"/>
              <a:gd name="connsiteY25" fmla="*/ 2830553 h 4478092"/>
              <a:gd name="connsiteX26" fmla="*/ 2886018 w 2886018"/>
              <a:gd name="connsiteY26" fmla="*/ 3221762 h 4478092"/>
              <a:gd name="connsiteX27" fmla="*/ 2886018 w 2886018"/>
              <a:gd name="connsiteY27" fmla="*/ 3344190 h 4478092"/>
              <a:gd name="connsiteX28" fmla="*/ 2886018 w 2886018"/>
              <a:gd name="connsiteY28" fmla="*/ 3735400 h 4478092"/>
              <a:gd name="connsiteX29" fmla="*/ 2886018 w 2886018"/>
              <a:gd name="connsiteY29" fmla="*/ 3794909 h 4478092"/>
              <a:gd name="connsiteX30" fmla="*/ 2886018 w 2886018"/>
              <a:gd name="connsiteY30" fmla="*/ 4186118 h 4478092"/>
              <a:gd name="connsiteX31" fmla="*/ 2547933 w 2886018"/>
              <a:gd name="connsiteY31" fmla="*/ 4478092 h 4478092"/>
              <a:gd name="connsiteX32" fmla="*/ 2170090 w 2886018"/>
              <a:gd name="connsiteY32" fmla="*/ 4478092 h 4478092"/>
              <a:gd name="connsiteX33" fmla="*/ 2072989 w 2886018"/>
              <a:gd name="connsiteY33" fmla="*/ 4478092 h 4478092"/>
              <a:gd name="connsiteX34" fmla="*/ 1921183 w 2886018"/>
              <a:gd name="connsiteY34" fmla="*/ 4478092 h 4478092"/>
              <a:gd name="connsiteX35" fmla="*/ 1695147 w 2886018"/>
              <a:gd name="connsiteY35" fmla="*/ 4478092 h 4478092"/>
              <a:gd name="connsiteX36" fmla="*/ 1543340 w 2886018"/>
              <a:gd name="connsiteY36" fmla="*/ 4478092 h 4478092"/>
              <a:gd name="connsiteX37" fmla="*/ 1446240 w 2886018"/>
              <a:gd name="connsiteY37" fmla="*/ 4478092 h 4478092"/>
              <a:gd name="connsiteX38" fmla="*/ 1068398 w 2886018"/>
              <a:gd name="connsiteY38" fmla="*/ 4478092 h 4478092"/>
              <a:gd name="connsiteX39" fmla="*/ 707516 w 2886018"/>
              <a:gd name="connsiteY39" fmla="*/ 4478092 h 4478092"/>
              <a:gd name="connsiteX40" fmla="*/ 707514 w 2886018"/>
              <a:gd name="connsiteY40" fmla="*/ 4478092 h 4478092"/>
              <a:gd name="connsiteX41" fmla="*/ 516186 w 2886018"/>
              <a:gd name="connsiteY41" fmla="*/ 4478092 h 4478092"/>
              <a:gd name="connsiteX42" fmla="*/ 329674 w 2886018"/>
              <a:gd name="connsiteY42" fmla="*/ 4478092 h 4478092"/>
              <a:gd name="connsiteX43" fmla="*/ 329671 w 2886018"/>
              <a:gd name="connsiteY43" fmla="*/ 4478092 h 4478092"/>
              <a:gd name="connsiteX44" fmla="*/ 232574 w 2886018"/>
              <a:gd name="connsiteY44" fmla="*/ 4478092 h 4478092"/>
              <a:gd name="connsiteX45" fmla="*/ 232572 w 2886018"/>
              <a:gd name="connsiteY45" fmla="*/ 4478092 h 4478092"/>
              <a:gd name="connsiteX46" fmla="*/ 138343 w 2886018"/>
              <a:gd name="connsiteY46" fmla="*/ 4478092 h 4478092"/>
              <a:gd name="connsiteX47" fmla="*/ 80769 w 2886018"/>
              <a:gd name="connsiteY47" fmla="*/ 4478092 h 4478092"/>
              <a:gd name="connsiteX48" fmla="*/ 80766 w 2886018"/>
              <a:gd name="connsiteY48" fmla="*/ 4478092 h 4478092"/>
              <a:gd name="connsiteX49" fmla="*/ 41243 w 2886018"/>
              <a:gd name="connsiteY49" fmla="*/ 4478092 h 4478092"/>
              <a:gd name="connsiteX50" fmla="*/ 0 w 2886018"/>
              <a:gd name="connsiteY50" fmla="*/ 4478092 h 4478092"/>
              <a:gd name="connsiteX51" fmla="*/ 0 w 2886018"/>
              <a:gd name="connsiteY51" fmla="*/ 4361811 h 4478092"/>
              <a:gd name="connsiteX52" fmla="*/ 0 w 2886018"/>
              <a:gd name="connsiteY52" fmla="*/ 3770072 h 4478092"/>
              <a:gd name="connsiteX53" fmla="*/ 1 w 2886018"/>
              <a:gd name="connsiteY53" fmla="*/ 3770072 h 4478092"/>
              <a:gd name="connsiteX54" fmla="*/ 1 w 2886018"/>
              <a:gd name="connsiteY54" fmla="*/ 3150527 h 4478092"/>
              <a:gd name="connsiteX55" fmla="*/ 1 w 2886018"/>
              <a:gd name="connsiteY55" fmla="*/ 2991316 h 4478092"/>
              <a:gd name="connsiteX56" fmla="*/ 1 w 2886018"/>
              <a:gd name="connsiteY56" fmla="*/ 2742400 h 4478092"/>
              <a:gd name="connsiteX57" fmla="*/ 1 w 2886018"/>
              <a:gd name="connsiteY57" fmla="*/ 2371769 h 4478092"/>
              <a:gd name="connsiteX58" fmla="*/ 1 w 2886018"/>
              <a:gd name="connsiteY58" fmla="*/ 2122855 h 4478092"/>
              <a:gd name="connsiteX59" fmla="*/ 1 w 2886018"/>
              <a:gd name="connsiteY59" fmla="*/ 1963641 h 4478092"/>
              <a:gd name="connsiteX60" fmla="*/ 1 w 2886018"/>
              <a:gd name="connsiteY60" fmla="*/ 1344098 h 4478092"/>
              <a:gd name="connsiteX61" fmla="*/ 1 w 2886018"/>
              <a:gd name="connsiteY61" fmla="*/ 1093593 h 4478092"/>
              <a:gd name="connsiteX62" fmla="*/ 1 w 2886018"/>
              <a:gd name="connsiteY62" fmla="*/ 723391 h 4478092"/>
              <a:gd name="connsiteX63" fmla="*/ 0 w 2886018"/>
              <a:gd name="connsiteY63" fmla="*/ 723391 h 4478092"/>
              <a:gd name="connsiteX64" fmla="*/ 0 w 2886018"/>
              <a:gd name="connsiteY64" fmla="*/ 438639 h 4478092"/>
              <a:gd name="connsiteX65" fmla="*/ 1 w 2886018"/>
              <a:gd name="connsiteY65" fmla="*/ 438639 h 447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886018" h="4478092">
                <a:moveTo>
                  <a:pt x="1" y="0"/>
                </a:moveTo>
                <a:lnTo>
                  <a:pt x="41009" y="0"/>
                </a:lnTo>
                <a:lnTo>
                  <a:pt x="192814" y="0"/>
                </a:lnTo>
                <a:lnTo>
                  <a:pt x="418852" y="0"/>
                </a:lnTo>
                <a:lnTo>
                  <a:pt x="570658" y="0"/>
                </a:lnTo>
                <a:lnTo>
                  <a:pt x="667756" y="0"/>
                </a:lnTo>
                <a:lnTo>
                  <a:pt x="1045599" y="0"/>
                </a:lnTo>
                <a:lnTo>
                  <a:pt x="1045599" y="1"/>
                </a:lnTo>
                <a:lnTo>
                  <a:pt x="1406484" y="1"/>
                </a:lnTo>
                <a:lnTo>
                  <a:pt x="1784328" y="1"/>
                </a:lnTo>
                <a:lnTo>
                  <a:pt x="1881426" y="1"/>
                </a:lnTo>
                <a:lnTo>
                  <a:pt x="2033233" y="1"/>
                </a:lnTo>
                <a:lnTo>
                  <a:pt x="2259270" y="1"/>
                </a:lnTo>
                <a:lnTo>
                  <a:pt x="2411076" y="1"/>
                </a:lnTo>
                <a:lnTo>
                  <a:pt x="2508175" y="1"/>
                </a:lnTo>
                <a:lnTo>
                  <a:pt x="2886018" y="1"/>
                </a:lnTo>
                <a:lnTo>
                  <a:pt x="2886018" y="391210"/>
                </a:lnTo>
                <a:lnTo>
                  <a:pt x="2886018" y="450718"/>
                </a:lnTo>
                <a:lnTo>
                  <a:pt x="2886018" y="841928"/>
                </a:lnTo>
                <a:lnTo>
                  <a:pt x="2886018" y="964357"/>
                </a:lnTo>
                <a:lnTo>
                  <a:pt x="2886018" y="1355566"/>
                </a:lnTo>
                <a:lnTo>
                  <a:pt x="2886018" y="1415074"/>
                </a:lnTo>
                <a:lnTo>
                  <a:pt x="2886018" y="1806284"/>
                </a:lnTo>
                <a:lnTo>
                  <a:pt x="2886018" y="2379835"/>
                </a:lnTo>
                <a:lnTo>
                  <a:pt x="2886018" y="2771044"/>
                </a:lnTo>
                <a:lnTo>
                  <a:pt x="2886018" y="2830553"/>
                </a:lnTo>
                <a:lnTo>
                  <a:pt x="2886018" y="3221762"/>
                </a:lnTo>
                <a:lnTo>
                  <a:pt x="2886018" y="3344190"/>
                </a:lnTo>
                <a:lnTo>
                  <a:pt x="2886018" y="3735400"/>
                </a:lnTo>
                <a:lnTo>
                  <a:pt x="2886018" y="3794909"/>
                </a:lnTo>
                <a:lnTo>
                  <a:pt x="2886018" y="4186118"/>
                </a:lnTo>
                <a:cubicBezTo>
                  <a:pt x="2886018" y="4346942"/>
                  <a:pt x="2735263" y="4478092"/>
                  <a:pt x="2547933" y="4478092"/>
                </a:cubicBezTo>
                <a:lnTo>
                  <a:pt x="2170090" y="4478092"/>
                </a:lnTo>
                <a:lnTo>
                  <a:pt x="2072989" y="4478092"/>
                </a:lnTo>
                <a:lnTo>
                  <a:pt x="1921183" y="4478092"/>
                </a:lnTo>
                <a:lnTo>
                  <a:pt x="1695147" y="4478092"/>
                </a:lnTo>
                <a:lnTo>
                  <a:pt x="1543340" y="4478092"/>
                </a:lnTo>
                <a:lnTo>
                  <a:pt x="1446240" y="4478092"/>
                </a:lnTo>
                <a:lnTo>
                  <a:pt x="1068398" y="4478092"/>
                </a:lnTo>
                <a:lnTo>
                  <a:pt x="707516" y="4478092"/>
                </a:lnTo>
                <a:lnTo>
                  <a:pt x="707514" y="4478092"/>
                </a:lnTo>
                <a:lnTo>
                  <a:pt x="516186" y="4478092"/>
                </a:lnTo>
                <a:lnTo>
                  <a:pt x="329674" y="4478092"/>
                </a:lnTo>
                <a:lnTo>
                  <a:pt x="329671" y="4478092"/>
                </a:lnTo>
                <a:lnTo>
                  <a:pt x="232574" y="4478092"/>
                </a:lnTo>
                <a:lnTo>
                  <a:pt x="232572" y="4478092"/>
                </a:lnTo>
                <a:lnTo>
                  <a:pt x="138343" y="4478092"/>
                </a:lnTo>
                <a:lnTo>
                  <a:pt x="80769" y="4478092"/>
                </a:lnTo>
                <a:lnTo>
                  <a:pt x="80766" y="4478092"/>
                </a:lnTo>
                <a:lnTo>
                  <a:pt x="41243" y="4478092"/>
                </a:lnTo>
                <a:lnTo>
                  <a:pt x="0" y="4478092"/>
                </a:lnTo>
                <a:lnTo>
                  <a:pt x="0" y="4361811"/>
                </a:lnTo>
                <a:lnTo>
                  <a:pt x="0" y="3770072"/>
                </a:lnTo>
                <a:lnTo>
                  <a:pt x="1" y="3770072"/>
                </a:lnTo>
                <a:lnTo>
                  <a:pt x="1" y="3150527"/>
                </a:lnTo>
                <a:lnTo>
                  <a:pt x="1" y="2991316"/>
                </a:lnTo>
                <a:lnTo>
                  <a:pt x="1" y="2742400"/>
                </a:lnTo>
                <a:lnTo>
                  <a:pt x="1" y="2371769"/>
                </a:lnTo>
                <a:lnTo>
                  <a:pt x="1" y="2122855"/>
                </a:lnTo>
                <a:lnTo>
                  <a:pt x="1" y="1963641"/>
                </a:lnTo>
                <a:lnTo>
                  <a:pt x="1" y="1344098"/>
                </a:lnTo>
                <a:lnTo>
                  <a:pt x="1" y="1093593"/>
                </a:lnTo>
                <a:lnTo>
                  <a:pt x="1" y="723391"/>
                </a:lnTo>
                <a:lnTo>
                  <a:pt x="0" y="723391"/>
                </a:lnTo>
                <a:lnTo>
                  <a:pt x="0" y="438639"/>
                </a:lnTo>
                <a:lnTo>
                  <a:pt x="1" y="438639"/>
                </a:lnTo>
                <a:close/>
              </a:path>
            </a:pathLst>
          </a:custGeom>
          <a:solidFill>
            <a:srgbClr val="459597"/>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8F6EC462-1111-7441-DE48-702592E8BA81}"/>
              </a:ext>
            </a:extLst>
          </p:cNvPr>
          <p:cNvCxnSpPr>
            <a:cxnSpLocks/>
          </p:cNvCxnSpPr>
          <p:nvPr/>
        </p:nvCxnSpPr>
        <p:spPr>
          <a:xfrm>
            <a:off x="2376279" y="1069598"/>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49C17B57-7B89-55E6-15BA-76C05FEB9BBF}"/>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20</a:t>
            </a:fld>
            <a:endParaRPr lang="fr-CA" sz="1200" dirty="0"/>
          </a:p>
        </p:txBody>
      </p:sp>
      <p:sp>
        <p:nvSpPr>
          <p:cNvPr id="2" name="TextBox 1">
            <a:extLst>
              <a:ext uri="{FF2B5EF4-FFF2-40B4-BE49-F238E27FC236}">
                <a16:creationId xmlns:a16="http://schemas.microsoft.com/office/drawing/2014/main" id="{6F1C5B04-92A4-010C-FDA7-D656DDF83B9A}"/>
              </a:ext>
            </a:extLst>
          </p:cNvPr>
          <p:cNvSpPr txBox="1"/>
          <p:nvPr/>
        </p:nvSpPr>
        <p:spPr>
          <a:xfrm>
            <a:off x="2576242" y="1273473"/>
            <a:ext cx="8544192" cy="5847755"/>
          </a:xfrm>
          <a:prstGeom prst="rect">
            <a:avLst/>
          </a:prstGeom>
          <a:noFill/>
        </p:spPr>
        <p:txBody>
          <a:bodyPr wrap="square">
            <a:spAutoFit/>
          </a:bodyPr>
          <a:lstStyle/>
          <a:p>
            <a:pPr marL="457200" indent="-457200">
              <a:buClr>
                <a:srgbClr val="EC7C69"/>
              </a:buClr>
              <a:buFont typeface="+mj-lt"/>
              <a:buAutoNum type="arabicPeriod" startAt="4"/>
            </a:pPr>
            <a:r>
              <a:rPr lang="en-US" sz="2200" b="1" dirty="0">
                <a:solidFill>
                  <a:srgbClr val="EC7C69"/>
                </a:solidFill>
              </a:rPr>
              <a:t>Planning Permission </a:t>
            </a:r>
            <a:r>
              <a:rPr lang="en-IE" sz="2200" b="1" dirty="0">
                <a:solidFill>
                  <a:srgbClr val="EC7C69"/>
                </a:solidFill>
              </a:rPr>
              <a:t>&amp; Development Restrictions</a:t>
            </a:r>
            <a:r>
              <a:rPr lang="en-US" sz="2200" b="1" dirty="0">
                <a:solidFill>
                  <a:srgbClr val="EC7C69"/>
                </a:solidFill>
              </a:rPr>
              <a:t> </a:t>
            </a:r>
            <a:r>
              <a:rPr lang="en-US" sz="2200" b="1" dirty="0">
                <a:solidFill>
                  <a:srgbClr val="494949"/>
                </a:solidFill>
              </a:rPr>
              <a:t>(what you're allowed to build)</a:t>
            </a:r>
            <a:r>
              <a:rPr lang="en-US" sz="2200" dirty="0">
                <a:solidFill>
                  <a:srgbClr val="494949"/>
                </a:solidFill>
              </a:rPr>
              <a:t>: Obtaining planning permission is a crucial step before any development can begin. </a:t>
            </a:r>
            <a:r>
              <a:rPr lang="en-IE" sz="2200" dirty="0">
                <a:solidFill>
                  <a:srgbClr val="494949"/>
                </a:solidFill>
              </a:rPr>
              <a:t>Investigate local zoning laws, rural tourism strategies, Natura 2000 protections, and development plans before purchase or lease. </a:t>
            </a:r>
          </a:p>
          <a:p>
            <a:pPr marL="457200" indent="-457200">
              <a:buClr>
                <a:srgbClr val="EC7C69"/>
              </a:buClr>
              <a:buFont typeface="+mj-lt"/>
              <a:buAutoNum type="arabicPeriod" startAt="4"/>
            </a:pPr>
            <a:endParaRPr lang="en-IE" sz="2200" dirty="0">
              <a:solidFill>
                <a:srgbClr val="494949"/>
              </a:solidFill>
            </a:endParaRPr>
          </a:p>
          <a:p>
            <a:pPr marL="457200" indent="-457200">
              <a:buClr>
                <a:srgbClr val="EC7C69"/>
              </a:buClr>
              <a:buFont typeface="+mj-lt"/>
              <a:buAutoNum type="arabicPeriod" startAt="4"/>
            </a:pPr>
            <a:r>
              <a:rPr lang="en-IE" sz="2200" b="1" dirty="0">
                <a:solidFill>
                  <a:srgbClr val="EC7C69"/>
                </a:solidFill>
              </a:rPr>
              <a:t>Selecting the land: </a:t>
            </a:r>
            <a:r>
              <a:rPr lang="en-IE" sz="2200" dirty="0">
                <a:solidFill>
                  <a:srgbClr val="494949"/>
                </a:solidFill>
              </a:rPr>
              <a:t>Securing land suitable for tourism development can be a </a:t>
            </a:r>
            <a:r>
              <a:rPr lang="en-IE" sz="2200" b="1" dirty="0">
                <a:solidFill>
                  <a:srgbClr val="494949"/>
                </a:solidFill>
              </a:rPr>
              <a:t>significant upfront investment. </a:t>
            </a:r>
            <a:r>
              <a:rPr lang="en-IE" sz="2200" dirty="0">
                <a:solidFill>
                  <a:srgbClr val="494949"/>
                </a:solidFill>
              </a:rPr>
              <a:t>This includes the purchase price of the land, potential costs associated with rezoning (if the land is not already zoned for tourism or mixed use), and the cost of site preparation. </a:t>
            </a:r>
          </a:p>
          <a:p>
            <a:pPr marL="457200" indent="-457200">
              <a:buClr>
                <a:srgbClr val="EC7C69"/>
              </a:buClr>
              <a:buFont typeface="+mj-lt"/>
              <a:buAutoNum type="arabicPeriod" startAt="4"/>
            </a:pPr>
            <a:endParaRPr lang="en-IE" sz="2200" dirty="0">
              <a:solidFill>
                <a:srgbClr val="494949"/>
              </a:solidFill>
            </a:endParaRPr>
          </a:p>
          <a:p>
            <a:pPr lvl="1">
              <a:buClr>
                <a:srgbClr val="EC7C69"/>
              </a:buClr>
            </a:pPr>
            <a:r>
              <a:rPr lang="en-IE" sz="2200" i="1" dirty="0">
                <a:solidFill>
                  <a:srgbClr val="494949"/>
                </a:solidFill>
              </a:rPr>
              <a:t>Does it fit the needs and expectations of your target market, e.g., the wellness, eco-tourist or romantic couple? </a:t>
            </a:r>
          </a:p>
          <a:p>
            <a:pPr marL="457200" indent="-457200">
              <a:buClr>
                <a:srgbClr val="EC7C69"/>
              </a:buClr>
              <a:buFont typeface="+mj-lt"/>
              <a:buAutoNum type="arabicPeriod" startAt="4"/>
            </a:pPr>
            <a:endParaRPr lang="en-IE" sz="2200" dirty="0">
              <a:solidFill>
                <a:srgbClr val="494949"/>
              </a:solidFill>
            </a:endParaRPr>
          </a:p>
          <a:p>
            <a:pPr marL="457200" indent="-457200">
              <a:buClr>
                <a:srgbClr val="EC7C69"/>
              </a:buClr>
              <a:buFont typeface="+mj-lt"/>
              <a:buAutoNum type="arabicPeriod" startAt="4"/>
            </a:pPr>
            <a:endParaRPr lang="en-IE" sz="2200" b="1" dirty="0">
              <a:solidFill>
                <a:srgbClr val="494949"/>
              </a:solidFill>
            </a:endParaRPr>
          </a:p>
          <a:p>
            <a:pPr marL="457200" indent="-457200">
              <a:buClr>
                <a:srgbClr val="EC7C69"/>
              </a:buClr>
              <a:buFont typeface="+mj-lt"/>
              <a:buAutoNum type="arabicPeriod" startAt="4"/>
            </a:pPr>
            <a:endParaRPr lang="en-US" sz="2200" dirty="0">
              <a:solidFill>
                <a:srgbClr val="494949"/>
              </a:solidFill>
            </a:endParaRPr>
          </a:p>
        </p:txBody>
      </p:sp>
      <p:pic>
        <p:nvPicPr>
          <p:cNvPr id="14" name="Picture 13">
            <a:extLst>
              <a:ext uri="{FF2B5EF4-FFF2-40B4-BE49-F238E27FC236}">
                <a16:creationId xmlns:a16="http://schemas.microsoft.com/office/drawing/2014/main" id="{11B44A39-4A3F-678C-A521-C92BFCBF633A}"/>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004034" y="4198867"/>
            <a:ext cx="3580276" cy="2659133"/>
          </a:xfrm>
          <a:prstGeom prst="rect">
            <a:avLst/>
          </a:prstGeom>
        </p:spPr>
      </p:pic>
      <p:sp>
        <p:nvSpPr>
          <p:cNvPr id="5" name="Text Placeholder 5">
            <a:extLst>
              <a:ext uri="{FF2B5EF4-FFF2-40B4-BE49-F238E27FC236}">
                <a16:creationId xmlns:a16="http://schemas.microsoft.com/office/drawing/2014/main" id="{AF0ABD27-AA7E-9029-6D4D-A8F326DA5125}"/>
              </a:ext>
            </a:extLst>
          </p:cNvPr>
          <p:cNvSpPr txBox="1">
            <a:spLocks/>
          </p:cNvSpPr>
          <p:nvPr/>
        </p:nvSpPr>
        <p:spPr>
          <a:xfrm>
            <a:off x="2576242" y="442669"/>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Overview and Key Cost Considerations in Setting up</a:t>
            </a:r>
          </a:p>
          <a:p>
            <a:pPr>
              <a:lnSpc>
                <a:spcPts val="2900"/>
              </a:lnSpc>
            </a:pPr>
            <a:endParaRPr lang="en-US" dirty="0"/>
          </a:p>
        </p:txBody>
      </p:sp>
      <p:sp>
        <p:nvSpPr>
          <p:cNvPr id="6" name="Text Placeholder 3">
            <a:extLst>
              <a:ext uri="{FF2B5EF4-FFF2-40B4-BE49-F238E27FC236}">
                <a16:creationId xmlns:a16="http://schemas.microsoft.com/office/drawing/2014/main" id="{3A7E7557-8792-4C22-86E7-E16B4B71652C}"/>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Alternative Tourism Accommodation </a:t>
            </a:r>
          </a:p>
        </p:txBody>
      </p:sp>
    </p:spTree>
    <p:extLst>
      <p:ext uri="{BB962C8B-B14F-4D97-AF65-F5344CB8AC3E}">
        <p14:creationId xmlns:p14="http://schemas.microsoft.com/office/powerpoint/2010/main" val="42819613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46E32-B0CD-61C9-74DE-EF0D4867B39B}"/>
            </a:ext>
          </a:extLst>
        </p:cNvPr>
        <p:cNvGrpSpPr/>
        <p:nvPr/>
      </p:nvGrpSpPr>
      <p:grpSpPr>
        <a:xfrm>
          <a:off x="0" y="0"/>
          <a:ext cx="0" cy="0"/>
          <a:chOff x="0" y="0"/>
          <a:chExt cx="0" cy="0"/>
        </a:xfrm>
      </p:grpSpPr>
      <p:sp>
        <p:nvSpPr>
          <p:cNvPr id="13" name="Freeform 12">
            <a:extLst>
              <a:ext uri="{FF2B5EF4-FFF2-40B4-BE49-F238E27FC236}">
                <a16:creationId xmlns:a16="http://schemas.microsoft.com/office/drawing/2014/main" id="{6A3A22B0-16CD-3F43-CD38-7E46776A8FBC}"/>
              </a:ext>
            </a:extLst>
          </p:cNvPr>
          <p:cNvSpPr/>
          <p:nvPr/>
        </p:nvSpPr>
        <p:spPr>
          <a:xfrm>
            <a:off x="-54509" y="2983124"/>
            <a:ext cx="2069719" cy="3211481"/>
          </a:xfrm>
          <a:custGeom>
            <a:avLst/>
            <a:gdLst>
              <a:gd name="connsiteX0" fmla="*/ 1 w 2886018"/>
              <a:gd name="connsiteY0" fmla="*/ 0 h 4478092"/>
              <a:gd name="connsiteX1" fmla="*/ 41009 w 2886018"/>
              <a:gd name="connsiteY1" fmla="*/ 0 h 4478092"/>
              <a:gd name="connsiteX2" fmla="*/ 192814 w 2886018"/>
              <a:gd name="connsiteY2" fmla="*/ 0 h 4478092"/>
              <a:gd name="connsiteX3" fmla="*/ 418852 w 2886018"/>
              <a:gd name="connsiteY3" fmla="*/ 0 h 4478092"/>
              <a:gd name="connsiteX4" fmla="*/ 570658 w 2886018"/>
              <a:gd name="connsiteY4" fmla="*/ 0 h 4478092"/>
              <a:gd name="connsiteX5" fmla="*/ 667756 w 2886018"/>
              <a:gd name="connsiteY5" fmla="*/ 0 h 4478092"/>
              <a:gd name="connsiteX6" fmla="*/ 1045599 w 2886018"/>
              <a:gd name="connsiteY6" fmla="*/ 0 h 4478092"/>
              <a:gd name="connsiteX7" fmla="*/ 1045599 w 2886018"/>
              <a:gd name="connsiteY7" fmla="*/ 1 h 4478092"/>
              <a:gd name="connsiteX8" fmla="*/ 1406484 w 2886018"/>
              <a:gd name="connsiteY8" fmla="*/ 1 h 4478092"/>
              <a:gd name="connsiteX9" fmla="*/ 1784328 w 2886018"/>
              <a:gd name="connsiteY9" fmla="*/ 1 h 4478092"/>
              <a:gd name="connsiteX10" fmla="*/ 1881426 w 2886018"/>
              <a:gd name="connsiteY10" fmla="*/ 1 h 4478092"/>
              <a:gd name="connsiteX11" fmla="*/ 2033233 w 2886018"/>
              <a:gd name="connsiteY11" fmla="*/ 1 h 4478092"/>
              <a:gd name="connsiteX12" fmla="*/ 2259270 w 2886018"/>
              <a:gd name="connsiteY12" fmla="*/ 1 h 4478092"/>
              <a:gd name="connsiteX13" fmla="*/ 2411076 w 2886018"/>
              <a:gd name="connsiteY13" fmla="*/ 1 h 4478092"/>
              <a:gd name="connsiteX14" fmla="*/ 2508175 w 2886018"/>
              <a:gd name="connsiteY14" fmla="*/ 1 h 4478092"/>
              <a:gd name="connsiteX15" fmla="*/ 2886018 w 2886018"/>
              <a:gd name="connsiteY15" fmla="*/ 1 h 4478092"/>
              <a:gd name="connsiteX16" fmla="*/ 2886018 w 2886018"/>
              <a:gd name="connsiteY16" fmla="*/ 391210 h 4478092"/>
              <a:gd name="connsiteX17" fmla="*/ 2886018 w 2886018"/>
              <a:gd name="connsiteY17" fmla="*/ 450718 h 4478092"/>
              <a:gd name="connsiteX18" fmla="*/ 2886018 w 2886018"/>
              <a:gd name="connsiteY18" fmla="*/ 841928 h 4478092"/>
              <a:gd name="connsiteX19" fmla="*/ 2886018 w 2886018"/>
              <a:gd name="connsiteY19" fmla="*/ 964357 h 4478092"/>
              <a:gd name="connsiteX20" fmla="*/ 2886018 w 2886018"/>
              <a:gd name="connsiteY20" fmla="*/ 1355566 h 4478092"/>
              <a:gd name="connsiteX21" fmla="*/ 2886018 w 2886018"/>
              <a:gd name="connsiteY21" fmla="*/ 1415074 h 4478092"/>
              <a:gd name="connsiteX22" fmla="*/ 2886018 w 2886018"/>
              <a:gd name="connsiteY22" fmla="*/ 1806284 h 4478092"/>
              <a:gd name="connsiteX23" fmla="*/ 2886018 w 2886018"/>
              <a:gd name="connsiteY23" fmla="*/ 2379835 h 4478092"/>
              <a:gd name="connsiteX24" fmla="*/ 2886018 w 2886018"/>
              <a:gd name="connsiteY24" fmla="*/ 2771044 h 4478092"/>
              <a:gd name="connsiteX25" fmla="*/ 2886018 w 2886018"/>
              <a:gd name="connsiteY25" fmla="*/ 2830553 h 4478092"/>
              <a:gd name="connsiteX26" fmla="*/ 2886018 w 2886018"/>
              <a:gd name="connsiteY26" fmla="*/ 3221762 h 4478092"/>
              <a:gd name="connsiteX27" fmla="*/ 2886018 w 2886018"/>
              <a:gd name="connsiteY27" fmla="*/ 3344190 h 4478092"/>
              <a:gd name="connsiteX28" fmla="*/ 2886018 w 2886018"/>
              <a:gd name="connsiteY28" fmla="*/ 3735400 h 4478092"/>
              <a:gd name="connsiteX29" fmla="*/ 2886018 w 2886018"/>
              <a:gd name="connsiteY29" fmla="*/ 3794909 h 4478092"/>
              <a:gd name="connsiteX30" fmla="*/ 2886018 w 2886018"/>
              <a:gd name="connsiteY30" fmla="*/ 4186118 h 4478092"/>
              <a:gd name="connsiteX31" fmla="*/ 2547933 w 2886018"/>
              <a:gd name="connsiteY31" fmla="*/ 4478092 h 4478092"/>
              <a:gd name="connsiteX32" fmla="*/ 2170090 w 2886018"/>
              <a:gd name="connsiteY32" fmla="*/ 4478092 h 4478092"/>
              <a:gd name="connsiteX33" fmla="*/ 2072989 w 2886018"/>
              <a:gd name="connsiteY33" fmla="*/ 4478092 h 4478092"/>
              <a:gd name="connsiteX34" fmla="*/ 1921183 w 2886018"/>
              <a:gd name="connsiteY34" fmla="*/ 4478092 h 4478092"/>
              <a:gd name="connsiteX35" fmla="*/ 1695147 w 2886018"/>
              <a:gd name="connsiteY35" fmla="*/ 4478092 h 4478092"/>
              <a:gd name="connsiteX36" fmla="*/ 1543340 w 2886018"/>
              <a:gd name="connsiteY36" fmla="*/ 4478092 h 4478092"/>
              <a:gd name="connsiteX37" fmla="*/ 1446240 w 2886018"/>
              <a:gd name="connsiteY37" fmla="*/ 4478092 h 4478092"/>
              <a:gd name="connsiteX38" fmla="*/ 1068398 w 2886018"/>
              <a:gd name="connsiteY38" fmla="*/ 4478092 h 4478092"/>
              <a:gd name="connsiteX39" fmla="*/ 707516 w 2886018"/>
              <a:gd name="connsiteY39" fmla="*/ 4478092 h 4478092"/>
              <a:gd name="connsiteX40" fmla="*/ 707514 w 2886018"/>
              <a:gd name="connsiteY40" fmla="*/ 4478092 h 4478092"/>
              <a:gd name="connsiteX41" fmla="*/ 516186 w 2886018"/>
              <a:gd name="connsiteY41" fmla="*/ 4478092 h 4478092"/>
              <a:gd name="connsiteX42" fmla="*/ 329674 w 2886018"/>
              <a:gd name="connsiteY42" fmla="*/ 4478092 h 4478092"/>
              <a:gd name="connsiteX43" fmla="*/ 329671 w 2886018"/>
              <a:gd name="connsiteY43" fmla="*/ 4478092 h 4478092"/>
              <a:gd name="connsiteX44" fmla="*/ 232574 w 2886018"/>
              <a:gd name="connsiteY44" fmla="*/ 4478092 h 4478092"/>
              <a:gd name="connsiteX45" fmla="*/ 232572 w 2886018"/>
              <a:gd name="connsiteY45" fmla="*/ 4478092 h 4478092"/>
              <a:gd name="connsiteX46" fmla="*/ 138343 w 2886018"/>
              <a:gd name="connsiteY46" fmla="*/ 4478092 h 4478092"/>
              <a:gd name="connsiteX47" fmla="*/ 80769 w 2886018"/>
              <a:gd name="connsiteY47" fmla="*/ 4478092 h 4478092"/>
              <a:gd name="connsiteX48" fmla="*/ 80766 w 2886018"/>
              <a:gd name="connsiteY48" fmla="*/ 4478092 h 4478092"/>
              <a:gd name="connsiteX49" fmla="*/ 41243 w 2886018"/>
              <a:gd name="connsiteY49" fmla="*/ 4478092 h 4478092"/>
              <a:gd name="connsiteX50" fmla="*/ 0 w 2886018"/>
              <a:gd name="connsiteY50" fmla="*/ 4478092 h 4478092"/>
              <a:gd name="connsiteX51" fmla="*/ 0 w 2886018"/>
              <a:gd name="connsiteY51" fmla="*/ 4361811 h 4478092"/>
              <a:gd name="connsiteX52" fmla="*/ 0 w 2886018"/>
              <a:gd name="connsiteY52" fmla="*/ 3770072 h 4478092"/>
              <a:gd name="connsiteX53" fmla="*/ 1 w 2886018"/>
              <a:gd name="connsiteY53" fmla="*/ 3770072 h 4478092"/>
              <a:gd name="connsiteX54" fmla="*/ 1 w 2886018"/>
              <a:gd name="connsiteY54" fmla="*/ 3150527 h 4478092"/>
              <a:gd name="connsiteX55" fmla="*/ 1 w 2886018"/>
              <a:gd name="connsiteY55" fmla="*/ 2991316 h 4478092"/>
              <a:gd name="connsiteX56" fmla="*/ 1 w 2886018"/>
              <a:gd name="connsiteY56" fmla="*/ 2742400 h 4478092"/>
              <a:gd name="connsiteX57" fmla="*/ 1 w 2886018"/>
              <a:gd name="connsiteY57" fmla="*/ 2371769 h 4478092"/>
              <a:gd name="connsiteX58" fmla="*/ 1 w 2886018"/>
              <a:gd name="connsiteY58" fmla="*/ 2122855 h 4478092"/>
              <a:gd name="connsiteX59" fmla="*/ 1 w 2886018"/>
              <a:gd name="connsiteY59" fmla="*/ 1963641 h 4478092"/>
              <a:gd name="connsiteX60" fmla="*/ 1 w 2886018"/>
              <a:gd name="connsiteY60" fmla="*/ 1344098 h 4478092"/>
              <a:gd name="connsiteX61" fmla="*/ 1 w 2886018"/>
              <a:gd name="connsiteY61" fmla="*/ 1093593 h 4478092"/>
              <a:gd name="connsiteX62" fmla="*/ 1 w 2886018"/>
              <a:gd name="connsiteY62" fmla="*/ 723391 h 4478092"/>
              <a:gd name="connsiteX63" fmla="*/ 0 w 2886018"/>
              <a:gd name="connsiteY63" fmla="*/ 723391 h 4478092"/>
              <a:gd name="connsiteX64" fmla="*/ 0 w 2886018"/>
              <a:gd name="connsiteY64" fmla="*/ 438639 h 4478092"/>
              <a:gd name="connsiteX65" fmla="*/ 1 w 2886018"/>
              <a:gd name="connsiteY65" fmla="*/ 438639 h 447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886018" h="4478092">
                <a:moveTo>
                  <a:pt x="1" y="0"/>
                </a:moveTo>
                <a:lnTo>
                  <a:pt x="41009" y="0"/>
                </a:lnTo>
                <a:lnTo>
                  <a:pt x="192814" y="0"/>
                </a:lnTo>
                <a:lnTo>
                  <a:pt x="418852" y="0"/>
                </a:lnTo>
                <a:lnTo>
                  <a:pt x="570658" y="0"/>
                </a:lnTo>
                <a:lnTo>
                  <a:pt x="667756" y="0"/>
                </a:lnTo>
                <a:lnTo>
                  <a:pt x="1045599" y="0"/>
                </a:lnTo>
                <a:lnTo>
                  <a:pt x="1045599" y="1"/>
                </a:lnTo>
                <a:lnTo>
                  <a:pt x="1406484" y="1"/>
                </a:lnTo>
                <a:lnTo>
                  <a:pt x="1784328" y="1"/>
                </a:lnTo>
                <a:lnTo>
                  <a:pt x="1881426" y="1"/>
                </a:lnTo>
                <a:lnTo>
                  <a:pt x="2033233" y="1"/>
                </a:lnTo>
                <a:lnTo>
                  <a:pt x="2259270" y="1"/>
                </a:lnTo>
                <a:lnTo>
                  <a:pt x="2411076" y="1"/>
                </a:lnTo>
                <a:lnTo>
                  <a:pt x="2508175" y="1"/>
                </a:lnTo>
                <a:lnTo>
                  <a:pt x="2886018" y="1"/>
                </a:lnTo>
                <a:lnTo>
                  <a:pt x="2886018" y="391210"/>
                </a:lnTo>
                <a:lnTo>
                  <a:pt x="2886018" y="450718"/>
                </a:lnTo>
                <a:lnTo>
                  <a:pt x="2886018" y="841928"/>
                </a:lnTo>
                <a:lnTo>
                  <a:pt x="2886018" y="964357"/>
                </a:lnTo>
                <a:lnTo>
                  <a:pt x="2886018" y="1355566"/>
                </a:lnTo>
                <a:lnTo>
                  <a:pt x="2886018" y="1415074"/>
                </a:lnTo>
                <a:lnTo>
                  <a:pt x="2886018" y="1806284"/>
                </a:lnTo>
                <a:lnTo>
                  <a:pt x="2886018" y="2379835"/>
                </a:lnTo>
                <a:lnTo>
                  <a:pt x="2886018" y="2771044"/>
                </a:lnTo>
                <a:lnTo>
                  <a:pt x="2886018" y="2830553"/>
                </a:lnTo>
                <a:lnTo>
                  <a:pt x="2886018" y="3221762"/>
                </a:lnTo>
                <a:lnTo>
                  <a:pt x="2886018" y="3344190"/>
                </a:lnTo>
                <a:lnTo>
                  <a:pt x="2886018" y="3735400"/>
                </a:lnTo>
                <a:lnTo>
                  <a:pt x="2886018" y="3794909"/>
                </a:lnTo>
                <a:lnTo>
                  <a:pt x="2886018" y="4186118"/>
                </a:lnTo>
                <a:cubicBezTo>
                  <a:pt x="2886018" y="4346942"/>
                  <a:pt x="2735263" y="4478092"/>
                  <a:pt x="2547933" y="4478092"/>
                </a:cubicBezTo>
                <a:lnTo>
                  <a:pt x="2170090" y="4478092"/>
                </a:lnTo>
                <a:lnTo>
                  <a:pt x="2072989" y="4478092"/>
                </a:lnTo>
                <a:lnTo>
                  <a:pt x="1921183" y="4478092"/>
                </a:lnTo>
                <a:lnTo>
                  <a:pt x="1695147" y="4478092"/>
                </a:lnTo>
                <a:lnTo>
                  <a:pt x="1543340" y="4478092"/>
                </a:lnTo>
                <a:lnTo>
                  <a:pt x="1446240" y="4478092"/>
                </a:lnTo>
                <a:lnTo>
                  <a:pt x="1068398" y="4478092"/>
                </a:lnTo>
                <a:lnTo>
                  <a:pt x="707516" y="4478092"/>
                </a:lnTo>
                <a:lnTo>
                  <a:pt x="707514" y="4478092"/>
                </a:lnTo>
                <a:lnTo>
                  <a:pt x="516186" y="4478092"/>
                </a:lnTo>
                <a:lnTo>
                  <a:pt x="329674" y="4478092"/>
                </a:lnTo>
                <a:lnTo>
                  <a:pt x="329671" y="4478092"/>
                </a:lnTo>
                <a:lnTo>
                  <a:pt x="232574" y="4478092"/>
                </a:lnTo>
                <a:lnTo>
                  <a:pt x="232572" y="4478092"/>
                </a:lnTo>
                <a:lnTo>
                  <a:pt x="138343" y="4478092"/>
                </a:lnTo>
                <a:lnTo>
                  <a:pt x="80769" y="4478092"/>
                </a:lnTo>
                <a:lnTo>
                  <a:pt x="80766" y="4478092"/>
                </a:lnTo>
                <a:lnTo>
                  <a:pt x="41243" y="4478092"/>
                </a:lnTo>
                <a:lnTo>
                  <a:pt x="0" y="4478092"/>
                </a:lnTo>
                <a:lnTo>
                  <a:pt x="0" y="4361811"/>
                </a:lnTo>
                <a:lnTo>
                  <a:pt x="0" y="3770072"/>
                </a:lnTo>
                <a:lnTo>
                  <a:pt x="1" y="3770072"/>
                </a:lnTo>
                <a:lnTo>
                  <a:pt x="1" y="3150527"/>
                </a:lnTo>
                <a:lnTo>
                  <a:pt x="1" y="2991316"/>
                </a:lnTo>
                <a:lnTo>
                  <a:pt x="1" y="2742400"/>
                </a:lnTo>
                <a:lnTo>
                  <a:pt x="1" y="2371769"/>
                </a:lnTo>
                <a:lnTo>
                  <a:pt x="1" y="2122855"/>
                </a:lnTo>
                <a:lnTo>
                  <a:pt x="1" y="1963641"/>
                </a:lnTo>
                <a:lnTo>
                  <a:pt x="1" y="1344098"/>
                </a:lnTo>
                <a:lnTo>
                  <a:pt x="1" y="1093593"/>
                </a:lnTo>
                <a:lnTo>
                  <a:pt x="1" y="723391"/>
                </a:lnTo>
                <a:lnTo>
                  <a:pt x="0" y="723391"/>
                </a:lnTo>
                <a:lnTo>
                  <a:pt x="0" y="438639"/>
                </a:lnTo>
                <a:lnTo>
                  <a:pt x="1" y="438639"/>
                </a:lnTo>
                <a:close/>
              </a:path>
            </a:pathLst>
          </a:custGeom>
          <a:solidFill>
            <a:srgbClr val="459597"/>
          </a:solidFill>
          <a:ln w="24491" cap="flat">
            <a:noFill/>
            <a:prstDash val="solid"/>
            <a:miter/>
          </a:ln>
        </p:spPr>
        <p:txBody>
          <a:bodyPr wrap="square" rtlCol="0" anchor="ctr">
            <a:noAutofit/>
          </a:bodyPr>
          <a:lstStyle/>
          <a:p>
            <a:endParaRPr lang="en-US"/>
          </a:p>
        </p:txBody>
      </p:sp>
      <p:sp>
        <p:nvSpPr>
          <p:cNvPr id="3" name="Freeform 2">
            <a:extLst>
              <a:ext uri="{FF2B5EF4-FFF2-40B4-BE49-F238E27FC236}">
                <a16:creationId xmlns:a16="http://schemas.microsoft.com/office/drawing/2014/main" id="{E53BA4F2-06B8-E8FE-A4FA-05634D187FBD}"/>
              </a:ext>
            </a:extLst>
          </p:cNvPr>
          <p:cNvSpPr/>
          <p:nvPr/>
        </p:nvSpPr>
        <p:spPr>
          <a:xfrm>
            <a:off x="-54509" y="0"/>
            <a:ext cx="2069719" cy="3211481"/>
          </a:xfrm>
          <a:custGeom>
            <a:avLst/>
            <a:gdLst>
              <a:gd name="connsiteX0" fmla="*/ 1 w 2886018"/>
              <a:gd name="connsiteY0" fmla="*/ 0 h 4478092"/>
              <a:gd name="connsiteX1" fmla="*/ 41009 w 2886018"/>
              <a:gd name="connsiteY1" fmla="*/ 0 h 4478092"/>
              <a:gd name="connsiteX2" fmla="*/ 192814 w 2886018"/>
              <a:gd name="connsiteY2" fmla="*/ 0 h 4478092"/>
              <a:gd name="connsiteX3" fmla="*/ 418852 w 2886018"/>
              <a:gd name="connsiteY3" fmla="*/ 0 h 4478092"/>
              <a:gd name="connsiteX4" fmla="*/ 570658 w 2886018"/>
              <a:gd name="connsiteY4" fmla="*/ 0 h 4478092"/>
              <a:gd name="connsiteX5" fmla="*/ 667756 w 2886018"/>
              <a:gd name="connsiteY5" fmla="*/ 0 h 4478092"/>
              <a:gd name="connsiteX6" fmla="*/ 1045599 w 2886018"/>
              <a:gd name="connsiteY6" fmla="*/ 0 h 4478092"/>
              <a:gd name="connsiteX7" fmla="*/ 1045599 w 2886018"/>
              <a:gd name="connsiteY7" fmla="*/ 1 h 4478092"/>
              <a:gd name="connsiteX8" fmla="*/ 1406484 w 2886018"/>
              <a:gd name="connsiteY8" fmla="*/ 1 h 4478092"/>
              <a:gd name="connsiteX9" fmla="*/ 1784328 w 2886018"/>
              <a:gd name="connsiteY9" fmla="*/ 1 h 4478092"/>
              <a:gd name="connsiteX10" fmla="*/ 1881426 w 2886018"/>
              <a:gd name="connsiteY10" fmla="*/ 1 h 4478092"/>
              <a:gd name="connsiteX11" fmla="*/ 2033233 w 2886018"/>
              <a:gd name="connsiteY11" fmla="*/ 1 h 4478092"/>
              <a:gd name="connsiteX12" fmla="*/ 2259270 w 2886018"/>
              <a:gd name="connsiteY12" fmla="*/ 1 h 4478092"/>
              <a:gd name="connsiteX13" fmla="*/ 2411076 w 2886018"/>
              <a:gd name="connsiteY13" fmla="*/ 1 h 4478092"/>
              <a:gd name="connsiteX14" fmla="*/ 2508175 w 2886018"/>
              <a:gd name="connsiteY14" fmla="*/ 1 h 4478092"/>
              <a:gd name="connsiteX15" fmla="*/ 2886018 w 2886018"/>
              <a:gd name="connsiteY15" fmla="*/ 1 h 4478092"/>
              <a:gd name="connsiteX16" fmla="*/ 2886018 w 2886018"/>
              <a:gd name="connsiteY16" fmla="*/ 391210 h 4478092"/>
              <a:gd name="connsiteX17" fmla="*/ 2886018 w 2886018"/>
              <a:gd name="connsiteY17" fmla="*/ 450718 h 4478092"/>
              <a:gd name="connsiteX18" fmla="*/ 2886018 w 2886018"/>
              <a:gd name="connsiteY18" fmla="*/ 841928 h 4478092"/>
              <a:gd name="connsiteX19" fmla="*/ 2886018 w 2886018"/>
              <a:gd name="connsiteY19" fmla="*/ 964357 h 4478092"/>
              <a:gd name="connsiteX20" fmla="*/ 2886018 w 2886018"/>
              <a:gd name="connsiteY20" fmla="*/ 1355566 h 4478092"/>
              <a:gd name="connsiteX21" fmla="*/ 2886018 w 2886018"/>
              <a:gd name="connsiteY21" fmla="*/ 1415074 h 4478092"/>
              <a:gd name="connsiteX22" fmla="*/ 2886018 w 2886018"/>
              <a:gd name="connsiteY22" fmla="*/ 1806284 h 4478092"/>
              <a:gd name="connsiteX23" fmla="*/ 2886018 w 2886018"/>
              <a:gd name="connsiteY23" fmla="*/ 2379835 h 4478092"/>
              <a:gd name="connsiteX24" fmla="*/ 2886018 w 2886018"/>
              <a:gd name="connsiteY24" fmla="*/ 2771044 h 4478092"/>
              <a:gd name="connsiteX25" fmla="*/ 2886018 w 2886018"/>
              <a:gd name="connsiteY25" fmla="*/ 2830553 h 4478092"/>
              <a:gd name="connsiteX26" fmla="*/ 2886018 w 2886018"/>
              <a:gd name="connsiteY26" fmla="*/ 3221762 h 4478092"/>
              <a:gd name="connsiteX27" fmla="*/ 2886018 w 2886018"/>
              <a:gd name="connsiteY27" fmla="*/ 3344190 h 4478092"/>
              <a:gd name="connsiteX28" fmla="*/ 2886018 w 2886018"/>
              <a:gd name="connsiteY28" fmla="*/ 3735400 h 4478092"/>
              <a:gd name="connsiteX29" fmla="*/ 2886018 w 2886018"/>
              <a:gd name="connsiteY29" fmla="*/ 3794909 h 4478092"/>
              <a:gd name="connsiteX30" fmla="*/ 2886018 w 2886018"/>
              <a:gd name="connsiteY30" fmla="*/ 4186118 h 4478092"/>
              <a:gd name="connsiteX31" fmla="*/ 2547933 w 2886018"/>
              <a:gd name="connsiteY31" fmla="*/ 4478092 h 4478092"/>
              <a:gd name="connsiteX32" fmla="*/ 2170090 w 2886018"/>
              <a:gd name="connsiteY32" fmla="*/ 4478092 h 4478092"/>
              <a:gd name="connsiteX33" fmla="*/ 2072989 w 2886018"/>
              <a:gd name="connsiteY33" fmla="*/ 4478092 h 4478092"/>
              <a:gd name="connsiteX34" fmla="*/ 1921183 w 2886018"/>
              <a:gd name="connsiteY34" fmla="*/ 4478092 h 4478092"/>
              <a:gd name="connsiteX35" fmla="*/ 1695147 w 2886018"/>
              <a:gd name="connsiteY35" fmla="*/ 4478092 h 4478092"/>
              <a:gd name="connsiteX36" fmla="*/ 1543340 w 2886018"/>
              <a:gd name="connsiteY36" fmla="*/ 4478092 h 4478092"/>
              <a:gd name="connsiteX37" fmla="*/ 1446240 w 2886018"/>
              <a:gd name="connsiteY37" fmla="*/ 4478092 h 4478092"/>
              <a:gd name="connsiteX38" fmla="*/ 1068398 w 2886018"/>
              <a:gd name="connsiteY38" fmla="*/ 4478092 h 4478092"/>
              <a:gd name="connsiteX39" fmla="*/ 707516 w 2886018"/>
              <a:gd name="connsiteY39" fmla="*/ 4478092 h 4478092"/>
              <a:gd name="connsiteX40" fmla="*/ 707514 w 2886018"/>
              <a:gd name="connsiteY40" fmla="*/ 4478092 h 4478092"/>
              <a:gd name="connsiteX41" fmla="*/ 516186 w 2886018"/>
              <a:gd name="connsiteY41" fmla="*/ 4478092 h 4478092"/>
              <a:gd name="connsiteX42" fmla="*/ 329674 w 2886018"/>
              <a:gd name="connsiteY42" fmla="*/ 4478092 h 4478092"/>
              <a:gd name="connsiteX43" fmla="*/ 329671 w 2886018"/>
              <a:gd name="connsiteY43" fmla="*/ 4478092 h 4478092"/>
              <a:gd name="connsiteX44" fmla="*/ 232574 w 2886018"/>
              <a:gd name="connsiteY44" fmla="*/ 4478092 h 4478092"/>
              <a:gd name="connsiteX45" fmla="*/ 232572 w 2886018"/>
              <a:gd name="connsiteY45" fmla="*/ 4478092 h 4478092"/>
              <a:gd name="connsiteX46" fmla="*/ 138343 w 2886018"/>
              <a:gd name="connsiteY46" fmla="*/ 4478092 h 4478092"/>
              <a:gd name="connsiteX47" fmla="*/ 80769 w 2886018"/>
              <a:gd name="connsiteY47" fmla="*/ 4478092 h 4478092"/>
              <a:gd name="connsiteX48" fmla="*/ 80766 w 2886018"/>
              <a:gd name="connsiteY48" fmla="*/ 4478092 h 4478092"/>
              <a:gd name="connsiteX49" fmla="*/ 41243 w 2886018"/>
              <a:gd name="connsiteY49" fmla="*/ 4478092 h 4478092"/>
              <a:gd name="connsiteX50" fmla="*/ 0 w 2886018"/>
              <a:gd name="connsiteY50" fmla="*/ 4478092 h 4478092"/>
              <a:gd name="connsiteX51" fmla="*/ 0 w 2886018"/>
              <a:gd name="connsiteY51" fmla="*/ 4361811 h 4478092"/>
              <a:gd name="connsiteX52" fmla="*/ 0 w 2886018"/>
              <a:gd name="connsiteY52" fmla="*/ 3770072 h 4478092"/>
              <a:gd name="connsiteX53" fmla="*/ 1 w 2886018"/>
              <a:gd name="connsiteY53" fmla="*/ 3770072 h 4478092"/>
              <a:gd name="connsiteX54" fmla="*/ 1 w 2886018"/>
              <a:gd name="connsiteY54" fmla="*/ 3150527 h 4478092"/>
              <a:gd name="connsiteX55" fmla="*/ 1 w 2886018"/>
              <a:gd name="connsiteY55" fmla="*/ 2991316 h 4478092"/>
              <a:gd name="connsiteX56" fmla="*/ 1 w 2886018"/>
              <a:gd name="connsiteY56" fmla="*/ 2742400 h 4478092"/>
              <a:gd name="connsiteX57" fmla="*/ 1 w 2886018"/>
              <a:gd name="connsiteY57" fmla="*/ 2371769 h 4478092"/>
              <a:gd name="connsiteX58" fmla="*/ 1 w 2886018"/>
              <a:gd name="connsiteY58" fmla="*/ 2122855 h 4478092"/>
              <a:gd name="connsiteX59" fmla="*/ 1 w 2886018"/>
              <a:gd name="connsiteY59" fmla="*/ 1963641 h 4478092"/>
              <a:gd name="connsiteX60" fmla="*/ 1 w 2886018"/>
              <a:gd name="connsiteY60" fmla="*/ 1344098 h 4478092"/>
              <a:gd name="connsiteX61" fmla="*/ 1 w 2886018"/>
              <a:gd name="connsiteY61" fmla="*/ 1093593 h 4478092"/>
              <a:gd name="connsiteX62" fmla="*/ 1 w 2886018"/>
              <a:gd name="connsiteY62" fmla="*/ 723391 h 4478092"/>
              <a:gd name="connsiteX63" fmla="*/ 0 w 2886018"/>
              <a:gd name="connsiteY63" fmla="*/ 723391 h 4478092"/>
              <a:gd name="connsiteX64" fmla="*/ 0 w 2886018"/>
              <a:gd name="connsiteY64" fmla="*/ 438639 h 4478092"/>
              <a:gd name="connsiteX65" fmla="*/ 1 w 2886018"/>
              <a:gd name="connsiteY65" fmla="*/ 438639 h 447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886018" h="4478092">
                <a:moveTo>
                  <a:pt x="1" y="0"/>
                </a:moveTo>
                <a:lnTo>
                  <a:pt x="41009" y="0"/>
                </a:lnTo>
                <a:lnTo>
                  <a:pt x="192814" y="0"/>
                </a:lnTo>
                <a:lnTo>
                  <a:pt x="418852" y="0"/>
                </a:lnTo>
                <a:lnTo>
                  <a:pt x="570658" y="0"/>
                </a:lnTo>
                <a:lnTo>
                  <a:pt x="667756" y="0"/>
                </a:lnTo>
                <a:lnTo>
                  <a:pt x="1045599" y="0"/>
                </a:lnTo>
                <a:lnTo>
                  <a:pt x="1045599" y="1"/>
                </a:lnTo>
                <a:lnTo>
                  <a:pt x="1406484" y="1"/>
                </a:lnTo>
                <a:lnTo>
                  <a:pt x="1784328" y="1"/>
                </a:lnTo>
                <a:lnTo>
                  <a:pt x="1881426" y="1"/>
                </a:lnTo>
                <a:lnTo>
                  <a:pt x="2033233" y="1"/>
                </a:lnTo>
                <a:lnTo>
                  <a:pt x="2259270" y="1"/>
                </a:lnTo>
                <a:lnTo>
                  <a:pt x="2411076" y="1"/>
                </a:lnTo>
                <a:lnTo>
                  <a:pt x="2508175" y="1"/>
                </a:lnTo>
                <a:lnTo>
                  <a:pt x="2886018" y="1"/>
                </a:lnTo>
                <a:lnTo>
                  <a:pt x="2886018" y="391210"/>
                </a:lnTo>
                <a:lnTo>
                  <a:pt x="2886018" y="450718"/>
                </a:lnTo>
                <a:lnTo>
                  <a:pt x="2886018" y="841928"/>
                </a:lnTo>
                <a:lnTo>
                  <a:pt x="2886018" y="964357"/>
                </a:lnTo>
                <a:lnTo>
                  <a:pt x="2886018" y="1355566"/>
                </a:lnTo>
                <a:lnTo>
                  <a:pt x="2886018" y="1415074"/>
                </a:lnTo>
                <a:lnTo>
                  <a:pt x="2886018" y="1806284"/>
                </a:lnTo>
                <a:lnTo>
                  <a:pt x="2886018" y="2379835"/>
                </a:lnTo>
                <a:lnTo>
                  <a:pt x="2886018" y="2771044"/>
                </a:lnTo>
                <a:lnTo>
                  <a:pt x="2886018" y="2830553"/>
                </a:lnTo>
                <a:lnTo>
                  <a:pt x="2886018" y="3221762"/>
                </a:lnTo>
                <a:lnTo>
                  <a:pt x="2886018" y="3344190"/>
                </a:lnTo>
                <a:lnTo>
                  <a:pt x="2886018" y="3735400"/>
                </a:lnTo>
                <a:lnTo>
                  <a:pt x="2886018" y="3794909"/>
                </a:lnTo>
                <a:lnTo>
                  <a:pt x="2886018" y="4186118"/>
                </a:lnTo>
                <a:cubicBezTo>
                  <a:pt x="2886018" y="4346942"/>
                  <a:pt x="2735263" y="4478092"/>
                  <a:pt x="2547933" y="4478092"/>
                </a:cubicBezTo>
                <a:lnTo>
                  <a:pt x="2170090" y="4478092"/>
                </a:lnTo>
                <a:lnTo>
                  <a:pt x="2072989" y="4478092"/>
                </a:lnTo>
                <a:lnTo>
                  <a:pt x="1921183" y="4478092"/>
                </a:lnTo>
                <a:lnTo>
                  <a:pt x="1695147" y="4478092"/>
                </a:lnTo>
                <a:lnTo>
                  <a:pt x="1543340" y="4478092"/>
                </a:lnTo>
                <a:lnTo>
                  <a:pt x="1446240" y="4478092"/>
                </a:lnTo>
                <a:lnTo>
                  <a:pt x="1068398" y="4478092"/>
                </a:lnTo>
                <a:lnTo>
                  <a:pt x="707516" y="4478092"/>
                </a:lnTo>
                <a:lnTo>
                  <a:pt x="707514" y="4478092"/>
                </a:lnTo>
                <a:lnTo>
                  <a:pt x="516186" y="4478092"/>
                </a:lnTo>
                <a:lnTo>
                  <a:pt x="329674" y="4478092"/>
                </a:lnTo>
                <a:lnTo>
                  <a:pt x="329671" y="4478092"/>
                </a:lnTo>
                <a:lnTo>
                  <a:pt x="232574" y="4478092"/>
                </a:lnTo>
                <a:lnTo>
                  <a:pt x="232572" y="4478092"/>
                </a:lnTo>
                <a:lnTo>
                  <a:pt x="138343" y="4478092"/>
                </a:lnTo>
                <a:lnTo>
                  <a:pt x="80769" y="4478092"/>
                </a:lnTo>
                <a:lnTo>
                  <a:pt x="80766" y="4478092"/>
                </a:lnTo>
                <a:lnTo>
                  <a:pt x="41243" y="4478092"/>
                </a:lnTo>
                <a:lnTo>
                  <a:pt x="0" y="4478092"/>
                </a:lnTo>
                <a:lnTo>
                  <a:pt x="0" y="4361811"/>
                </a:lnTo>
                <a:lnTo>
                  <a:pt x="0" y="3770072"/>
                </a:lnTo>
                <a:lnTo>
                  <a:pt x="1" y="3770072"/>
                </a:lnTo>
                <a:lnTo>
                  <a:pt x="1" y="3150527"/>
                </a:lnTo>
                <a:lnTo>
                  <a:pt x="1" y="2991316"/>
                </a:lnTo>
                <a:lnTo>
                  <a:pt x="1" y="2742400"/>
                </a:lnTo>
                <a:lnTo>
                  <a:pt x="1" y="2371769"/>
                </a:lnTo>
                <a:lnTo>
                  <a:pt x="1" y="2122855"/>
                </a:lnTo>
                <a:lnTo>
                  <a:pt x="1" y="1963641"/>
                </a:lnTo>
                <a:lnTo>
                  <a:pt x="1" y="1344098"/>
                </a:lnTo>
                <a:lnTo>
                  <a:pt x="1" y="1093593"/>
                </a:lnTo>
                <a:lnTo>
                  <a:pt x="1" y="723391"/>
                </a:lnTo>
                <a:lnTo>
                  <a:pt x="0" y="723391"/>
                </a:lnTo>
                <a:lnTo>
                  <a:pt x="0" y="438639"/>
                </a:lnTo>
                <a:lnTo>
                  <a:pt x="1" y="438639"/>
                </a:lnTo>
                <a:close/>
              </a:path>
            </a:pathLst>
          </a:custGeom>
          <a:solidFill>
            <a:srgbClr val="459597"/>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E447157C-A1C2-2B2F-0B16-87DAB00E18CA}"/>
              </a:ext>
            </a:extLst>
          </p:cNvPr>
          <p:cNvCxnSpPr>
            <a:cxnSpLocks/>
          </p:cNvCxnSpPr>
          <p:nvPr/>
        </p:nvCxnSpPr>
        <p:spPr>
          <a:xfrm>
            <a:off x="2376279" y="1069598"/>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29AA9755-A16B-C39A-8A14-5AAC30BB736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21</a:t>
            </a:fld>
            <a:endParaRPr lang="fr-CA" sz="1200" dirty="0"/>
          </a:p>
        </p:txBody>
      </p:sp>
      <p:sp>
        <p:nvSpPr>
          <p:cNvPr id="2" name="TextBox 1">
            <a:extLst>
              <a:ext uri="{FF2B5EF4-FFF2-40B4-BE49-F238E27FC236}">
                <a16:creationId xmlns:a16="http://schemas.microsoft.com/office/drawing/2014/main" id="{D8F91E6B-7272-3269-0175-2E918B44D1BF}"/>
              </a:ext>
            </a:extLst>
          </p:cNvPr>
          <p:cNvSpPr txBox="1"/>
          <p:nvPr/>
        </p:nvSpPr>
        <p:spPr>
          <a:xfrm>
            <a:off x="2576242" y="1273473"/>
            <a:ext cx="8544192" cy="5847755"/>
          </a:xfrm>
          <a:prstGeom prst="rect">
            <a:avLst/>
          </a:prstGeom>
          <a:noFill/>
        </p:spPr>
        <p:txBody>
          <a:bodyPr wrap="square">
            <a:spAutoFit/>
          </a:bodyPr>
          <a:lstStyle/>
          <a:p>
            <a:pPr marL="457200" indent="-457200">
              <a:buClr>
                <a:srgbClr val="EC7C69"/>
              </a:buClr>
              <a:buFont typeface="+mj-lt"/>
              <a:buAutoNum type="arabicPeriod" startAt="6"/>
            </a:pPr>
            <a:r>
              <a:rPr lang="en-IE" sz="2200" b="1" dirty="0">
                <a:solidFill>
                  <a:srgbClr val="EC7C69"/>
                </a:solidFill>
              </a:rPr>
              <a:t>Infrastructure &amp; Site Readiness </a:t>
            </a:r>
            <a:r>
              <a:rPr lang="en-IE" sz="2200" b="1" dirty="0">
                <a:solidFill>
                  <a:srgbClr val="494949"/>
                </a:solidFill>
              </a:rPr>
              <a:t>(how guests will reach you and what utilities are available): </a:t>
            </a:r>
            <a:r>
              <a:rPr lang="en-IE" sz="2200" dirty="0">
                <a:solidFill>
                  <a:srgbClr val="494949"/>
                </a:solidFill>
              </a:rPr>
              <a:t>Even if land is affordable, bringing it up to the required standards for accommodation can be expensive. Basic infrastructure, such as access roads, power, water, and sewage connections, may be necessary, and these costs can sometimes exceed the initial land purchase price. Remote and rural land often lacks such infrastructural services</a:t>
            </a:r>
          </a:p>
          <a:p>
            <a:pPr marL="457200" indent="-457200">
              <a:buClr>
                <a:srgbClr val="EC7C69"/>
              </a:buClr>
              <a:buFont typeface="+mj-lt"/>
              <a:buAutoNum type="arabicPeriod" startAt="6"/>
            </a:pPr>
            <a:endParaRPr lang="en-IE" sz="2200" dirty="0">
              <a:solidFill>
                <a:srgbClr val="494949"/>
              </a:solidFill>
            </a:endParaRPr>
          </a:p>
          <a:p>
            <a:pPr marL="457200" indent="-457200">
              <a:buClr>
                <a:srgbClr val="EC7C69"/>
              </a:buClr>
              <a:buFont typeface="+mj-lt"/>
              <a:buAutoNum type="arabicPeriod" startAt="6"/>
            </a:pPr>
            <a:r>
              <a:rPr lang="en-IE" sz="2200" b="1" dirty="0">
                <a:solidFill>
                  <a:srgbClr val="EC7C69"/>
                </a:solidFill>
              </a:rPr>
              <a:t>Financial Planning </a:t>
            </a:r>
            <a:r>
              <a:rPr lang="en-IE" sz="2200" b="1" dirty="0">
                <a:solidFill>
                  <a:srgbClr val="494949"/>
                </a:solidFill>
              </a:rPr>
              <a:t>is pointless without a budget</a:t>
            </a:r>
            <a:r>
              <a:rPr lang="en-IE" sz="2200" dirty="0">
                <a:solidFill>
                  <a:srgbClr val="494949"/>
                </a:solidFill>
              </a:rPr>
              <a:t>. Capture every cost and create a realistic budget to help you determine whether your plan is viable and where you might need funding or grants. For example, when securing suitable land, the cost will vary depending on the type of land, location, and other costs such as legal fees, design fees, and construction costs. </a:t>
            </a:r>
          </a:p>
          <a:p>
            <a:pPr marL="457200" indent="-457200">
              <a:buClr>
                <a:srgbClr val="EC7C69"/>
              </a:buClr>
              <a:buFont typeface="+mj-lt"/>
              <a:buAutoNum type="arabicPeriod" startAt="6"/>
            </a:pPr>
            <a:endParaRPr lang="en-IE" sz="2200" dirty="0">
              <a:solidFill>
                <a:srgbClr val="494949"/>
              </a:solidFill>
            </a:endParaRPr>
          </a:p>
          <a:p>
            <a:pPr marL="457200" indent="-457200">
              <a:buClr>
                <a:srgbClr val="EC7C69"/>
              </a:buClr>
              <a:buFont typeface="+mj-lt"/>
              <a:buAutoNum type="arabicPeriod" startAt="6"/>
            </a:pPr>
            <a:endParaRPr lang="en-IE" sz="2200" b="1" dirty="0">
              <a:solidFill>
                <a:srgbClr val="494949"/>
              </a:solidFill>
            </a:endParaRPr>
          </a:p>
          <a:p>
            <a:pPr marL="457200" indent="-457200">
              <a:buClr>
                <a:srgbClr val="EC7C69"/>
              </a:buClr>
              <a:buFont typeface="+mj-lt"/>
              <a:buAutoNum type="arabicPeriod" startAt="6"/>
            </a:pPr>
            <a:endParaRPr lang="en-US" sz="2200" dirty="0">
              <a:solidFill>
                <a:srgbClr val="494949"/>
              </a:solidFill>
            </a:endParaRPr>
          </a:p>
        </p:txBody>
      </p:sp>
      <p:pic>
        <p:nvPicPr>
          <p:cNvPr id="14" name="Picture 13">
            <a:extLst>
              <a:ext uri="{FF2B5EF4-FFF2-40B4-BE49-F238E27FC236}">
                <a16:creationId xmlns:a16="http://schemas.microsoft.com/office/drawing/2014/main" id="{275D95FB-801A-9BC0-5459-83859C623F8A}"/>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004034" y="4198867"/>
            <a:ext cx="3580276" cy="2659133"/>
          </a:xfrm>
          <a:prstGeom prst="rect">
            <a:avLst/>
          </a:prstGeom>
        </p:spPr>
      </p:pic>
      <p:sp>
        <p:nvSpPr>
          <p:cNvPr id="5" name="Text Placeholder 5">
            <a:extLst>
              <a:ext uri="{FF2B5EF4-FFF2-40B4-BE49-F238E27FC236}">
                <a16:creationId xmlns:a16="http://schemas.microsoft.com/office/drawing/2014/main" id="{9F9ECB0E-B1F9-CAE9-D01B-4A9A8F6DFB1F}"/>
              </a:ext>
            </a:extLst>
          </p:cNvPr>
          <p:cNvSpPr txBox="1">
            <a:spLocks/>
          </p:cNvSpPr>
          <p:nvPr/>
        </p:nvSpPr>
        <p:spPr>
          <a:xfrm>
            <a:off x="2576242" y="442669"/>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Overview and Key Cost Considerations in Setting up</a:t>
            </a:r>
          </a:p>
          <a:p>
            <a:pPr>
              <a:lnSpc>
                <a:spcPts val="2900"/>
              </a:lnSpc>
            </a:pPr>
            <a:endParaRPr lang="en-US" dirty="0"/>
          </a:p>
        </p:txBody>
      </p:sp>
      <p:sp>
        <p:nvSpPr>
          <p:cNvPr id="6" name="Text Placeholder 3">
            <a:extLst>
              <a:ext uri="{FF2B5EF4-FFF2-40B4-BE49-F238E27FC236}">
                <a16:creationId xmlns:a16="http://schemas.microsoft.com/office/drawing/2014/main" id="{EFE0813B-E71F-CA51-9C4B-2EBF9B585AD8}"/>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Alternative Tourism Accommodation </a:t>
            </a:r>
          </a:p>
        </p:txBody>
      </p:sp>
    </p:spTree>
    <p:extLst>
      <p:ext uri="{BB962C8B-B14F-4D97-AF65-F5344CB8AC3E}">
        <p14:creationId xmlns:p14="http://schemas.microsoft.com/office/powerpoint/2010/main" val="11456756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0020387E-6375-1191-B189-37DFAF780D65}"/>
              </a:ext>
            </a:extLst>
          </p:cNvPr>
          <p:cNvPicPr>
            <a:picLocks noGrp="1" noChangeAspect="1"/>
          </p:cNvPicPr>
          <p:nvPr>
            <p:ph type="pic" sz="quarter" idx="73"/>
          </p:nvPr>
        </p:nvPicPr>
        <p:blipFill>
          <a:blip r:embed="rId2"/>
          <a:srcRect l="2003" r="2003"/>
          <a:stretch>
            <a:fillRect/>
          </a:stretch>
        </p:blipFill>
        <p:spPr/>
      </p:pic>
      <p:sp>
        <p:nvSpPr>
          <p:cNvPr id="3" name="Text Placeholder 2">
            <a:extLst>
              <a:ext uri="{FF2B5EF4-FFF2-40B4-BE49-F238E27FC236}">
                <a16:creationId xmlns:a16="http://schemas.microsoft.com/office/drawing/2014/main" id="{CE38E276-227A-63EC-D34E-B71F75ECED97}"/>
              </a:ext>
            </a:extLst>
          </p:cNvPr>
          <p:cNvSpPr>
            <a:spLocks noGrp="1"/>
          </p:cNvSpPr>
          <p:nvPr>
            <p:ph type="body" sz="quarter" idx="42"/>
          </p:nvPr>
        </p:nvSpPr>
        <p:spPr/>
        <p:txBody>
          <a:bodyPr/>
          <a:lstStyle/>
          <a:p>
            <a:r>
              <a:rPr lang="en-GB"/>
              <a:t>IRELAND</a:t>
            </a:r>
          </a:p>
        </p:txBody>
      </p:sp>
      <p:pic>
        <p:nvPicPr>
          <p:cNvPr id="14" name="Picture Placeholder 13">
            <a:extLst>
              <a:ext uri="{FF2B5EF4-FFF2-40B4-BE49-F238E27FC236}">
                <a16:creationId xmlns:a16="http://schemas.microsoft.com/office/drawing/2014/main" id="{4733009B-E30C-1EA3-E81B-946269E44388}"/>
              </a:ext>
            </a:extLst>
          </p:cNvPr>
          <p:cNvPicPr>
            <a:picLocks noGrp="1" noChangeAspect="1"/>
          </p:cNvPicPr>
          <p:nvPr>
            <p:ph type="pic" sz="quarter" idx="74"/>
          </p:nvPr>
        </p:nvPicPr>
        <p:blipFill>
          <a:blip r:embed="rId3"/>
          <a:srcRect t="27993" b="27993"/>
          <a:stretch>
            <a:fillRect/>
          </a:stretch>
        </p:blipFill>
        <p:spPr/>
      </p:pic>
      <p:pic>
        <p:nvPicPr>
          <p:cNvPr id="12" name="Picture Placeholder 11">
            <a:extLst>
              <a:ext uri="{FF2B5EF4-FFF2-40B4-BE49-F238E27FC236}">
                <a16:creationId xmlns:a16="http://schemas.microsoft.com/office/drawing/2014/main" id="{5600C4CC-171F-A309-671E-23A4A96279AA}"/>
              </a:ext>
            </a:extLst>
          </p:cNvPr>
          <p:cNvPicPr>
            <a:picLocks noGrp="1" noChangeAspect="1"/>
          </p:cNvPicPr>
          <p:nvPr>
            <p:ph type="pic" sz="quarter" idx="75"/>
          </p:nvPr>
        </p:nvPicPr>
        <p:blipFill>
          <a:blip r:embed="rId4"/>
          <a:srcRect t="5987" b="5987"/>
          <a:stretch>
            <a:fillRect/>
          </a:stretch>
        </p:blipFill>
        <p:spPr/>
      </p:pic>
      <p:pic>
        <p:nvPicPr>
          <p:cNvPr id="16" name="Picture Placeholder 15">
            <a:extLst>
              <a:ext uri="{FF2B5EF4-FFF2-40B4-BE49-F238E27FC236}">
                <a16:creationId xmlns:a16="http://schemas.microsoft.com/office/drawing/2014/main" id="{7D8A4C86-E964-C3A2-9D3D-1CB9AE200AF8}"/>
              </a:ext>
            </a:extLst>
          </p:cNvPr>
          <p:cNvPicPr>
            <a:picLocks noGrp="1" noChangeAspect="1"/>
          </p:cNvPicPr>
          <p:nvPr>
            <p:ph type="pic" sz="quarter" idx="76"/>
          </p:nvPr>
        </p:nvPicPr>
        <p:blipFill>
          <a:blip r:embed="rId5"/>
          <a:srcRect t="4235" b="4235"/>
          <a:stretch>
            <a:fillRect/>
          </a:stretch>
        </p:blipFill>
        <p:spPr/>
      </p:pic>
      <p:sp>
        <p:nvSpPr>
          <p:cNvPr id="7" name="Text Placeholder 6">
            <a:extLst>
              <a:ext uri="{FF2B5EF4-FFF2-40B4-BE49-F238E27FC236}">
                <a16:creationId xmlns:a16="http://schemas.microsoft.com/office/drawing/2014/main" id="{08D4CCFB-FA02-EF18-8CC4-1EB777E89F4F}"/>
              </a:ext>
            </a:extLst>
          </p:cNvPr>
          <p:cNvSpPr>
            <a:spLocks noGrp="1"/>
          </p:cNvSpPr>
          <p:nvPr>
            <p:ph type="body" sz="quarter" idx="65"/>
          </p:nvPr>
        </p:nvSpPr>
        <p:spPr/>
        <p:txBody>
          <a:bodyPr/>
          <a:lstStyle/>
          <a:p>
            <a:r>
              <a:rPr lang="en-GB"/>
              <a:t>Photo Credit: </a:t>
            </a:r>
            <a:r>
              <a:rPr lang="en-US" dirty="0"/>
              <a:t>The Hidden Haven, Cork, Ireland</a:t>
            </a:r>
            <a:endParaRPr lang="en-GB"/>
          </a:p>
        </p:txBody>
      </p:sp>
      <p:pic>
        <p:nvPicPr>
          <p:cNvPr id="8" name="Picture 7">
            <a:extLst>
              <a:ext uri="{FF2B5EF4-FFF2-40B4-BE49-F238E27FC236}">
                <a16:creationId xmlns:a16="http://schemas.microsoft.com/office/drawing/2014/main" id="{031FBDE8-6344-ED4D-6DF3-A71162B24FE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526982" y="2958192"/>
            <a:ext cx="665018" cy="399011"/>
          </a:xfrm>
          <a:prstGeom prst="rect">
            <a:avLst/>
          </a:prstGeom>
        </p:spPr>
      </p:pic>
      <p:sp>
        <p:nvSpPr>
          <p:cNvPr id="2" name="Slide Number Placeholder 5">
            <a:extLst>
              <a:ext uri="{FF2B5EF4-FFF2-40B4-BE49-F238E27FC236}">
                <a16:creationId xmlns:a16="http://schemas.microsoft.com/office/drawing/2014/main" id="{8668702D-FDEB-6201-57CA-430E5F781C2E}"/>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22</a:t>
            </a:fld>
            <a:endParaRPr lang="fr-CA" sz="1200" dirty="0"/>
          </a:p>
        </p:txBody>
      </p:sp>
    </p:spTree>
    <p:extLst>
      <p:ext uri="{BB962C8B-B14F-4D97-AF65-F5344CB8AC3E}">
        <p14:creationId xmlns:p14="http://schemas.microsoft.com/office/powerpoint/2010/main" val="2579746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B831E-5C03-96E9-6759-163EE4E2BF2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BA8ABE3-4D86-6F4A-D202-F42EAD9383BC}"/>
              </a:ext>
            </a:extLst>
          </p:cNvPr>
          <p:cNvSpPr>
            <a:spLocks noGrp="1"/>
          </p:cNvSpPr>
          <p:nvPr>
            <p:ph type="body" sz="quarter" idx="18"/>
          </p:nvPr>
        </p:nvSpPr>
        <p:spPr>
          <a:xfrm>
            <a:off x="7892715" y="1618150"/>
            <a:ext cx="3628115" cy="870198"/>
          </a:xfrm>
        </p:spPr>
        <p:txBody>
          <a:bodyPr/>
          <a:lstStyle/>
          <a:p>
            <a:pPr>
              <a:lnSpc>
                <a:spcPts val="3240"/>
              </a:lnSpc>
            </a:pPr>
            <a:r>
              <a:rPr lang="en-GB" sz="3200" b="1" dirty="0"/>
              <a:t>Start Smart: Budget, Scale &amp; Business Model</a:t>
            </a:r>
          </a:p>
          <a:p>
            <a:pPr>
              <a:lnSpc>
                <a:spcPts val="3240"/>
              </a:lnSpc>
            </a:pPr>
            <a:endParaRPr lang="en-GB" sz="3200" dirty="0"/>
          </a:p>
        </p:txBody>
      </p:sp>
      <p:sp>
        <p:nvSpPr>
          <p:cNvPr id="3" name="Text Placeholder 2">
            <a:extLst>
              <a:ext uri="{FF2B5EF4-FFF2-40B4-BE49-F238E27FC236}">
                <a16:creationId xmlns:a16="http://schemas.microsoft.com/office/drawing/2014/main" id="{0B48868B-7620-1B88-D2D1-B2F025037BDA}"/>
              </a:ext>
            </a:extLst>
          </p:cNvPr>
          <p:cNvSpPr>
            <a:spLocks noGrp="1"/>
          </p:cNvSpPr>
          <p:nvPr>
            <p:ph type="body" sz="quarter" idx="19"/>
          </p:nvPr>
        </p:nvSpPr>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02</a:t>
            </a:r>
          </a:p>
        </p:txBody>
      </p:sp>
      <p:sp>
        <p:nvSpPr>
          <p:cNvPr id="29" name="Slide Number Placeholder 5">
            <a:extLst>
              <a:ext uri="{FF2B5EF4-FFF2-40B4-BE49-F238E27FC236}">
                <a16:creationId xmlns:a16="http://schemas.microsoft.com/office/drawing/2014/main" id="{2584FDA2-F337-ECC4-A569-8348E6A0578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23</a:t>
            </a:fld>
            <a:endParaRPr lang="fr-CA" sz="1200" dirty="0"/>
          </a:p>
        </p:txBody>
      </p:sp>
      <p:sp>
        <p:nvSpPr>
          <p:cNvPr id="5" name="Text Placeholder 4">
            <a:extLst>
              <a:ext uri="{FF2B5EF4-FFF2-40B4-BE49-F238E27FC236}">
                <a16:creationId xmlns:a16="http://schemas.microsoft.com/office/drawing/2014/main" id="{7D521869-D179-F522-50C8-C06B4D5FD213}"/>
              </a:ext>
            </a:extLst>
          </p:cNvPr>
          <p:cNvSpPr txBox="1">
            <a:spLocks/>
          </p:cNvSpPr>
          <p:nvPr/>
        </p:nvSpPr>
        <p:spPr>
          <a:xfrm>
            <a:off x="3700463" y="3990914"/>
            <a:ext cx="7820367" cy="70420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dirty="0"/>
              <a:t>Before anything else, you need to understand </a:t>
            </a:r>
            <a:r>
              <a:rPr lang="en-IE" b="1" dirty="0"/>
              <a:t>how much you can afford to spend</a:t>
            </a:r>
            <a:r>
              <a:rPr lang="en-IE" dirty="0"/>
              <a:t>, how big you want to start, and what kind of business you’re building. </a:t>
            </a:r>
            <a:r>
              <a:rPr lang="en-IE" i="1" dirty="0"/>
              <a:t>Will you operate full-time or seasonally? One unit or ten?</a:t>
            </a:r>
            <a:r>
              <a:rPr lang="en-IE" dirty="0"/>
              <a:t> Every choice influences your budget, cash flow, and ability to grow. A clear financial plan allows you to estimate start-up costs, ongoing expenses, and when you can expect a return. Starting small and scaling gradually is often the smartest way to test the market while keeping costs manageable.</a:t>
            </a:r>
          </a:p>
          <a:p>
            <a:pPr>
              <a:lnSpc>
                <a:spcPts val="2360"/>
              </a:lnSpc>
            </a:pPr>
            <a:endParaRPr lang="en-IE" dirty="0"/>
          </a:p>
        </p:txBody>
      </p:sp>
      <p:sp>
        <p:nvSpPr>
          <p:cNvPr id="6" name="Text Placeholder 4">
            <a:extLst>
              <a:ext uri="{FF2B5EF4-FFF2-40B4-BE49-F238E27FC236}">
                <a16:creationId xmlns:a16="http://schemas.microsoft.com/office/drawing/2014/main" id="{9B149699-BFF7-06DE-10B5-6FC4E058C115}"/>
              </a:ext>
            </a:extLst>
          </p:cNvPr>
          <p:cNvSpPr txBox="1">
            <a:spLocks/>
          </p:cNvSpPr>
          <p:nvPr/>
        </p:nvSpPr>
        <p:spPr>
          <a:xfrm>
            <a:off x="473839" y="3990914"/>
            <a:ext cx="2855150"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sz="2400" b="1" dirty="0">
                <a:solidFill>
                  <a:srgbClr val="459597"/>
                </a:solidFill>
              </a:rPr>
              <a:t>Decide and define your financial limits, your start-up phase, and how you’ll operate to stay financially sustainable.</a:t>
            </a:r>
          </a:p>
          <a:p>
            <a:pPr>
              <a:lnSpc>
                <a:spcPts val="2360"/>
              </a:lnSpc>
            </a:pPr>
            <a:endParaRPr lang="en-IE" dirty="0">
              <a:solidFill>
                <a:srgbClr val="EC7C69"/>
              </a:solidFill>
            </a:endParaRPr>
          </a:p>
        </p:txBody>
      </p:sp>
      <p:pic>
        <p:nvPicPr>
          <p:cNvPr id="13" name="Picture Placeholder 12" descr="A close-up of hands holding a pen and a calculator&#10;&#10;AI-generated content may be incorrect.">
            <a:extLst>
              <a:ext uri="{FF2B5EF4-FFF2-40B4-BE49-F238E27FC236}">
                <a16:creationId xmlns:a16="http://schemas.microsoft.com/office/drawing/2014/main" id="{B3CD465B-24D6-06E3-8F9F-CCF703B1BF53}"/>
              </a:ext>
            </a:extLst>
          </p:cNvPr>
          <p:cNvPicPr>
            <a:picLocks noGrp="1" noChangeAspect="1"/>
          </p:cNvPicPr>
          <p:nvPr>
            <p:ph type="pic" sz="quarter" idx="67"/>
          </p:nvPr>
        </p:nvPicPr>
        <p:blipFill>
          <a:blip r:embed="rId2"/>
          <a:srcRect t="2488" b="2488"/>
          <a:stretch>
            <a:fillRect/>
          </a:stretch>
        </p:blipFill>
        <p:spPr/>
      </p:pic>
    </p:spTree>
    <p:extLst>
      <p:ext uri="{BB962C8B-B14F-4D97-AF65-F5344CB8AC3E}">
        <p14:creationId xmlns:p14="http://schemas.microsoft.com/office/powerpoint/2010/main" val="25929571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494CD-F0F2-AA62-AB88-F5979EC711D7}"/>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2080C4C5-E7C4-DD18-499E-BB113EF90D90}"/>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459597"/>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1F1ED84B-36F2-95F5-DF51-9645B526B496}"/>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0D5CDB8-F5DD-7A15-C58F-F674B4548C1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24</a:t>
            </a:fld>
            <a:endParaRPr lang="fr-CA" sz="1200" dirty="0"/>
          </a:p>
        </p:txBody>
      </p:sp>
      <p:sp>
        <p:nvSpPr>
          <p:cNvPr id="2" name="TextBox 1">
            <a:extLst>
              <a:ext uri="{FF2B5EF4-FFF2-40B4-BE49-F238E27FC236}">
                <a16:creationId xmlns:a16="http://schemas.microsoft.com/office/drawing/2014/main" id="{5219DDD9-D19D-DE21-E234-5772FB9B9B43}"/>
              </a:ext>
            </a:extLst>
          </p:cNvPr>
          <p:cNvSpPr txBox="1"/>
          <p:nvPr/>
        </p:nvSpPr>
        <p:spPr>
          <a:xfrm>
            <a:off x="2039426" y="1231046"/>
            <a:ext cx="9105901" cy="4935454"/>
          </a:xfrm>
          <a:prstGeom prst="rect">
            <a:avLst/>
          </a:prstGeom>
          <a:noFill/>
        </p:spPr>
        <p:txBody>
          <a:bodyPr wrap="square">
            <a:spAutoFit/>
          </a:bodyPr>
          <a:lstStyle/>
          <a:p>
            <a:pPr>
              <a:lnSpc>
                <a:spcPts val="2340"/>
              </a:lnSpc>
            </a:pPr>
            <a:r>
              <a:rPr lang="en-US" sz="2200" b="1" i="1" dirty="0">
                <a:solidFill>
                  <a:srgbClr val="494949"/>
                </a:solidFill>
              </a:rPr>
              <a:t>Epic Stays Alternative Tourism Accommodations (ATA) are more than just a trend and about meaningful experiences—they’re a proven, scalable, and future-proof investment.</a:t>
            </a:r>
          </a:p>
          <a:p>
            <a:pPr>
              <a:lnSpc>
                <a:spcPts val="2340"/>
              </a:lnSpc>
            </a:pPr>
            <a:endParaRPr lang="en-US" sz="2200" b="1" dirty="0">
              <a:solidFill>
                <a:srgbClr val="494949"/>
              </a:solidFill>
            </a:endParaRPr>
          </a:p>
          <a:p>
            <a:pPr>
              <a:lnSpc>
                <a:spcPts val="2340"/>
              </a:lnSpc>
            </a:pPr>
            <a:r>
              <a:rPr lang="en-US" sz="2400" b="1" dirty="0">
                <a:solidFill>
                  <a:srgbClr val="EC7C69"/>
                </a:solidFill>
              </a:rPr>
              <a:t>A Fast-growing Market Seeking Niche Accommodations </a:t>
            </a:r>
          </a:p>
          <a:p>
            <a:pPr>
              <a:lnSpc>
                <a:spcPts val="2340"/>
              </a:lnSpc>
            </a:pPr>
            <a:r>
              <a:rPr lang="en-US" sz="2400" b="1" dirty="0">
                <a:solidFill>
                  <a:srgbClr val="EC7C69"/>
                </a:solidFill>
              </a:rPr>
              <a:t>and Unique Experiences.</a:t>
            </a:r>
          </a:p>
          <a:p>
            <a:endParaRPr lang="en-US" sz="800" b="1" dirty="0">
              <a:solidFill>
                <a:srgbClr val="EC7C69"/>
              </a:solidFill>
            </a:endParaRPr>
          </a:p>
          <a:p>
            <a:pPr>
              <a:lnSpc>
                <a:spcPts val="2340"/>
              </a:lnSpc>
            </a:pPr>
            <a:r>
              <a:rPr lang="en-US" sz="2200" dirty="0">
                <a:solidFill>
                  <a:srgbClr val="494949"/>
                </a:solidFill>
              </a:rPr>
              <a:t>These models tap into the fast-growing market of conscious </a:t>
            </a:r>
            <a:r>
              <a:rPr lang="en-US" sz="2200" dirty="0" err="1">
                <a:solidFill>
                  <a:srgbClr val="494949"/>
                </a:solidFill>
              </a:rPr>
              <a:t>travellers</a:t>
            </a:r>
            <a:r>
              <a:rPr lang="en-US" sz="2200" dirty="0">
                <a:solidFill>
                  <a:srgbClr val="494949"/>
                </a:solidFill>
              </a:rPr>
              <a:t> who are willing to spend more on stays that align with their values. </a:t>
            </a:r>
          </a:p>
          <a:p>
            <a:pPr>
              <a:lnSpc>
                <a:spcPts val="2340"/>
              </a:lnSpc>
            </a:pPr>
            <a:endParaRPr lang="en-US" sz="2200" dirty="0">
              <a:solidFill>
                <a:srgbClr val="494949"/>
              </a:solidFill>
            </a:endParaRPr>
          </a:p>
          <a:p>
            <a:pPr>
              <a:lnSpc>
                <a:spcPts val="2340"/>
              </a:lnSpc>
            </a:pPr>
            <a:r>
              <a:rPr lang="en-US" sz="2200" dirty="0">
                <a:solidFill>
                  <a:srgbClr val="494949"/>
                </a:solidFill>
              </a:rPr>
              <a:t>As travel </a:t>
            </a:r>
            <a:r>
              <a:rPr lang="en-US" sz="2200" dirty="0" err="1">
                <a:solidFill>
                  <a:srgbClr val="494949"/>
                </a:solidFill>
              </a:rPr>
              <a:t>behaviours</a:t>
            </a:r>
            <a:r>
              <a:rPr lang="en-US" sz="2200" dirty="0">
                <a:solidFill>
                  <a:srgbClr val="494949"/>
                </a:solidFill>
              </a:rPr>
              <a:t> shift toward sustainability and authenticity, conscious consumers are actively seeking out accommodations that reflect their values. </a:t>
            </a:r>
          </a:p>
          <a:p>
            <a:pPr>
              <a:lnSpc>
                <a:spcPts val="2340"/>
              </a:lnSpc>
            </a:pPr>
            <a:endParaRPr lang="en-US" sz="2200" dirty="0">
              <a:solidFill>
                <a:srgbClr val="494949"/>
              </a:solidFill>
            </a:endParaRPr>
          </a:p>
          <a:p>
            <a:pPr>
              <a:lnSpc>
                <a:spcPts val="2340"/>
              </a:lnSpc>
            </a:pPr>
            <a:r>
              <a:rPr lang="en-US" sz="2200" dirty="0">
                <a:solidFill>
                  <a:srgbClr val="494949"/>
                </a:solidFill>
              </a:rPr>
              <a:t>In fact, according to </a:t>
            </a:r>
            <a:r>
              <a:rPr lang="en-US" sz="2200" dirty="0" err="1">
                <a:solidFill>
                  <a:srgbClr val="494949"/>
                </a:solidFill>
              </a:rPr>
              <a:t>Booking.com’s</a:t>
            </a:r>
            <a:r>
              <a:rPr lang="en-US" sz="2200" dirty="0">
                <a:solidFill>
                  <a:srgbClr val="494949"/>
                </a:solidFill>
              </a:rPr>
              <a:t> 2024 Sustainable Travel Report, </a:t>
            </a:r>
            <a:r>
              <a:rPr lang="en-US" sz="2200" b="1" dirty="0">
                <a:solidFill>
                  <a:srgbClr val="494949"/>
                </a:solidFill>
              </a:rPr>
              <a:t>76% of global </a:t>
            </a:r>
            <a:r>
              <a:rPr lang="en-US" sz="2200" b="1" dirty="0" err="1">
                <a:solidFill>
                  <a:srgbClr val="494949"/>
                </a:solidFill>
              </a:rPr>
              <a:t>travellers</a:t>
            </a:r>
            <a:r>
              <a:rPr lang="en-US" sz="2200" b="1" dirty="0">
                <a:solidFill>
                  <a:srgbClr val="494949"/>
                </a:solidFill>
              </a:rPr>
              <a:t> say they want to travel more sustainably, and over 60% are willing to pay more for eco-certified stays.</a:t>
            </a:r>
          </a:p>
          <a:p>
            <a:pPr>
              <a:lnSpc>
                <a:spcPts val="2340"/>
              </a:lnSpc>
            </a:pPr>
            <a:endParaRPr lang="en-US" sz="2200" b="1" dirty="0">
              <a:solidFill>
                <a:srgbClr val="494949"/>
              </a:solidFill>
            </a:endParaRPr>
          </a:p>
        </p:txBody>
      </p:sp>
      <p:pic>
        <p:nvPicPr>
          <p:cNvPr id="14" name="Picture 13">
            <a:extLst>
              <a:ext uri="{FF2B5EF4-FFF2-40B4-BE49-F238E27FC236}">
                <a16:creationId xmlns:a16="http://schemas.microsoft.com/office/drawing/2014/main" id="{4537485D-331D-3C4D-DF2A-2C4745EFE181}"/>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59B8A699-110F-6519-9047-18042D3F3B81}"/>
              </a:ext>
            </a:extLst>
          </p:cNvPr>
          <p:cNvSpPr txBox="1">
            <a:spLocks/>
          </p:cNvSpPr>
          <p:nvPr/>
        </p:nvSpPr>
        <p:spPr>
          <a:xfrm>
            <a:off x="2039427" y="400242"/>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Lean, High Return on Investment</a:t>
            </a:r>
          </a:p>
        </p:txBody>
      </p:sp>
      <p:sp>
        <p:nvSpPr>
          <p:cNvPr id="6" name="Text Placeholder 3">
            <a:extLst>
              <a:ext uri="{FF2B5EF4-FFF2-40B4-BE49-F238E27FC236}">
                <a16:creationId xmlns:a16="http://schemas.microsoft.com/office/drawing/2014/main" id="{404319CC-5D99-9FA5-BEDC-84F52D7B2840}"/>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Viable Business </a:t>
            </a:r>
          </a:p>
        </p:txBody>
      </p:sp>
    </p:spTree>
    <p:extLst>
      <p:ext uri="{BB962C8B-B14F-4D97-AF65-F5344CB8AC3E}">
        <p14:creationId xmlns:p14="http://schemas.microsoft.com/office/powerpoint/2010/main" val="17455162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A841A-DB60-EB6A-516D-056171857A33}"/>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C16CDD6C-3B24-80A0-8486-3311E8F3E3AE}"/>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459597"/>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F0E079F8-EC57-B497-8469-09D48AFF8C70}"/>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2CF63FEE-FE08-A1DF-EDB4-E35AAE8B897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25</a:t>
            </a:fld>
            <a:endParaRPr lang="fr-CA" sz="1200" dirty="0"/>
          </a:p>
        </p:txBody>
      </p:sp>
      <p:sp>
        <p:nvSpPr>
          <p:cNvPr id="2" name="TextBox 1">
            <a:extLst>
              <a:ext uri="{FF2B5EF4-FFF2-40B4-BE49-F238E27FC236}">
                <a16:creationId xmlns:a16="http://schemas.microsoft.com/office/drawing/2014/main" id="{5167B274-B71D-A2B9-FFE4-9544B164975A}"/>
              </a:ext>
            </a:extLst>
          </p:cNvPr>
          <p:cNvSpPr txBox="1"/>
          <p:nvPr/>
        </p:nvSpPr>
        <p:spPr>
          <a:xfrm>
            <a:off x="2039426" y="1231046"/>
            <a:ext cx="9105901" cy="2821991"/>
          </a:xfrm>
          <a:prstGeom prst="rect">
            <a:avLst/>
          </a:prstGeom>
          <a:noFill/>
        </p:spPr>
        <p:txBody>
          <a:bodyPr wrap="square">
            <a:spAutoFit/>
          </a:bodyPr>
          <a:lstStyle/>
          <a:p>
            <a:pPr>
              <a:lnSpc>
                <a:spcPts val="2340"/>
              </a:lnSpc>
            </a:pPr>
            <a:r>
              <a:rPr lang="en-US" sz="2400" b="1" dirty="0">
                <a:solidFill>
                  <a:srgbClr val="EC7C69"/>
                </a:solidFill>
              </a:rPr>
              <a:t>Offers a Lean, High-impact Path To Entrepreneurship</a:t>
            </a:r>
          </a:p>
          <a:p>
            <a:r>
              <a:rPr lang="en-US" sz="2400" b="1" dirty="0">
                <a:solidFill>
                  <a:srgbClr val="EC7C69"/>
                </a:solidFill>
              </a:rPr>
              <a:t> </a:t>
            </a:r>
            <a:endParaRPr lang="en-US" sz="800" b="1" dirty="0">
              <a:solidFill>
                <a:srgbClr val="EC7C69"/>
              </a:solidFill>
            </a:endParaRPr>
          </a:p>
          <a:p>
            <a:pPr>
              <a:lnSpc>
                <a:spcPts val="2340"/>
              </a:lnSpc>
            </a:pPr>
            <a:r>
              <a:rPr lang="en-US" sz="2200" dirty="0">
                <a:solidFill>
                  <a:srgbClr val="494949"/>
                </a:solidFill>
              </a:rPr>
              <a:t>From eco-lodges to boutique guesthouses, ATAs offer a </a:t>
            </a:r>
            <a:r>
              <a:rPr lang="en-US" sz="2200" b="1" dirty="0">
                <a:solidFill>
                  <a:srgbClr val="494949"/>
                </a:solidFill>
              </a:rPr>
              <a:t>high return on investment</a:t>
            </a:r>
            <a:r>
              <a:rPr lang="en-US" sz="2200" dirty="0">
                <a:solidFill>
                  <a:srgbClr val="494949"/>
                </a:solidFill>
              </a:rPr>
              <a:t> by combining </a:t>
            </a:r>
            <a:r>
              <a:rPr lang="en-US" sz="2200" b="1" dirty="0">
                <a:solidFill>
                  <a:srgbClr val="494949"/>
                </a:solidFill>
              </a:rPr>
              <a:t>low setup costs </a:t>
            </a:r>
            <a:r>
              <a:rPr lang="en-US" sz="2200" dirty="0">
                <a:solidFill>
                  <a:srgbClr val="494949"/>
                </a:solidFill>
              </a:rPr>
              <a:t>(e.g., repurposed structures) with </a:t>
            </a:r>
            <a:r>
              <a:rPr lang="en-US" sz="2200" b="1" dirty="0">
                <a:solidFill>
                  <a:srgbClr val="494949"/>
                </a:solidFill>
              </a:rPr>
              <a:t>low overhead </a:t>
            </a:r>
            <a:r>
              <a:rPr lang="en-US" sz="2200" dirty="0">
                <a:solidFill>
                  <a:srgbClr val="494949"/>
                </a:solidFill>
              </a:rPr>
              <a:t>and modular infrastructure tourism landscape, (like pods), flexible phasing (start with 1–2 units and expand), along with </a:t>
            </a:r>
            <a:r>
              <a:rPr lang="en-US" sz="2200" b="1" dirty="0">
                <a:solidFill>
                  <a:srgbClr val="494949"/>
                </a:solidFill>
              </a:rPr>
              <a:t>strong pricing power </a:t>
            </a:r>
            <a:r>
              <a:rPr lang="en-US" sz="2200" dirty="0">
                <a:solidFill>
                  <a:srgbClr val="494949"/>
                </a:solidFill>
              </a:rPr>
              <a:t>and year-round niche appeal based on a strong demand for immersive experiences, Epic Stays models can deliver </a:t>
            </a:r>
            <a:r>
              <a:rPr lang="en-US" sz="2200" b="1" dirty="0">
                <a:solidFill>
                  <a:srgbClr val="494949"/>
                </a:solidFill>
              </a:rPr>
              <a:t>impressive margins</a:t>
            </a:r>
            <a:r>
              <a:rPr lang="en-US" sz="2400" b="1" dirty="0"/>
              <a:t>. </a:t>
            </a:r>
          </a:p>
          <a:p>
            <a:pPr>
              <a:lnSpc>
                <a:spcPts val="2340"/>
              </a:lnSpc>
            </a:pPr>
            <a:endParaRPr lang="en-US" sz="2200" b="1" dirty="0">
              <a:solidFill>
                <a:srgbClr val="494949"/>
              </a:solidFill>
            </a:endParaRPr>
          </a:p>
        </p:txBody>
      </p:sp>
      <p:pic>
        <p:nvPicPr>
          <p:cNvPr id="14" name="Picture 13">
            <a:extLst>
              <a:ext uri="{FF2B5EF4-FFF2-40B4-BE49-F238E27FC236}">
                <a16:creationId xmlns:a16="http://schemas.microsoft.com/office/drawing/2014/main" id="{134B1636-DFC8-3F5E-D129-38A03CCC9172}"/>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27AC23E7-B904-0EA3-E5E3-929ECB2ABB24}"/>
              </a:ext>
            </a:extLst>
          </p:cNvPr>
          <p:cNvSpPr txBox="1">
            <a:spLocks/>
          </p:cNvSpPr>
          <p:nvPr/>
        </p:nvSpPr>
        <p:spPr>
          <a:xfrm>
            <a:off x="2039427" y="400242"/>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Lean, High Return on Investment</a:t>
            </a:r>
          </a:p>
        </p:txBody>
      </p:sp>
      <p:sp>
        <p:nvSpPr>
          <p:cNvPr id="6" name="Text Placeholder 3">
            <a:extLst>
              <a:ext uri="{FF2B5EF4-FFF2-40B4-BE49-F238E27FC236}">
                <a16:creationId xmlns:a16="http://schemas.microsoft.com/office/drawing/2014/main" id="{061627D8-9F83-F471-530E-5E7F90030F74}"/>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Viable Business </a:t>
            </a:r>
          </a:p>
        </p:txBody>
      </p:sp>
      <p:sp>
        <p:nvSpPr>
          <p:cNvPr id="11" name="Freeform 10">
            <a:extLst>
              <a:ext uri="{FF2B5EF4-FFF2-40B4-BE49-F238E27FC236}">
                <a16:creationId xmlns:a16="http://schemas.microsoft.com/office/drawing/2014/main" id="{6A7618CD-8A29-9644-11D2-6848B1028B64}"/>
              </a:ext>
            </a:extLst>
          </p:cNvPr>
          <p:cNvSpPr/>
          <p:nvPr/>
        </p:nvSpPr>
        <p:spPr>
          <a:xfrm rot="5400000">
            <a:off x="7332069" y="3482906"/>
            <a:ext cx="2129299" cy="5423397"/>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EC7C69"/>
            </a:solidFill>
            <a:prstDash val="solid"/>
            <a:miter/>
          </a:ln>
        </p:spPr>
        <p:txBody>
          <a:bodyPr wrap="square" rtlCol="0" anchor="ctr">
            <a:noAutofit/>
          </a:bodyPr>
          <a:lstStyle/>
          <a:p>
            <a:endParaRPr lang="en-US"/>
          </a:p>
        </p:txBody>
      </p:sp>
      <p:sp>
        <p:nvSpPr>
          <p:cNvPr id="15" name="TextBox 14">
            <a:extLst>
              <a:ext uri="{FF2B5EF4-FFF2-40B4-BE49-F238E27FC236}">
                <a16:creationId xmlns:a16="http://schemas.microsoft.com/office/drawing/2014/main" id="{8D71B738-CD21-74E1-0D7C-4370E5857016}"/>
              </a:ext>
            </a:extLst>
          </p:cNvPr>
          <p:cNvSpPr txBox="1"/>
          <p:nvPr/>
        </p:nvSpPr>
        <p:spPr>
          <a:xfrm>
            <a:off x="6307388" y="5462027"/>
            <a:ext cx="4601068" cy="977896"/>
          </a:xfrm>
          <a:prstGeom prst="rect">
            <a:avLst/>
          </a:prstGeom>
          <a:noFill/>
        </p:spPr>
        <p:txBody>
          <a:bodyPr wrap="square">
            <a:spAutoFit/>
          </a:bodyPr>
          <a:lstStyle/>
          <a:p>
            <a:pPr>
              <a:lnSpc>
                <a:spcPts val="2260"/>
              </a:lnSpc>
            </a:pPr>
            <a:r>
              <a:rPr lang="en-GB" sz="2200" b="1" dirty="0">
                <a:solidFill>
                  <a:srgbClr val="494949"/>
                </a:solidFill>
              </a:rPr>
              <a:t>MODULE 1: Introduction to Alternative Tourism Accommodation </a:t>
            </a:r>
            <a:r>
              <a:rPr lang="en-GB" sz="2200" dirty="0">
                <a:solidFill>
                  <a:srgbClr val="494949"/>
                </a:solidFill>
              </a:rPr>
              <a:t>covers business models in more detail</a:t>
            </a:r>
            <a:endParaRPr lang="en-US" sz="2200" dirty="0">
              <a:solidFill>
                <a:srgbClr val="494949"/>
              </a:solidFill>
            </a:endParaRPr>
          </a:p>
        </p:txBody>
      </p:sp>
      <p:grpSp>
        <p:nvGrpSpPr>
          <p:cNvPr id="16" name="Group 15">
            <a:extLst>
              <a:ext uri="{FF2B5EF4-FFF2-40B4-BE49-F238E27FC236}">
                <a16:creationId xmlns:a16="http://schemas.microsoft.com/office/drawing/2014/main" id="{C6E03D87-7F5A-1AB9-9659-AB61F8122174}"/>
              </a:ext>
            </a:extLst>
          </p:cNvPr>
          <p:cNvGrpSpPr/>
          <p:nvPr/>
        </p:nvGrpSpPr>
        <p:grpSpPr>
          <a:xfrm>
            <a:off x="5306231" y="5349661"/>
            <a:ext cx="800038" cy="800448"/>
            <a:chOff x="-636058" y="4638347"/>
            <a:chExt cx="347616" cy="347794"/>
          </a:xfrm>
        </p:grpSpPr>
        <p:sp>
          <p:nvSpPr>
            <p:cNvPr id="17" name="Freeform 16">
              <a:extLst>
                <a:ext uri="{FF2B5EF4-FFF2-40B4-BE49-F238E27FC236}">
                  <a16:creationId xmlns:a16="http://schemas.microsoft.com/office/drawing/2014/main" id="{513949CE-5DD0-699E-F661-20D338A8516A}"/>
                </a:ext>
              </a:extLst>
            </p:cNvPr>
            <p:cNvSpPr/>
            <p:nvPr/>
          </p:nvSpPr>
          <p:spPr>
            <a:xfrm>
              <a:off x="-636058" y="4638347"/>
              <a:ext cx="347616" cy="347794"/>
            </a:xfrm>
            <a:custGeom>
              <a:avLst/>
              <a:gdLst>
                <a:gd name="connsiteX0" fmla="*/ 347616 w 347616"/>
                <a:gd name="connsiteY0" fmla="*/ 173897 h 347794"/>
                <a:gd name="connsiteX1" fmla="*/ 173808 w 347616"/>
                <a:gd name="connsiteY1" fmla="*/ 347795 h 347794"/>
                <a:gd name="connsiteX2" fmla="*/ 0 w 347616"/>
                <a:gd name="connsiteY2" fmla="*/ 173897 h 347794"/>
                <a:gd name="connsiteX3" fmla="*/ 173808 w 347616"/>
                <a:gd name="connsiteY3" fmla="*/ 0 h 347794"/>
                <a:gd name="connsiteX4" fmla="*/ 347616 w 347616"/>
                <a:gd name="connsiteY4" fmla="*/ 173897 h 347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616" h="347794">
                  <a:moveTo>
                    <a:pt x="347616" y="173897"/>
                  </a:moveTo>
                  <a:cubicBezTo>
                    <a:pt x="347616" y="269938"/>
                    <a:pt x="269800" y="347795"/>
                    <a:pt x="173808" y="347795"/>
                  </a:cubicBezTo>
                  <a:cubicBezTo>
                    <a:pt x="77817" y="347795"/>
                    <a:pt x="0" y="269938"/>
                    <a:pt x="0" y="173897"/>
                  </a:cubicBezTo>
                  <a:cubicBezTo>
                    <a:pt x="0" y="77856"/>
                    <a:pt x="77817" y="0"/>
                    <a:pt x="173808" y="0"/>
                  </a:cubicBezTo>
                  <a:cubicBezTo>
                    <a:pt x="269800" y="0"/>
                    <a:pt x="347616" y="77856"/>
                    <a:pt x="347616" y="173897"/>
                  </a:cubicBezTo>
                  <a:close/>
                </a:path>
              </a:pathLst>
            </a:custGeom>
            <a:solidFill>
              <a:srgbClr val="00979B"/>
            </a:solidFill>
            <a:ln w="5747"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1CBDFF7A-0E6F-20B2-2830-0EBBE49820C9}"/>
                </a:ext>
              </a:extLst>
            </p:cNvPr>
            <p:cNvSpPr/>
            <p:nvPr/>
          </p:nvSpPr>
          <p:spPr>
            <a:xfrm>
              <a:off x="-445634" y="4709029"/>
              <a:ext cx="10020" cy="8205"/>
            </a:xfrm>
            <a:custGeom>
              <a:avLst/>
              <a:gdLst>
                <a:gd name="connsiteX0" fmla="*/ 74 w 10020"/>
                <a:gd name="connsiteY0" fmla="*/ 8206 h 8205"/>
                <a:gd name="connsiteX1" fmla="*/ 9858 w 10020"/>
                <a:gd name="connsiteY1" fmla="*/ 8206 h 8205"/>
                <a:gd name="connsiteX2" fmla="*/ 74 w 10020"/>
                <a:gd name="connsiteY2" fmla="*/ 8206 h 8205"/>
              </a:gdLst>
              <a:ahLst/>
              <a:cxnLst>
                <a:cxn ang="0">
                  <a:pos x="connsiteX0" y="connsiteY0"/>
                </a:cxn>
                <a:cxn ang="0">
                  <a:pos x="connsiteX1" y="connsiteY1"/>
                </a:cxn>
                <a:cxn ang="0">
                  <a:pos x="connsiteX2" y="connsiteY2"/>
                </a:cxn>
              </a:cxnLst>
              <a:rect l="l" t="t" r="r" b="b"/>
              <a:pathLst>
                <a:path w="10020" h="8205">
                  <a:moveTo>
                    <a:pt x="74" y="8206"/>
                  </a:moveTo>
                  <a:lnTo>
                    <a:pt x="9858" y="8206"/>
                  </a:lnTo>
                  <a:cubicBezTo>
                    <a:pt x="11585" y="-2735"/>
                    <a:pt x="-1077" y="-2735"/>
                    <a:pt x="74" y="8206"/>
                  </a:cubicBezTo>
                  <a:close/>
                </a:path>
              </a:pathLst>
            </a:custGeom>
            <a:solidFill>
              <a:srgbClr val="00979B"/>
            </a:solidFill>
            <a:ln w="5747"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4B97334D-8DF2-3CC0-0586-BABEBF7FB52B}"/>
                </a:ext>
              </a:extLst>
            </p:cNvPr>
            <p:cNvSpPr/>
            <p:nvPr/>
          </p:nvSpPr>
          <p:spPr>
            <a:xfrm>
              <a:off x="-480165" y="4709029"/>
              <a:ext cx="10020" cy="8205"/>
            </a:xfrm>
            <a:custGeom>
              <a:avLst/>
              <a:gdLst>
                <a:gd name="connsiteX0" fmla="*/ 74 w 10020"/>
                <a:gd name="connsiteY0" fmla="*/ 8206 h 8205"/>
                <a:gd name="connsiteX1" fmla="*/ 9858 w 10020"/>
                <a:gd name="connsiteY1" fmla="*/ 8206 h 8205"/>
                <a:gd name="connsiteX2" fmla="*/ 74 w 10020"/>
                <a:gd name="connsiteY2" fmla="*/ 8206 h 8205"/>
              </a:gdLst>
              <a:ahLst/>
              <a:cxnLst>
                <a:cxn ang="0">
                  <a:pos x="connsiteX0" y="connsiteY0"/>
                </a:cxn>
                <a:cxn ang="0">
                  <a:pos x="connsiteX1" y="connsiteY1"/>
                </a:cxn>
                <a:cxn ang="0">
                  <a:pos x="connsiteX2" y="connsiteY2"/>
                </a:cxn>
              </a:cxnLst>
              <a:rect l="l" t="t" r="r" b="b"/>
              <a:pathLst>
                <a:path w="10020" h="8205">
                  <a:moveTo>
                    <a:pt x="74" y="8206"/>
                  </a:moveTo>
                  <a:lnTo>
                    <a:pt x="9858" y="8206"/>
                  </a:lnTo>
                  <a:cubicBezTo>
                    <a:pt x="11585" y="-2735"/>
                    <a:pt x="-1077" y="-2735"/>
                    <a:pt x="74" y="8206"/>
                  </a:cubicBezTo>
                  <a:close/>
                </a:path>
              </a:pathLst>
            </a:custGeom>
            <a:solidFill>
              <a:srgbClr val="00979B"/>
            </a:solidFill>
            <a:ln w="5747"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4886FB59-F7BF-C4AD-0762-87CBC08D449E}"/>
                </a:ext>
              </a:extLst>
            </p:cNvPr>
            <p:cNvSpPr/>
            <p:nvPr/>
          </p:nvSpPr>
          <p:spPr>
            <a:xfrm>
              <a:off x="-545701" y="4700774"/>
              <a:ext cx="250928" cy="281912"/>
            </a:xfrm>
            <a:custGeom>
              <a:avLst/>
              <a:gdLst>
                <a:gd name="connsiteX0" fmla="*/ 250928 w 250928"/>
                <a:gd name="connsiteY0" fmla="*/ 148323 h 281912"/>
                <a:gd name="connsiteX1" fmla="*/ 208340 w 250928"/>
                <a:gd name="connsiteY1" fmla="*/ 70587 h 281912"/>
                <a:gd name="connsiteX2" fmla="*/ 208340 w 250928"/>
                <a:gd name="connsiteY2" fmla="*/ 65981 h 281912"/>
                <a:gd name="connsiteX3" fmla="*/ 206613 w 250928"/>
                <a:gd name="connsiteY3" fmla="*/ 61374 h 281912"/>
                <a:gd name="connsiteX4" fmla="*/ 181290 w 250928"/>
                <a:gd name="connsiteY4" fmla="*/ 54465 h 281912"/>
                <a:gd name="connsiteX5" fmla="*/ 172657 w 250928"/>
                <a:gd name="connsiteY5" fmla="*/ 66557 h 281912"/>
                <a:gd name="connsiteX6" fmla="*/ 139277 w 250928"/>
                <a:gd name="connsiteY6" fmla="*/ 124138 h 281912"/>
                <a:gd name="connsiteX7" fmla="*/ 139277 w 250928"/>
                <a:gd name="connsiteY7" fmla="*/ 89589 h 281912"/>
                <a:gd name="connsiteX8" fmla="*/ 139852 w 250928"/>
                <a:gd name="connsiteY8" fmla="*/ 87862 h 281912"/>
                <a:gd name="connsiteX9" fmla="*/ 139852 w 250928"/>
                <a:gd name="connsiteY9" fmla="*/ 26825 h 281912"/>
                <a:gd name="connsiteX10" fmla="*/ 117982 w 250928"/>
                <a:gd name="connsiteY10" fmla="*/ 16461 h 281912"/>
                <a:gd name="connsiteX11" fmla="*/ 92084 w 250928"/>
                <a:gd name="connsiteY11" fmla="*/ 16461 h 281912"/>
                <a:gd name="connsiteX12" fmla="*/ 82875 w 250928"/>
                <a:gd name="connsiteY12" fmla="*/ 16461 h 281912"/>
                <a:gd name="connsiteX13" fmla="*/ 56977 w 250928"/>
                <a:gd name="connsiteY13" fmla="*/ 16461 h 281912"/>
                <a:gd name="connsiteX14" fmla="*/ 48344 w 250928"/>
                <a:gd name="connsiteY14" fmla="*/ 16461 h 281912"/>
                <a:gd name="connsiteX15" fmla="*/ 42013 w 250928"/>
                <a:gd name="connsiteY15" fmla="*/ 2065 h 281912"/>
                <a:gd name="connsiteX16" fmla="*/ 21870 w 250928"/>
                <a:gd name="connsiteY16" fmla="*/ 16461 h 281912"/>
                <a:gd name="connsiteX17" fmla="*/ 0 w 250928"/>
                <a:gd name="connsiteY17" fmla="*/ 26825 h 281912"/>
                <a:gd name="connsiteX18" fmla="*/ 0 w 250928"/>
                <a:gd name="connsiteY18" fmla="*/ 167901 h 281912"/>
                <a:gd name="connsiteX19" fmla="*/ 107623 w 250928"/>
                <a:gd name="connsiteY19" fmla="*/ 281913 h 281912"/>
                <a:gd name="connsiteX20" fmla="*/ 250353 w 250928"/>
                <a:gd name="connsiteY20" fmla="*/ 148323 h 281912"/>
                <a:gd name="connsiteX21" fmla="*/ 40287 w 250928"/>
                <a:gd name="connsiteY21" fmla="*/ 16461 h 281912"/>
                <a:gd name="connsiteX22" fmla="*/ 30503 w 250928"/>
                <a:gd name="connsiteY22" fmla="*/ 16461 h 281912"/>
                <a:gd name="connsiteX23" fmla="*/ 40287 w 250928"/>
                <a:gd name="connsiteY23" fmla="*/ 16461 h 281912"/>
                <a:gd name="connsiteX24" fmla="*/ 75394 w 250928"/>
                <a:gd name="connsiteY24" fmla="*/ 16461 h 281912"/>
                <a:gd name="connsiteX25" fmla="*/ 65610 w 250928"/>
                <a:gd name="connsiteY25" fmla="*/ 16461 h 281912"/>
                <a:gd name="connsiteX26" fmla="*/ 75394 w 250928"/>
                <a:gd name="connsiteY26" fmla="*/ 16461 h 281912"/>
                <a:gd name="connsiteX27" fmla="*/ 109925 w 250928"/>
                <a:gd name="connsiteY27" fmla="*/ 16461 h 281912"/>
                <a:gd name="connsiteX28" fmla="*/ 100141 w 250928"/>
                <a:gd name="connsiteY28" fmla="*/ 16461 h 281912"/>
                <a:gd name="connsiteX29" fmla="*/ 109925 w 250928"/>
                <a:gd name="connsiteY29" fmla="*/ 16461 h 28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50928" h="281912">
                  <a:moveTo>
                    <a:pt x="250928" y="148323"/>
                  </a:moveTo>
                  <a:lnTo>
                    <a:pt x="208340" y="70587"/>
                  </a:lnTo>
                  <a:lnTo>
                    <a:pt x="208340" y="65981"/>
                  </a:lnTo>
                  <a:lnTo>
                    <a:pt x="206613" y="61374"/>
                  </a:lnTo>
                  <a:cubicBezTo>
                    <a:pt x="202009" y="51585"/>
                    <a:pt x="189923" y="48131"/>
                    <a:pt x="181290" y="54465"/>
                  </a:cubicBezTo>
                  <a:cubicBezTo>
                    <a:pt x="177261" y="57344"/>
                    <a:pt x="174959" y="62526"/>
                    <a:pt x="172657" y="66557"/>
                  </a:cubicBezTo>
                  <a:cubicBezTo>
                    <a:pt x="161147" y="85559"/>
                    <a:pt x="150212" y="105137"/>
                    <a:pt x="139277" y="124138"/>
                  </a:cubicBezTo>
                  <a:lnTo>
                    <a:pt x="139277" y="89589"/>
                  </a:lnTo>
                  <a:cubicBezTo>
                    <a:pt x="139277" y="89589"/>
                    <a:pt x="139852" y="88438"/>
                    <a:pt x="139852" y="87862"/>
                  </a:cubicBezTo>
                  <a:lnTo>
                    <a:pt x="139852" y="26825"/>
                  </a:lnTo>
                  <a:cubicBezTo>
                    <a:pt x="137550" y="15885"/>
                    <a:pt x="127191" y="16461"/>
                    <a:pt x="117982" y="16461"/>
                  </a:cubicBezTo>
                  <a:cubicBezTo>
                    <a:pt x="119709" y="-4845"/>
                    <a:pt x="89782" y="-4845"/>
                    <a:pt x="92084" y="16461"/>
                  </a:cubicBezTo>
                  <a:lnTo>
                    <a:pt x="82875" y="16461"/>
                  </a:lnTo>
                  <a:cubicBezTo>
                    <a:pt x="84602" y="-4845"/>
                    <a:pt x="55250" y="-4845"/>
                    <a:pt x="56977" y="16461"/>
                  </a:cubicBezTo>
                  <a:lnTo>
                    <a:pt x="48344" y="16461"/>
                  </a:lnTo>
                  <a:cubicBezTo>
                    <a:pt x="48344" y="10702"/>
                    <a:pt x="47193" y="5520"/>
                    <a:pt x="42013" y="2065"/>
                  </a:cubicBezTo>
                  <a:cubicBezTo>
                    <a:pt x="31654" y="-4269"/>
                    <a:pt x="20143" y="4944"/>
                    <a:pt x="21870" y="16461"/>
                  </a:cubicBezTo>
                  <a:cubicBezTo>
                    <a:pt x="12662" y="16461"/>
                    <a:pt x="2878" y="15309"/>
                    <a:pt x="0" y="26825"/>
                  </a:cubicBezTo>
                  <a:lnTo>
                    <a:pt x="0" y="167901"/>
                  </a:lnTo>
                  <a:lnTo>
                    <a:pt x="107623" y="281913"/>
                  </a:lnTo>
                  <a:cubicBezTo>
                    <a:pt x="178412" y="270972"/>
                    <a:pt x="234814" y="217421"/>
                    <a:pt x="250353" y="148323"/>
                  </a:cubicBezTo>
                  <a:close/>
                  <a:moveTo>
                    <a:pt x="40287" y="16461"/>
                  </a:moveTo>
                  <a:lnTo>
                    <a:pt x="30503" y="16461"/>
                  </a:lnTo>
                  <a:cubicBezTo>
                    <a:pt x="29352" y="5520"/>
                    <a:pt x="41438" y="5520"/>
                    <a:pt x="40287" y="16461"/>
                  </a:cubicBezTo>
                  <a:close/>
                  <a:moveTo>
                    <a:pt x="75394" y="16461"/>
                  </a:moveTo>
                  <a:lnTo>
                    <a:pt x="65610" y="16461"/>
                  </a:lnTo>
                  <a:cubicBezTo>
                    <a:pt x="64459" y="5520"/>
                    <a:pt x="76545" y="5520"/>
                    <a:pt x="75394" y="16461"/>
                  </a:cubicBezTo>
                  <a:close/>
                  <a:moveTo>
                    <a:pt x="109925" y="16461"/>
                  </a:moveTo>
                  <a:lnTo>
                    <a:pt x="100141" y="16461"/>
                  </a:lnTo>
                  <a:cubicBezTo>
                    <a:pt x="98990" y="5520"/>
                    <a:pt x="111076" y="5520"/>
                    <a:pt x="109925" y="16461"/>
                  </a:cubicBezTo>
                  <a:close/>
                </a:path>
              </a:pathLst>
            </a:custGeom>
            <a:solidFill>
              <a:srgbClr val="087377"/>
            </a:solidFill>
            <a:ln w="5747" cap="flat">
              <a:noFill/>
              <a:prstDash val="solid"/>
              <a:miter/>
            </a:ln>
          </p:spPr>
          <p:txBody>
            <a:bodyPr rtlCol="0" anchor="ctr"/>
            <a:lstStyle/>
            <a:p>
              <a:endParaRPr lang="en-US"/>
            </a:p>
          </p:txBody>
        </p:sp>
        <p:grpSp>
          <p:nvGrpSpPr>
            <p:cNvPr id="21" name="Graphic 41">
              <a:extLst>
                <a:ext uri="{FF2B5EF4-FFF2-40B4-BE49-F238E27FC236}">
                  <a16:creationId xmlns:a16="http://schemas.microsoft.com/office/drawing/2014/main" id="{A92DB88A-1F4E-E75A-B7C4-738D434E9E39}"/>
                </a:ext>
              </a:extLst>
            </p:cNvPr>
            <p:cNvGrpSpPr/>
            <p:nvPr/>
          </p:nvGrpSpPr>
          <p:grpSpPr>
            <a:xfrm>
              <a:off x="-545701" y="4702501"/>
              <a:ext cx="207764" cy="208208"/>
              <a:chOff x="268115" y="4716008"/>
              <a:chExt cx="207764" cy="208208"/>
            </a:xfrm>
            <a:solidFill>
              <a:srgbClr val="FFFFFF"/>
            </a:solidFill>
          </p:grpSpPr>
          <p:sp>
            <p:nvSpPr>
              <p:cNvPr id="22" name="Freeform 21">
                <a:extLst>
                  <a:ext uri="{FF2B5EF4-FFF2-40B4-BE49-F238E27FC236}">
                    <a16:creationId xmlns:a16="http://schemas.microsoft.com/office/drawing/2014/main" id="{53A3A39D-FA55-DA52-AF22-894042AC0208}"/>
                  </a:ext>
                </a:extLst>
              </p:cNvPr>
              <p:cNvSpPr/>
              <p:nvPr/>
            </p:nvSpPr>
            <p:spPr>
              <a:xfrm>
                <a:off x="268115" y="4716008"/>
                <a:ext cx="140683" cy="208208"/>
              </a:xfrm>
              <a:custGeom>
                <a:avLst/>
                <a:gdLst>
                  <a:gd name="connsiteX0" fmla="*/ 0 w 140683"/>
                  <a:gd name="connsiteY0" fmla="*/ 26825 h 208208"/>
                  <a:gd name="connsiteX1" fmla="*/ 21870 w 140683"/>
                  <a:gd name="connsiteY1" fmla="*/ 16461 h 208208"/>
                  <a:gd name="connsiteX2" fmla="*/ 42013 w 140683"/>
                  <a:gd name="connsiteY2" fmla="*/ 2065 h 208208"/>
                  <a:gd name="connsiteX3" fmla="*/ 48344 w 140683"/>
                  <a:gd name="connsiteY3" fmla="*/ 16461 h 208208"/>
                  <a:gd name="connsiteX4" fmla="*/ 56977 w 140683"/>
                  <a:gd name="connsiteY4" fmla="*/ 16461 h 208208"/>
                  <a:gd name="connsiteX5" fmla="*/ 82875 w 140683"/>
                  <a:gd name="connsiteY5" fmla="*/ 16461 h 208208"/>
                  <a:gd name="connsiteX6" fmla="*/ 92084 w 140683"/>
                  <a:gd name="connsiteY6" fmla="*/ 16461 h 208208"/>
                  <a:gd name="connsiteX7" fmla="*/ 117982 w 140683"/>
                  <a:gd name="connsiteY7" fmla="*/ 16461 h 208208"/>
                  <a:gd name="connsiteX8" fmla="*/ 139852 w 140683"/>
                  <a:gd name="connsiteY8" fmla="*/ 26825 h 208208"/>
                  <a:gd name="connsiteX9" fmla="*/ 139852 w 140683"/>
                  <a:gd name="connsiteY9" fmla="*/ 87862 h 208208"/>
                  <a:gd name="connsiteX10" fmla="*/ 132946 w 140683"/>
                  <a:gd name="connsiteY10" fmla="*/ 90165 h 208208"/>
                  <a:gd name="connsiteX11" fmla="*/ 131795 w 140683"/>
                  <a:gd name="connsiteY11" fmla="*/ 88438 h 208208"/>
                  <a:gd name="connsiteX12" fmla="*/ 131795 w 140683"/>
                  <a:gd name="connsiteY12" fmla="*/ 56768 h 208208"/>
                  <a:gd name="connsiteX13" fmla="*/ 8633 w 140683"/>
                  <a:gd name="connsiteY13" fmla="*/ 56768 h 208208"/>
                  <a:gd name="connsiteX14" fmla="*/ 8633 w 140683"/>
                  <a:gd name="connsiteY14" fmla="*/ 162718 h 208208"/>
                  <a:gd name="connsiteX15" fmla="*/ 35107 w 140683"/>
                  <a:gd name="connsiteY15" fmla="*/ 162718 h 208208"/>
                  <a:gd name="connsiteX16" fmla="*/ 46042 w 140683"/>
                  <a:gd name="connsiteY16" fmla="*/ 173659 h 208208"/>
                  <a:gd name="connsiteX17" fmla="*/ 46042 w 140683"/>
                  <a:gd name="connsiteY17" fmla="*/ 200147 h 208208"/>
                  <a:gd name="connsiteX18" fmla="*/ 128917 w 140683"/>
                  <a:gd name="connsiteY18" fmla="*/ 200147 h 208208"/>
                  <a:gd name="connsiteX19" fmla="*/ 130644 w 140683"/>
                  <a:gd name="connsiteY19" fmla="*/ 198995 h 208208"/>
                  <a:gd name="connsiteX20" fmla="*/ 135248 w 140683"/>
                  <a:gd name="connsiteY20" fmla="*/ 184600 h 208208"/>
                  <a:gd name="connsiteX21" fmla="*/ 140428 w 140683"/>
                  <a:gd name="connsiteY21" fmla="*/ 188055 h 208208"/>
                  <a:gd name="connsiteX22" fmla="*/ 140428 w 140683"/>
                  <a:gd name="connsiteY22" fmla="*/ 197267 h 208208"/>
                  <a:gd name="connsiteX23" fmla="*/ 130068 w 140683"/>
                  <a:gd name="connsiteY23" fmla="*/ 208208 h 208208"/>
                  <a:gd name="connsiteX24" fmla="*/ 40862 w 140683"/>
                  <a:gd name="connsiteY24" fmla="*/ 208208 h 208208"/>
                  <a:gd name="connsiteX25" fmla="*/ 576 w 140683"/>
                  <a:gd name="connsiteY25" fmla="*/ 167901 h 208208"/>
                  <a:gd name="connsiteX26" fmla="*/ 576 w 140683"/>
                  <a:gd name="connsiteY26" fmla="*/ 26825 h 208208"/>
                  <a:gd name="connsiteX27" fmla="*/ 39711 w 140683"/>
                  <a:gd name="connsiteY27" fmla="*/ 16461 h 208208"/>
                  <a:gd name="connsiteX28" fmla="*/ 29927 w 140683"/>
                  <a:gd name="connsiteY28" fmla="*/ 16461 h 208208"/>
                  <a:gd name="connsiteX29" fmla="*/ 39711 w 140683"/>
                  <a:gd name="connsiteY29" fmla="*/ 16461 h 208208"/>
                  <a:gd name="connsiteX30" fmla="*/ 74818 w 140683"/>
                  <a:gd name="connsiteY30" fmla="*/ 16461 h 208208"/>
                  <a:gd name="connsiteX31" fmla="*/ 65034 w 140683"/>
                  <a:gd name="connsiteY31" fmla="*/ 16461 h 208208"/>
                  <a:gd name="connsiteX32" fmla="*/ 74818 w 140683"/>
                  <a:gd name="connsiteY32" fmla="*/ 16461 h 208208"/>
                  <a:gd name="connsiteX33" fmla="*/ 109925 w 140683"/>
                  <a:gd name="connsiteY33" fmla="*/ 16461 h 208208"/>
                  <a:gd name="connsiteX34" fmla="*/ 100141 w 140683"/>
                  <a:gd name="connsiteY34" fmla="*/ 16461 h 208208"/>
                  <a:gd name="connsiteX35" fmla="*/ 109925 w 140683"/>
                  <a:gd name="connsiteY35" fmla="*/ 16461 h 208208"/>
                  <a:gd name="connsiteX36" fmla="*/ 39711 w 140683"/>
                  <a:gd name="connsiteY36" fmla="*/ 24522 h 208208"/>
                  <a:gd name="connsiteX37" fmla="*/ 11510 w 140683"/>
                  <a:gd name="connsiteY37" fmla="*/ 24522 h 208208"/>
                  <a:gd name="connsiteX38" fmla="*/ 8057 w 140683"/>
                  <a:gd name="connsiteY38" fmla="*/ 27977 h 208208"/>
                  <a:gd name="connsiteX39" fmla="*/ 8057 w 140683"/>
                  <a:gd name="connsiteY39" fmla="*/ 48131 h 208208"/>
                  <a:gd name="connsiteX40" fmla="*/ 131219 w 140683"/>
                  <a:gd name="connsiteY40" fmla="*/ 48131 h 208208"/>
                  <a:gd name="connsiteX41" fmla="*/ 131219 w 140683"/>
                  <a:gd name="connsiteY41" fmla="*/ 27977 h 208208"/>
                  <a:gd name="connsiteX42" fmla="*/ 130068 w 140683"/>
                  <a:gd name="connsiteY42" fmla="*/ 25674 h 208208"/>
                  <a:gd name="connsiteX43" fmla="*/ 117407 w 140683"/>
                  <a:gd name="connsiteY43" fmla="*/ 24522 h 208208"/>
                  <a:gd name="connsiteX44" fmla="*/ 105896 w 140683"/>
                  <a:gd name="connsiteY44" fmla="*/ 40645 h 208208"/>
                  <a:gd name="connsiteX45" fmla="*/ 102443 w 140683"/>
                  <a:gd name="connsiteY45" fmla="*/ 33159 h 208208"/>
                  <a:gd name="connsiteX46" fmla="*/ 108198 w 140683"/>
                  <a:gd name="connsiteY46" fmla="*/ 30280 h 208208"/>
                  <a:gd name="connsiteX47" fmla="*/ 109350 w 140683"/>
                  <a:gd name="connsiteY47" fmla="*/ 23946 h 208208"/>
                  <a:gd name="connsiteX48" fmla="*/ 82300 w 140683"/>
                  <a:gd name="connsiteY48" fmla="*/ 23946 h 208208"/>
                  <a:gd name="connsiteX49" fmla="*/ 74243 w 140683"/>
                  <a:gd name="connsiteY49" fmla="*/ 38917 h 208208"/>
                  <a:gd name="connsiteX50" fmla="*/ 65034 w 140683"/>
                  <a:gd name="connsiteY50" fmla="*/ 37190 h 208208"/>
                  <a:gd name="connsiteX51" fmla="*/ 73092 w 140683"/>
                  <a:gd name="connsiteY51" fmla="*/ 30280 h 208208"/>
                  <a:gd name="connsiteX52" fmla="*/ 74243 w 140683"/>
                  <a:gd name="connsiteY52" fmla="*/ 23946 h 208208"/>
                  <a:gd name="connsiteX53" fmla="*/ 47193 w 140683"/>
                  <a:gd name="connsiteY53" fmla="*/ 23946 h 208208"/>
                  <a:gd name="connsiteX54" fmla="*/ 39136 w 140683"/>
                  <a:gd name="connsiteY54" fmla="*/ 38917 h 208208"/>
                  <a:gd name="connsiteX55" fmla="*/ 29927 w 140683"/>
                  <a:gd name="connsiteY55" fmla="*/ 37190 h 208208"/>
                  <a:gd name="connsiteX56" fmla="*/ 37985 w 140683"/>
                  <a:gd name="connsiteY56" fmla="*/ 30280 h 208208"/>
                  <a:gd name="connsiteX57" fmla="*/ 39136 w 140683"/>
                  <a:gd name="connsiteY57" fmla="*/ 23946 h 208208"/>
                  <a:gd name="connsiteX58" fmla="*/ 37409 w 140683"/>
                  <a:gd name="connsiteY58" fmla="*/ 193813 h 208208"/>
                  <a:gd name="connsiteX59" fmla="*/ 37409 w 140683"/>
                  <a:gd name="connsiteY59" fmla="*/ 174235 h 208208"/>
                  <a:gd name="connsiteX60" fmla="*/ 33956 w 140683"/>
                  <a:gd name="connsiteY60" fmla="*/ 170780 h 208208"/>
                  <a:gd name="connsiteX61" fmla="*/ 14388 w 140683"/>
                  <a:gd name="connsiteY61" fmla="*/ 170780 h 208208"/>
                  <a:gd name="connsiteX62" fmla="*/ 37409 w 140683"/>
                  <a:gd name="connsiteY62" fmla="*/ 193813 h 208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40683" h="208208">
                    <a:moveTo>
                      <a:pt x="0" y="26825"/>
                    </a:moveTo>
                    <a:cubicBezTo>
                      <a:pt x="2878" y="15885"/>
                      <a:pt x="12662" y="16461"/>
                      <a:pt x="21870" y="16461"/>
                    </a:cubicBezTo>
                    <a:cubicBezTo>
                      <a:pt x="20143" y="4944"/>
                      <a:pt x="31654" y="-4269"/>
                      <a:pt x="42013" y="2065"/>
                    </a:cubicBezTo>
                    <a:cubicBezTo>
                      <a:pt x="52373" y="8399"/>
                      <a:pt x="48344" y="10702"/>
                      <a:pt x="48344" y="16461"/>
                    </a:cubicBezTo>
                    <a:lnTo>
                      <a:pt x="56977" y="16461"/>
                    </a:lnTo>
                    <a:cubicBezTo>
                      <a:pt x="55250" y="-4845"/>
                      <a:pt x="85178" y="-4845"/>
                      <a:pt x="82875" y="16461"/>
                    </a:cubicBezTo>
                    <a:lnTo>
                      <a:pt x="92084" y="16461"/>
                    </a:lnTo>
                    <a:cubicBezTo>
                      <a:pt x="90357" y="-4845"/>
                      <a:pt x="119709" y="-4845"/>
                      <a:pt x="117982" y="16461"/>
                    </a:cubicBezTo>
                    <a:cubicBezTo>
                      <a:pt x="127191" y="16461"/>
                      <a:pt x="137550" y="15309"/>
                      <a:pt x="139852" y="26825"/>
                    </a:cubicBezTo>
                    <a:lnTo>
                      <a:pt x="139852" y="87862"/>
                    </a:lnTo>
                    <a:cubicBezTo>
                      <a:pt x="139852" y="91317"/>
                      <a:pt x="135248" y="92469"/>
                      <a:pt x="132946" y="90165"/>
                    </a:cubicBezTo>
                    <a:cubicBezTo>
                      <a:pt x="130644" y="87862"/>
                      <a:pt x="131795" y="88438"/>
                      <a:pt x="131795" y="88438"/>
                    </a:cubicBezTo>
                    <a:lnTo>
                      <a:pt x="131795" y="56768"/>
                    </a:lnTo>
                    <a:lnTo>
                      <a:pt x="8633" y="56768"/>
                    </a:lnTo>
                    <a:lnTo>
                      <a:pt x="8633" y="162718"/>
                    </a:lnTo>
                    <a:lnTo>
                      <a:pt x="35107" y="162718"/>
                    </a:lnTo>
                    <a:cubicBezTo>
                      <a:pt x="39711" y="162718"/>
                      <a:pt x="46042" y="169053"/>
                      <a:pt x="46042" y="173659"/>
                    </a:cubicBezTo>
                    <a:lnTo>
                      <a:pt x="46042" y="200147"/>
                    </a:lnTo>
                    <a:lnTo>
                      <a:pt x="128917" y="200147"/>
                    </a:lnTo>
                    <a:cubicBezTo>
                      <a:pt x="128917" y="200147"/>
                      <a:pt x="130644" y="199571"/>
                      <a:pt x="130644" y="198995"/>
                    </a:cubicBezTo>
                    <a:cubicBezTo>
                      <a:pt x="134673" y="195540"/>
                      <a:pt x="129493" y="186327"/>
                      <a:pt x="135248" y="184600"/>
                    </a:cubicBezTo>
                    <a:cubicBezTo>
                      <a:pt x="141003" y="182872"/>
                      <a:pt x="139852" y="185751"/>
                      <a:pt x="140428" y="188055"/>
                    </a:cubicBezTo>
                    <a:cubicBezTo>
                      <a:pt x="141003" y="190358"/>
                      <a:pt x="140428" y="195540"/>
                      <a:pt x="140428" y="197267"/>
                    </a:cubicBezTo>
                    <a:cubicBezTo>
                      <a:pt x="140428" y="203026"/>
                      <a:pt x="135824" y="207056"/>
                      <a:pt x="130068" y="208208"/>
                    </a:cubicBezTo>
                    <a:lnTo>
                      <a:pt x="40862" y="208208"/>
                    </a:lnTo>
                    <a:lnTo>
                      <a:pt x="576" y="167901"/>
                    </a:lnTo>
                    <a:lnTo>
                      <a:pt x="576" y="26825"/>
                    </a:lnTo>
                    <a:close/>
                    <a:moveTo>
                      <a:pt x="39711" y="16461"/>
                    </a:moveTo>
                    <a:cubicBezTo>
                      <a:pt x="41438" y="5520"/>
                      <a:pt x="28776" y="5520"/>
                      <a:pt x="29927" y="16461"/>
                    </a:cubicBezTo>
                    <a:lnTo>
                      <a:pt x="39711" y="16461"/>
                    </a:lnTo>
                    <a:close/>
                    <a:moveTo>
                      <a:pt x="74818" y="16461"/>
                    </a:moveTo>
                    <a:cubicBezTo>
                      <a:pt x="76545" y="5520"/>
                      <a:pt x="63883" y="5520"/>
                      <a:pt x="65034" y="16461"/>
                    </a:cubicBezTo>
                    <a:lnTo>
                      <a:pt x="74818" y="16461"/>
                    </a:lnTo>
                    <a:close/>
                    <a:moveTo>
                      <a:pt x="109925" y="16461"/>
                    </a:moveTo>
                    <a:cubicBezTo>
                      <a:pt x="111652" y="5520"/>
                      <a:pt x="98990" y="5520"/>
                      <a:pt x="100141" y="16461"/>
                    </a:cubicBezTo>
                    <a:lnTo>
                      <a:pt x="109925" y="16461"/>
                    </a:lnTo>
                    <a:close/>
                    <a:moveTo>
                      <a:pt x="39711" y="24522"/>
                    </a:moveTo>
                    <a:lnTo>
                      <a:pt x="11510" y="24522"/>
                    </a:lnTo>
                    <a:cubicBezTo>
                      <a:pt x="10359" y="24522"/>
                      <a:pt x="8057" y="26825"/>
                      <a:pt x="8057" y="27977"/>
                    </a:cubicBezTo>
                    <a:lnTo>
                      <a:pt x="8057" y="48131"/>
                    </a:lnTo>
                    <a:lnTo>
                      <a:pt x="131219" y="48131"/>
                    </a:lnTo>
                    <a:lnTo>
                      <a:pt x="131219" y="27977"/>
                    </a:lnTo>
                    <a:cubicBezTo>
                      <a:pt x="131219" y="27977"/>
                      <a:pt x="130644" y="26250"/>
                      <a:pt x="130068" y="25674"/>
                    </a:cubicBezTo>
                    <a:cubicBezTo>
                      <a:pt x="127766" y="22795"/>
                      <a:pt x="120860" y="24522"/>
                      <a:pt x="117407" y="24522"/>
                    </a:cubicBezTo>
                    <a:cubicBezTo>
                      <a:pt x="118558" y="32008"/>
                      <a:pt x="113954" y="40069"/>
                      <a:pt x="105896" y="40645"/>
                    </a:cubicBezTo>
                    <a:cubicBezTo>
                      <a:pt x="97839" y="41221"/>
                      <a:pt x="98415" y="35463"/>
                      <a:pt x="102443" y="33159"/>
                    </a:cubicBezTo>
                    <a:cubicBezTo>
                      <a:pt x="106472" y="30856"/>
                      <a:pt x="106472" y="33159"/>
                      <a:pt x="108198" y="30280"/>
                    </a:cubicBezTo>
                    <a:cubicBezTo>
                      <a:pt x="109925" y="27401"/>
                      <a:pt x="109350" y="26250"/>
                      <a:pt x="109350" y="23946"/>
                    </a:cubicBezTo>
                    <a:lnTo>
                      <a:pt x="82300" y="23946"/>
                    </a:lnTo>
                    <a:cubicBezTo>
                      <a:pt x="82875" y="30280"/>
                      <a:pt x="80573" y="36614"/>
                      <a:pt x="74243" y="38917"/>
                    </a:cubicBezTo>
                    <a:cubicBezTo>
                      <a:pt x="67912" y="41221"/>
                      <a:pt x="66185" y="41221"/>
                      <a:pt x="65034" y="37190"/>
                    </a:cubicBezTo>
                    <a:cubicBezTo>
                      <a:pt x="63883" y="33159"/>
                      <a:pt x="70789" y="33159"/>
                      <a:pt x="73092" y="30280"/>
                    </a:cubicBezTo>
                    <a:cubicBezTo>
                      <a:pt x="75394" y="27401"/>
                      <a:pt x="74243" y="26250"/>
                      <a:pt x="74243" y="23946"/>
                    </a:cubicBezTo>
                    <a:lnTo>
                      <a:pt x="47193" y="23946"/>
                    </a:lnTo>
                    <a:cubicBezTo>
                      <a:pt x="47768" y="30280"/>
                      <a:pt x="45466" y="36614"/>
                      <a:pt x="39136" y="38917"/>
                    </a:cubicBezTo>
                    <a:cubicBezTo>
                      <a:pt x="32805" y="41221"/>
                      <a:pt x="31078" y="41221"/>
                      <a:pt x="29927" y="37190"/>
                    </a:cubicBezTo>
                    <a:cubicBezTo>
                      <a:pt x="28776" y="33159"/>
                      <a:pt x="35683" y="33159"/>
                      <a:pt x="37985" y="30280"/>
                    </a:cubicBezTo>
                    <a:cubicBezTo>
                      <a:pt x="40287" y="27401"/>
                      <a:pt x="39136" y="26250"/>
                      <a:pt x="39136" y="23946"/>
                    </a:cubicBezTo>
                    <a:close/>
                    <a:moveTo>
                      <a:pt x="37409" y="193813"/>
                    </a:moveTo>
                    <a:lnTo>
                      <a:pt x="37409" y="174235"/>
                    </a:lnTo>
                    <a:cubicBezTo>
                      <a:pt x="37409" y="173083"/>
                      <a:pt x="35107" y="170780"/>
                      <a:pt x="33956" y="170780"/>
                    </a:cubicBezTo>
                    <a:lnTo>
                      <a:pt x="14388" y="170780"/>
                    </a:lnTo>
                    <a:lnTo>
                      <a:pt x="37409" y="193813"/>
                    </a:lnTo>
                    <a:close/>
                  </a:path>
                </a:pathLst>
              </a:custGeom>
              <a:solidFill>
                <a:srgbClr val="FFFFFF"/>
              </a:solidFill>
              <a:ln w="5747"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628E2F4-46D1-8F19-C216-F5B9D72E6FFD}"/>
                  </a:ext>
                </a:extLst>
              </p:cNvPr>
              <p:cNvSpPr/>
              <p:nvPr/>
            </p:nvSpPr>
            <p:spPr>
              <a:xfrm>
                <a:off x="388399" y="4765944"/>
                <a:ext cx="87479" cy="135326"/>
              </a:xfrm>
              <a:custGeom>
                <a:avLst/>
                <a:gdLst>
                  <a:gd name="connsiteX0" fmla="*/ 87480 w 87479"/>
                  <a:gd name="connsiteY0" fmla="*/ 15469 h 135326"/>
                  <a:gd name="connsiteX1" fmla="*/ 87480 w 87479"/>
                  <a:gd name="connsiteY1" fmla="*/ 20075 h 135326"/>
                  <a:gd name="connsiteX2" fmla="*/ 84027 w 87479"/>
                  <a:gd name="connsiteY2" fmla="*/ 27561 h 135326"/>
                  <a:gd name="connsiteX3" fmla="*/ 33380 w 87479"/>
                  <a:gd name="connsiteY3" fmla="*/ 114510 h 135326"/>
                  <a:gd name="connsiteX4" fmla="*/ 5180 w 87479"/>
                  <a:gd name="connsiteY4" fmla="*/ 135239 h 135326"/>
                  <a:gd name="connsiteX5" fmla="*/ 0 w 87479"/>
                  <a:gd name="connsiteY5" fmla="*/ 129481 h 135326"/>
                  <a:gd name="connsiteX6" fmla="*/ 3453 w 87479"/>
                  <a:gd name="connsiteY6" fmla="*/ 99538 h 135326"/>
                  <a:gd name="connsiteX7" fmla="*/ 51222 w 87479"/>
                  <a:gd name="connsiteY7" fmla="*/ 15469 h 135326"/>
                  <a:gd name="connsiteX8" fmla="*/ 59854 w 87479"/>
                  <a:gd name="connsiteY8" fmla="*/ 3377 h 135326"/>
                  <a:gd name="connsiteX9" fmla="*/ 85178 w 87479"/>
                  <a:gd name="connsiteY9" fmla="*/ 10286 h 135326"/>
                  <a:gd name="connsiteX10" fmla="*/ 86904 w 87479"/>
                  <a:gd name="connsiteY10" fmla="*/ 14893 h 135326"/>
                  <a:gd name="connsiteX11" fmla="*/ 68487 w 87479"/>
                  <a:gd name="connsiteY11" fmla="*/ 9135 h 135326"/>
                  <a:gd name="connsiteX12" fmla="*/ 58703 w 87479"/>
                  <a:gd name="connsiteY12" fmla="*/ 20075 h 135326"/>
                  <a:gd name="connsiteX13" fmla="*/ 74243 w 87479"/>
                  <a:gd name="connsiteY13" fmla="*/ 28713 h 135326"/>
                  <a:gd name="connsiteX14" fmla="*/ 78847 w 87479"/>
                  <a:gd name="connsiteY14" fmla="*/ 21227 h 135326"/>
                  <a:gd name="connsiteX15" fmla="*/ 68487 w 87479"/>
                  <a:gd name="connsiteY15" fmla="*/ 9135 h 135326"/>
                  <a:gd name="connsiteX16" fmla="*/ 55250 w 87479"/>
                  <a:gd name="connsiteY16" fmla="*/ 27561 h 135326"/>
                  <a:gd name="connsiteX17" fmla="*/ 13813 w 87479"/>
                  <a:gd name="connsiteY17" fmla="*/ 98387 h 135326"/>
                  <a:gd name="connsiteX18" fmla="*/ 28776 w 87479"/>
                  <a:gd name="connsiteY18" fmla="*/ 107600 h 135326"/>
                  <a:gd name="connsiteX19" fmla="*/ 70214 w 87479"/>
                  <a:gd name="connsiteY19" fmla="*/ 36774 h 135326"/>
                  <a:gd name="connsiteX20" fmla="*/ 55250 w 87479"/>
                  <a:gd name="connsiteY20" fmla="*/ 27561 h 135326"/>
                  <a:gd name="connsiteX21" fmla="*/ 23021 w 87479"/>
                  <a:gd name="connsiteY21" fmla="*/ 113934 h 135326"/>
                  <a:gd name="connsiteX22" fmla="*/ 23021 w 87479"/>
                  <a:gd name="connsiteY22" fmla="*/ 112782 h 135326"/>
                  <a:gd name="connsiteX23" fmla="*/ 11510 w 87479"/>
                  <a:gd name="connsiteY23" fmla="*/ 106448 h 135326"/>
                  <a:gd name="connsiteX24" fmla="*/ 9208 w 87479"/>
                  <a:gd name="connsiteY24" fmla="*/ 123147 h 135326"/>
                  <a:gd name="connsiteX25" fmla="*/ 22445 w 87479"/>
                  <a:gd name="connsiteY25" fmla="*/ 113934 h 135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7479" h="135326">
                    <a:moveTo>
                      <a:pt x="87480" y="15469"/>
                    </a:moveTo>
                    <a:lnTo>
                      <a:pt x="87480" y="20075"/>
                    </a:lnTo>
                    <a:cubicBezTo>
                      <a:pt x="86329" y="22955"/>
                      <a:pt x="85753" y="25258"/>
                      <a:pt x="84027" y="27561"/>
                    </a:cubicBezTo>
                    <a:lnTo>
                      <a:pt x="33380" y="114510"/>
                    </a:lnTo>
                    <a:lnTo>
                      <a:pt x="5180" y="135239"/>
                    </a:lnTo>
                    <a:cubicBezTo>
                      <a:pt x="576" y="135815"/>
                      <a:pt x="0" y="133512"/>
                      <a:pt x="0" y="129481"/>
                    </a:cubicBezTo>
                    <a:cubicBezTo>
                      <a:pt x="0" y="119692"/>
                      <a:pt x="2878" y="109327"/>
                      <a:pt x="3453" y="99538"/>
                    </a:cubicBezTo>
                    <a:cubicBezTo>
                      <a:pt x="18992" y="71323"/>
                      <a:pt x="34531" y="43108"/>
                      <a:pt x="51222" y="15469"/>
                    </a:cubicBezTo>
                    <a:cubicBezTo>
                      <a:pt x="67912" y="-12170"/>
                      <a:pt x="55826" y="6256"/>
                      <a:pt x="59854" y="3377"/>
                    </a:cubicBezTo>
                    <a:cubicBezTo>
                      <a:pt x="68487" y="-2957"/>
                      <a:pt x="80573" y="497"/>
                      <a:pt x="85178" y="10286"/>
                    </a:cubicBezTo>
                    <a:lnTo>
                      <a:pt x="86904" y="14893"/>
                    </a:lnTo>
                    <a:close/>
                    <a:moveTo>
                      <a:pt x="68487" y="9135"/>
                    </a:moveTo>
                    <a:cubicBezTo>
                      <a:pt x="63308" y="10286"/>
                      <a:pt x="61581" y="16621"/>
                      <a:pt x="58703" y="20075"/>
                    </a:cubicBezTo>
                    <a:lnTo>
                      <a:pt x="74243" y="28713"/>
                    </a:lnTo>
                    <a:cubicBezTo>
                      <a:pt x="74243" y="28713"/>
                      <a:pt x="78271" y="21803"/>
                      <a:pt x="78847" y="21227"/>
                    </a:cubicBezTo>
                    <a:cubicBezTo>
                      <a:pt x="81149" y="14317"/>
                      <a:pt x="75969" y="7983"/>
                      <a:pt x="68487" y="9135"/>
                    </a:cubicBezTo>
                    <a:close/>
                    <a:moveTo>
                      <a:pt x="55250" y="27561"/>
                    </a:moveTo>
                    <a:lnTo>
                      <a:pt x="13813" y="98387"/>
                    </a:lnTo>
                    <a:lnTo>
                      <a:pt x="28776" y="107600"/>
                    </a:lnTo>
                    <a:lnTo>
                      <a:pt x="70214" y="36774"/>
                    </a:lnTo>
                    <a:lnTo>
                      <a:pt x="55250" y="27561"/>
                    </a:lnTo>
                    <a:close/>
                    <a:moveTo>
                      <a:pt x="23021" y="113934"/>
                    </a:moveTo>
                    <a:lnTo>
                      <a:pt x="23021" y="112782"/>
                    </a:lnTo>
                    <a:cubicBezTo>
                      <a:pt x="23021" y="112782"/>
                      <a:pt x="11510" y="106448"/>
                      <a:pt x="11510" y="106448"/>
                    </a:cubicBezTo>
                    <a:lnTo>
                      <a:pt x="9208" y="123147"/>
                    </a:lnTo>
                    <a:lnTo>
                      <a:pt x="22445" y="113934"/>
                    </a:lnTo>
                    <a:close/>
                  </a:path>
                </a:pathLst>
              </a:custGeom>
              <a:solidFill>
                <a:srgbClr val="FFFFFF"/>
              </a:solidFill>
              <a:ln w="5747"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23D05D5B-467A-0B2C-05FE-908264798260}"/>
                  </a:ext>
                </a:extLst>
              </p:cNvPr>
              <p:cNvSpPr/>
              <p:nvPr/>
            </p:nvSpPr>
            <p:spPr>
              <a:xfrm>
                <a:off x="294288" y="4809628"/>
                <a:ext cx="87636" cy="8061"/>
              </a:xfrm>
              <a:custGeom>
                <a:avLst/>
                <a:gdLst>
                  <a:gd name="connsiteX0" fmla="*/ 3179 w 87636"/>
                  <a:gd name="connsiteY0" fmla="*/ 0 h 8061"/>
                  <a:gd name="connsiteX1" fmla="*/ 83752 w 87636"/>
                  <a:gd name="connsiteY1" fmla="*/ 0 h 8061"/>
                  <a:gd name="connsiteX2" fmla="*/ 83752 w 87636"/>
                  <a:gd name="connsiteY2" fmla="*/ 8062 h 8061"/>
                  <a:gd name="connsiteX3" fmla="*/ 3754 w 87636"/>
                  <a:gd name="connsiteY3" fmla="*/ 8062 h 8061"/>
                  <a:gd name="connsiteX4" fmla="*/ 3179 w 87636"/>
                  <a:gd name="connsiteY4" fmla="*/ 0 h 8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6" h="8061">
                    <a:moveTo>
                      <a:pt x="3179" y="0"/>
                    </a:moveTo>
                    <a:lnTo>
                      <a:pt x="83752" y="0"/>
                    </a:lnTo>
                    <a:cubicBezTo>
                      <a:pt x="88932" y="0"/>
                      <a:pt x="88932" y="7486"/>
                      <a:pt x="83752" y="8062"/>
                    </a:cubicBezTo>
                    <a:lnTo>
                      <a:pt x="3754" y="8062"/>
                    </a:lnTo>
                    <a:cubicBezTo>
                      <a:pt x="-850" y="8062"/>
                      <a:pt x="-1425" y="1152"/>
                      <a:pt x="3179" y="0"/>
                    </a:cubicBezTo>
                    <a:close/>
                  </a:path>
                </a:pathLst>
              </a:custGeom>
              <a:solidFill>
                <a:srgbClr val="FFFFFF"/>
              </a:solidFill>
              <a:ln w="5747"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031536E1-12A9-3F09-34DE-3F35D057F884}"/>
                  </a:ext>
                </a:extLst>
              </p:cNvPr>
              <p:cNvSpPr/>
              <p:nvPr/>
            </p:nvSpPr>
            <p:spPr>
              <a:xfrm>
                <a:off x="294288" y="4832085"/>
                <a:ext cx="87636" cy="8061"/>
              </a:xfrm>
              <a:custGeom>
                <a:avLst/>
                <a:gdLst>
                  <a:gd name="connsiteX0" fmla="*/ 3179 w 87636"/>
                  <a:gd name="connsiteY0" fmla="*/ 0 h 8061"/>
                  <a:gd name="connsiteX1" fmla="*/ 83752 w 87636"/>
                  <a:gd name="connsiteY1" fmla="*/ 0 h 8061"/>
                  <a:gd name="connsiteX2" fmla="*/ 83752 w 87636"/>
                  <a:gd name="connsiteY2" fmla="*/ 8062 h 8061"/>
                  <a:gd name="connsiteX3" fmla="*/ 3754 w 87636"/>
                  <a:gd name="connsiteY3" fmla="*/ 8062 h 8061"/>
                  <a:gd name="connsiteX4" fmla="*/ 3179 w 87636"/>
                  <a:gd name="connsiteY4" fmla="*/ 0 h 8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6" h="8061">
                    <a:moveTo>
                      <a:pt x="3179" y="0"/>
                    </a:moveTo>
                    <a:lnTo>
                      <a:pt x="83752" y="0"/>
                    </a:lnTo>
                    <a:cubicBezTo>
                      <a:pt x="88932" y="0"/>
                      <a:pt x="88932" y="7486"/>
                      <a:pt x="83752" y="8062"/>
                    </a:cubicBezTo>
                    <a:lnTo>
                      <a:pt x="3754" y="8062"/>
                    </a:lnTo>
                    <a:cubicBezTo>
                      <a:pt x="-850" y="8062"/>
                      <a:pt x="-1425" y="1152"/>
                      <a:pt x="3179" y="0"/>
                    </a:cubicBezTo>
                    <a:close/>
                  </a:path>
                </a:pathLst>
              </a:custGeom>
              <a:solidFill>
                <a:srgbClr val="FFFFFF"/>
              </a:solidFill>
              <a:ln w="574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C11EE634-1D8D-A1A2-C916-BBB3A315C27B}"/>
                  </a:ext>
                </a:extLst>
              </p:cNvPr>
              <p:cNvSpPr/>
              <p:nvPr/>
            </p:nvSpPr>
            <p:spPr>
              <a:xfrm>
                <a:off x="294288" y="4855118"/>
                <a:ext cx="87636" cy="8061"/>
              </a:xfrm>
              <a:custGeom>
                <a:avLst/>
                <a:gdLst>
                  <a:gd name="connsiteX0" fmla="*/ 3179 w 87636"/>
                  <a:gd name="connsiteY0" fmla="*/ 0 h 8061"/>
                  <a:gd name="connsiteX1" fmla="*/ 83752 w 87636"/>
                  <a:gd name="connsiteY1" fmla="*/ 0 h 8061"/>
                  <a:gd name="connsiteX2" fmla="*/ 83752 w 87636"/>
                  <a:gd name="connsiteY2" fmla="*/ 8062 h 8061"/>
                  <a:gd name="connsiteX3" fmla="*/ 3754 w 87636"/>
                  <a:gd name="connsiteY3" fmla="*/ 8062 h 8061"/>
                  <a:gd name="connsiteX4" fmla="*/ 3179 w 87636"/>
                  <a:gd name="connsiteY4" fmla="*/ 0 h 8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36" h="8061">
                    <a:moveTo>
                      <a:pt x="3179" y="0"/>
                    </a:moveTo>
                    <a:lnTo>
                      <a:pt x="83752" y="0"/>
                    </a:lnTo>
                    <a:cubicBezTo>
                      <a:pt x="88932" y="0"/>
                      <a:pt x="88932" y="7486"/>
                      <a:pt x="83752" y="8062"/>
                    </a:cubicBezTo>
                    <a:lnTo>
                      <a:pt x="3754" y="8062"/>
                    </a:lnTo>
                    <a:cubicBezTo>
                      <a:pt x="-850" y="8062"/>
                      <a:pt x="-1425" y="1152"/>
                      <a:pt x="3179" y="0"/>
                    </a:cubicBezTo>
                    <a:close/>
                  </a:path>
                </a:pathLst>
              </a:custGeom>
              <a:solidFill>
                <a:srgbClr val="FFFFFF"/>
              </a:solidFill>
              <a:ln w="5747"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5B5DD0D0-D8D5-B01E-B184-9EBA6CE71149}"/>
                  </a:ext>
                </a:extLst>
              </p:cNvPr>
              <p:cNvSpPr/>
              <p:nvPr/>
            </p:nvSpPr>
            <p:spPr>
              <a:xfrm>
                <a:off x="311924" y="4787171"/>
                <a:ext cx="70001" cy="8061"/>
              </a:xfrm>
              <a:custGeom>
                <a:avLst/>
                <a:gdLst>
                  <a:gd name="connsiteX0" fmla="*/ 3384 w 70001"/>
                  <a:gd name="connsiteY0" fmla="*/ 0 h 8061"/>
                  <a:gd name="connsiteX1" fmla="*/ 66116 w 70001"/>
                  <a:gd name="connsiteY1" fmla="*/ 0 h 8061"/>
                  <a:gd name="connsiteX2" fmla="*/ 66116 w 70001"/>
                  <a:gd name="connsiteY2" fmla="*/ 8061 h 8061"/>
                  <a:gd name="connsiteX3" fmla="*/ 3960 w 70001"/>
                  <a:gd name="connsiteY3" fmla="*/ 8061 h 8061"/>
                  <a:gd name="connsiteX4" fmla="*/ 3384 w 70001"/>
                  <a:gd name="connsiteY4" fmla="*/ 0 h 8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001" h="8061">
                    <a:moveTo>
                      <a:pt x="3384" y="0"/>
                    </a:moveTo>
                    <a:lnTo>
                      <a:pt x="66116" y="0"/>
                    </a:lnTo>
                    <a:cubicBezTo>
                      <a:pt x="71296" y="0"/>
                      <a:pt x="71296" y="7486"/>
                      <a:pt x="66116" y="8061"/>
                    </a:cubicBezTo>
                    <a:lnTo>
                      <a:pt x="3960" y="8061"/>
                    </a:lnTo>
                    <a:cubicBezTo>
                      <a:pt x="-1220" y="7486"/>
                      <a:pt x="-1220" y="1152"/>
                      <a:pt x="3384" y="0"/>
                    </a:cubicBezTo>
                    <a:close/>
                  </a:path>
                </a:pathLst>
              </a:custGeom>
              <a:solidFill>
                <a:srgbClr val="FFFFFF"/>
              </a:solidFill>
              <a:ln w="5747"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3A2754D1-3629-850B-8613-63E4CE6EFDE3}"/>
                  </a:ext>
                </a:extLst>
              </p:cNvPr>
              <p:cNvSpPr/>
              <p:nvPr/>
            </p:nvSpPr>
            <p:spPr>
              <a:xfrm>
                <a:off x="295015" y="4787135"/>
                <a:ext cx="7406" cy="7764"/>
              </a:xfrm>
              <a:custGeom>
                <a:avLst/>
                <a:gdLst>
                  <a:gd name="connsiteX0" fmla="*/ 2452 w 7406"/>
                  <a:gd name="connsiteY0" fmla="*/ 37 h 7764"/>
                  <a:gd name="connsiteX1" fmla="*/ 5329 w 7406"/>
                  <a:gd name="connsiteY1" fmla="*/ 7522 h 7764"/>
                  <a:gd name="connsiteX2" fmla="*/ 2452 w 7406"/>
                  <a:gd name="connsiteY2" fmla="*/ 37 h 7764"/>
                </a:gdLst>
                <a:ahLst/>
                <a:cxnLst>
                  <a:cxn ang="0">
                    <a:pos x="connsiteX0" y="connsiteY0"/>
                  </a:cxn>
                  <a:cxn ang="0">
                    <a:pos x="connsiteX1" y="connsiteY1"/>
                  </a:cxn>
                  <a:cxn ang="0">
                    <a:pos x="connsiteX2" y="connsiteY2"/>
                  </a:cxn>
                </a:cxnLst>
                <a:rect l="l" t="t" r="r" b="b"/>
                <a:pathLst>
                  <a:path w="7406" h="7764">
                    <a:moveTo>
                      <a:pt x="2452" y="37"/>
                    </a:moveTo>
                    <a:cubicBezTo>
                      <a:pt x="7056" y="-539"/>
                      <a:pt x="9358" y="5795"/>
                      <a:pt x="5329" y="7522"/>
                    </a:cubicBezTo>
                    <a:cubicBezTo>
                      <a:pt x="1301" y="9250"/>
                      <a:pt x="-2728" y="1189"/>
                      <a:pt x="2452" y="37"/>
                    </a:cubicBezTo>
                    <a:close/>
                  </a:path>
                </a:pathLst>
              </a:custGeom>
              <a:solidFill>
                <a:srgbClr val="FFFFFF"/>
              </a:solidFill>
              <a:ln w="574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8B9BE2AC-C100-5352-1D29-9032124FAF79}"/>
                  </a:ext>
                </a:extLst>
              </p:cNvPr>
              <p:cNvSpPr/>
              <p:nvPr/>
            </p:nvSpPr>
            <p:spPr>
              <a:xfrm>
                <a:off x="400241" y="4815933"/>
                <a:ext cx="7629" cy="8120"/>
              </a:xfrm>
              <a:custGeom>
                <a:avLst/>
                <a:gdLst>
                  <a:gd name="connsiteX0" fmla="*/ 3122 w 7629"/>
                  <a:gd name="connsiteY0" fmla="*/ 29 h 8120"/>
                  <a:gd name="connsiteX1" fmla="*/ 4273 w 7629"/>
                  <a:gd name="connsiteY1" fmla="*/ 8091 h 8120"/>
                  <a:gd name="connsiteX2" fmla="*/ 3122 w 7629"/>
                  <a:gd name="connsiteY2" fmla="*/ 29 h 8120"/>
                </a:gdLst>
                <a:ahLst/>
                <a:cxnLst>
                  <a:cxn ang="0">
                    <a:pos x="connsiteX0" y="connsiteY0"/>
                  </a:cxn>
                  <a:cxn ang="0">
                    <a:pos x="connsiteX1" y="connsiteY1"/>
                  </a:cxn>
                  <a:cxn ang="0">
                    <a:pos x="connsiteX2" y="connsiteY2"/>
                  </a:cxn>
                </a:cxnLst>
                <a:rect l="l" t="t" r="r" b="b"/>
                <a:pathLst>
                  <a:path w="7629" h="8120">
                    <a:moveTo>
                      <a:pt x="3122" y="29"/>
                    </a:moveTo>
                    <a:cubicBezTo>
                      <a:pt x="8302" y="-547"/>
                      <a:pt x="9453" y="7515"/>
                      <a:pt x="4273" y="8091"/>
                    </a:cubicBezTo>
                    <a:cubicBezTo>
                      <a:pt x="-907" y="8667"/>
                      <a:pt x="-1482" y="605"/>
                      <a:pt x="3122" y="29"/>
                    </a:cubicBezTo>
                    <a:close/>
                  </a:path>
                </a:pathLst>
              </a:custGeom>
              <a:solidFill>
                <a:srgbClr val="FFFFFF"/>
              </a:solidFill>
              <a:ln w="574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2346271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F6795-6041-6CD1-9730-1375D85934C5}"/>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A7BDB301-A6F0-18DE-7471-044F86242709}"/>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459597"/>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BA67887D-CDFC-B3B7-6555-ACCF863D1F2E}"/>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E45C9A45-5C14-BAFA-FF18-9B928751C11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26</a:t>
            </a:fld>
            <a:endParaRPr lang="fr-CA" sz="1200" dirty="0"/>
          </a:p>
        </p:txBody>
      </p:sp>
      <p:sp>
        <p:nvSpPr>
          <p:cNvPr id="2" name="TextBox 1">
            <a:extLst>
              <a:ext uri="{FF2B5EF4-FFF2-40B4-BE49-F238E27FC236}">
                <a16:creationId xmlns:a16="http://schemas.microsoft.com/office/drawing/2014/main" id="{BEA8E4C5-0CDB-A5BE-A799-53363057AC67}"/>
              </a:ext>
            </a:extLst>
          </p:cNvPr>
          <p:cNvSpPr txBox="1"/>
          <p:nvPr/>
        </p:nvSpPr>
        <p:spPr>
          <a:xfrm>
            <a:off x="2039426" y="1231046"/>
            <a:ext cx="9105901" cy="5107296"/>
          </a:xfrm>
          <a:prstGeom prst="rect">
            <a:avLst/>
          </a:prstGeom>
          <a:noFill/>
        </p:spPr>
        <p:txBody>
          <a:bodyPr wrap="square">
            <a:spAutoFit/>
          </a:bodyPr>
          <a:lstStyle/>
          <a:p>
            <a:pPr>
              <a:lnSpc>
                <a:spcPts val="2340"/>
              </a:lnSpc>
            </a:pPr>
            <a:r>
              <a:rPr lang="en-US" sz="2400" b="1" dirty="0">
                <a:solidFill>
                  <a:srgbClr val="EC7C69"/>
                </a:solidFill>
              </a:rPr>
              <a:t>Example Yearly Returns: </a:t>
            </a:r>
            <a:r>
              <a:rPr lang="en-US" sz="2200" dirty="0">
                <a:solidFill>
                  <a:srgbClr val="494949"/>
                </a:solidFill>
              </a:rPr>
              <a:t>Sites that focus on quality over quantity—</a:t>
            </a:r>
            <a:r>
              <a:rPr lang="en-US" sz="2200" b="1" dirty="0">
                <a:solidFill>
                  <a:srgbClr val="494949"/>
                </a:solidFill>
              </a:rPr>
              <a:t>offering 5 to 10 units—can generate €40,000 to € 120,000 or more per year, </a:t>
            </a:r>
            <a:r>
              <a:rPr lang="en-US" sz="2200" dirty="0">
                <a:solidFill>
                  <a:srgbClr val="494949"/>
                </a:solidFill>
              </a:rPr>
              <a:t>depending on location, seasonality, and added services such as local food, wellness, or outdoor activities.</a:t>
            </a:r>
          </a:p>
          <a:p>
            <a:pPr>
              <a:lnSpc>
                <a:spcPts val="2340"/>
              </a:lnSpc>
            </a:pPr>
            <a:endParaRPr lang="en-US" sz="2200" dirty="0">
              <a:solidFill>
                <a:srgbClr val="494949"/>
              </a:solidFill>
            </a:endParaRPr>
          </a:p>
          <a:p>
            <a:pPr>
              <a:lnSpc>
                <a:spcPts val="2340"/>
              </a:lnSpc>
            </a:pPr>
            <a:r>
              <a:rPr lang="en-US" sz="2400" b="1" dirty="0">
                <a:solidFill>
                  <a:srgbClr val="EC7C69"/>
                </a:solidFill>
              </a:rPr>
              <a:t>Built on Sustainable Tourism Principles: </a:t>
            </a:r>
            <a:r>
              <a:rPr lang="en-US" sz="2400" b="1" dirty="0">
                <a:solidFill>
                  <a:srgbClr val="494949"/>
                </a:solidFill>
              </a:rPr>
              <a:t>By blending profit with purpose, </a:t>
            </a:r>
            <a:r>
              <a:rPr lang="en-US" sz="2400" dirty="0">
                <a:solidFill>
                  <a:srgbClr val="494949"/>
                </a:solidFill>
              </a:rPr>
              <a:t>aligning your business with sustainable tourism principles opens</a:t>
            </a:r>
            <a:r>
              <a:rPr lang="en-US" sz="2200" dirty="0">
                <a:solidFill>
                  <a:srgbClr val="494949"/>
                </a:solidFill>
              </a:rPr>
              <a:t> up multiple </a:t>
            </a:r>
            <a:r>
              <a:rPr lang="en-US" sz="2200" b="1" dirty="0">
                <a:solidFill>
                  <a:srgbClr val="494949"/>
                </a:solidFill>
              </a:rPr>
              <a:t>revenue streams.</a:t>
            </a:r>
          </a:p>
          <a:p>
            <a:pPr>
              <a:lnSpc>
                <a:spcPts val="2340"/>
              </a:lnSpc>
            </a:pPr>
            <a:endParaRPr lang="en-US" sz="2200" b="1" dirty="0">
              <a:solidFill>
                <a:srgbClr val="494949"/>
              </a:solidFill>
            </a:endParaRPr>
          </a:p>
          <a:p>
            <a:pPr>
              <a:lnSpc>
                <a:spcPts val="2340"/>
              </a:lnSpc>
            </a:pPr>
            <a:r>
              <a:rPr lang="en-US" sz="2400" b="1" dirty="0">
                <a:solidFill>
                  <a:srgbClr val="EC7C69"/>
                </a:solidFill>
              </a:rPr>
              <a:t>Example Revenue Streams: </a:t>
            </a:r>
            <a:r>
              <a:rPr lang="en-US" sz="2200" dirty="0">
                <a:solidFill>
                  <a:srgbClr val="494949"/>
                </a:solidFill>
              </a:rPr>
              <a:t>Including grants (e.g. LEADER or EU Green Transition funds), partnerships with local suppliers, and premium packages for wellness, slow travel, or cultural retreats. </a:t>
            </a:r>
          </a:p>
          <a:p>
            <a:pPr>
              <a:lnSpc>
                <a:spcPts val="2340"/>
              </a:lnSpc>
            </a:pPr>
            <a:endParaRPr lang="en-US" sz="2200" dirty="0">
              <a:solidFill>
                <a:srgbClr val="494949"/>
              </a:solidFill>
            </a:endParaRPr>
          </a:p>
          <a:p>
            <a:pPr>
              <a:lnSpc>
                <a:spcPts val="2340"/>
              </a:lnSpc>
            </a:pPr>
            <a:r>
              <a:rPr lang="en-US" sz="2200" dirty="0">
                <a:solidFill>
                  <a:srgbClr val="494949"/>
                </a:solidFill>
              </a:rPr>
              <a:t>They blend purpose with profit, and flexibility with future-readiness, making them one of the most viable rural business models in today’s evolving tourism market.</a:t>
            </a:r>
          </a:p>
          <a:p>
            <a:pPr>
              <a:lnSpc>
                <a:spcPts val="2340"/>
              </a:lnSpc>
            </a:pPr>
            <a:endParaRPr lang="en-US" sz="2200" dirty="0">
              <a:solidFill>
                <a:srgbClr val="494949"/>
              </a:solidFill>
            </a:endParaRPr>
          </a:p>
        </p:txBody>
      </p:sp>
      <p:pic>
        <p:nvPicPr>
          <p:cNvPr id="14" name="Picture 13">
            <a:extLst>
              <a:ext uri="{FF2B5EF4-FFF2-40B4-BE49-F238E27FC236}">
                <a16:creationId xmlns:a16="http://schemas.microsoft.com/office/drawing/2014/main" id="{5D3EC4F3-BA54-74D4-A87D-DCDBB99B94B9}"/>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50B6E845-3941-B752-2565-C8F79CF4DA16}"/>
              </a:ext>
            </a:extLst>
          </p:cNvPr>
          <p:cNvSpPr txBox="1">
            <a:spLocks/>
          </p:cNvSpPr>
          <p:nvPr/>
        </p:nvSpPr>
        <p:spPr>
          <a:xfrm>
            <a:off x="2039427" y="400242"/>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Built On Sustainable Tourism Principles</a:t>
            </a:r>
          </a:p>
          <a:p>
            <a:pPr>
              <a:lnSpc>
                <a:spcPts val="2900"/>
              </a:lnSpc>
            </a:pPr>
            <a:endParaRPr lang="en-US" dirty="0"/>
          </a:p>
        </p:txBody>
      </p:sp>
      <p:sp>
        <p:nvSpPr>
          <p:cNvPr id="6" name="Text Placeholder 3">
            <a:extLst>
              <a:ext uri="{FF2B5EF4-FFF2-40B4-BE49-F238E27FC236}">
                <a16:creationId xmlns:a16="http://schemas.microsoft.com/office/drawing/2014/main" id="{E7149FCB-8B3E-AFDE-65F3-7C80F4FF568A}"/>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Viable Business </a:t>
            </a:r>
          </a:p>
        </p:txBody>
      </p:sp>
    </p:spTree>
    <p:extLst>
      <p:ext uri="{BB962C8B-B14F-4D97-AF65-F5344CB8AC3E}">
        <p14:creationId xmlns:p14="http://schemas.microsoft.com/office/powerpoint/2010/main" val="2347235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A3938-DE71-4091-D542-89A16E5B404B}"/>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F4526E92-036F-EB05-1237-C70564A28DE8}"/>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459597"/>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E4E52B5C-B600-78E7-C49A-3A91733E715F}"/>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D7717A93-EA2F-FB8A-74D5-9D1505E65DA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27</a:t>
            </a:fld>
            <a:endParaRPr lang="fr-CA" sz="1200" dirty="0"/>
          </a:p>
        </p:txBody>
      </p:sp>
      <p:sp>
        <p:nvSpPr>
          <p:cNvPr id="2" name="TextBox 1">
            <a:extLst>
              <a:ext uri="{FF2B5EF4-FFF2-40B4-BE49-F238E27FC236}">
                <a16:creationId xmlns:a16="http://schemas.microsoft.com/office/drawing/2014/main" id="{72822FF5-0686-1BBB-80BE-A66B8AA05208}"/>
              </a:ext>
            </a:extLst>
          </p:cNvPr>
          <p:cNvSpPr txBox="1"/>
          <p:nvPr/>
        </p:nvSpPr>
        <p:spPr>
          <a:xfrm>
            <a:off x="2039427" y="1231046"/>
            <a:ext cx="7002974" cy="3288785"/>
          </a:xfrm>
          <a:prstGeom prst="rect">
            <a:avLst/>
          </a:prstGeom>
          <a:noFill/>
        </p:spPr>
        <p:txBody>
          <a:bodyPr wrap="square">
            <a:spAutoFit/>
          </a:bodyPr>
          <a:lstStyle/>
          <a:p>
            <a:pPr>
              <a:lnSpc>
                <a:spcPts val="2340"/>
              </a:lnSpc>
            </a:pPr>
            <a:r>
              <a:rPr lang="en-US" sz="2400" b="1" dirty="0">
                <a:solidFill>
                  <a:srgbClr val="EC7C69"/>
                </a:solidFill>
              </a:rPr>
              <a:t>The Financial Ripple Effect of a Well-Loved Stay</a:t>
            </a:r>
          </a:p>
          <a:p>
            <a:endParaRPr lang="en-US" sz="800" b="1" dirty="0">
              <a:solidFill>
                <a:srgbClr val="EC7C69"/>
              </a:solidFill>
            </a:endParaRPr>
          </a:p>
          <a:p>
            <a:pPr>
              <a:lnSpc>
                <a:spcPts val="2340"/>
              </a:lnSpc>
            </a:pPr>
            <a:r>
              <a:rPr lang="en-US" sz="2200" dirty="0">
                <a:solidFill>
                  <a:srgbClr val="494949"/>
                </a:solidFill>
              </a:rPr>
              <a:t>What’s more, businesses that operate under the Epic Stays model tend to enjoy </a:t>
            </a:r>
            <a:r>
              <a:rPr lang="en-US" sz="2200" b="1" dirty="0">
                <a:solidFill>
                  <a:srgbClr val="494949"/>
                </a:solidFill>
              </a:rPr>
              <a:t>lower marketing costs</a:t>
            </a:r>
            <a:r>
              <a:rPr lang="en-US" sz="2200" dirty="0">
                <a:solidFill>
                  <a:srgbClr val="494949"/>
                </a:solidFill>
              </a:rPr>
              <a:t> due to strong word-of-mouth, positive online reviews, and community-based branding.</a:t>
            </a:r>
          </a:p>
          <a:p>
            <a:endParaRPr lang="en-US" sz="800" dirty="0">
              <a:solidFill>
                <a:srgbClr val="494949"/>
              </a:solidFill>
            </a:endParaRPr>
          </a:p>
          <a:p>
            <a:pPr>
              <a:lnSpc>
                <a:spcPts val="2340"/>
              </a:lnSpc>
            </a:pPr>
            <a:r>
              <a:rPr lang="en-US" sz="2200" dirty="0">
                <a:solidFill>
                  <a:srgbClr val="459597"/>
                </a:solidFill>
                <a:hlinkClick r:id="rId2">
                  <a:extLst>
                    <a:ext uri="{A12FA001-AC4F-418D-AE19-62706E023703}">
                      <ahyp:hlinkClr xmlns:ahyp="http://schemas.microsoft.com/office/drawing/2018/hyperlinkcolor" val="tx"/>
                    </a:ext>
                  </a:extLst>
                </a:hlinkClick>
              </a:rPr>
              <a:t>According to HostPapa </a:t>
            </a:r>
            <a:r>
              <a:rPr lang="en-US" sz="2200" dirty="0">
                <a:solidFill>
                  <a:srgbClr val="494949"/>
                </a:solidFill>
              </a:rPr>
              <a:t>these businesses also build customer trust more quickly—resulting in </a:t>
            </a:r>
            <a:r>
              <a:rPr lang="en-US" sz="2200" b="1" dirty="0">
                <a:solidFill>
                  <a:srgbClr val="494949"/>
                </a:solidFill>
              </a:rPr>
              <a:t>repeat bookings, longer average stays, and higher occupancy rates</a:t>
            </a:r>
            <a:r>
              <a:rPr lang="en-US" sz="2200" dirty="0">
                <a:solidFill>
                  <a:srgbClr val="494949"/>
                </a:solidFill>
              </a:rPr>
              <a:t>. These are all key performance indicators that drive </a:t>
            </a:r>
            <a:r>
              <a:rPr lang="en-US" sz="2200" b="1" dirty="0">
                <a:solidFill>
                  <a:srgbClr val="494949"/>
                </a:solidFill>
              </a:rPr>
              <a:t>long-term profitability</a:t>
            </a:r>
            <a:r>
              <a:rPr lang="en-US" sz="2200" dirty="0">
                <a:solidFill>
                  <a:srgbClr val="494949"/>
                </a:solidFill>
              </a:rPr>
              <a:t> in the alternative tourism sector.</a:t>
            </a:r>
          </a:p>
        </p:txBody>
      </p:sp>
      <p:pic>
        <p:nvPicPr>
          <p:cNvPr id="14" name="Picture 13">
            <a:extLst>
              <a:ext uri="{FF2B5EF4-FFF2-40B4-BE49-F238E27FC236}">
                <a16:creationId xmlns:a16="http://schemas.microsoft.com/office/drawing/2014/main" id="{AA14962D-27F7-2C6A-01C3-F11E6D032384}"/>
              </a:ext>
            </a:extLst>
          </p:cNvPr>
          <p:cNvPicPr>
            <a:picLocks noChangeAspect="1"/>
          </p:cNvPicPr>
          <p:nvPr/>
        </p:nvPicPr>
        <p:blipFill>
          <a:blip r:embed="rId3">
            <a:alphaModFix amt="33000"/>
            <a:biLevel thresh="25000"/>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AAF9F806-6D00-0673-DC88-E9E7C3E07DBB}"/>
              </a:ext>
            </a:extLst>
          </p:cNvPr>
          <p:cNvSpPr txBox="1">
            <a:spLocks/>
          </p:cNvSpPr>
          <p:nvPr/>
        </p:nvSpPr>
        <p:spPr>
          <a:xfrm>
            <a:off x="2039427" y="400242"/>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Long Term Viability &amp; Profitability</a:t>
            </a:r>
          </a:p>
          <a:p>
            <a:pPr>
              <a:lnSpc>
                <a:spcPts val="2900"/>
              </a:lnSpc>
            </a:pPr>
            <a:endParaRPr lang="en-US" dirty="0"/>
          </a:p>
        </p:txBody>
      </p:sp>
      <p:sp>
        <p:nvSpPr>
          <p:cNvPr id="6" name="Text Placeholder 3">
            <a:extLst>
              <a:ext uri="{FF2B5EF4-FFF2-40B4-BE49-F238E27FC236}">
                <a16:creationId xmlns:a16="http://schemas.microsoft.com/office/drawing/2014/main" id="{70109F3C-82AC-3327-C107-34F32F621701}"/>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Viable Business </a:t>
            </a:r>
          </a:p>
        </p:txBody>
      </p:sp>
      <p:sp>
        <p:nvSpPr>
          <p:cNvPr id="3" name="Freeform 2">
            <a:extLst>
              <a:ext uri="{FF2B5EF4-FFF2-40B4-BE49-F238E27FC236}">
                <a16:creationId xmlns:a16="http://schemas.microsoft.com/office/drawing/2014/main" id="{C3B320DD-6552-4914-FC6F-F219B65F55B7}"/>
              </a:ext>
            </a:extLst>
          </p:cNvPr>
          <p:cNvSpPr/>
          <p:nvPr/>
        </p:nvSpPr>
        <p:spPr>
          <a:xfrm rot="12802219">
            <a:off x="8529751" y="3100393"/>
            <a:ext cx="3064633" cy="3460854"/>
          </a:xfrm>
          <a:custGeom>
            <a:avLst/>
            <a:gdLst>
              <a:gd name="connsiteX0" fmla="*/ 3618309 w 5411373"/>
              <a:gd name="connsiteY0" fmla="*/ 5935901 h 6111001"/>
              <a:gd name="connsiteX1" fmla="*/ 1967854 w 5411373"/>
              <a:gd name="connsiteY1" fmla="*/ 6011224 h 6111001"/>
              <a:gd name="connsiteX2" fmla="*/ 132427 w 5411373"/>
              <a:gd name="connsiteY2" fmla="*/ 2275534 h 6111001"/>
              <a:gd name="connsiteX3" fmla="*/ 2682956 w 5411373"/>
              <a:gd name="connsiteY3" fmla="*/ 557 h 6111001"/>
              <a:gd name="connsiteX4" fmla="*/ 2743022 w 5411373"/>
              <a:gd name="connsiteY4" fmla="*/ 158834 h 6111001"/>
              <a:gd name="connsiteX5" fmla="*/ 2165219 w 5411373"/>
              <a:gd name="connsiteY5" fmla="*/ 703265 h 6111001"/>
              <a:gd name="connsiteX6" fmla="*/ 2273919 w 5411373"/>
              <a:gd name="connsiteY6" fmla="*/ 883470 h 6111001"/>
              <a:gd name="connsiteX7" fmla="*/ 2993787 w 5411373"/>
              <a:gd name="connsiteY7" fmla="*/ 839609 h 6111001"/>
              <a:gd name="connsiteX8" fmla="*/ 5403200 w 5411373"/>
              <a:gd name="connsiteY8" fmla="*/ 3655206 h 6111001"/>
              <a:gd name="connsiteX9" fmla="*/ 3617355 w 5411373"/>
              <a:gd name="connsiteY9" fmla="*/ 5935901 h 611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1373" h="6111001">
                <a:moveTo>
                  <a:pt x="3618309" y="5935901"/>
                </a:moveTo>
                <a:cubicBezTo>
                  <a:pt x="3096760" y="6133270"/>
                  <a:pt x="2525633" y="6171409"/>
                  <a:pt x="1967854" y="6011224"/>
                </a:cubicBezTo>
                <a:cubicBezTo>
                  <a:pt x="483301" y="5584071"/>
                  <a:pt x="-337636" y="3911688"/>
                  <a:pt x="132427" y="2275534"/>
                </a:cubicBezTo>
                <a:cubicBezTo>
                  <a:pt x="498558" y="1001699"/>
                  <a:pt x="1539748" y="125462"/>
                  <a:pt x="2682956" y="557"/>
                </a:cubicBezTo>
                <a:cubicBezTo>
                  <a:pt x="2772581" y="-8978"/>
                  <a:pt x="2816441" y="106393"/>
                  <a:pt x="2743022" y="158834"/>
                </a:cubicBezTo>
                <a:cubicBezTo>
                  <a:pt x="2531355" y="312343"/>
                  <a:pt x="2336844" y="494454"/>
                  <a:pt x="2165219" y="703265"/>
                </a:cubicBezTo>
                <a:cubicBezTo>
                  <a:pt x="2098477" y="784310"/>
                  <a:pt x="2169987" y="904446"/>
                  <a:pt x="2273919" y="883470"/>
                </a:cubicBezTo>
                <a:cubicBezTo>
                  <a:pt x="2505610" y="836751"/>
                  <a:pt x="2746835" y="820540"/>
                  <a:pt x="2993787" y="839609"/>
                </a:cubicBezTo>
                <a:cubicBezTo>
                  <a:pt x="4435430" y="950213"/>
                  <a:pt x="5516662" y="2213559"/>
                  <a:pt x="5403200" y="3655206"/>
                </a:cubicBezTo>
                <a:cubicBezTo>
                  <a:pt x="5318343" y="4737393"/>
                  <a:pt x="4587030" y="5614584"/>
                  <a:pt x="3617355" y="5935901"/>
                </a:cubicBezTo>
                <a:close/>
              </a:path>
            </a:pathLst>
          </a:custGeom>
          <a:solidFill>
            <a:srgbClr val="EC7C69"/>
          </a:solidFill>
          <a:ln w="9534" cap="flat">
            <a:noFill/>
            <a:prstDash val="solid"/>
            <a:miter/>
          </a:ln>
        </p:spPr>
        <p:txBody>
          <a:bodyPr rtlCol="0" anchor="ctr"/>
          <a:lstStyle/>
          <a:p>
            <a:endParaRPr lang="en-US"/>
          </a:p>
        </p:txBody>
      </p:sp>
      <p:sp>
        <p:nvSpPr>
          <p:cNvPr id="4" name="Text Placeholder 5">
            <a:extLst>
              <a:ext uri="{FF2B5EF4-FFF2-40B4-BE49-F238E27FC236}">
                <a16:creationId xmlns:a16="http://schemas.microsoft.com/office/drawing/2014/main" id="{9057592F-7819-CCD7-9DD8-409115FDA61C}"/>
              </a:ext>
            </a:extLst>
          </p:cNvPr>
          <p:cNvSpPr txBox="1">
            <a:spLocks/>
          </p:cNvSpPr>
          <p:nvPr/>
        </p:nvSpPr>
        <p:spPr>
          <a:xfrm>
            <a:off x="8985056" y="3739989"/>
            <a:ext cx="2485710" cy="536412"/>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500"/>
              </a:lnSpc>
            </a:pPr>
            <a:r>
              <a:rPr lang="en-US" sz="2600" b="0" i="1" dirty="0">
                <a:solidFill>
                  <a:schemeClr val="bg1"/>
                </a:solidFill>
              </a:rPr>
              <a:t>Bottom line is sustainable tourism isn’t a cost—it’s a growth strategy.</a:t>
            </a:r>
          </a:p>
          <a:p>
            <a:pPr algn="ctr">
              <a:lnSpc>
                <a:spcPts val="2500"/>
              </a:lnSpc>
            </a:pPr>
            <a:endParaRPr lang="en-US" sz="2600" b="0" i="1" dirty="0">
              <a:solidFill>
                <a:schemeClr val="bg1"/>
              </a:solidFill>
            </a:endParaRPr>
          </a:p>
        </p:txBody>
      </p:sp>
      <p:sp>
        <p:nvSpPr>
          <p:cNvPr id="8" name="TextBox 7">
            <a:extLst>
              <a:ext uri="{FF2B5EF4-FFF2-40B4-BE49-F238E27FC236}">
                <a16:creationId xmlns:a16="http://schemas.microsoft.com/office/drawing/2014/main" id="{CA563796-75FD-D78B-94D3-AB487E8A89C7}"/>
              </a:ext>
            </a:extLst>
          </p:cNvPr>
          <p:cNvSpPr txBox="1"/>
          <p:nvPr/>
        </p:nvSpPr>
        <p:spPr>
          <a:xfrm>
            <a:off x="2943303" y="5523788"/>
            <a:ext cx="4042549" cy="1200329"/>
          </a:xfrm>
          <a:prstGeom prst="rect">
            <a:avLst/>
          </a:prstGeom>
          <a:noFill/>
        </p:spPr>
        <p:txBody>
          <a:bodyPr wrap="square" rtlCol="0">
            <a:spAutoFit/>
          </a:bodyPr>
          <a:lstStyle/>
          <a:p>
            <a:r>
              <a:rPr lang="en-US" b="1" dirty="0">
                <a:solidFill>
                  <a:srgbClr val="494949"/>
                </a:solidFill>
                <a:latin typeface="Calibri" panose="020F0502020204030204" pitchFamily="34" charset="0"/>
                <a:cs typeface="Calibri" panose="020F0502020204030204" pitchFamily="34" charset="0"/>
              </a:rPr>
              <a:t>Recommended Reading</a:t>
            </a:r>
            <a:endParaRPr lang="en-US" b="1" dirty="0">
              <a:solidFill>
                <a:srgbClr val="494949"/>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endParaRPr>
          </a:p>
          <a:p>
            <a:pPr fontAlgn="base"/>
            <a:r>
              <a:rPr lang="en-US" dirty="0">
                <a:solidFill>
                  <a:srgbClr val="459597"/>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Things to consider when evaluating potential glamping locations</a:t>
            </a:r>
            <a:endParaRPr lang="en-US" dirty="0">
              <a:solidFill>
                <a:srgbClr val="459597"/>
              </a:solidFill>
              <a:latin typeface="Calibri" panose="020F0502020204030204" pitchFamily="34" charset="0"/>
              <a:cs typeface="Calibri" panose="020F0502020204030204" pitchFamily="34" charset="0"/>
            </a:endParaRPr>
          </a:p>
          <a:p>
            <a:pPr fontAlgn="base"/>
            <a:endParaRPr lang="en-US" dirty="0">
              <a:solidFill>
                <a:srgbClr val="494949"/>
              </a:solidFill>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9CBB3F2C-3C81-E9A8-8CCF-1572599082B8}"/>
              </a:ext>
            </a:extLst>
          </p:cNvPr>
          <p:cNvSpPr/>
          <p:nvPr/>
        </p:nvSpPr>
        <p:spPr>
          <a:xfrm rot="5400000">
            <a:off x="3899929" y="3566126"/>
            <a:ext cx="2129299" cy="5280665"/>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EC7C69"/>
            </a:solidFill>
            <a:prstDash val="solid"/>
            <a:miter/>
          </a:ln>
        </p:spPr>
        <p:txBody>
          <a:bodyPr wrap="square" rtlCol="0" anchor="ctr">
            <a:noAutofit/>
          </a:bodyPr>
          <a:lstStyle/>
          <a:p>
            <a:endParaRPr lang="en-US"/>
          </a:p>
        </p:txBody>
      </p:sp>
      <p:pic>
        <p:nvPicPr>
          <p:cNvPr id="12" name="Picture 11">
            <a:extLst>
              <a:ext uri="{FF2B5EF4-FFF2-40B4-BE49-F238E27FC236}">
                <a16:creationId xmlns:a16="http://schemas.microsoft.com/office/drawing/2014/main" id="{2DDB353D-2BCC-52FD-E27C-8689795A6B4E}"/>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8800"/>
                    </a14:imgEffect>
                  </a14:imgLayer>
                </a14:imgProps>
              </a:ext>
            </a:extLst>
          </a:blip>
          <a:stretch>
            <a:fillRect/>
          </a:stretch>
        </p:blipFill>
        <p:spPr>
          <a:xfrm>
            <a:off x="1924131" y="5563540"/>
            <a:ext cx="793523" cy="789905"/>
          </a:xfrm>
          <a:prstGeom prst="ellipse">
            <a:avLst/>
          </a:prstGeom>
        </p:spPr>
      </p:pic>
    </p:spTree>
    <p:extLst>
      <p:ext uri="{BB962C8B-B14F-4D97-AF65-F5344CB8AC3E}">
        <p14:creationId xmlns:p14="http://schemas.microsoft.com/office/powerpoint/2010/main" val="8844176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B9004-CCDB-71BC-838C-A71E8F342AE8}"/>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7631BD6D-FEA5-FA56-18A9-FBE846F3BEB0}"/>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FBA63B"/>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DB5323A5-48BF-D397-B7DF-6E8840FB546E}"/>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9B1F0D8A-AF0F-88D9-61DF-22DBFF10893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28</a:t>
            </a:fld>
            <a:endParaRPr lang="fr-CA" sz="1200" dirty="0"/>
          </a:p>
        </p:txBody>
      </p:sp>
      <p:sp>
        <p:nvSpPr>
          <p:cNvPr id="2" name="TextBox 1">
            <a:extLst>
              <a:ext uri="{FF2B5EF4-FFF2-40B4-BE49-F238E27FC236}">
                <a16:creationId xmlns:a16="http://schemas.microsoft.com/office/drawing/2014/main" id="{8703E7DC-0207-2F23-0ADB-022891D7043B}"/>
              </a:ext>
            </a:extLst>
          </p:cNvPr>
          <p:cNvSpPr txBox="1"/>
          <p:nvPr/>
        </p:nvSpPr>
        <p:spPr>
          <a:xfrm>
            <a:off x="2039426" y="1231046"/>
            <a:ext cx="8900381" cy="4216539"/>
          </a:xfrm>
          <a:prstGeom prst="rect">
            <a:avLst/>
          </a:prstGeom>
          <a:noFill/>
        </p:spPr>
        <p:txBody>
          <a:bodyPr wrap="square">
            <a:spAutoFit/>
          </a:bodyPr>
          <a:lstStyle/>
          <a:p>
            <a:pPr>
              <a:lnSpc>
                <a:spcPts val="2380"/>
              </a:lnSpc>
              <a:buClr>
                <a:srgbClr val="E54C33"/>
              </a:buClr>
            </a:pPr>
            <a:r>
              <a:rPr lang="en-US" sz="2200" b="1" dirty="0">
                <a:solidFill>
                  <a:srgbClr val="494949"/>
                </a:solidFill>
              </a:rPr>
              <a:t>You need to have a passion for this business, as it requires a lot of dedication and effort to apply and set up an ATA, and keep it running smoothly. Therefore, you really have to love what you do. </a:t>
            </a:r>
          </a:p>
          <a:p>
            <a:pPr>
              <a:lnSpc>
                <a:spcPts val="2380"/>
              </a:lnSpc>
              <a:buClr>
                <a:srgbClr val="E54C33"/>
              </a:buClr>
            </a:pPr>
            <a:endParaRPr lang="en-US" sz="2200" b="1" dirty="0">
              <a:solidFill>
                <a:srgbClr val="494949"/>
              </a:solidFill>
            </a:endParaRPr>
          </a:p>
          <a:p>
            <a:pPr>
              <a:lnSpc>
                <a:spcPts val="2380"/>
              </a:lnSpc>
              <a:buClr>
                <a:srgbClr val="E54C33"/>
              </a:buClr>
            </a:pPr>
            <a:r>
              <a:rPr lang="en-US" sz="2400" b="1" dirty="0">
                <a:solidFill>
                  <a:srgbClr val="EC7C69"/>
                </a:solidFill>
              </a:rPr>
              <a:t>Having a passion for alternative tourism accommodation can be a powerful motivator for creating a successful, meaningful and impactful business venture. </a:t>
            </a:r>
          </a:p>
          <a:p>
            <a:pPr>
              <a:buClr>
                <a:srgbClr val="E54C33"/>
              </a:buClr>
            </a:pPr>
            <a:endParaRPr lang="en-US" sz="800" b="1" dirty="0">
              <a:solidFill>
                <a:srgbClr val="EC7C69"/>
              </a:solidFill>
            </a:endParaRPr>
          </a:p>
          <a:p>
            <a:pPr>
              <a:lnSpc>
                <a:spcPts val="2380"/>
              </a:lnSpc>
              <a:buClr>
                <a:srgbClr val="E54C33"/>
              </a:buClr>
            </a:pPr>
            <a:r>
              <a:rPr lang="en-US" sz="2200" dirty="0">
                <a:solidFill>
                  <a:srgbClr val="494949"/>
                </a:solidFill>
              </a:rPr>
              <a:t>By focusing on sustainable, eco-friendly, and community-focused tourism, you can contribute to a more responsible and enriching travel experience for guests while benefiting the local environment and economy, </a:t>
            </a:r>
            <a:r>
              <a:rPr lang="en-US" sz="2200" dirty="0">
                <a:solidFill>
                  <a:srgbClr val="459597"/>
                </a:solidFill>
                <a:hlinkClick r:id="rId2">
                  <a:extLst>
                    <a:ext uri="{A12FA001-AC4F-418D-AE19-62706E023703}">
                      <ahyp:hlinkClr xmlns:ahyp="http://schemas.microsoft.com/office/drawing/2018/hyperlinkcolor" val="tx"/>
                    </a:ext>
                  </a:extLst>
                </a:hlinkClick>
              </a:rPr>
              <a:t>according to the Global Sustainable Tourism Council (GSTC)</a:t>
            </a:r>
            <a:r>
              <a:rPr lang="en-US" sz="2200" dirty="0">
                <a:solidFill>
                  <a:srgbClr val="459597"/>
                </a:solidFill>
              </a:rPr>
              <a:t> </a:t>
            </a:r>
            <a:r>
              <a:rPr lang="en-US" sz="2200" dirty="0">
                <a:solidFill>
                  <a:srgbClr val="494949"/>
                </a:solidFill>
              </a:rPr>
              <a:t>and </a:t>
            </a:r>
            <a:r>
              <a:rPr lang="en-US" sz="2200" dirty="0">
                <a:solidFill>
                  <a:srgbClr val="459597"/>
                </a:solidFill>
                <a:hlinkClick r:id="rId3">
                  <a:extLst>
                    <a:ext uri="{A12FA001-AC4F-418D-AE19-62706E023703}">
                      <ahyp:hlinkClr xmlns:ahyp="http://schemas.microsoft.com/office/drawing/2018/hyperlinkcolor" val="tx"/>
                    </a:ext>
                  </a:extLst>
                </a:hlinkClick>
              </a:rPr>
              <a:t>Failte Ireland</a:t>
            </a:r>
            <a:r>
              <a:rPr lang="en-US" sz="2200" dirty="0">
                <a:solidFill>
                  <a:srgbClr val="459597"/>
                </a:solidFill>
              </a:rPr>
              <a:t>. </a:t>
            </a:r>
          </a:p>
          <a:p>
            <a:pPr>
              <a:lnSpc>
                <a:spcPts val="2380"/>
              </a:lnSpc>
            </a:pPr>
            <a:endParaRPr lang="en-US" sz="2200" dirty="0">
              <a:solidFill>
                <a:srgbClr val="494949"/>
              </a:solidFill>
            </a:endParaRPr>
          </a:p>
          <a:p>
            <a:pPr>
              <a:lnSpc>
                <a:spcPts val="2380"/>
              </a:lnSpc>
            </a:pPr>
            <a:endParaRPr lang="en-US" sz="2200" dirty="0">
              <a:solidFill>
                <a:srgbClr val="494949"/>
              </a:solidFill>
            </a:endParaRPr>
          </a:p>
        </p:txBody>
      </p:sp>
      <p:pic>
        <p:nvPicPr>
          <p:cNvPr id="14" name="Picture 13">
            <a:extLst>
              <a:ext uri="{FF2B5EF4-FFF2-40B4-BE49-F238E27FC236}">
                <a16:creationId xmlns:a16="http://schemas.microsoft.com/office/drawing/2014/main" id="{EF76430B-E0C5-9BFD-7E3F-0C4B999717DB}"/>
              </a:ext>
            </a:extLst>
          </p:cNvPr>
          <p:cNvPicPr>
            <a:picLocks noChangeAspect="1"/>
          </p:cNvPicPr>
          <p:nvPr/>
        </p:nvPicPr>
        <p:blipFill>
          <a:blip r:embed="rId4">
            <a:alphaModFix amt="33000"/>
            <a:biLevel thresh="25000"/>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BCA11527-A002-7BD2-8D12-95124BA85638}"/>
              </a:ext>
            </a:extLst>
          </p:cNvPr>
          <p:cNvSpPr txBox="1">
            <a:spLocks/>
          </p:cNvSpPr>
          <p:nvPr/>
        </p:nvSpPr>
        <p:spPr>
          <a:xfrm>
            <a:off x="2039427" y="400242"/>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You Must have a Passion for the Business!</a:t>
            </a:r>
          </a:p>
          <a:p>
            <a:pPr>
              <a:lnSpc>
                <a:spcPts val="2900"/>
              </a:lnSpc>
            </a:pPr>
            <a:endParaRPr lang="en-US" dirty="0"/>
          </a:p>
        </p:txBody>
      </p:sp>
      <p:sp>
        <p:nvSpPr>
          <p:cNvPr id="6" name="Text Placeholder 3">
            <a:extLst>
              <a:ext uri="{FF2B5EF4-FFF2-40B4-BE49-F238E27FC236}">
                <a16:creationId xmlns:a16="http://schemas.microsoft.com/office/drawing/2014/main" id="{03B31614-6DE4-86BD-4987-DB14938F29A8}"/>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Passion!</a:t>
            </a:r>
          </a:p>
          <a:p>
            <a:pPr algn="r">
              <a:lnSpc>
                <a:spcPts val="3620"/>
              </a:lnSpc>
            </a:pPr>
            <a:endParaRPr lang="en-US" dirty="0">
              <a:solidFill>
                <a:schemeClr val="bg1"/>
              </a:solidFill>
            </a:endParaRPr>
          </a:p>
        </p:txBody>
      </p:sp>
    </p:spTree>
    <p:extLst>
      <p:ext uri="{BB962C8B-B14F-4D97-AF65-F5344CB8AC3E}">
        <p14:creationId xmlns:p14="http://schemas.microsoft.com/office/powerpoint/2010/main" val="29346594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757A7-7957-F9E7-26A3-D3F15A962631}"/>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D700BF0E-3DFA-93A4-FBE8-86CE4B2C190C}"/>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FBA63B"/>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2ACC5402-131F-2893-5B2B-A553DC183A2E}"/>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5BB8BEE8-DE3C-F955-3A8A-8C28A417107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29</a:t>
            </a:fld>
            <a:endParaRPr lang="fr-CA" sz="1200" dirty="0"/>
          </a:p>
        </p:txBody>
      </p:sp>
      <p:sp>
        <p:nvSpPr>
          <p:cNvPr id="2" name="TextBox 1">
            <a:extLst>
              <a:ext uri="{FF2B5EF4-FFF2-40B4-BE49-F238E27FC236}">
                <a16:creationId xmlns:a16="http://schemas.microsoft.com/office/drawing/2014/main" id="{86C4C843-39CA-45AC-8117-A5D12F2DC84E}"/>
              </a:ext>
            </a:extLst>
          </p:cNvPr>
          <p:cNvSpPr txBox="1"/>
          <p:nvPr/>
        </p:nvSpPr>
        <p:spPr>
          <a:xfrm>
            <a:off x="2039426" y="1231046"/>
            <a:ext cx="8900381" cy="2985433"/>
          </a:xfrm>
          <a:prstGeom prst="rect">
            <a:avLst/>
          </a:prstGeom>
          <a:noFill/>
        </p:spPr>
        <p:txBody>
          <a:bodyPr wrap="square">
            <a:spAutoFit/>
          </a:bodyPr>
          <a:lstStyle/>
          <a:p>
            <a:pPr>
              <a:lnSpc>
                <a:spcPts val="2380"/>
              </a:lnSpc>
              <a:buClr>
                <a:srgbClr val="E54C33"/>
              </a:buClr>
            </a:pPr>
            <a:r>
              <a:rPr lang="en-US" sz="2400" b="1" dirty="0">
                <a:solidFill>
                  <a:srgbClr val="EC7C69"/>
                </a:solidFill>
              </a:rPr>
              <a:t>Allows entrepreneurs to express their passion, mission and values through place-based design combined with service and hospitality. </a:t>
            </a:r>
          </a:p>
          <a:p>
            <a:pPr>
              <a:buClr>
                <a:srgbClr val="E54C33"/>
              </a:buClr>
            </a:pPr>
            <a:endParaRPr lang="en-US" sz="800" b="1" dirty="0">
              <a:solidFill>
                <a:srgbClr val="EC7C69"/>
              </a:solidFill>
            </a:endParaRPr>
          </a:p>
          <a:p>
            <a:pPr>
              <a:lnSpc>
                <a:spcPts val="2380"/>
              </a:lnSpc>
              <a:buClr>
                <a:srgbClr val="E54C33"/>
              </a:buClr>
            </a:pPr>
            <a:r>
              <a:rPr lang="en-US" sz="2200" dirty="0">
                <a:solidFill>
                  <a:srgbClr val="494949"/>
                </a:solidFill>
              </a:rPr>
              <a:t>It is essential to remember that this is a service industry, and you will need to interact with your customers regularly. Therefore, ensure that this is something you are comfortable doing. Your genuine enthusiasm for responsible travel and environmental stewardship can inspire both your team and your guests, according to Tourism Notes. </a:t>
            </a:r>
          </a:p>
          <a:p>
            <a:pPr>
              <a:lnSpc>
                <a:spcPts val="2380"/>
              </a:lnSpc>
            </a:pPr>
            <a:endParaRPr lang="en-US" sz="2200" dirty="0">
              <a:solidFill>
                <a:srgbClr val="494949"/>
              </a:solidFill>
            </a:endParaRPr>
          </a:p>
          <a:p>
            <a:pPr>
              <a:lnSpc>
                <a:spcPts val="2380"/>
              </a:lnSpc>
            </a:pPr>
            <a:endParaRPr lang="en-US" sz="2200" dirty="0">
              <a:solidFill>
                <a:srgbClr val="494949"/>
              </a:solidFill>
            </a:endParaRPr>
          </a:p>
        </p:txBody>
      </p:sp>
      <p:pic>
        <p:nvPicPr>
          <p:cNvPr id="14" name="Picture 13">
            <a:extLst>
              <a:ext uri="{FF2B5EF4-FFF2-40B4-BE49-F238E27FC236}">
                <a16:creationId xmlns:a16="http://schemas.microsoft.com/office/drawing/2014/main" id="{F3558C13-D9A9-B850-F0DF-9BD5CB8DE96F}"/>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C65CE465-F811-541F-1336-CFFB571ABD04}"/>
              </a:ext>
            </a:extLst>
          </p:cNvPr>
          <p:cNvSpPr txBox="1">
            <a:spLocks/>
          </p:cNvSpPr>
          <p:nvPr/>
        </p:nvSpPr>
        <p:spPr>
          <a:xfrm>
            <a:off x="2039427" y="400242"/>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You Must have a Passion for the Business!</a:t>
            </a:r>
          </a:p>
          <a:p>
            <a:pPr>
              <a:lnSpc>
                <a:spcPts val="2900"/>
              </a:lnSpc>
            </a:pPr>
            <a:endParaRPr lang="en-US" dirty="0"/>
          </a:p>
        </p:txBody>
      </p:sp>
      <p:sp>
        <p:nvSpPr>
          <p:cNvPr id="6" name="Text Placeholder 3">
            <a:extLst>
              <a:ext uri="{FF2B5EF4-FFF2-40B4-BE49-F238E27FC236}">
                <a16:creationId xmlns:a16="http://schemas.microsoft.com/office/drawing/2014/main" id="{A6C127F2-8F52-CAE7-99FF-46EFA71CB1AB}"/>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Passion!</a:t>
            </a:r>
          </a:p>
          <a:p>
            <a:pPr algn="r">
              <a:lnSpc>
                <a:spcPts val="3620"/>
              </a:lnSpc>
            </a:pPr>
            <a:endParaRPr lang="en-US" dirty="0">
              <a:solidFill>
                <a:schemeClr val="bg1"/>
              </a:solidFill>
            </a:endParaRPr>
          </a:p>
        </p:txBody>
      </p:sp>
      <p:pic>
        <p:nvPicPr>
          <p:cNvPr id="3" name="Picture 2">
            <a:extLst>
              <a:ext uri="{FF2B5EF4-FFF2-40B4-BE49-F238E27FC236}">
                <a16:creationId xmlns:a16="http://schemas.microsoft.com/office/drawing/2014/main" id="{481A4440-9746-09ED-E8D5-1086C794D7C4}"/>
              </a:ext>
            </a:extLst>
          </p:cNvPr>
          <p:cNvPicPr>
            <a:picLocks noChangeAspect="1"/>
          </p:cNvPicPr>
          <p:nvPr/>
        </p:nvPicPr>
        <p:blipFill>
          <a:blip r:embed="rId4">
            <a:alphaModFix/>
            <a:extLst>
              <a:ext uri="{28A0092B-C50C-407E-A947-70E740481C1C}">
                <a14:useLocalDpi xmlns:a14="http://schemas.microsoft.com/office/drawing/2010/main" val="0"/>
              </a:ext>
            </a:extLst>
          </a:blip>
          <a:srcRect l="53155" t="-1" r="5047" b="49903"/>
          <a:stretch/>
        </p:blipFill>
        <p:spPr>
          <a:xfrm>
            <a:off x="6392414" y="4297387"/>
            <a:ext cx="3580276" cy="2659133"/>
          </a:xfrm>
          <a:prstGeom prst="rect">
            <a:avLst/>
          </a:prstGeom>
        </p:spPr>
      </p:pic>
    </p:spTree>
    <p:extLst>
      <p:ext uri="{BB962C8B-B14F-4D97-AF65-F5344CB8AC3E}">
        <p14:creationId xmlns:p14="http://schemas.microsoft.com/office/powerpoint/2010/main" val="17094899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7226999" y="819396"/>
            <a:ext cx="4561589" cy="689519"/>
          </a:xfrm>
        </p:spPr>
        <p:txBody>
          <a:bodyPr anchor="t"/>
          <a:lstStyle/>
          <a:p>
            <a:pPr>
              <a:lnSpc>
                <a:spcPts val="2240"/>
              </a:lnSpc>
            </a:pPr>
            <a:r>
              <a:rPr lang="en-US" sz="2800" b="1" kern="1200" dirty="0">
                <a:solidFill>
                  <a:srgbClr val="EC7C69"/>
                </a:solidFill>
                <a:latin typeface="+mn-lt"/>
                <a:ea typeface="+mn-ea"/>
                <a:cs typeface="+mn-cs"/>
              </a:rPr>
              <a:t>Getting Started </a:t>
            </a:r>
            <a:r>
              <a:rPr lang="en-US" sz="2800" kern="1200" dirty="0">
                <a:solidFill>
                  <a:srgbClr val="EC7C69"/>
                </a:solidFill>
                <a:latin typeface="+mn-lt"/>
                <a:ea typeface="+mn-ea"/>
                <a:cs typeface="+mn-cs"/>
              </a:rPr>
              <a:t>– Laying the Financial Foundations of Your Business and Your Market</a:t>
            </a:r>
          </a:p>
          <a:p>
            <a:pPr>
              <a:lnSpc>
                <a:spcPts val="2240"/>
              </a:lnSpc>
            </a:pPr>
            <a:endParaRPr lang="en-US" sz="2800" b="1" kern="1200" dirty="0">
              <a:solidFill>
                <a:srgbClr val="EC7C69"/>
              </a:solidFill>
              <a:latin typeface="+mn-lt"/>
              <a:ea typeface="+mn-ea"/>
              <a:cs typeface="+mn-cs"/>
            </a:endParaRPr>
          </a:p>
        </p:txBody>
      </p:sp>
      <p:sp>
        <p:nvSpPr>
          <p:cNvPr id="9" name="Text Placeholder 8">
            <a:extLst>
              <a:ext uri="{FF2B5EF4-FFF2-40B4-BE49-F238E27FC236}">
                <a16:creationId xmlns:a16="http://schemas.microsoft.com/office/drawing/2014/main" id="{4F1B31DF-1CFE-D018-6B75-87CD9C17B018}"/>
              </a:ext>
            </a:extLst>
          </p:cNvPr>
          <p:cNvSpPr>
            <a:spLocks noGrp="1"/>
          </p:cNvSpPr>
          <p:nvPr>
            <p:ph type="body" sz="quarter" idx="28"/>
          </p:nvPr>
        </p:nvSpPr>
        <p:spPr>
          <a:xfrm>
            <a:off x="629762" y="1305618"/>
            <a:ext cx="5636567" cy="4246763"/>
          </a:xfrm>
        </p:spPr>
        <p:txBody>
          <a:bodyPr/>
          <a:lstStyle/>
          <a:p>
            <a:pPr marL="0" indent="0">
              <a:lnSpc>
                <a:spcPts val="2180"/>
              </a:lnSpc>
            </a:pPr>
            <a:r>
              <a:rPr lang="en-US" sz="2200" dirty="0"/>
              <a:t>Before laying foundations in the ground, you need to build strong foundations in your business model. </a:t>
            </a:r>
            <a:r>
              <a:rPr lang="en-US" sz="2200" b="0" dirty="0"/>
              <a:t>This part introduces you to the world of alternative tourism accommodation and helps you make essential early decisions—what </a:t>
            </a:r>
            <a:r>
              <a:rPr lang="en-US" sz="2200" dirty="0"/>
              <a:t>type of stay you want to offer</a:t>
            </a:r>
            <a:r>
              <a:rPr lang="en-US" sz="2200" b="0" dirty="0"/>
              <a:t>, how much you can </a:t>
            </a:r>
            <a:r>
              <a:rPr lang="en-US" sz="2200" dirty="0"/>
              <a:t>afford to invest</a:t>
            </a:r>
            <a:r>
              <a:rPr lang="en-US" sz="2200" b="0" dirty="0"/>
              <a:t>, and who your </a:t>
            </a:r>
            <a:r>
              <a:rPr lang="en-US" sz="2200" dirty="0"/>
              <a:t>ideal guests are. </a:t>
            </a:r>
          </a:p>
          <a:p>
            <a:pPr marL="0" indent="0">
              <a:lnSpc>
                <a:spcPts val="2180"/>
              </a:lnSpc>
            </a:pPr>
            <a:endParaRPr lang="en-US" sz="2200" b="0" dirty="0"/>
          </a:p>
          <a:p>
            <a:pPr marL="0" indent="0">
              <a:lnSpc>
                <a:spcPts val="2180"/>
              </a:lnSpc>
            </a:pPr>
            <a:r>
              <a:rPr lang="en-US" sz="2200" b="0" dirty="0"/>
              <a:t>Whether you’re dreaming of a forest glamping pod or a restored heritage barn, success starts by understanding the </a:t>
            </a:r>
            <a:r>
              <a:rPr lang="en-US" sz="2200" dirty="0"/>
              <a:t>unique expectations of your target market and aligning your offer </a:t>
            </a:r>
            <a:r>
              <a:rPr lang="en-US" sz="2200" b="0" dirty="0"/>
              <a:t>with what people are willing to pay for. You’ll also explore how to </a:t>
            </a:r>
            <a:r>
              <a:rPr lang="en-US" sz="2200" dirty="0"/>
              <a:t>budget, scale wisely, and choose a business model</a:t>
            </a:r>
            <a:r>
              <a:rPr lang="en-US" sz="2200" b="0" dirty="0"/>
              <a:t> that keeps your operations financially and environmentally sustainable from day one.</a:t>
            </a:r>
          </a:p>
          <a:p>
            <a:pPr marL="0" indent="0">
              <a:lnSpc>
                <a:spcPts val="2180"/>
              </a:lnSpc>
            </a:pPr>
            <a:endParaRPr lang="en-US" sz="2200" b="0" dirty="0"/>
          </a:p>
          <a:p>
            <a:pPr marL="0" indent="0">
              <a:lnSpc>
                <a:spcPts val="2180"/>
              </a:lnSpc>
            </a:pPr>
            <a:endParaRPr lang="en-US" sz="2200" b="0" dirty="0"/>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7202616" y="1815730"/>
            <a:ext cx="4472729" cy="570200"/>
          </a:xfrm>
        </p:spPr>
        <p:txBody>
          <a:bodyPr anchor="t"/>
          <a:lstStyle/>
          <a:p>
            <a:pPr marL="342900" indent="-342900">
              <a:buFont typeface="Arial" panose="020B0604020202020204" pitchFamily="34" charset="0"/>
              <a:buChar char="•"/>
            </a:pPr>
            <a:r>
              <a:rPr lang="en-US" sz="2000" dirty="0">
                <a:solidFill>
                  <a:srgbClr val="414141"/>
                </a:solidFill>
              </a:rPr>
              <a:t>Identify different types of alternative tourism accommodation and understand </a:t>
            </a:r>
            <a:r>
              <a:rPr lang="en-US" sz="2000" b="1" dirty="0">
                <a:solidFill>
                  <a:srgbClr val="414141"/>
                </a:solidFill>
              </a:rPr>
              <a:t>what sets them apart from traditional models.</a:t>
            </a:r>
          </a:p>
          <a:p>
            <a:pPr marL="342900" indent="-342900">
              <a:buFont typeface="Arial" panose="020B0604020202020204" pitchFamily="34" charset="0"/>
              <a:buChar char="•"/>
            </a:pPr>
            <a:r>
              <a:rPr lang="en-US" sz="2000" b="1" dirty="0">
                <a:solidFill>
                  <a:srgbClr val="414141"/>
                </a:solidFill>
              </a:rPr>
              <a:t>Define your financial limits</a:t>
            </a:r>
            <a:r>
              <a:rPr lang="en-US" sz="2000" dirty="0">
                <a:solidFill>
                  <a:srgbClr val="414141"/>
                </a:solidFill>
              </a:rPr>
              <a:t>, startup budget, and preferred business model (e.g., sole trader, partnership, limited company).</a:t>
            </a:r>
          </a:p>
          <a:p>
            <a:pPr marL="342900" indent="-342900">
              <a:buFont typeface="Arial" panose="020B0604020202020204" pitchFamily="34" charset="0"/>
              <a:buChar char="•"/>
            </a:pPr>
            <a:r>
              <a:rPr lang="en-US" sz="2000" b="1" dirty="0">
                <a:solidFill>
                  <a:srgbClr val="414141"/>
                </a:solidFill>
              </a:rPr>
              <a:t>Evaluate how guest expectations and willingness to pay influence pricing, </a:t>
            </a:r>
            <a:r>
              <a:rPr lang="en-US" sz="2000" dirty="0">
                <a:solidFill>
                  <a:srgbClr val="414141"/>
                </a:solidFill>
              </a:rPr>
              <a:t>design, and experience planning.</a:t>
            </a:r>
          </a:p>
          <a:p>
            <a:pPr marL="342900" indent="-342900">
              <a:buFont typeface="Arial" panose="020B0604020202020204" pitchFamily="34" charset="0"/>
              <a:buChar char="•"/>
            </a:pPr>
            <a:r>
              <a:rPr lang="en-US" sz="2000" b="1" dirty="0">
                <a:solidFill>
                  <a:srgbClr val="414141"/>
                </a:solidFill>
              </a:rPr>
              <a:t>Match your offer to the right target audience </a:t>
            </a:r>
            <a:r>
              <a:rPr lang="en-US" sz="2000" dirty="0">
                <a:solidFill>
                  <a:srgbClr val="414141"/>
                </a:solidFill>
              </a:rPr>
              <a:t>and position your accommodation for success in a competitive, values-driven market.</a:t>
            </a:r>
          </a:p>
          <a:p>
            <a:pPr marL="342900" indent="-342900">
              <a:buFont typeface="Arial" panose="020B0604020202020204" pitchFamily="34" charset="0"/>
              <a:buChar char="•"/>
            </a:pPr>
            <a:endParaRPr lang="en-GB" sz="2000" dirty="0">
              <a:solidFill>
                <a:srgbClr val="414141"/>
              </a:solidFill>
            </a:endParaRPr>
          </a:p>
        </p:txBody>
      </p:sp>
      <p:sp>
        <p:nvSpPr>
          <p:cNvPr id="8" name="Text Placeholder 7">
            <a:extLst>
              <a:ext uri="{FF2B5EF4-FFF2-40B4-BE49-F238E27FC236}">
                <a16:creationId xmlns:a16="http://schemas.microsoft.com/office/drawing/2014/main" id="{9E008C6E-21CE-8F0D-9175-2244D18D2709}"/>
              </a:ext>
            </a:extLst>
          </p:cNvPr>
          <p:cNvSpPr>
            <a:spLocks noGrp="1"/>
          </p:cNvSpPr>
          <p:nvPr>
            <p:ph type="body" sz="quarter" idx="27"/>
          </p:nvPr>
        </p:nvSpPr>
        <p:spPr>
          <a:xfrm>
            <a:off x="470315" y="352593"/>
            <a:ext cx="5041923" cy="720752"/>
          </a:xfrm>
        </p:spPr>
        <p:txBody>
          <a:bodyPr lIns="91440" tIns="45720" rIns="91440" bIns="45720" anchor="ctr">
            <a:noAutofit/>
          </a:bodyPr>
          <a:lstStyle/>
          <a:p>
            <a:r>
              <a:rPr lang="en-US" sz="3200" b="1" dirty="0"/>
              <a:t>Module 6 (Part 1) Overview </a:t>
            </a:r>
          </a:p>
        </p:txBody>
      </p:sp>
      <p:cxnSp>
        <p:nvCxnSpPr>
          <p:cNvPr id="34" name="Straight Connector 33">
            <a:extLst>
              <a:ext uri="{FF2B5EF4-FFF2-40B4-BE49-F238E27FC236}">
                <a16:creationId xmlns:a16="http://schemas.microsoft.com/office/drawing/2014/main" id="{AE91B2BC-7D76-4B4D-B897-64B7D14505D7}"/>
              </a:ext>
            </a:extLst>
          </p:cNvPr>
          <p:cNvCxnSpPr>
            <a:cxnSpLocks/>
          </p:cNvCxnSpPr>
          <p:nvPr/>
        </p:nvCxnSpPr>
        <p:spPr>
          <a:xfrm flipH="1">
            <a:off x="5863764" y="1754567"/>
            <a:ext cx="5550517" cy="11684"/>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FB0E8D8A-89C8-479B-851C-E0591AE7D7EB}"/>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3</a:t>
            </a:fld>
            <a:endParaRPr lang="fr-CA" sz="1200" dirty="0"/>
          </a:p>
        </p:txBody>
      </p:sp>
      <p:pic>
        <p:nvPicPr>
          <p:cNvPr id="16" name="Picture 15">
            <a:extLst>
              <a:ext uri="{FF2B5EF4-FFF2-40B4-BE49-F238E27FC236}">
                <a16:creationId xmlns:a16="http://schemas.microsoft.com/office/drawing/2014/main" id="{DCA9F3E8-C2BE-ABB8-F726-1FD6A11DF63F}"/>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r="5047" b="59990"/>
          <a:stretch/>
        </p:blipFill>
        <p:spPr>
          <a:xfrm>
            <a:off x="3069343" y="5313985"/>
            <a:ext cx="3580276" cy="2123680"/>
          </a:xfrm>
          <a:prstGeom prst="rect">
            <a:avLst/>
          </a:prstGeom>
        </p:spPr>
      </p:pic>
      <p:sp>
        <p:nvSpPr>
          <p:cNvPr id="19" name="Text Placeholder 11">
            <a:extLst>
              <a:ext uri="{FF2B5EF4-FFF2-40B4-BE49-F238E27FC236}">
                <a16:creationId xmlns:a16="http://schemas.microsoft.com/office/drawing/2014/main" id="{B330C397-05ED-4034-18C2-325E0A7AA1FD}"/>
              </a:ext>
            </a:extLst>
          </p:cNvPr>
          <p:cNvSpPr txBox="1">
            <a:spLocks/>
          </p:cNvSpPr>
          <p:nvPr/>
        </p:nvSpPr>
        <p:spPr>
          <a:xfrm>
            <a:off x="4718920" y="1139416"/>
            <a:ext cx="2289688" cy="626835"/>
          </a:xfrm>
          <a:prstGeom prst="rect">
            <a:avLst/>
          </a:prstGeom>
          <a:noFill/>
        </p:spPr>
        <p:txBody>
          <a:bodyPr anchor="b">
            <a:noAutofit/>
          </a:bodyPr>
          <a:lstStyle>
            <a:lvl1pPr marL="0" indent="0" algn="ctr" defTabSz="914400" rtl="0" eaLnBrk="1" latinLnBrk="0" hangingPunct="1">
              <a:lnSpc>
                <a:spcPct val="100000"/>
              </a:lnSpc>
              <a:spcBef>
                <a:spcPts val="0"/>
              </a:spcBef>
              <a:buFont typeface="Arial" panose="020B0604020202020204" pitchFamily="34" charset="0"/>
              <a:buNone/>
              <a:defRPr sz="3200" b="0" kern="1200"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b="1" dirty="0"/>
              <a:t>Part 1</a:t>
            </a:r>
          </a:p>
        </p:txBody>
      </p:sp>
      <p:sp>
        <p:nvSpPr>
          <p:cNvPr id="18" name="TextBox 17">
            <a:extLst>
              <a:ext uri="{FF2B5EF4-FFF2-40B4-BE49-F238E27FC236}">
                <a16:creationId xmlns:a16="http://schemas.microsoft.com/office/drawing/2014/main" id="{9B61029F-166A-BF4A-2B28-52ED1C3CA449}"/>
              </a:ext>
            </a:extLst>
          </p:cNvPr>
          <p:cNvSpPr txBox="1"/>
          <p:nvPr/>
        </p:nvSpPr>
        <p:spPr>
          <a:xfrm>
            <a:off x="7227000" y="224118"/>
            <a:ext cx="3523130" cy="523220"/>
          </a:xfrm>
          <a:prstGeom prst="rect">
            <a:avLst/>
          </a:prstGeom>
          <a:noFill/>
        </p:spPr>
        <p:txBody>
          <a:bodyPr wrap="square" rtlCol="0">
            <a:spAutoFit/>
          </a:bodyPr>
          <a:lstStyle/>
          <a:p>
            <a:r>
              <a:rPr lang="en-IE" sz="2800" b="1" dirty="0">
                <a:solidFill>
                  <a:srgbClr val="459597"/>
                </a:solidFill>
              </a:rPr>
              <a:t>Learning Outcomes</a:t>
            </a:r>
          </a:p>
        </p:txBody>
      </p:sp>
      <p:sp>
        <p:nvSpPr>
          <p:cNvPr id="20" name="TextBox 19">
            <a:extLst>
              <a:ext uri="{FF2B5EF4-FFF2-40B4-BE49-F238E27FC236}">
                <a16:creationId xmlns:a16="http://schemas.microsoft.com/office/drawing/2014/main" id="{7A883677-0E96-F934-6583-BEDD0FE46558}"/>
              </a:ext>
            </a:extLst>
          </p:cNvPr>
          <p:cNvSpPr txBox="1"/>
          <p:nvPr/>
        </p:nvSpPr>
        <p:spPr>
          <a:xfrm>
            <a:off x="180637" y="6464605"/>
            <a:ext cx="7457765" cy="338554"/>
          </a:xfrm>
          <a:prstGeom prst="rect">
            <a:avLst/>
          </a:prstGeom>
          <a:noFill/>
        </p:spPr>
        <p:txBody>
          <a:bodyPr wrap="square" rtlCol="0">
            <a:spAutoFit/>
          </a:bodyPr>
          <a:lstStyle/>
          <a:p>
            <a:r>
              <a:rPr lang="en-IE" sz="1600" b="1" dirty="0">
                <a:solidFill>
                  <a:srgbClr val="494949"/>
                </a:solidFill>
              </a:rPr>
              <a:t>Source: </a:t>
            </a:r>
            <a:r>
              <a:rPr lang="en-US" sz="1600" dirty="0">
                <a:solidFill>
                  <a:srgbClr val="494949"/>
                </a:solidFill>
                <a:hlinkClick r:id="rId3">
                  <a:extLst>
                    <a:ext uri="{A12FA001-AC4F-418D-AE19-62706E023703}">
                      <ahyp:hlinkClr xmlns:ahyp="http://schemas.microsoft.com/office/drawing/2018/hyperlinkcolor" val="tx"/>
                    </a:ext>
                  </a:extLst>
                </a:hlinkClick>
              </a:rPr>
              <a:t>Launching Your Glamping Business: Tips And Insights For A Successful Start</a:t>
            </a:r>
            <a:endParaRPr lang="en-IE" sz="1600" dirty="0">
              <a:solidFill>
                <a:srgbClr val="494949"/>
              </a:solidFill>
            </a:endParaRPr>
          </a:p>
        </p:txBody>
      </p:sp>
    </p:spTree>
    <p:extLst>
      <p:ext uri="{BB962C8B-B14F-4D97-AF65-F5344CB8AC3E}">
        <p14:creationId xmlns:p14="http://schemas.microsoft.com/office/powerpoint/2010/main" val="648164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37CE3-4760-454C-9C9B-DEC02C0097E5}"/>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ACDC7BD6-B66D-686A-A7C8-955DCD347E61}"/>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EC7C69"/>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9C0367AD-573B-B72A-E5AB-B05FD5C39A3D}"/>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5680C8DE-5E47-1D89-11B1-1281EEE82E27}"/>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30</a:t>
            </a:fld>
            <a:endParaRPr lang="fr-CA" sz="1200" dirty="0"/>
          </a:p>
        </p:txBody>
      </p:sp>
      <p:sp>
        <p:nvSpPr>
          <p:cNvPr id="2" name="TextBox 1">
            <a:extLst>
              <a:ext uri="{FF2B5EF4-FFF2-40B4-BE49-F238E27FC236}">
                <a16:creationId xmlns:a16="http://schemas.microsoft.com/office/drawing/2014/main" id="{986E2594-921A-2A7B-F416-9D529720CD07}"/>
              </a:ext>
            </a:extLst>
          </p:cNvPr>
          <p:cNvSpPr txBox="1"/>
          <p:nvPr/>
        </p:nvSpPr>
        <p:spPr>
          <a:xfrm>
            <a:off x="2039426" y="1231046"/>
            <a:ext cx="8900381" cy="5478423"/>
          </a:xfrm>
          <a:prstGeom prst="rect">
            <a:avLst/>
          </a:prstGeom>
          <a:noFill/>
        </p:spPr>
        <p:txBody>
          <a:bodyPr wrap="square">
            <a:spAutoFit/>
          </a:bodyPr>
          <a:lstStyle/>
          <a:p>
            <a:pPr>
              <a:lnSpc>
                <a:spcPts val="2360"/>
              </a:lnSpc>
              <a:spcAft>
                <a:spcPts val="1200"/>
              </a:spcAft>
            </a:pPr>
            <a:r>
              <a:rPr lang="en-US" sz="2400" b="1" dirty="0">
                <a:solidFill>
                  <a:srgbClr val="EC7C69"/>
                </a:solidFill>
              </a:rPr>
              <a:t>Your budget sets the foundation. Knowing your budget prevents over-investment and helps you </a:t>
            </a:r>
            <a:r>
              <a:rPr lang="en-US" sz="2400" b="1" dirty="0" err="1">
                <a:solidFill>
                  <a:srgbClr val="EC7C69"/>
                </a:solidFill>
              </a:rPr>
              <a:t>prioritise</a:t>
            </a:r>
            <a:r>
              <a:rPr lang="en-US" sz="2400" b="1" dirty="0">
                <a:solidFill>
                  <a:srgbClr val="EC7C69"/>
                </a:solidFill>
              </a:rPr>
              <a:t> your spending. </a:t>
            </a:r>
          </a:p>
          <a:p>
            <a:pPr>
              <a:lnSpc>
                <a:spcPts val="2360"/>
              </a:lnSpc>
              <a:spcAft>
                <a:spcPts val="1200"/>
              </a:spcAft>
            </a:pPr>
            <a:r>
              <a:rPr lang="en-US" sz="2200" dirty="0">
                <a:solidFill>
                  <a:srgbClr val="494949"/>
                </a:solidFill>
              </a:rPr>
              <a:t>Before choosing a location or designing a glamping pod, it's essential to determine what you can realistically afford. Your budget is the foundation for everything—it shapes your business model, influences your planning and zoning decisions, and defines the guest experience you can offer. </a:t>
            </a:r>
            <a:r>
              <a:rPr lang="en-US" sz="2200" b="1" dirty="0">
                <a:solidFill>
                  <a:srgbClr val="494949"/>
                </a:solidFill>
              </a:rPr>
              <a:t>Why it matters:</a:t>
            </a:r>
          </a:p>
          <a:p>
            <a:pPr marL="342900" indent="-342900">
              <a:lnSpc>
                <a:spcPts val="2360"/>
              </a:lnSpc>
              <a:buClr>
                <a:srgbClr val="459597"/>
              </a:buClr>
              <a:buFont typeface="Arial" panose="020B0604020202020204" pitchFamily="34" charset="0"/>
              <a:buChar char="•"/>
            </a:pPr>
            <a:r>
              <a:rPr lang="en-US" sz="2200" dirty="0">
                <a:solidFill>
                  <a:srgbClr val="494949"/>
                </a:solidFill>
              </a:rPr>
              <a:t>It determines your accommodation </a:t>
            </a:r>
            <a:r>
              <a:rPr lang="en-US" sz="2200" b="1" dirty="0">
                <a:solidFill>
                  <a:srgbClr val="494949"/>
                </a:solidFill>
              </a:rPr>
              <a:t>type</a:t>
            </a:r>
            <a:r>
              <a:rPr lang="en-US" sz="2200" dirty="0">
                <a:solidFill>
                  <a:srgbClr val="494949"/>
                </a:solidFill>
              </a:rPr>
              <a:t> (e.g., tents vs. cabins)</a:t>
            </a:r>
          </a:p>
          <a:p>
            <a:pPr marL="342900" indent="-342900">
              <a:lnSpc>
                <a:spcPts val="2360"/>
              </a:lnSpc>
              <a:buClr>
                <a:srgbClr val="459597"/>
              </a:buClr>
              <a:buFont typeface="Arial" panose="020B0604020202020204" pitchFamily="34" charset="0"/>
              <a:buChar char="•"/>
            </a:pPr>
            <a:r>
              <a:rPr lang="en-US" sz="2200" dirty="0">
                <a:solidFill>
                  <a:srgbClr val="494949"/>
                </a:solidFill>
              </a:rPr>
              <a:t>Influences your </a:t>
            </a:r>
            <a:r>
              <a:rPr lang="en-US" sz="2200" b="1" dirty="0">
                <a:solidFill>
                  <a:srgbClr val="494949"/>
                </a:solidFill>
              </a:rPr>
              <a:t>pace </a:t>
            </a:r>
            <a:r>
              <a:rPr lang="en-US" sz="2200" dirty="0">
                <a:solidFill>
                  <a:srgbClr val="494949"/>
                </a:solidFill>
              </a:rPr>
              <a:t>of development (e.g., phased vs. complete build)</a:t>
            </a:r>
          </a:p>
          <a:p>
            <a:pPr marL="342900" indent="-342900">
              <a:lnSpc>
                <a:spcPts val="2360"/>
              </a:lnSpc>
              <a:buClr>
                <a:srgbClr val="459597"/>
              </a:buClr>
              <a:buFont typeface="Arial" panose="020B0604020202020204" pitchFamily="34" charset="0"/>
              <a:buChar char="•"/>
            </a:pPr>
            <a:r>
              <a:rPr lang="en-US" sz="2200" dirty="0">
                <a:solidFill>
                  <a:srgbClr val="494949"/>
                </a:solidFill>
              </a:rPr>
              <a:t>It </a:t>
            </a:r>
            <a:r>
              <a:rPr lang="en-US" sz="2200" b="1" dirty="0">
                <a:solidFill>
                  <a:srgbClr val="494949"/>
                </a:solidFill>
              </a:rPr>
              <a:t>sets expectations </a:t>
            </a:r>
            <a:r>
              <a:rPr lang="en-US" sz="2200" dirty="0">
                <a:solidFill>
                  <a:srgbClr val="494949"/>
                </a:solidFill>
              </a:rPr>
              <a:t>with funders, investors, and planners</a:t>
            </a:r>
          </a:p>
          <a:p>
            <a:pPr marL="342900" indent="-342900">
              <a:lnSpc>
                <a:spcPts val="2360"/>
              </a:lnSpc>
              <a:buFont typeface="Arial" panose="020B0604020202020204" pitchFamily="34" charset="0"/>
              <a:buChar char="•"/>
            </a:pPr>
            <a:endParaRPr lang="en-US" sz="2200" dirty="0">
              <a:solidFill>
                <a:srgbClr val="494949"/>
              </a:solidFill>
            </a:endParaRPr>
          </a:p>
          <a:p>
            <a:pPr marL="457200" indent="-457200">
              <a:lnSpc>
                <a:spcPts val="2360"/>
              </a:lnSpc>
              <a:buFont typeface="+mj-lt"/>
              <a:buAutoNum type="arabicPeriod"/>
            </a:pPr>
            <a:endParaRPr lang="en-US" sz="2200" dirty="0">
              <a:solidFill>
                <a:srgbClr val="494949"/>
              </a:solidFill>
            </a:endParaRPr>
          </a:p>
          <a:p>
            <a:pPr marL="457200" indent="-457200">
              <a:lnSpc>
                <a:spcPts val="2360"/>
              </a:lnSpc>
              <a:buFont typeface="+mj-lt"/>
              <a:buAutoNum type="arabicPeriod"/>
            </a:pPr>
            <a:endParaRPr lang="en-US" sz="2200" dirty="0">
              <a:solidFill>
                <a:srgbClr val="494949"/>
              </a:solidFill>
            </a:endParaRPr>
          </a:p>
          <a:p>
            <a:pPr marL="457200" indent="-457200">
              <a:lnSpc>
                <a:spcPts val="2360"/>
              </a:lnSpc>
              <a:buFont typeface="+mj-lt"/>
              <a:buAutoNum type="arabicPeriod"/>
            </a:pPr>
            <a:endParaRPr lang="en-US" sz="2200" dirty="0">
              <a:solidFill>
                <a:srgbClr val="494949"/>
              </a:solidFill>
            </a:endParaRPr>
          </a:p>
          <a:p>
            <a:pPr>
              <a:lnSpc>
                <a:spcPts val="2360"/>
              </a:lnSpc>
              <a:spcAft>
                <a:spcPts val="1200"/>
              </a:spcAft>
            </a:pPr>
            <a:endParaRPr lang="en-US" sz="2200" dirty="0">
              <a:solidFill>
                <a:srgbClr val="494949"/>
              </a:solidFill>
            </a:endParaRPr>
          </a:p>
          <a:p>
            <a:pPr>
              <a:lnSpc>
                <a:spcPts val="2360"/>
              </a:lnSpc>
              <a:spcAft>
                <a:spcPts val="1200"/>
              </a:spcAft>
            </a:pPr>
            <a:endParaRPr lang="en-US" sz="2200" dirty="0">
              <a:solidFill>
                <a:srgbClr val="494949"/>
              </a:solidFill>
            </a:endParaRPr>
          </a:p>
        </p:txBody>
      </p:sp>
      <p:pic>
        <p:nvPicPr>
          <p:cNvPr id="14" name="Picture 13">
            <a:extLst>
              <a:ext uri="{FF2B5EF4-FFF2-40B4-BE49-F238E27FC236}">
                <a16:creationId xmlns:a16="http://schemas.microsoft.com/office/drawing/2014/main" id="{46CADB33-C7C5-1659-EFFC-C807EA9E7A9A}"/>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57F50E21-B9A5-1B04-2DFA-57182E7C955C}"/>
              </a:ext>
            </a:extLst>
          </p:cNvPr>
          <p:cNvSpPr txBox="1">
            <a:spLocks/>
          </p:cNvSpPr>
          <p:nvPr/>
        </p:nvSpPr>
        <p:spPr>
          <a:xfrm>
            <a:off x="2039427" y="400242"/>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What Is Your Budget? How to Decide It</a:t>
            </a:r>
          </a:p>
          <a:p>
            <a:pPr>
              <a:lnSpc>
                <a:spcPts val="2900"/>
              </a:lnSpc>
            </a:pPr>
            <a:endParaRPr lang="en-US" dirty="0"/>
          </a:p>
        </p:txBody>
      </p:sp>
      <p:sp>
        <p:nvSpPr>
          <p:cNvPr id="6" name="Text Placeholder 3">
            <a:extLst>
              <a:ext uri="{FF2B5EF4-FFF2-40B4-BE49-F238E27FC236}">
                <a16:creationId xmlns:a16="http://schemas.microsoft.com/office/drawing/2014/main" id="{009796E5-EED3-E124-FA3E-FF075CF92C31}"/>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Your Budget</a:t>
            </a:r>
          </a:p>
          <a:p>
            <a:pPr algn="r">
              <a:lnSpc>
                <a:spcPts val="3620"/>
              </a:lnSpc>
            </a:pPr>
            <a:endParaRPr lang="en-US" dirty="0">
              <a:solidFill>
                <a:schemeClr val="bg1"/>
              </a:solidFill>
            </a:endParaRPr>
          </a:p>
        </p:txBody>
      </p:sp>
    </p:spTree>
    <p:extLst>
      <p:ext uri="{BB962C8B-B14F-4D97-AF65-F5344CB8AC3E}">
        <p14:creationId xmlns:p14="http://schemas.microsoft.com/office/powerpoint/2010/main" val="35388018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7D099-0A29-6840-DDDC-048C9D2FF8F1}"/>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926A2B3F-07C7-4DC8-06F4-1A45F59E13CF}"/>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EC7C69"/>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60C410EB-4989-D453-C232-D0FC35C40741}"/>
              </a:ext>
            </a:extLst>
          </p:cNvPr>
          <p:cNvCxnSpPr>
            <a:cxnSpLocks/>
          </p:cNvCxnSpPr>
          <p:nvPr/>
        </p:nvCxnSpPr>
        <p:spPr>
          <a:xfrm>
            <a:off x="1819846" y="2470320"/>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09B04564-BAF8-4CCF-6CD9-02BC907CFF6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31</a:t>
            </a:fld>
            <a:endParaRPr lang="fr-CA" sz="1200" dirty="0"/>
          </a:p>
        </p:txBody>
      </p:sp>
      <p:sp>
        <p:nvSpPr>
          <p:cNvPr id="2" name="TextBox 1">
            <a:extLst>
              <a:ext uri="{FF2B5EF4-FFF2-40B4-BE49-F238E27FC236}">
                <a16:creationId xmlns:a16="http://schemas.microsoft.com/office/drawing/2014/main" id="{0D979962-8F3D-3A37-FCC3-3A2022F5F0D9}"/>
              </a:ext>
            </a:extLst>
          </p:cNvPr>
          <p:cNvSpPr txBox="1"/>
          <p:nvPr/>
        </p:nvSpPr>
        <p:spPr>
          <a:xfrm>
            <a:off x="2019808" y="2571934"/>
            <a:ext cx="8900381" cy="5170646"/>
          </a:xfrm>
          <a:prstGeom prst="rect">
            <a:avLst/>
          </a:prstGeom>
          <a:noFill/>
        </p:spPr>
        <p:txBody>
          <a:bodyPr wrap="square">
            <a:spAutoFit/>
          </a:bodyPr>
          <a:lstStyle/>
          <a:p>
            <a:pPr>
              <a:lnSpc>
                <a:spcPts val="2360"/>
              </a:lnSpc>
            </a:pPr>
            <a:r>
              <a:rPr lang="en-US" sz="2400" b="1" dirty="0">
                <a:solidFill>
                  <a:srgbClr val="EC7C69"/>
                </a:solidFill>
              </a:rPr>
              <a:t>How to Set Your Budget:</a:t>
            </a:r>
          </a:p>
          <a:p>
            <a:pPr>
              <a:lnSpc>
                <a:spcPts val="2360"/>
              </a:lnSpc>
            </a:pPr>
            <a:endParaRPr lang="en-US" sz="2400" b="1" dirty="0">
              <a:solidFill>
                <a:srgbClr val="EC7C69"/>
              </a:solidFill>
            </a:endParaRPr>
          </a:p>
          <a:p>
            <a:pPr marL="457200" indent="-457200">
              <a:lnSpc>
                <a:spcPts val="2360"/>
              </a:lnSpc>
              <a:buClr>
                <a:srgbClr val="459597"/>
              </a:buClr>
              <a:buFont typeface="+mj-lt"/>
              <a:buAutoNum type="arabicPeriod"/>
            </a:pPr>
            <a:r>
              <a:rPr lang="en-US" sz="2200" b="1" dirty="0">
                <a:solidFill>
                  <a:srgbClr val="494949"/>
                </a:solidFill>
              </a:rPr>
              <a:t>Define your financial ceiling</a:t>
            </a:r>
            <a:r>
              <a:rPr lang="en-US" sz="2200" dirty="0">
                <a:solidFill>
                  <a:srgbClr val="494949"/>
                </a:solidFill>
              </a:rPr>
              <a:t> – What can you invest now without external help?</a:t>
            </a:r>
          </a:p>
          <a:p>
            <a:pPr marL="457200" indent="-457200">
              <a:lnSpc>
                <a:spcPts val="2360"/>
              </a:lnSpc>
              <a:buClr>
                <a:srgbClr val="459597"/>
              </a:buClr>
              <a:buFont typeface="+mj-lt"/>
              <a:buAutoNum type="arabicPeriod"/>
            </a:pPr>
            <a:r>
              <a:rPr lang="en-US" sz="2200" b="1" dirty="0">
                <a:solidFill>
                  <a:srgbClr val="494949"/>
                </a:solidFill>
              </a:rPr>
              <a:t>Estimate key categories</a:t>
            </a:r>
            <a:r>
              <a:rPr lang="en-US" sz="2200" dirty="0">
                <a:solidFill>
                  <a:srgbClr val="494949"/>
                </a:solidFill>
              </a:rPr>
              <a:t> – Land, planning, construction, infrastructure, furnishings, website, and operations</a:t>
            </a:r>
          </a:p>
          <a:p>
            <a:pPr marL="457200" indent="-457200">
              <a:lnSpc>
                <a:spcPts val="2360"/>
              </a:lnSpc>
              <a:buClr>
                <a:srgbClr val="459597"/>
              </a:buClr>
              <a:buFont typeface="+mj-lt"/>
              <a:buAutoNum type="arabicPeriod"/>
            </a:pPr>
            <a:r>
              <a:rPr lang="en-US" sz="2200" b="1" dirty="0">
                <a:solidFill>
                  <a:srgbClr val="494949"/>
                </a:solidFill>
              </a:rPr>
              <a:t>Choose your scale</a:t>
            </a:r>
            <a:r>
              <a:rPr lang="en-US" sz="2200" dirty="0">
                <a:solidFill>
                  <a:srgbClr val="494949"/>
                </a:solidFill>
              </a:rPr>
              <a:t> – Starting with 1–2 units lets you test your concept; planning for 5–10 requires more capital but builds growth.</a:t>
            </a:r>
          </a:p>
          <a:p>
            <a:pPr marL="457200" indent="-457200">
              <a:lnSpc>
                <a:spcPts val="2360"/>
              </a:lnSpc>
              <a:buClr>
                <a:srgbClr val="459597"/>
              </a:buClr>
              <a:buFont typeface="+mj-lt"/>
              <a:buAutoNum type="arabicPeriod"/>
            </a:pPr>
            <a:r>
              <a:rPr lang="en-US" sz="2200" b="1" dirty="0">
                <a:solidFill>
                  <a:srgbClr val="494949"/>
                </a:solidFill>
              </a:rPr>
              <a:t>Factor in operational costs</a:t>
            </a:r>
            <a:r>
              <a:rPr lang="en-US" sz="2200" dirty="0">
                <a:solidFill>
                  <a:srgbClr val="494949"/>
                </a:solidFill>
              </a:rPr>
              <a:t> – Cleaning, insurance, booking fees, maintenance, utilities, and seasonal staffing</a:t>
            </a:r>
          </a:p>
          <a:p>
            <a:pPr marL="457200" indent="-457200">
              <a:lnSpc>
                <a:spcPts val="2360"/>
              </a:lnSpc>
              <a:buClr>
                <a:srgbClr val="459597"/>
              </a:buClr>
              <a:buFont typeface="+mj-lt"/>
              <a:buAutoNum type="arabicPeriod"/>
            </a:pPr>
            <a:r>
              <a:rPr lang="en-US" sz="2200" b="1" dirty="0">
                <a:solidFill>
                  <a:srgbClr val="494949"/>
                </a:solidFill>
              </a:rPr>
              <a:t>Add contingency</a:t>
            </a:r>
            <a:r>
              <a:rPr lang="en-US" sz="2200" dirty="0">
                <a:solidFill>
                  <a:srgbClr val="494949"/>
                </a:solidFill>
              </a:rPr>
              <a:t> – Always include a </a:t>
            </a:r>
            <a:r>
              <a:rPr lang="en-US" sz="2200" b="1" dirty="0">
                <a:solidFill>
                  <a:srgbClr val="494949"/>
                </a:solidFill>
              </a:rPr>
              <a:t>10–20%</a:t>
            </a:r>
            <a:r>
              <a:rPr lang="en-US" sz="2200" dirty="0">
                <a:solidFill>
                  <a:srgbClr val="494949"/>
                </a:solidFill>
              </a:rPr>
              <a:t> buffer for unexpected costs</a:t>
            </a:r>
          </a:p>
          <a:p>
            <a:pPr marL="457200" indent="-457200">
              <a:lnSpc>
                <a:spcPts val="2360"/>
              </a:lnSpc>
              <a:buFont typeface="+mj-lt"/>
              <a:buAutoNum type="arabicPeriod"/>
            </a:pPr>
            <a:endParaRPr lang="en-US" sz="2200" dirty="0">
              <a:solidFill>
                <a:srgbClr val="494949"/>
              </a:solidFill>
            </a:endParaRPr>
          </a:p>
          <a:p>
            <a:pPr marL="457200" indent="-457200">
              <a:lnSpc>
                <a:spcPts val="2360"/>
              </a:lnSpc>
              <a:buFont typeface="+mj-lt"/>
              <a:buAutoNum type="arabicPeriod"/>
            </a:pPr>
            <a:endParaRPr lang="en-US" sz="2200" dirty="0">
              <a:solidFill>
                <a:srgbClr val="494949"/>
              </a:solidFill>
            </a:endParaRPr>
          </a:p>
          <a:p>
            <a:pPr marL="457200" indent="-457200">
              <a:lnSpc>
                <a:spcPts val="2360"/>
              </a:lnSpc>
              <a:buFont typeface="+mj-lt"/>
              <a:buAutoNum type="arabicPeriod"/>
            </a:pPr>
            <a:endParaRPr lang="en-US" sz="2200" dirty="0">
              <a:solidFill>
                <a:srgbClr val="494949"/>
              </a:solidFill>
            </a:endParaRPr>
          </a:p>
          <a:p>
            <a:pPr>
              <a:lnSpc>
                <a:spcPts val="2360"/>
              </a:lnSpc>
              <a:spcAft>
                <a:spcPts val="1200"/>
              </a:spcAft>
            </a:pPr>
            <a:endParaRPr lang="en-US" sz="2200" dirty="0">
              <a:solidFill>
                <a:srgbClr val="494949"/>
              </a:solidFill>
            </a:endParaRPr>
          </a:p>
          <a:p>
            <a:pPr>
              <a:lnSpc>
                <a:spcPts val="2360"/>
              </a:lnSpc>
              <a:spcAft>
                <a:spcPts val="1200"/>
              </a:spcAft>
            </a:pPr>
            <a:endParaRPr lang="en-US" sz="2200" dirty="0">
              <a:solidFill>
                <a:srgbClr val="494949"/>
              </a:solidFill>
            </a:endParaRPr>
          </a:p>
        </p:txBody>
      </p:sp>
      <p:pic>
        <p:nvPicPr>
          <p:cNvPr id="14" name="Picture 13">
            <a:extLst>
              <a:ext uri="{FF2B5EF4-FFF2-40B4-BE49-F238E27FC236}">
                <a16:creationId xmlns:a16="http://schemas.microsoft.com/office/drawing/2014/main" id="{C74303AB-2134-24C5-6F0F-3F35D2BA4D51}"/>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43C76774-02F2-9E40-6609-AF1F7A7A6AB1}"/>
              </a:ext>
            </a:extLst>
          </p:cNvPr>
          <p:cNvSpPr txBox="1">
            <a:spLocks/>
          </p:cNvSpPr>
          <p:nvPr/>
        </p:nvSpPr>
        <p:spPr>
          <a:xfrm>
            <a:off x="2019809" y="1843391"/>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What Is Your Budget? How to Decide It</a:t>
            </a:r>
          </a:p>
          <a:p>
            <a:pPr>
              <a:lnSpc>
                <a:spcPts val="2900"/>
              </a:lnSpc>
            </a:pPr>
            <a:endParaRPr lang="en-US" dirty="0"/>
          </a:p>
        </p:txBody>
      </p:sp>
      <p:sp>
        <p:nvSpPr>
          <p:cNvPr id="6" name="Text Placeholder 3">
            <a:extLst>
              <a:ext uri="{FF2B5EF4-FFF2-40B4-BE49-F238E27FC236}">
                <a16:creationId xmlns:a16="http://schemas.microsoft.com/office/drawing/2014/main" id="{B7BE1BD2-E0E8-23FF-33E8-568B1EDADD95}"/>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Your Budget</a:t>
            </a:r>
          </a:p>
          <a:p>
            <a:pPr algn="r">
              <a:lnSpc>
                <a:spcPts val="3620"/>
              </a:lnSpc>
            </a:pPr>
            <a:endParaRPr lang="en-US" dirty="0">
              <a:solidFill>
                <a:schemeClr val="bg1"/>
              </a:solidFill>
            </a:endParaRPr>
          </a:p>
        </p:txBody>
      </p:sp>
      <p:sp>
        <p:nvSpPr>
          <p:cNvPr id="8" name="TextBox 7">
            <a:extLst>
              <a:ext uri="{FF2B5EF4-FFF2-40B4-BE49-F238E27FC236}">
                <a16:creationId xmlns:a16="http://schemas.microsoft.com/office/drawing/2014/main" id="{35F735B8-FF68-8AD2-3533-940165760D01}"/>
              </a:ext>
            </a:extLst>
          </p:cNvPr>
          <p:cNvSpPr txBox="1"/>
          <p:nvPr/>
        </p:nvSpPr>
        <p:spPr>
          <a:xfrm>
            <a:off x="2649158" y="467905"/>
            <a:ext cx="4042549" cy="1033488"/>
          </a:xfrm>
          <a:prstGeom prst="rect">
            <a:avLst/>
          </a:prstGeom>
          <a:noFill/>
        </p:spPr>
        <p:txBody>
          <a:bodyPr wrap="square" rtlCol="0">
            <a:spAutoFit/>
          </a:bodyPr>
          <a:lstStyle/>
          <a:p>
            <a:pPr>
              <a:lnSpc>
                <a:spcPts val="2360"/>
              </a:lnSpc>
            </a:pPr>
            <a:r>
              <a:rPr lang="en-US" sz="2800" b="1" dirty="0">
                <a:solidFill>
                  <a:srgbClr val="EC7C69"/>
                </a:solidFill>
                <a:latin typeface="Calibri" panose="020F0502020204030204" pitchFamily="34" charset="0"/>
                <a:cs typeface="Calibri" panose="020F0502020204030204" pitchFamily="34" charset="0"/>
              </a:rPr>
              <a:t>Priority 1 (€)</a:t>
            </a:r>
          </a:p>
          <a:p>
            <a:pPr>
              <a:lnSpc>
                <a:spcPts val="2360"/>
              </a:lnSpc>
            </a:pPr>
            <a:r>
              <a:rPr lang="en-US" sz="2800" b="1" dirty="0">
                <a:solidFill>
                  <a:srgbClr val="494949"/>
                </a:solidFill>
                <a:latin typeface="Calibri" panose="020F0502020204030204" pitchFamily="34" charset="0"/>
                <a:cs typeface="Calibri" panose="020F0502020204030204" pitchFamily="34" charset="0"/>
              </a:rPr>
              <a:t>Figure out your Budget!</a:t>
            </a:r>
          </a:p>
          <a:p>
            <a:pPr>
              <a:lnSpc>
                <a:spcPts val="2360"/>
              </a:lnSpc>
            </a:pPr>
            <a:endParaRPr lang="en-US" sz="2800" dirty="0">
              <a:solidFill>
                <a:srgbClr val="494949"/>
              </a:solidFill>
              <a:latin typeface="Calibri" panose="020F0502020204030204" pitchFamily="34" charset="0"/>
              <a:cs typeface="Calibri" panose="020F0502020204030204" pitchFamily="34" charset="0"/>
            </a:endParaRPr>
          </a:p>
        </p:txBody>
      </p:sp>
      <p:sp>
        <p:nvSpPr>
          <p:cNvPr id="11" name="Freeform 3">
            <a:extLst>
              <a:ext uri="{FF2B5EF4-FFF2-40B4-BE49-F238E27FC236}">
                <a16:creationId xmlns:a16="http://schemas.microsoft.com/office/drawing/2014/main" id="{385A6A51-21EB-1BE6-D0CE-4D8A0625ADAA}"/>
              </a:ext>
            </a:extLst>
          </p:cNvPr>
          <p:cNvSpPr/>
          <p:nvPr/>
        </p:nvSpPr>
        <p:spPr>
          <a:xfrm rot="5400000">
            <a:off x="3716506" y="-1488691"/>
            <a:ext cx="1318562" cy="4661606"/>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EC7C69"/>
            </a:solidFill>
            <a:prstDash val="solid"/>
            <a:miter/>
          </a:ln>
        </p:spPr>
        <p:txBody>
          <a:bodyPr wrap="square" rtlCol="0" anchor="ctr">
            <a:noAutofit/>
          </a:bodyPr>
          <a:lstStyle/>
          <a:p>
            <a:endParaRPr lang="en-US"/>
          </a:p>
        </p:txBody>
      </p:sp>
      <p:grpSp>
        <p:nvGrpSpPr>
          <p:cNvPr id="12" name="Group 11">
            <a:extLst>
              <a:ext uri="{FF2B5EF4-FFF2-40B4-BE49-F238E27FC236}">
                <a16:creationId xmlns:a16="http://schemas.microsoft.com/office/drawing/2014/main" id="{45A111C0-5B0E-79F6-A294-32BAB0FB7F63}"/>
              </a:ext>
            </a:extLst>
          </p:cNvPr>
          <p:cNvGrpSpPr/>
          <p:nvPr/>
        </p:nvGrpSpPr>
        <p:grpSpPr>
          <a:xfrm>
            <a:off x="1650426" y="195724"/>
            <a:ext cx="793524" cy="801083"/>
            <a:chOff x="4897755" y="3322320"/>
            <a:chExt cx="600074" cy="605790"/>
          </a:xfrm>
        </p:grpSpPr>
        <p:sp>
          <p:nvSpPr>
            <p:cNvPr id="13" name="Freeform 23">
              <a:extLst>
                <a:ext uri="{FF2B5EF4-FFF2-40B4-BE49-F238E27FC236}">
                  <a16:creationId xmlns:a16="http://schemas.microsoft.com/office/drawing/2014/main" id="{09051E66-1B8D-B97C-A955-438EBDE89A1E}"/>
                </a:ext>
              </a:extLst>
            </p:cNvPr>
            <p:cNvSpPr/>
            <p:nvPr/>
          </p:nvSpPr>
          <p:spPr>
            <a:xfrm>
              <a:off x="4897755" y="3322320"/>
              <a:ext cx="600074" cy="605790"/>
            </a:xfrm>
            <a:custGeom>
              <a:avLst/>
              <a:gdLst>
                <a:gd name="connsiteX0" fmla="*/ 600075 w 600074"/>
                <a:gd name="connsiteY0" fmla="*/ 302895 h 605790"/>
                <a:gd name="connsiteX1" fmla="*/ 300037 w 600074"/>
                <a:gd name="connsiteY1" fmla="*/ 605790 h 605790"/>
                <a:gd name="connsiteX2" fmla="*/ 0 w 600074"/>
                <a:gd name="connsiteY2" fmla="*/ 302895 h 605790"/>
                <a:gd name="connsiteX3" fmla="*/ 300037 w 600074"/>
                <a:gd name="connsiteY3" fmla="*/ 0 h 605790"/>
                <a:gd name="connsiteX4" fmla="*/ 600075 w 600074"/>
                <a:gd name="connsiteY4" fmla="*/ 302895 h 6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4" h="605790">
                  <a:moveTo>
                    <a:pt x="600075" y="302895"/>
                  </a:moveTo>
                  <a:cubicBezTo>
                    <a:pt x="600075" y="470179"/>
                    <a:pt x="465744" y="605790"/>
                    <a:pt x="300037" y="605790"/>
                  </a:cubicBezTo>
                  <a:cubicBezTo>
                    <a:pt x="134331" y="605790"/>
                    <a:pt x="0" y="470179"/>
                    <a:pt x="0" y="302895"/>
                  </a:cubicBezTo>
                  <a:cubicBezTo>
                    <a:pt x="0" y="135611"/>
                    <a:pt x="134331" y="0"/>
                    <a:pt x="300037" y="0"/>
                  </a:cubicBezTo>
                  <a:cubicBezTo>
                    <a:pt x="465744" y="0"/>
                    <a:pt x="600075" y="135611"/>
                    <a:pt x="600075" y="302895"/>
                  </a:cubicBezTo>
                  <a:close/>
                </a:path>
              </a:pathLst>
            </a:custGeom>
            <a:solidFill>
              <a:srgbClr val="00979B"/>
            </a:solidFill>
            <a:ln w="9525" cap="flat">
              <a:noFill/>
              <a:prstDash val="solid"/>
              <a:miter/>
            </a:ln>
          </p:spPr>
          <p:txBody>
            <a:bodyPr rtlCol="0" anchor="ctr"/>
            <a:lstStyle/>
            <a:p>
              <a:endParaRPr lang="en-US"/>
            </a:p>
          </p:txBody>
        </p:sp>
        <p:sp>
          <p:nvSpPr>
            <p:cNvPr id="15" name="Freeform 24">
              <a:extLst>
                <a:ext uri="{FF2B5EF4-FFF2-40B4-BE49-F238E27FC236}">
                  <a16:creationId xmlns:a16="http://schemas.microsoft.com/office/drawing/2014/main" id="{74FF7D10-775E-8DC2-DBF0-9FAE4B648E4F}"/>
                </a:ext>
              </a:extLst>
            </p:cNvPr>
            <p:cNvSpPr/>
            <p:nvPr/>
          </p:nvSpPr>
          <p:spPr>
            <a:xfrm>
              <a:off x="5040944" y="3439468"/>
              <a:ext cx="383543" cy="485784"/>
            </a:xfrm>
            <a:custGeom>
              <a:avLst/>
              <a:gdLst>
                <a:gd name="connsiteX0" fmla="*/ 383543 w 383543"/>
                <a:gd name="connsiteY0" fmla="*/ 383867 h 485784"/>
                <a:gd name="connsiteX1" fmla="*/ 289246 w 383543"/>
                <a:gd name="connsiteY1" fmla="*/ 229562 h 485784"/>
                <a:gd name="connsiteX2" fmla="*/ 205426 w 383543"/>
                <a:gd name="connsiteY2" fmla="*/ 122882 h 485784"/>
                <a:gd name="connsiteX3" fmla="*/ 205426 w 383543"/>
                <a:gd name="connsiteY3" fmla="*/ 111452 h 485784"/>
                <a:gd name="connsiteX4" fmla="*/ 248288 w 383543"/>
                <a:gd name="connsiteY4" fmla="*/ 127644 h 485784"/>
                <a:gd name="connsiteX5" fmla="*/ 254956 w 383543"/>
                <a:gd name="connsiteY5" fmla="*/ 107642 h 485784"/>
                <a:gd name="connsiteX6" fmla="*/ 206378 w 383543"/>
                <a:gd name="connsiteY6" fmla="*/ 87640 h 485784"/>
                <a:gd name="connsiteX7" fmla="*/ 198758 w 383543"/>
                <a:gd name="connsiteY7" fmla="*/ 63827 h 485784"/>
                <a:gd name="connsiteX8" fmla="*/ 198758 w 383543"/>
                <a:gd name="connsiteY8" fmla="*/ 63827 h 485784"/>
                <a:gd name="connsiteX9" fmla="*/ 221618 w 383543"/>
                <a:gd name="connsiteY9" fmla="*/ 18107 h 485784"/>
                <a:gd name="connsiteX10" fmla="*/ 213046 w 383543"/>
                <a:gd name="connsiteY10" fmla="*/ 2867 h 485784"/>
                <a:gd name="connsiteX11" fmla="*/ 193043 w 383543"/>
                <a:gd name="connsiteY11" fmla="*/ 4772 h 485784"/>
                <a:gd name="connsiteX12" fmla="*/ 128273 w 383543"/>
                <a:gd name="connsiteY12" fmla="*/ 10 h 485784"/>
                <a:gd name="connsiteX13" fmla="*/ 103508 w 383543"/>
                <a:gd name="connsiteY13" fmla="*/ 10 h 485784"/>
                <a:gd name="connsiteX14" fmla="*/ 101603 w 383543"/>
                <a:gd name="connsiteY14" fmla="*/ 10 h 485784"/>
                <a:gd name="connsiteX15" fmla="*/ 70171 w 383543"/>
                <a:gd name="connsiteY15" fmla="*/ 16202 h 485784"/>
                <a:gd name="connsiteX16" fmla="*/ 93031 w 383543"/>
                <a:gd name="connsiteY16" fmla="*/ 62874 h 485784"/>
                <a:gd name="connsiteX17" fmla="*/ 86363 w 383543"/>
                <a:gd name="connsiteY17" fmla="*/ 86687 h 485784"/>
                <a:gd name="connsiteX18" fmla="*/ 42548 w 383543"/>
                <a:gd name="connsiteY18" fmla="*/ 106690 h 485784"/>
                <a:gd name="connsiteX19" fmla="*/ 49216 w 383543"/>
                <a:gd name="connsiteY19" fmla="*/ 126692 h 485784"/>
                <a:gd name="connsiteX20" fmla="*/ 86363 w 383543"/>
                <a:gd name="connsiteY20" fmla="*/ 111452 h 485784"/>
                <a:gd name="connsiteX21" fmla="*/ 87316 w 383543"/>
                <a:gd name="connsiteY21" fmla="*/ 121929 h 485784"/>
                <a:gd name="connsiteX22" fmla="*/ 34928 w 383543"/>
                <a:gd name="connsiteY22" fmla="*/ 171460 h 485784"/>
                <a:gd name="connsiteX23" fmla="*/ 4448 w 383543"/>
                <a:gd name="connsiteY23" fmla="*/ 220990 h 485784"/>
                <a:gd name="connsiteX24" fmla="*/ 29213 w 383543"/>
                <a:gd name="connsiteY24" fmla="*/ 329574 h 485784"/>
                <a:gd name="connsiteX25" fmla="*/ 27308 w 383543"/>
                <a:gd name="connsiteY25" fmla="*/ 329574 h 485784"/>
                <a:gd name="connsiteX26" fmla="*/ 138751 w 383543"/>
                <a:gd name="connsiteY26" fmla="*/ 485785 h 485784"/>
                <a:gd name="connsiteX27" fmla="*/ 156848 w 383543"/>
                <a:gd name="connsiteY27" fmla="*/ 485785 h 485784"/>
                <a:gd name="connsiteX28" fmla="*/ 381638 w 383543"/>
                <a:gd name="connsiteY28" fmla="*/ 383867 h 48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3543" h="485784">
                  <a:moveTo>
                    <a:pt x="383543" y="383867"/>
                  </a:moveTo>
                  <a:lnTo>
                    <a:pt x="289246" y="229562"/>
                  </a:lnTo>
                  <a:cubicBezTo>
                    <a:pt x="278768" y="182890"/>
                    <a:pt x="237811" y="154315"/>
                    <a:pt x="205426" y="122882"/>
                  </a:cubicBezTo>
                  <a:lnTo>
                    <a:pt x="205426" y="111452"/>
                  </a:lnTo>
                  <a:cubicBezTo>
                    <a:pt x="206378" y="111452"/>
                    <a:pt x="248288" y="127644"/>
                    <a:pt x="248288" y="127644"/>
                  </a:cubicBezTo>
                  <a:cubicBezTo>
                    <a:pt x="259718" y="127644"/>
                    <a:pt x="264481" y="114310"/>
                    <a:pt x="254956" y="107642"/>
                  </a:cubicBezTo>
                  <a:lnTo>
                    <a:pt x="206378" y="87640"/>
                  </a:lnTo>
                  <a:cubicBezTo>
                    <a:pt x="206378" y="79067"/>
                    <a:pt x="209236" y="66685"/>
                    <a:pt x="198758" y="63827"/>
                  </a:cubicBezTo>
                  <a:lnTo>
                    <a:pt x="198758" y="63827"/>
                  </a:lnTo>
                  <a:cubicBezTo>
                    <a:pt x="198758" y="62874"/>
                    <a:pt x="221618" y="18107"/>
                    <a:pt x="221618" y="18107"/>
                  </a:cubicBezTo>
                  <a:cubicBezTo>
                    <a:pt x="224476" y="12392"/>
                    <a:pt x="219713" y="3819"/>
                    <a:pt x="213046" y="2867"/>
                  </a:cubicBezTo>
                  <a:cubicBezTo>
                    <a:pt x="207331" y="2867"/>
                    <a:pt x="198758" y="4772"/>
                    <a:pt x="193043" y="4772"/>
                  </a:cubicBezTo>
                  <a:cubicBezTo>
                    <a:pt x="170183" y="6677"/>
                    <a:pt x="150181" y="2867"/>
                    <a:pt x="128273" y="10"/>
                  </a:cubicBezTo>
                  <a:lnTo>
                    <a:pt x="103508" y="10"/>
                  </a:lnTo>
                  <a:cubicBezTo>
                    <a:pt x="103508" y="10"/>
                    <a:pt x="103508" y="10"/>
                    <a:pt x="101603" y="10"/>
                  </a:cubicBezTo>
                  <a:cubicBezTo>
                    <a:pt x="91126" y="10"/>
                    <a:pt x="65408" y="-943"/>
                    <a:pt x="70171" y="16202"/>
                  </a:cubicBezTo>
                  <a:lnTo>
                    <a:pt x="93031" y="62874"/>
                  </a:lnTo>
                  <a:cubicBezTo>
                    <a:pt x="83506" y="67637"/>
                    <a:pt x="88268" y="78115"/>
                    <a:pt x="86363" y="86687"/>
                  </a:cubicBezTo>
                  <a:lnTo>
                    <a:pt x="42548" y="106690"/>
                  </a:lnTo>
                  <a:cubicBezTo>
                    <a:pt x="33023" y="113357"/>
                    <a:pt x="37786" y="126692"/>
                    <a:pt x="49216" y="126692"/>
                  </a:cubicBezTo>
                  <a:lnTo>
                    <a:pt x="86363" y="111452"/>
                  </a:lnTo>
                  <a:cubicBezTo>
                    <a:pt x="86363" y="115262"/>
                    <a:pt x="86363" y="118119"/>
                    <a:pt x="87316" y="121929"/>
                  </a:cubicBezTo>
                  <a:cubicBezTo>
                    <a:pt x="70171" y="139074"/>
                    <a:pt x="51121" y="153362"/>
                    <a:pt x="34928" y="171460"/>
                  </a:cubicBezTo>
                  <a:cubicBezTo>
                    <a:pt x="21593" y="185747"/>
                    <a:pt x="11116" y="200987"/>
                    <a:pt x="4448" y="220990"/>
                  </a:cubicBezTo>
                  <a:cubicBezTo>
                    <a:pt x="-6982" y="260994"/>
                    <a:pt x="4448" y="300999"/>
                    <a:pt x="29213" y="329574"/>
                  </a:cubicBezTo>
                  <a:lnTo>
                    <a:pt x="27308" y="329574"/>
                  </a:lnTo>
                  <a:cubicBezTo>
                    <a:pt x="27308" y="329574"/>
                    <a:pt x="138751" y="485785"/>
                    <a:pt x="138751" y="485785"/>
                  </a:cubicBezTo>
                  <a:cubicBezTo>
                    <a:pt x="144466" y="485785"/>
                    <a:pt x="151133" y="485785"/>
                    <a:pt x="156848" y="485785"/>
                  </a:cubicBezTo>
                  <a:cubicBezTo>
                    <a:pt x="246383" y="485785"/>
                    <a:pt x="326393" y="445779"/>
                    <a:pt x="381638" y="383867"/>
                  </a:cubicBezTo>
                  <a:close/>
                </a:path>
              </a:pathLst>
            </a:custGeom>
            <a:solidFill>
              <a:srgbClr val="087377"/>
            </a:solidFill>
            <a:ln w="9525" cap="flat">
              <a:noFill/>
              <a:prstDash val="solid"/>
              <a:miter/>
            </a:ln>
          </p:spPr>
          <p:txBody>
            <a:bodyPr rtlCol="0" anchor="ctr"/>
            <a:lstStyle/>
            <a:p>
              <a:endParaRPr lang="en-US"/>
            </a:p>
          </p:txBody>
        </p:sp>
        <p:grpSp>
          <p:nvGrpSpPr>
            <p:cNvPr id="16" name="Graphic 14">
              <a:extLst>
                <a:ext uri="{FF2B5EF4-FFF2-40B4-BE49-F238E27FC236}">
                  <a16:creationId xmlns:a16="http://schemas.microsoft.com/office/drawing/2014/main" id="{72AF882E-8B1B-1CAD-FD27-D56231AC9842}"/>
                </a:ext>
              </a:extLst>
            </p:cNvPr>
            <p:cNvGrpSpPr/>
            <p:nvPr/>
          </p:nvGrpSpPr>
          <p:grpSpPr>
            <a:xfrm>
              <a:off x="5040867" y="3443287"/>
              <a:ext cx="290185" cy="367426"/>
              <a:chOff x="5040867" y="3443287"/>
              <a:chExt cx="290185" cy="367426"/>
            </a:xfrm>
            <a:solidFill>
              <a:srgbClr val="FFFFFF"/>
            </a:solidFill>
          </p:grpSpPr>
          <p:sp>
            <p:nvSpPr>
              <p:cNvPr id="17" name="Freeform 26">
                <a:extLst>
                  <a:ext uri="{FF2B5EF4-FFF2-40B4-BE49-F238E27FC236}">
                    <a16:creationId xmlns:a16="http://schemas.microsoft.com/office/drawing/2014/main" id="{CF30B0F1-220A-9728-A0D1-980E97C99D14}"/>
                  </a:ext>
                </a:extLst>
              </p:cNvPr>
              <p:cNvSpPr/>
              <p:nvPr/>
            </p:nvSpPr>
            <p:spPr>
              <a:xfrm>
                <a:off x="5040867" y="3443287"/>
                <a:ext cx="290185" cy="367426"/>
              </a:xfrm>
              <a:custGeom>
                <a:avLst/>
                <a:gdLst>
                  <a:gd name="connsiteX0" fmla="*/ 125493 w 290185"/>
                  <a:gd name="connsiteY0" fmla="*/ 0 h 367426"/>
                  <a:gd name="connsiteX1" fmla="*/ 190263 w 290185"/>
                  <a:gd name="connsiteY1" fmla="*/ 4763 h 367426"/>
                  <a:gd name="connsiteX2" fmla="*/ 210265 w 290185"/>
                  <a:gd name="connsiteY2" fmla="*/ 2858 h 367426"/>
                  <a:gd name="connsiteX3" fmla="*/ 218838 w 290185"/>
                  <a:gd name="connsiteY3" fmla="*/ 18097 h 367426"/>
                  <a:gd name="connsiteX4" fmla="*/ 195978 w 290185"/>
                  <a:gd name="connsiteY4" fmla="*/ 62865 h 367426"/>
                  <a:gd name="connsiteX5" fmla="*/ 195978 w 290185"/>
                  <a:gd name="connsiteY5" fmla="*/ 62865 h 367426"/>
                  <a:gd name="connsiteX6" fmla="*/ 203598 w 290185"/>
                  <a:gd name="connsiteY6" fmla="*/ 87630 h 367426"/>
                  <a:gd name="connsiteX7" fmla="*/ 252175 w 290185"/>
                  <a:gd name="connsiteY7" fmla="*/ 107633 h 367426"/>
                  <a:gd name="connsiteX8" fmla="*/ 245508 w 290185"/>
                  <a:gd name="connsiteY8" fmla="*/ 127635 h 367426"/>
                  <a:gd name="connsiteX9" fmla="*/ 204550 w 290185"/>
                  <a:gd name="connsiteY9" fmla="*/ 111442 h 367426"/>
                  <a:gd name="connsiteX10" fmla="*/ 204550 w 290185"/>
                  <a:gd name="connsiteY10" fmla="*/ 122872 h 367426"/>
                  <a:gd name="connsiteX11" fmla="*/ 287418 w 290185"/>
                  <a:gd name="connsiteY11" fmla="*/ 229553 h 367426"/>
                  <a:gd name="connsiteX12" fmla="*/ 183595 w 290185"/>
                  <a:gd name="connsiteY12" fmla="*/ 366713 h 367426"/>
                  <a:gd name="connsiteX13" fmla="*/ 105490 w 290185"/>
                  <a:gd name="connsiteY13" fmla="*/ 366713 h 367426"/>
                  <a:gd name="connsiteX14" fmla="*/ 4525 w 290185"/>
                  <a:gd name="connsiteY14" fmla="*/ 221933 h 367426"/>
                  <a:gd name="connsiteX15" fmla="*/ 35005 w 290185"/>
                  <a:gd name="connsiteY15" fmla="*/ 172403 h 367426"/>
                  <a:gd name="connsiteX16" fmla="*/ 87393 w 290185"/>
                  <a:gd name="connsiteY16" fmla="*/ 122872 h 367426"/>
                  <a:gd name="connsiteX17" fmla="*/ 86440 w 290185"/>
                  <a:gd name="connsiteY17" fmla="*/ 112395 h 367426"/>
                  <a:gd name="connsiteX18" fmla="*/ 49293 w 290185"/>
                  <a:gd name="connsiteY18" fmla="*/ 127635 h 367426"/>
                  <a:gd name="connsiteX19" fmla="*/ 42625 w 290185"/>
                  <a:gd name="connsiteY19" fmla="*/ 107633 h 367426"/>
                  <a:gd name="connsiteX20" fmla="*/ 86440 w 290185"/>
                  <a:gd name="connsiteY20" fmla="*/ 87630 h 367426"/>
                  <a:gd name="connsiteX21" fmla="*/ 93108 w 290185"/>
                  <a:gd name="connsiteY21" fmla="*/ 63817 h 367426"/>
                  <a:gd name="connsiteX22" fmla="*/ 70248 w 290185"/>
                  <a:gd name="connsiteY22" fmla="*/ 17145 h 367426"/>
                  <a:gd name="connsiteX23" fmla="*/ 101680 w 290185"/>
                  <a:gd name="connsiteY23" fmla="*/ 953 h 367426"/>
                  <a:gd name="connsiteX24" fmla="*/ 103585 w 290185"/>
                  <a:gd name="connsiteY24" fmla="*/ 953 h 367426"/>
                  <a:gd name="connsiteX25" fmla="*/ 128350 w 290185"/>
                  <a:gd name="connsiteY25" fmla="*/ 953 h 367426"/>
                  <a:gd name="connsiteX26" fmla="*/ 190263 w 290185"/>
                  <a:gd name="connsiteY26" fmla="*/ 26670 h 367426"/>
                  <a:gd name="connsiteX27" fmla="*/ 158830 w 290185"/>
                  <a:gd name="connsiteY27" fmla="*/ 26670 h 367426"/>
                  <a:gd name="connsiteX28" fmla="*/ 122635 w 290185"/>
                  <a:gd name="connsiteY28" fmla="*/ 21908 h 367426"/>
                  <a:gd name="connsiteX29" fmla="*/ 94060 w 290185"/>
                  <a:gd name="connsiteY29" fmla="*/ 21908 h 367426"/>
                  <a:gd name="connsiteX30" fmla="*/ 114063 w 290185"/>
                  <a:gd name="connsiteY30" fmla="*/ 60960 h 367426"/>
                  <a:gd name="connsiteX31" fmla="*/ 116920 w 290185"/>
                  <a:gd name="connsiteY31" fmla="*/ 60960 h 367426"/>
                  <a:gd name="connsiteX32" fmla="*/ 171213 w 290185"/>
                  <a:gd name="connsiteY32" fmla="*/ 61913 h 367426"/>
                  <a:gd name="connsiteX33" fmla="*/ 190263 w 290185"/>
                  <a:gd name="connsiteY33" fmla="*/ 25717 h 367426"/>
                  <a:gd name="connsiteX34" fmla="*/ 182643 w 290185"/>
                  <a:gd name="connsiteY34" fmla="*/ 84772 h 367426"/>
                  <a:gd name="connsiteX35" fmla="*/ 106443 w 290185"/>
                  <a:gd name="connsiteY35" fmla="*/ 84772 h 367426"/>
                  <a:gd name="connsiteX36" fmla="*/ 106443 w 290185"/>
                  <a:gd name="connsiteY36" fmla="*/ 105728 h 367426"/>
                  <a:gd name="connsiteX37" fmla="*/ 182643 w 290185"/>
                  <a:gd name="connsiteY37" fmla="*/ 105728 h 367426"/>
                  <a:gd name="connsiteX38" fmla="*/ 182643 w 290185"/>
                  <a:gd name="connsiteY38" fmla="*/ 84772 h 367426"/>
                  <a:gd name="connsiteX39" fmla="*/ 112158 w 290185"/>
                  <a:gd name="connsiteY39" fmla="*/ 127635 h 367426"/>
                  <a:gd name="connsiteX40" fmla="*/ 39768 w 290185"/>
                  <a:gd name="connsiteY40" fmla="*/ 196215 h 367426"/>
                  <a:gd name="connsiteX41" fmla="*/ 105490 w 290185"/>
                  <a:gd name="connsiteY41" fmla="*/ 343853 h 367426"/>
                  <a:gd name="connsiteX42" fmla="*/ 181690 w 290185"/>
                  <a:gd name="connsiteY42" fmla="*/ 343853 h 367426"/>
                  <a:gd name="connsiteX43" fmla="*/ 246460 w 290185"/>
                  <a:gd name="connsiteY43" fmla="*/ 195263 h 367426"/>
                  <a:gd name="connsiteX44" fmla="*/ 175975 w 290185"/>
                  <a:gd name="connsiteY44" fmla="*/ 127635 h 367426"/>
                  <a:gd name="connsiteX45" fmla="*/ 111205 w 290185"/>
                  <a:gd name="connsiteY45" fmla="*/ 127635 h 36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90185" h="367426">
                    <a:moveTo>
                      <a:pt x="125493" y="0"/>
                    </a:moveTo>
                    <a:cubicBezTo>
                      <a:pt x="147400" y="3810"/>
                      <a:pt x="167403" y="6667"/>
                      <a:pt x="190263" y="4763"/>
                    </a:cubicBezTo>
                    <a:cubicBezTo>
                      <a:pt x="213123" y="2858"/>
                      <a:pt x="204550" y="1905"/>
                      <a:pt x="210265" y="2858"/>
                    </a:cubicBezTo>
                    <a:cubicBezTo>
                      <a:pt x="215980" y="3810"/>
                      <a:pt x="221695" y="11430"/>
                      <a:pt x="218838" y="18097"/>
                    </a:cubicBezTo>
                    <a:lnTo>
                      <a:pt x="195978" y="62865"/>
                    </a:lnTo>
                    <a:lnTo>
                      <a:pt x="195978" y="62865"/>
                    </a:lnTo>
                    <a:cubicBezTo>
                      <a:pt x="206455" y="66675"/>
                      <a:pt x="203598" y="79058"/>
                      <a:pt x="203598" y="87630"/>
                    </a:cubicBezTo>
                    <a:lnTo>
                      <a:pt x="252175" y="107633"/>
                    </a:lnTo>
                    <a:cubicBezTo>
                      <a:pt x="261700" y="114300"/>
                      <a:pt x="256938" y="127635"/>
                      <a:pt x="245508" y="127635"/>
                    </a:cubicBezTo>
                    <a:lnTo>
                      <a:pt x="204550" y="111442"/>
                    </a:lnTo>
                    <a:lnTo>
                      <a:pt x="204550" y="122872"/>
                    </a:lnTo>
                    <a:cubicBezTo>
                      <a:pt x="235030" y="154305"/>
                      <a:pt x="276940" y="182880"/>
                      <a:pt x="287418" y="229553"/>
                    </a:cubicBezTo>
                    <a:cubicBezTo>
                      <a:pt x="302658" y="297180"/>
                      <a:pt x="253128" y="362903"/>
                      <a:pt x="183595" y="366713"/>
                    </a:cubicBezTo>
                    <a:cubicBezTo>
                      <a:pt x="160735" y="367665"/>
                      <a:pt x="128350" y="367665"/>
                      <a:pt x="105490" y="366713"/>
                    </a:cubicBezTo>
                    <a:cubicBezTo>
                      <a:pt x="33100" y="361950"/>
                      <a:pt x="-15477" y="290513"/>
                      <a:pt x="4525" y="221933"/>
                    </a:cubicBezTo>
                    <a:cubicBezTo>
                      <a:pt x="24528" y="153353"/>
                      <a:pt x="20718" y="187642"/>
                      <a:pt x="35005" y="172403"/>
                    </a:cubicBezTo>
                    <a:cubicBezTo>
                      <a:pt x="49293" y="157163"/>
                      <a:pt x="70248" y="140017"/>
                      <a:pt x="87393" y="122872"/>
                    </a:cubicBezTo>
                    <a:cubicBezTo>
                      <a:pt x="85488" y="119063"/>
                      <a:pt x="86440" y="116205"/>
                      <a:pt x="86440" y="112395"/>
                    </a:cubicBezTo>
                    <a:lnTo>
                      <a:pt x="49293" y="127635"/>
                    </a:lnTo>
                    <a:cubicBezTo>
                      <a:pt x="37863" y="127635"/>
                      <a:pt x="33100" y="114300"/>
                      <a:pt x="42625" y="107633"/>
                    </a:cubicBezTo>
                    <a:lnTo>
                      <a:pt x="86440" y="87630"/>
                    </a:lnTo>
                    <a:cubicBezTo>
                      <a:pt x="87393" y="79058"/>
                      <a:pt x="83583" y="68580"/>
                      <a:pt x="93108" y="63817"/>
                    </a:cubicBezTo>
                    <a:lnTo>
                      <a:pt x="70248" y="17145"/>
                    </a:lnTo>
                    <a:cubicBezTo>
                      <a:pt x="65485" y="-953"/>
                      <a:pt x="91203" y="953"/>
                      <a:pt x="101680" y="953"/>
                    </a:cubicBezTo>
                    <a:cubicBezTo>
                      <a:pt x="112158" y="953"/>
                      <a:pt x="103585" y="953"/>
                      <a:pt x="103585" y="953"/>
                    </a:cubicBezTo>
                    <a:lnTo>
                      <a:pt x="128350" y="953"/>
                    </a:lnTo>
                    <a:close/>
                    <a:moveTo>
                      <a:pt x="190263" y="26670"/>
                    </a:moveTo>
                    <a:cubicBezTo>
                      <a:pt x="179785" y="26670"/>
                      <a:pt x="169308" y="27622"/>
                      <a:pt x="158830" y="26670"/>
                    </a:cubicBezTo>
                    <a:cubicBezTo>
                      <a:pt x="148353" y="25717"/>
                      <a:pt x="135018" y="21908"/>
                      <a:pt x="122635" y="21908"/>
                    </a:cubicBezTo>
                    <a:cubicBezTo>
                      <a:pt x="110253" y="21908"/>
                      <a:pt x="103585" y="21908"/>
                      <a:pt x="94060" y="21908"/>
                    </a:cubicBezTo>
                    <a:lnTo>
                      <a:pt x="114063" y="60960"/>
                    </a:lnTo>
                    <a:lnTo>
                      <a:pt x="116920" y="60960"/>
                    </a:lnTo>
                    <a:cubicBezTo>
                      <a:pt x="116920" y="61913"/>
                      <a:pt x="171213" y="61913"/>
                      <a:pt x="171213" y="61913"/>
                    </a:cubicBezTo>
                    <a:lnTo>
                      <a:pt x="190263" y="25717"/>
                    </a:lnTo>
                    <a:close/>
                    <a:moveTo>
                      <a:pt x="182643" y="84772"/>
                    </a:moveTo>
                    <a:lnTo>
                      <a:pt x="106443" y="84772"/>
                    </a:lnTo>
                    <a:lnTo>
                      <a:pt x="106443" y="105728"/>
                    </a:lnTo>
                    <a:lnTo>
                      <a:pt x="182643" y="105728"/>
                    </a:lnTo>
                    <a:lnTo>
                      <a:pt x="182643" y="84772"/>
                    </a:lnTo>
                    <a:close/>
                    <a:moveTo>
                      <a:pt x="112158" y="127635"/>
                    </a:moveTo>
                    <a:cubicBezTo>
                      <a:pt x="89298" y="150495"/>
                      <a:pt x="60723" y="171450"/>
                      <a:pt x="39768" y="196215"/>
                    </a:cubicBezTo>
                    <a:cubicBezTo>
                      <a:pt x="-5952" y="253365"/>
                      <a:pt x="31195" y="340042"/>
                      <a:pt x="105490" y="343853"/>
                    </a:cubicBezTo>
                    <a:cubicBezTo>
                      <a:pt x="127398" y="344805"/>
                      <a:pt x="159783" y="344805"/>
                      <a:pt x="181690" y="343853"/>
                    </a:cubicBezTo>
                    <a:cubicBezTo>
                      <a:pt x="255985" y="339090"/>
                      <a:pt x="293133" y="253365"/>
                      <a:pt x="246460" y="195263"/>
                    </a:cubicBezTo>
                    <a:cubicBezTo>
                      <a:pt x="226458" y="170497"/>
                      <a:pt x="199788" y="149542"/>
                      <a:pt x="175975" y="127635"/>
                    </a:cubicBezTo>
                    <a:lnTo>
                      <a:pt x="111205" y="127635"/>
                    </a:lnTo>
                    <a:close/>
                  </a:path>
                </a:pathLst>
              </a:custGeom>
              <a:solidFill>
                <a:srgbClr val="FFFFFF"/>
              </a:solidFill>
              <a:ln w="9525" cap="flat">
                <a:noFill/>
                <a:prstDash val="solid"/>
                <a:miter/>
              </a:ln>
            </p:spPr>
            <p:txBody>
              <a:bodyPr rtlCol="0" anchor="ctr"/>
              <a:lstStyle/>
              <a:p>
                <a:endParaRPr lang="en-US"/>
              </a:p>
            </p:txBody>
          </p:sp>
          <p:sp>
            <p:nvSpPr>
              <p:cNvPr id="18" name="Freeform 27">
                <a:extLst>
                  <a:ext uri="{FF2B5EF4-FFF2-40B4-BE49-F238E27FC236}">
                    <a16:creationId xmlns:a16="http://schemas.microsoft.com/office/drawing/2014/main" id="{20F4D720-B10C-A9F2-43D5-A58B11D7958F}"/>
                  </a:ext>
                </a:extLst>
              </p:cNvPr>
              <p:cNvSpPr/>
              <p:nvPr/>
            </p:nvSpPr>
            <p:spPr>
              <a:xfrm>
                <a:off x="5119456" y="3615073"/>
                <a:ext cx="112629" cy="129142"/>
              </a:xfrm>
              <a:custGeom>
                <a:avLst/>
                <a:gdLst>
                  <a:gd name="connsiteX0" fmla="*/ 44046 w 112629"/>
                  <a:gd name="connsiteY0" fmla="*/ 37764 h 129142"/>
                  <a:gd name="connsiteX1" fmla="*/ 71668 w 112629"/>
                  <a:gd name="connsiteY1" fmla="*/ 37764 h 129142"/>
                  <a:gd name="connsiteX2" fmla="*/ 79288 w 112629"/>
                  <a:gd name="connsiteY2" fmla="*/ 45384 h 129142"/>
                  <a:gd name="connsiteX3" fmla="*/ 69763 w 112629"/>
                  <a:gd name="connsiteY3" fmla="*/ 58719 h 129142"/>
                  <a:gd name="connsiteX4" fmla="*/ 34521 w 112629"/>
                  <a:gd name="connsiteY4" fmla="*/ 58719 h 129142"/>
                  <a:gd name="connsiteX5" fmla="*/ 34521 w 112629"/>
                  <a:gd name="connsiteY5" fmla="*/ 73959 h 129142"/>
                  <a:gd name="connsiteX6" fmla="*/ 65001 w 112629"/>
                  <a:gd name="connsiteY6" fmla="*/ 73959 h 129142"/>
                  <a:gd name="connsiteX7" fmla="*/ 68811 w 112629"/>
                  <a:gd name="connsiteY7" fmla="*/ 75864 h 129142"/>
                  <a:gd name="connsiteX8" fmla="*/ 70716 w 112629"/>
                  <a:gd name="connsiteY8" fmla="*/ 92056 h 129142"/>
                  <a:gd name="connsiteX9" fmla="*/ 65001 w 112629"/>
                  <a:gd name="connsiteY9" fmla="*/ 94914 h 129142"/>
                  <a:gd name="connsiteX10" fmla="*/ 44998 w 112629"/>
                  <a:gd name="connsiteY10" fmla="*/ 94914 h 129142"/>
                  <a:gd name="connsiteX11" fmla="*/ 79288 w 112629"/>
                  <a:gd name="connsiteY11" fmla="*/ 107296 h 129142"/>
                  <a:gd name="connsiteX12" fmla="*/ 105006 w 112629"/>
                  <a:gd name="connsiteY12" fmla="*/ 103486 h 129142"/>
                  <a:gd name="connsiteX13" fmla="*/ 97386 w 112629"/>
                  <a:gd name="connsiteY13" fmla="*/ 122536 h 129142"/>
                  <a:gd name="connsiteX14" fmla="*/ 19281 w 112629"/>
                  <a:gd name="connsiteY14" fmla="*/ 94914 h 129142"/>
                  <a:gd name="connsiteX15" fmla="*/ 4993 w 112629"/>
                  <a:gd name="connsiteY15" fmla="*/ 92056 h 129142"/>
                  <a:gd name="connsiteX16" fmla="*/ 13566 w 112629"/>
                  <a:gd name="connsiteY16" fmla="*/ 72054 h 129142"/>
                  <a:gd name="connsiteX17" fmla="*/ 13566 w 112629"/>
                  <a:gd name="connsiteY17" fmla="*/ 56814 h 129142"/>
                  <a:gd name="connsiteX18" fmla="*/ 3088 w 112629"/>
                  <a:gd name="connsiteY18" fmla="*/ 38716 h 129142"/>
                  <a:gd name="connsiteX19" fmla="*/ 19281 w 112629"/>
                  <a:gd name="connsiteY19" fmla="*/ 34906 h 129142"/>
                  <a:gd name="connsiteX20" fmla="*/ 85003 w 112629"/>
                  <a:gd name="connsiteY20" fmla="*/ 1569 h 129142"/>
                  <a:gd name="connsiteX21" fmla="*/ 112626 w 112629"/>
                  <a:gd name="connsiteY21" fmla="*/ 22524 h 129142"/>
                  <a:gd name="connsiteX22" fmla="*/ 102148 w 112629"/>
                  <a:gd name="connsiteY22" fmla="*/ 33001 h 129142"/>
                  <a:gd name="connsiteX23" fmla="*/ 88813 w 112629"/>
                  <a:gd name="connsiteY23" fmla="*/ 25381 h 129142"/>
                  <a:gd name="connsiteX24" fmla="*/ 54523 w 112629"/>
                  <a:gd name="connsiteY24" fmla="*/ 25381 h 129142"/>
                  <a:gd name="connsiteX25" fmla="*/ 45951 w 112629"/>
                  <a:gd name="connsiteY25" fmla="*/ 33954 h 129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2629" h="129142">
                    <a:moveTo>
                      <a:pt x="44046" y="37764"/>
                    </a:moveTo>
                    <a:lnTo>
                      <a:pt x="71668" y="37764"/>
                    </a:lnTo>
                    <a:cubicBezTo>
                      <a:pt x="74526" y="37764"/>
                      <a:pt x="78336" y="42526"/>
                      <a:pt x="79288" y="45384"/>
                    </a:cubicBezTo>
                    <a:cubicBezTo>
                      <a:pt x="80241" y="51099"/>
                      <a:pt x="76431" y="58719"/>
                      <a:pt x="69763" y="58719"/>
                    </a:cubicBezTo>
                    <a:lnTo>
                      <a:pt x="34521" y="58719"/>
                    </a:lnTo>
                    <a:cubicBezTo>
                      <a:pt x="33568" y="64434"/>
                      <a:pt x="33568" y="69196"/>
                      <a:pt x="34521" y="73959"/>
                    </a:cubicBezTo>
                    <a:lnTo>
                      <a:pt x="65001" y="73959"/>
                    </a:lnTo>
                    <a:cubicBezTo>
                      <a:pt x="65001" y="73959"/>
                      <a:pt x="68811" y="75864"/>
                      <a:pt x="68811" y="75864"/>
                    </a:cubicBezTo>
                    <a:cubicBezTo>
                      <a:pt x="74526" y="79674"/>
                      <a:pt x="74526" y="87294"/>
                      <a:pt x="70716" y="92056"/>
                    </a:cubicBezTo>
                    <a:cubicBezTo>
                      <a:pt x="66906" y="96819"/>
                      <a:pt x="65001" y="94914"/>
                      <a:pt x="65001" y="94914"/>
                    </a:cubicBezTo>
                    <a:lnTo>
                      <a:pt x="44998" y="94914"/>
                    </a:lnTo>
                    <a:cubicBezTo>
                      <a:pt x="52618" y="105391"/>
                      <a:pt x="65953" y="110154"/>
                      <a:pt x="79288" y="107296"/>
                    </a:cubicBezTo>
                    <a:cubicBezTo>
                      <a:pt x="92623" y="104439"/>
                      <a:pt x="97386" y="94914"/>
                      <a:pt x="105006" y="103486"/>
                    </a:cubicBezTo>
                    <a:cubicBezTo>
                      <a:pt x="112626" y="112059"/>
                      <a:pt x="105006" y="118726"/>
                      <a:pt x="97386" y="122536"/>
                    </a:cubicBezTo>
                    <a:cubicBezTo>
                      <a:pt x="67858" y="138729"/>
                      <a:pt x="33568" y="123489"/>
                      <a:pt x="19281" y="94914"/>
                    </a:cubicBezTo>
                    <a:cubicBezTo>
                      <a:pt x="13566" y="93961"/>
                      <a:pt x="9756" y="94914"/>
                      <a:pt x="4993" y="92056"/>
                    </a:cubicBezTo>
                    <a:cubicBezTo>
                      <a:pt x="-4532" y="85389"/>
                      <a:pt x="3088" y="71101"/>
                      <a:pt x="13566" y="72054"/>
                    </a:cubicBezTo>
                    <a:cubicBezTo>
                      <a:pt x="12613" y="67291"/>
                      <a:pt x="12613" y="61576"/>
                      <a:pt x="13566" y="56814"/>
                    </a:cubicBezTo>
                    <a:cubicBezTo>
                      <a:pt x="3088" y="57766"/>
                      <a:pt x="-4532" y="46336"/>
                      <a:pt x="3088" y="38716"/>
                    </a:cubicBezTo>
                    <a:cubicBezTo>
                      <a:pt x="10708" y="31096"/>
                      <a:pt x="13566" y="36811"/>
                      <a:pt x="19281" y="34906"/>
                    </a:cubicBezTo>
                    <a:cubicBezTo>
                      <a:pt x="31663" y="10141"/>
                      <a:pt x="56428" y="-5099"/>
                      <a:pt x="85003" y="1569"/>
                    </a:cubicBezTo>
                    <a:cubicBezTo>
                      <a:pt x="113578" y="8236"/>
                      <a:pt x="112626" y="12999"/>
                      <a:pt x="112626" y="22524"/>
                    </a:cubicBezTo>
                    <a:cubicBezTo>
                      <a:pt x="112626" y="32049"/>
                      <a:pt x="107863" y="33001"/>
                      <a:pt x="102148" y="33001"/>
                    </a:cubicBezTo>
                    <a:cubicBezTo>
                      <a:pt x="96433" y="33001"/>
                      <a:pt x="93576" y="28239"/>
                      <a:pt x="88813" y="25381"/>
                    </a:cubicBezTo>
                    <a:cubicBezTo>
                      <a:pt x="78336" y="18714"/>
                      <a:pt x="65001" y="19666"/>
                      <a:pt x="54523" y="25381"/>
                    </a:cubicBezTo>
                    <a:cubicBezTo>
                      <a:pt x="44046" y="31096"/>
                      <a:pt x="47856" y="30144"/>
                      <a:pt x="45951" y="33954"/>
                    </a:cubicBez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638209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A4A8C-CFE9-76BF-0D4B-C5E9F61C871C}"/>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E6F9EDA9-3861-8260-0E9D-7EE4EF0A3996}"/>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EC7C69"/>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73795E78-AB6C-A3B8-2076-5E0051335F4B}"/>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5FB890AA-5C4C-EC1F-0517-8F37D0202E2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32</a:t>
            </a:fld>
            <a:endParaRPr lang="fr-CA" sz="1200" dirty="0"/>
          </a:p>
        </p:txBody>
      </p:sp>
      <p:sp>
        <p:nvSpPr>
          <p:cNvPr id="2" name="TextBox 1">
            <a:extLst>
              <a:ext uri="{FF2B5EF4-FFF2-40B4-BE49-F238E27FC236}">
                <a16:creationId xmlns:a16="http://schemas.microsoft.com/office/drawing/2014/main" id="{357C5CD7-DE5B-367A-A230-F12DAFFB7D57}"/>
              </a:ext>
            </a:extLst>
          </p:cNvPr>
          <p:cNvSpPr txBox="1"/>
          <p:nvPr/>
        </p:nvSpPr>
        <p:spPr>
          <a:xfrm>
            <a:off x="2039426" y="1231046"/>
            <a:ext cx="9243090" cy="4825103"/>
          </a:xfrm>
          <a:prstGeom prst="rect">
            <a:avLst/>
          </a:prstGeom>
          <a:noFill/>
        </p:spPr>
        <p:txBody>
          <a:bodyPr wrap="square">
            <a:spAutoFit/>
          </a:bodyPr>
          <a:lstStyle/>
          <a:p>
            <a:pPr marL="342900" indent="-342900">
              <a:lnSpc>
                <a:spcPts val="2340"/>
              </a:lnSpc>
              <a:spcAft>
                <a:spcPts val="600"/>
              </a:spcAft>
              <a:buClr>
                <a:srgbClr val="E96751"/>
              </a:buClr>
              <a:buFont typeface="Wingdings" panose="05000000000000000000" pitchFamily="2" charset="2"/>
              <a:buChar char="ü"/>
            </a:pPr>
            <a:r>
              <a:rPr lang="en-US" sz="2200" b="1" dirty="0">
                <a:solidFill>
                  <a:srgbClr val="459597"/>
                </a:solidFill>
              </a:rPr>
              <a:t>Create a budget that aligns with your life stage</a:t>
            </a:r>
            <a:r>
              <a:rPr lang="en-US" sz="2200" b="1" dirty="0">
                <a:solidFill>
                  <a:srgbClr val="494949"/>
                </a:solidFill>
              </a:rPr>
              <a:t>, </a:t>
            </a:r>
            <a:r>
              <a:rPr lang="en-US" sz="2200" dirty="0">
                <a:solidFill>
                  <a:srgbClr val="494949"/>
                </a:solidFill>
              </a:rPr>
              <a:t>risk tolerance, and long-term goals. A </a:t>
            </a:r>
            <a:r>
              <a:rPr lang="en-US" sz="2200" b="1" dirty="0">
                <a:solidFill>
                  <a:srgbClr val="494949"/>
                </a:solidFill>
              </a:rPr>
              <a:t>lean startup </a:t>
            </a:r>
            <a:r>
              <a:rPr lang="en-US" sz="2200" dirty="0">
                <a:solidFill>
                  <a:srgbClr val="494949"/>
                </a:solidFill>
              </a:rPr>
              <a:t>approach (with fewer units and simpler facilities) lets you </a:t>
            </a:r>
            <a:r>
              <a:rPr lang="en-US" sz="2200" b="1" dirty="0">
                <a:solidFill>
                  <a:srgbClr val="494949"/>
                </a:solidFill>
              </a:rPr>
              <a:t>prove demand </a:t>
            </a:r>
            <a:r>
              <a:rPr lang="en-US" sz="2200" dirty="0">
                <a:solidFill>
                  <a:srgbClr val="494949"/>
                </a:solidFill>
              </a:rPr>
              <a:t>and grow sustainably without overextending financially. </a:t>
            </a:r>
          </a:p>
          <a:p>
            <a:pPr marL="342900" indent="-342900">
              <a:lnSpc>
                <a:spcPts val="2340"/>
              </a:lnSpc>
              <a:spcAft>
                <a:spcPts val="600"/>
              </a:spcAft>
              <a:buClr>
                <a:srgbClr val="E96751"/>
              </a:buClr>
              <a:buFont typeface="Wingdings" panose="05000000000000000000" pitchFamily="2" charset="2"/>
              <a:buChar char="ü"/>
            </a:pPr>
            <a:r>
              <a:rPr lang="en-US" sz="2200" b="1" dirty="0">
                <a:solidFill>
                  <a:srgbClr val="459597"/>
                </a:solidFill>
              </a:rPr>
              <a:t>Consider revenue timelines</a:t>
            </a:r>
            <a:r>
              <a:rPr lang="en-US" sz="2200" dirty="0">
                <a:solidFill>
                  <a:srgbClr val="459597"/>
                </a:solidFill>
              </a:rPr>
              <a:t> </a:t>
            </a:r>
            <a:r>
              <a:rPr lang="en-US" sz="2200" dirty="0">
                <a:solidFill>
                  <a:srgbClr val="494949"/>
                </a:solidFill>
              </a:rPr>
              <a:t>- most sites won’t break even for 18–36 months. Planning is pointless without a budget. Create a budget that covers land, permits, units, infrastructure, hidden costs, and working capital for a period of 1–2 years.</a:t>
            </a:r>
          </a:p>
          <a:p>
            <a:pPr marL="342900" indent="-342900">
              <a:lnSpc>
                <a:spcPts val="2340"/>
              </a:lnSpc>
              <a:spcAft>
                <a:spcPts val="600"/>
              </a:spcAft>
              <a:buClr>
                <a:srgbClr val="E96751"/>
              </a:buClr>
              <a:buFont typeface="Wingdings" panose="05000000000000000000" pitchFamily="2" charset="2"/>
              <a:buChar char="ü"/>
            </a:pPr>
            <a:r>
              <a:rPr lang="en-US" sz="2200" b="1" dirty="0">
                <a:solidFill>
                  <a:srgbClr val="459597"/>
                </a:solidFill>
              </a:rPr>
              <a:t>Planning is pointless without a budget. </a:t>
            </a:r>
            <a:r>
              <a:rPr lang="en-US" sz="2200" dirty="0">
                <a:solidFill>
                  <a:srgbClr val="494949"/>
                </a:solidFill>
              </a:rPr>
              <a:t>Capture every cost—from land purchase and pod installation to insurance, signage, booking software, and cleaning supplies. </a:t>
            </a:r>
            <a:r>
              <a:rPr lang="en-US" sz="2200" b="1" dirty="0">
                <a:solidFill>
                  <a:srgbClr val="494949"/>
                </a:solidFill>
              </a:rPr>
              <a:t>A realistic budget </a:t>
            </a:r>
            <a:r>
              <a:rPr lang="en-US" sz="2200" dirty="0">
                <a:solidFill>
                  <a:srgbClr val="494949"/>
                </a:solidFill>
              </a:rPr>
              <a:t>will help you determine whether your plan is viable and identify areas where you may need funding or grants.</a:t>
            </a:r>
          </a:p>
          <a:p>
            <a:pPr marL="342900" indent="-342900">
              <a:lnSpc>
                <a:spcPts val="2340"/>
              </a:lnSpc>
              <a:spcAft>
                <a:spcPts val="600"/>
              </a:spcAft>
              <a:buClr>
                <a:srgbClr val="E96751"/>
              </a:buClr>
              <a:buFont typeface="Wingdings" panose="05000000000000000000" pitchFamily="2" charset="2"/>
              <a:buChar char="ü"/>
            </a:pPr>
            <a:r>
              <a:rPr lang="en-US" sz="2200" b="1" dirty="0">
                <a:solidFill>
                  <a:srgbClr val="459597"/>
                </a:solidFill>
              </a:rPr>
              <a:t>Explore local grants or rural development subsidies </a:t>
            </a:r>
            <a:r>
              <a:rPr lang="en-US" sz="2200" dirty="0">
                <a:solidFill>
                  <a:srgbClr val="494949"/>
                </a:solidFill>
              </a:rPr>
              <a:t>(e.g. </a:t>
            </a:r>
            <a:r>
              <a:rPr lang="en-US" sz="2200" dirty="0">
                <a:solidFill>
                  <a:srgbClr val="459597"/>
                </a:solidFill>
                <a:hlinkClick r:id="rId2">
                  <a:extLst>
                    <a:ext uri="{A12FA001-AC4F-418D-AE19-62706E023703}">
                      <ahyp:hlinkClr xmlns:ahyp="http://schemas.microsoft.com/office/drawing/2018/hyperlinkcolor" val="tx"/>
                    </a:ext>
                  </a:extLst>
                </a:hlinkClick>
              </a:rPr>
              <a:t>LEADER funding</a:t>
            </a:r>
            <a:r>
              <a:rPr lang="en-US" sz="2200" dirty="0">
                <a:solidFill>
                  <a:srgbClr val="459597"/>
                </a:solidFill>
              </a:rPr>
              <a:t> </a:t>
            </a:r>
            <a:r>
              <a:rPr lang="en-US" sz="2200" dirty="0">
                <a:solidFill>
                  <a:srgbClr val="494949"/>
                </a:solidFill>
              </a:rPr>
              <a:t>in Ireland, </a:t>
            </a:r>
            <a:r>
              <a:rPr lang="en-US" sz="2200" dirty="0">
                <a:solidFill>
                  <a:srgbClr val="459597"/>
                </a:solidFill>
                <a:hlinkClick r:id="rId3">
                  <a:extLst>
                    <a:ext uri="{A12FA001-AC4F-418D-AE19-62706E023703}">
                      <ahyp:hlinkClr xmlns:ahyp="http://schemas.microsoft.com/office/drawing/2018/hyperlinkcolor" val="tx"/>
                    </a:ext>
                  </a:extLst>
                </a:hlinkClick>
              </a:rPr>
              <a:t>Rural Development Programme in Slovenia</a:t>
            </a:r>
            <a:r>
              <a:rPr lang="en-US" sz="2200" dirty="0">
                <a:solidFill>
                  <a:srgbClr val="494949"/>
                </a:solidFill>
              </a:rPr>
              <a:t>) </a:t>
            </a:r>
            <a:r>
              <a:rPr lang="en-US" sz="2200" i="1" dirty="0">
                <a:solidFill>
                  <a:srgbClr val="494949"/>
                </a:solidFill>
              </a:rPr>
              <a:t>(Covered in Module 7)</a:t>
            </a:r>
          </a:p>
          <a:p>
            <a:pPr>
              <a:lnSpc>
                <a:spcPts val="2340"/>
              </a:lnSpc>
              <a:spcAft>
                <a:spcPts val="600"/>
              </a:spcAft>
            </a:pPr>
            <a:endParaRPr lang="en-US" sz="2200" i="1" dirty="0">
              <a:solidFill>
                <a:srgbClr val="494949"/>
              </a:solidFill>
            </a:endParaRPr>
          </a:p>
        </p:txBody>
      </p:sp>
      <p:pic>
        <p:nvPicPr>
          <p:cNvPr id="14" name="Picture 13">
            <a:extLst>
              <a:ext uri="{FF2B5EF4-FFF2-40B4-BE49-F238E27FC236}">
                <a16:creationId xmlns:a16="http://schemas.microsoft.com/office/drawing/2014/main" id="{DB023CAB-70D1-A2FA-D3D5-EE1526940C3E}"/>
              </a:ext>
            </a:extLst>
          </p:cNvPr>
          <p:cNvPicPr>
            <a:picLocks noChangeAspect="1"/>
          </p:cNvPicPr>
          <p:nvPr/>
        </p:nvPicPr>
        <p:blipFill>
          <a:blip r:embed="rId4">
            <a:alphaModFix amt="33000"/>
            <a:biLevel thresh="25000"/>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4B4941A6-A8FA-BC51-0D3F-5A4E2539FFD7}"/>
              </a:ext>
            </a:extLst>
          </p:cNvPr>
          <p:cNvSpPr txBox="1">
            <a:spLocks/>
          </p:cNvSpPr>
          <p:nvPr/>
        </p:nvSpPr>
        <p:spPr>
          <a:xfrm>
            <a:off x="2039427" y="400242"/>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Some Financial Tips on Setting Up a Solid Budget</a:t>
            </a:r>
          </a:p>
          <a:p>
            <a:pPr>
              <a:lnSpc>
                <a:spcPts val="2900"/>
              </a:lnSpc>
            </a:pPr>
            <a:endParaRPr lang="en-US" dirty="0"/>
          </a:p>
        </p:txBody>
      </p:sp>
      <p:sp>
        <p:nvSpPr>
          <p:cNvPr id="6" name="Text Placeholder 3">
            <a:extLst>
              <a:ext uri="{FF2B5EF4-FFF2-40B4-BE49-F238E27FC236}">
                <a16:creationId xmlns:a16="http://schemas.microsoft.com/office/drawing/2014/main" id="{691D2E44-D8E1-89E7-EAAB-651268CBF67A}"/>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Your Budget</a:t>
            </a:r>
          </a:p>
          <a:p>
            <a:pPr algn="r">
              <a:lnSpc>
                <a:spcPts val="3620"/>
              </a:lnSpc>
            </a:pPr>
            <a:endParaRPr lang="en-US" dirty="0">
              <a:solidFill>
                <a:schemeClr val="bg1"/>
              </a:solidFill>
            </a:endParaRPr>
          </a:p>
        </p:txBody>
      </p:sp>
    </p:spTree>
    <p:extLst>
      <p:ext uri="{BB962C8B-B14F-4D97-AF65-F5344CB8AC3E}">
        <p14:creationId xmlns:p14="http://schemas.microsoft.com/office/powerpoint/2010/main" val="30595319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A3631-A7BF-8629-A2B0-EA60B3CD5A36}"/>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15796623-7A5A-387F-D2D7-C5C62F338C3C}"/>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EC7C69"/>
          </a:solidFill>
          <a:ln w="24491" cap="flat">
            <a:noFill/>
            <a:prstDash val="solid"/>
            <a:miter/>
          </a:ln>
        </p:spPr>
        <p:txBody>
          <a:bodyPr wrap="square" rtlCol="0" anchor="ctr">
            <a:noAutofit/>
          </a:bodyPr>
          <a:lstStyle/>
          <a:p>
            <a:endParaRPr lang="en-US"/>
          </a:p>
        </p:txBody>
      </p:sp>
      <p:sp>
        <p:nvSpPr>
          <p:cNvPr id="7" name="Slide Number Placeholder 5">
            <a:extLst>
              <a:ext uri="{FF2B5EF4-FFF2-40B4-BE49-F238E27FC236}">
                <a16:creationId xmlns:a16="http://schemas.microsoft.com/office/drawing/2014/main" id="{3A416031-8FAF-54E7-E1AE-F4A4DBF4A21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33</a:t>
            </a:fld>
            <a:endParaRPr lang="fr-CA" sz="1200" dirty="0"/>
          </a:p>
        </p:txBody>
      </p:sp>
      <p:pic>
        <p:nvPicPr>
          <p:cNvPr id="14" name="Picture 13">
            <a:extLst>
              <a:ext uri="{FF2B5EF4-FFF2-40B4-BE49-F238E27FC236}">
                <a16:creationId xmlns:a16="http://schemas.microsoft.com/office/drawing/2014/main" id="{A3004960-158F-0FA8-56DB-BC7D559DE3FF}"/>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6" name="Text Placeholder 3">
            <a:extLst>
              <a:ext uri="{FF2B5EF4-FFF2-40B4-BE49-F238E27FC236}">
                <a16:creationId xmlns:a16="http://schemas.microsoft.com/office/drawing/2014/main" id="{5D6A425F-A760-C5FF-AF4E-F2CDD4B8E663}"/>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Your Budget</a:t>
            </a:r>
          </a:p>
          <a:p>
            <a:pPr algn="r">
              <a:lnSpc>
                <a:spcPts val="3620"/>
              </a:lnSpc>
            </a:pPr>
            <a:endParaRPr lang="en-US" dirty="0">
              <a:solidFill>
                <a:schemeClr val="bg1"/>
              </a:solidFill>
            </a:endParaRPr>
          </a:p>
        </p:txBody>
      </p:sp>
      <p:sp>
        <p:nvSpPr>
          <p:cNvPr id="13" name="TextBox 12">
            <a:extLst>
              <a:ext uri="{FF2B5EF4-FFF2-40B4-BE49-F238E27FC236}">
                <a16:creationId xmlns:a16="http://schemas.microsoft.com/office/drawing/2014/main" id="{C46BF315-EECA-E416-4E6F-6F4F3D5E03D2}"/>
              </a:ext>
            </a:extLst>
          </p:cNvPr>
          <p:cNvSpPr txBox="1"/>
          <p:nvPr/>
        </p:nvSpPr>
        <p:spPr>
          <a:xfrm>
            <a:off x="5947502" y="5916384"/>
            <a:ext cx="5097686" cy="1077218"/>
          </a:xfrm>
          <a:prstGeom prst="rect">
            <a:avLst/>
          </a:prstGeom>
          <a:noFill/>
        </p:spPr>
        <p:txBody>
          <a:bodyPr wrap="square" rtlCol="0">
            <a:spAutoFit/>
          </a:bodyPr>
          <a:lstStyle/>
          <a:p>
            <a:pPr>
              <a:buNone/>
            </a:pPr>
            <a:r>
              <a:rPr lang="en-US" sz="2200" b="1" dirty="0">
                <a:solidFill>
                  <a:srgbClr val="3B7F81"/>
                </a:solidFill>
              </a:rPr>
              <a:t>Total Estimated Range (excluding VAT):</a:t>
            </a:r>
          </a:p>
          <a:p>
            <a:r>
              <a:rPr lang="en-US" sz="2200" b="1" dirty="0">
                <a:solidFill>
                  <a:srgbClr val="494949"/>
                </a:solidFill>
              </a:rPr>
              <a:t>Minimum:</a:t>
            </a:r>
            <a:r>
              <a:rPr lang="en-US" sz="2200" dirty="0">
                <a:solidFill>
                  <a:srgbClr val="494949"/>
                </a:solidFill>
              </a:rPr>
              <a:t> €81,100  </a:t>
            </a:r>
            <a:r>
              <a:rPr lang="en-US" sz="2200" b="1" dirty="0">
                <a:solidFill>
                  <a:srgbClr val="494949"/>
                </a:solidFill>
              </a:rPr>
              <a:t>Maximum:</a:t>
            </a:r>
            <a:r>
              <a:rPr lang="en-US" sz="2200" dirty="0">
                <a:solidFill>
                  <a:srgbClr val="494949"/>
                </a:solidFill>
              </a:rPr>
              <a:t> €387,200+</a:t>
            </a:r>
          </a:p>
          <a:p>
            <a:pPr>
              <a:lnSpc>
                <a:spcPts val="2360"/>
              </a:lnSpc>
            </a:pPr>
            <a:endParaRPr lang="en-US" sz="2200" dirty="0">
              <a:solidFill>
                <a:srgbClr val="494949"/>
              </a:solidFill>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381AB860-65DB-8476-C677-2914E7C50C4B}"/>
              </a:ext>
            </a:extLst>
          </p:cNvPr>
          <p:cNvGrpSpPr/>
          <p:nvPr/>
        </p:nvGrpSpPr>
        <p:grpSpPr>
          <a:xfrm>
            <a:off x="4928329" y="5931698"/>
            <a:ext cx="793524" cy="801083"/>
            <a:chOff x="4897755" y="3322320"/>
            <a:chExt cx="600074" cy="605790"/>
          </a:xfrm>
        </p:grpSpPr>
        <p:sp>
          <p:nvSpPr>
            <p:cNvPr id="17" name="Freeform 16">
              <a:extLst>
                <a:ext uri="{FF2B5EF4-FFF2-40B4-BE49-F238E27FC236}">
                  <a16:creationId xmlns:a16="http://schemas.microsoft.com/office/drawing/2014/main" id="{C61C17C1-0F3A-4ABA-26BB-6C88E9F0BD0D}"/>
                </a:ext>
              </a:extLst>
            </p:cNvPr>
            <p:cNvSpPr/>
            <p:nvPr/>
          </p:nvSpPr>
          <p:spPr>
            <a:xfrm>
              <a:off x="4897755" y="3322320"/>
              <a:ext cx="600074" cy="605790"/>
            </a:xfrm>
            <a:custGeom>
              <a:avLst/>
              <a:gdLst>
                <a:gd name="connsiteX0" fmla="*/ 600075 w 600074"/>
                <a:gd name="connsiteY0" fmla="*/ 302895 h 605790"/>
                <a:gd name="connsiteX1" fmla="*/ 300037 w 600074"/>
                <a:gd name="connsiteY1" fmla="*/ 605790 h 605790"/>
                <a:gd name="connsiteX2" fmla="*/ 0 w 600074"/>
                <a:gd name="connsiteY2" fmla="*/ 302895 h 605790"/>
                <a:gd name="connsiteX3" fmla="*/ 300037 w 600074"/>
                <a:gd name="connsiteY3" fmla="*/ 0 h 605790"/>
                <a:gd name="connsiteX4" fmla="*/ 600075 w 600074"/>
                <a:gd name="connsiteY4" fmla="*/ 302895 h 6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4" h="605790">
                  <a:moveTo>
                    <a:pt x="600075" y="302895"/>
                  </a:moveTo>
                  <a:cubicBezTo>
                    <a:pt x="600075" y="470179"/>
                    <a:pt x="465744" y="605790"/>
                    <a:pt x="300037" y="605790"/>
                  </a:cubicBezTo>
                  <a:cubicBezTo>
                    <a:pt x="134331" y="605790"/>
                    <a:pt x="0" y="470179"/>
                    <a:pt x="0" y="302895"/>
                  </a:cubicBezTo>
                  <a:cubicBezTo>
                    <a:pt x="0" y="135611"/>
                    <a:pt x="134331" y="0"/>
                    <a:pt x="300037" y="0"/>
                  </a:cubicBezTo>
                  <a:cubicBezTo>
                    <a:pt x="465744" y="0"/>
                    <a:pt x="600075" y="135611"/>
                    <a:pt x="600075" y="302895"/>
                  </a:cubicBezTo>
                  <a:close/>
                </a:path>
              </a:pathLst>
            </a:custGeom>
            <a:solidFill>
              <a:srgbClr val="00979B"/>
            </a:solid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0551C850-6CA8-C353-D1AE-5FADD0A4D808}"/>
                </a:ext>
              </a:extLst>
            </p:cNvPr>
            <p:cNvSpPr/>
            <p:nvPr/>
          </p:nvSpPr>
          <p:spPr>
            <a:xfrm>
              <a:off x="5040944" y="3439468"/>
              <a:ext cx="383543" cy="485784"/>
            </a:xfrm>
            <a:custGeom>
              <a:avLst/>
              <a:gdLst>
                <a:gd name="connsiteX0" fmla="*/ 383543 w 383543"/>
                <a:gd name="connsiteY0" fmla="*/ 383867 h 485784"/>
                <a:gd name="connsiteX1" fmla="*/ 289246 w 383543"/>
                <a:gd name="connsiteY1" fmla="*/ 229562 h 485784"/>
                <a:gd name="connsiteX2" fmla="*/ 205426 w 383543"/>
                <a:gd name="connsiteY2" fmla="*/ 122882 h 485784"/>
                <a:gd name="connsiteX3" fmla="*/ 205426 w 383543"/>
                <a:gd name="connsiteY3" fmla="*/ 111452 h 485784"/>
                <a:gd name="connsiteX4" fmla="*/ 248288 w 383543"/>
                <a:gd name="connsiteY4" fmla="*/ 127644 h 485784"/>
                <a:gd name="connsiteX5" fmla="*/ 254956 w 383543"/>
                <a:gd name="connsiteY5" fmla="*/ 107642 h 485784"/>
                <a:gd name="connsiteX6" fmla="*/ 206378 w 383543"/>
                <a:gd name="connsiteY6" fmla="*/ 87640 h 485784"/>
                <a:gd name="connsiteX7" fmla="*/ 198758 w 383543"/>
                <a:gd name="connsiteY7" fmla="*/ 63827 h 485784"/>
                <a:gd name="connsiteX8" fmla="*/ 198758 w 383543"/>
                <a:gd name="connsiteY8" fmla="*/ 63827 h 485784"/>
                <a:gd name="connsiteX9" fmla="*/ 221618 w 383543"/>
                <a:gd name="connsiteY9" fmla="*/ 18107 h 485784"/>
                <a:gd name="connsiteX10" fmla="*/ 213046 w 383543"/>
                <a:gd name="connsiteY10" fmla="*/ 2867 h 485784"/>
                <a:gd name="connsiteX11" fmla="*/ 193043 w 383543"/>
                <a:gd name="connsiteY11" fmla="*/ 4772 h 485784"/>
                <a:gd name="connsiteX12" fmla="*/ 128273 w 383543"/>
                <a:gd name="connsiteY12" fmla="*/ 10 h 485784"/>
                <a:gd name="connsiteX13" fmla="*/ 103508 w 383543"/>
                <a:gd name="connsiteY13" fmla="*/ 10 h 485784"/>
                <a:gd name="connsiteX14" fmla="*/ 101603 w 383543"/>
                <a:gd name="connsiteY14" fmla="*/ 10 h 485784"/>
                <a:gd name="connsiteX15" fmla="*/ 70171 w 383543"/>
                <a:gd name="connsiteY15" fmla="*/ 16202 h 485784"/>
                <a:gd name="connsiteX16" fmla="*/ 93031 w 383543"/>
                <a:gd name="connsiteY16" fmla="*/ 62874 h 485784"/>
                <a:gd name="connsiteX17" fmla="*/ 86363 w 383543"/>
                <a:gd name="connsiteY17" fmla="*/ 86687 h 485784"/>
                <a:gd name="connsiteX18" fmla="*/ 42548 w 383543"/>
                <a:gd name="connsiteY18" fmla="*/ 106690 h 485784"/>
                <a:gd name="connsiteX19" fmla="*/ 49216 w 383543"/>
                <a:gd name="connsiteY19" fmla="*/ 126692 h 485784"/>
                <a:gd name="connsiteX20" fmla="*/ 86363 w 383543"/>
                <a:gd name="connsiteY20" fmla="*/ 111452 h 485784"/>
                <a:gd name="connsiteX21" fmla="*/ 87316 w 383543"/>
                <a:gd name="connsiteY21" fmla="*/ 121929 h 485784"/>
                <a:gd name="connsiteX22" fmla="*/ 34928 w 383543"/>
                <a:gd name="connsiteY22" fmla="*/ 171460 h 485784"/>
                <a:gd name="connsiteX23" fmla="*/ 4448 w 383543"/>
                <a:gd name="connsiteY23" fmla="*/ 220990 h 485784"/>
                <a:gd name="connsiteX24" fmla="*/ 29213 w 383543"/>
                <a:gd name="connsiteY24" fmla="*/ 329574 h 485784"/>
                <a:gd name="connsiteX25" fmla="*/ 27308 w 383543"/>
                <a:gd name="connsiteY25" fmla="*/ 329574 h 485784"/>
                <a:gd name="connsiteX26" fmla="*/ 138751 w 383543"/>
                <a:gd name="connsiteY26" fmla="*/ 485785 h 485784"/>
                <a:gd name="connsiteX27" fmla="*/ 156848 w 383543"/>
                <a:gd name="connsiteY27" fmla="*/ 485785 h 485784"/>
                <a:gd name="connsiteX28" fmla="*/ 381638 w 383543"/>
                <a:gd name="connsiteY28" fmla="*/ 383867 h 48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3543" h="485784">
                  <a:moveTo>
                    <a:pt x="383543" y="383867"/>
                  </a:moveTo>
                  <a:lnTo>
                    <a:pt x="289246" y="229562"/>
                  </a:lnTo>
                  <a:cubicBezTo>
                    <a:pt x="278768" y="182890"/>
                    <a:pt x="237811" y="154315"/>
                    <a:pt x="205426" y="122882"/>
                  </a:cubicBezTo>
                  <a:lnTo>
                    <a:pt x="205426" y="111452"/>
                  </a:lnTo>
                  <a:cubicBezTo>
                    <a:pt x="206378" y="111452"/>
                    <a:pt x="248288" y="127644"/>
                    <a:pt x="248288" y="127644"/>
                  </a:cubicBezTo>
                  <a:cubicBezTo>
                    <a:pt x="259718" y="127644"/>
                    <a:pt x="264481" y="114310"/>
                    <a:pt x="254956" y="107642"/>
                  </a:cubicBezTo>
                  <a:lnTo>
                    <a:pt x="206378" y="87640"/>
                  </a:lnTo>
                  <a:cubicBezTo>
                    <a:pt x="206378" y="79067"/>
                    <a:pt x="209236" y="66685"/>
                    <a:pt x="198758" y="63827"/>
                  </a:cubicBezTo>
                  <a:lnTo>
                    <a:pt x="198758" y="63827"/>
                  </a:lnTo>
                  <a:cubicBezTo>
                    <a:pt x="198758" y="62874"/>
                    <a:pt x="221618" y="18107"/>
                    <a:pt x="221618" y="18107"/>
                  </a:cubicBezTo>
                  <a:cubicBezTo>
                    <a:pt x="224476" y="12392"/>
                    <a:pt x="219713" y="3819"/>
                    <a:pt x="213046" y="2867"/>
                  </a:cubicBezTo>
                  <a:cubicBezTo>
                    <a:pt x="207331" y="2867"/>
                    <a:pt x="198758" y="4772"/>
                    <a:pt x="193043" y="4772"/>
                  </a:cubicBezTo>
                  <a:cubicBezTo>
                    <a:pt x="170183" y="6677"/>
                    <a:pt x="150181" y="2867"/>
                    <a:pt x="128273" y="10"/>
                  </a:cubicBezTo>
                  <a:lnTo>
                    <a:pt x="103508" y="10"/>
                  </a:lnTo>
                  <a:cubicBezTo>
                    <a:pt x="103508" y="10"/>
                    <a:pt x="103508" y="10"/>
                    <a:pt x="101603" y="10"/>
                  </a:cubicBezTo>
                  <a:cubicBezTo>
                    <a:pt x="91126" y="10"/>
                    <a:pt x="65408" y="-943"/>
                    <a:pt x="70171" y="16202"/>
                  </a:cubicBezTo>
                  <a:lnTo>
                    <a:pt x="93031" y="62874"/>
                  </a:lnTo>
                  <a:cubicBezTo>
                    <a:pt x="83506" y="67637"/>
                    <a:pt x="88268" y="78115"/>
                    <a:pt x="86363" y="86687"/>
                  </a:cubicBezTo>
                  <a:lnTo>
                    <a:pt x="42548" y="106690"/>
                  </a:lnTo>
                  <a:cubicBezTo>
                    <a:pt x="33023" y="113357"/>
                    <a:pt x="37786" y="126692"/>
                    <a:pt x="49216" y="126692"/>
                  </a:cubicBezTo>
                  <a:lnTo>
                    <a:pt x="86363" y="111452"/>
                  </a:lnTo>
                  <a:cubicBezTo>
                    <a:pt x="86363" y="115262"/>
                    <a:pt x="86363" y="118119"/>
                    <a:pt x="87316" y="121929"/>
                  </a:cubicBezTo>
                  <a:cubicBezTo>
                    <a:pt x="70171" y="139074"/>
                    <a:pt x="51121" y="153362"/>
                    <a:pt x="34928" y="171460"/>
                  </a:cubicBezTo>
                  <a:cubicBezTo>
                    <a:pt x="21593" y="185747"/>
                    <a:pt x="11116" y="200987"/>
                    <a:pt x="4448" y="220990"/>
                  </a:cubicBezTo>
                  <a:cubicBezTo>
                    <a:pt x="-6982" y="260994"/>
                    <a:pt x="4448" y="300999"/>
                    <a:pt x="29213" y="329574"/>
                  </a:cubicBezTo>
                  <a:lnTo>
                    <a:pt x="27308" y="329574"/>
                  </a:lnTo>
                  <a:cubicBezTo>
                    <a:pt x="27308" y="329574"/>
                    <a:pt x="138751" y="485785"/>
                    <a:pt x="138751" y="485785"/>
                  </a:cubicBezTo>
                  <a:cubicBezTo>
                    <a:pt x="144466" y="485785"/>
                    <a:pt x="151133" y="485785"/>
                    <a:pt x="156848" y="485785"/>
                  </a:cubicBezTo>
                  <a:cubicBezTo>
                    <a:pt x="246383" y="485785"/>
                    <a:pt x="326393" y="445779"/>
                    <a:pt x="381638" y="383867"/>
                  </a:cubicBezTo>
                  <a:close/>
                </a:path>
              </a:pathLst>
            </a:custGeom>
            <a:solidFill>
              <a:srgbClr val="087377"/>
            </a:solidFill>
            <a:ln w="9525" cap="flat">
              <a:noFill/>
              <a:prstDash val="solid"/>
              <a:miter/>
            </a:ln>
          </p:spPr>
          <p:txBody>
            <a:bodyPr rtlCol="0" anchor="ctr"/>
            <a:lstStyle/>
            <a:p>
              <a:endParaRPr lang="en-US"/>
            </a:p>
          </p:txBody>
        </p:sp>
        <p:grpSp>
          <p:nvGrpSpPr>
            <p:cNvPr id="19" name="Graphic 14">
              <a:extLst>
                <a:ext uri="{FF2B5EF4-FFF2-40B4-BE49-F238E27FC236}">
                  <a16:creationId xmlns:a16="http://schemas.microsoft.com/office/drawing/2014/main" id="{9298B41A-93AB-CA81-4A55-9BFD5273CEA7}"/>
                </a:ext>
              </a:extLst>
            </p:cNvPr>
            <p:cNvGrpSpPr/>
            <p:nvPr/>
          </p:nvGrpSpPr>
          <p:grpSpPr>
            <a:xfrm>
              <a:off x="5040867" y="3443287"/>
              <a:ext cx="290185" cy="367426"/>
              <a:chOff x="5040867" y="3443287"/>
              <a:chExt cx="290185" cy="367426"/>
            </a:xfrm>
            <a:solidFill>
              <a:srgbClr val="FFFFFF"/>
            </a:solidFill>
          </p:grpSpPr>
          <p:sp>
            <p:nvSpPr>
              <p:cNvPr id="20" name="Freeform 19">
                <a:extLst>
                  <a:ext uri="{FF2B5EF4-FFF2-40B4-BE49-F238E27FC236}">
                    <a16:creationId xmlns:a16="http://schemas.microsoft.com/office/drawing/2014/main" id="{A20BCBD8-626B-2760-82E8-B4D099E3A2DE}"/>
                  </a:ext>
                </a:extLst>
              </p:cNvPr>
              <p:cNvSpPr/>
              <p:nvPr/>
            </p:nvSpPr>
            <p:spPr>
              <a:xfrm>
                <a:off x="5040867" y="3443287"/>
                <a:ext cx="290185" cy="367426"/>
              </a:xfrm>
              <a:custGeom>
                <a:avLst/>
                <a:gdLst>
                  <a:gd name="connsiteX0" fmla="*/ 125493 w 290185"/>
                  <a:gd name="connsiteY0" fmla="*/ 0 h 367426"/>
                  <a:gd name="connsiteX1" fmla="*/ 190263 w 290185"/>
                  <a:gd name="connsiteY1" fmla="*/ 4763 h 367426"/>
                  <a:gd name="connsiteX2" fmla="*/ 210265 w 290185"/>
                  <a:gd name="connsiteY2" fmla="*/ 2858 h 367426"/>
                  <a:gd name="connsiteX3" fmla="*/ 218838 w 290185"/>
                  <a:gd name="connsiteY3" fmla="*/ 18097 h 367426"/>
                  <a:gd name="connsiteX4" fmla="*/ 195978 w 290185"/>
                  <a:gd name="connsiteY4" fmla="*/ 62865 h 367426"/>
                  <a:gd name="connsiteX5" fmla="*/ 195978 w 290185"/>
                  <a:gd name="connsiteY5" fmla="*/ 62865 h 367426"/>
                  <a:gd name="connsiteX6" fmla="*/ 203598 w 290185"/>
                  <a:gd name="connsiteY6" fmla="*/ 87630 h 367426"/>
                  <a:gd name="connsiteX7" fmla="*/ 252175 w 290185"/>
                  <a:gd name="connsiteY7" fmla="*/ 107633 h 367426"/>
                  <a:gd name="connsiteX8" fmla="*/ 245508 w 290185"/>
                  <a:gd name="connsiteY8" fmla="*/ 127635 h 367426"/>
                  <a:gd name="connsiteX9" fmla="*/ 204550 w 290185"/>
                  <a:gd name="connsiteY9" fmla="*/ 111442 h 367426"/>
                  <a:gd name="connsiteX10" fmla="*/ 204550 w 290185"/>
                  <a:gd name="connsiteY10" fmla="*/ 122872 h 367426"/>
                  <a:gd name="connsiteX11" fmla="*/ 287418 w 290185"/>
                  <a:gd name="connsiteY11" fmla="*/ 229553 h 367426"/>
                  <a:gd name="connsiteX12" fmla="*/ 183595 w 290185"/>
                  <a:gd name="connsiteY12" fmla="*/ 366713 h 367426"/>
                  <a:gd name="connsiteX13" fmla="*/ 105490 w 290185"/>
                  <a:gd name="connsiteY13" fmla="*/ 366713 h 367426"/>
                  <a:gd name="connsiteX14" fmla="*/ 4525 w 290185"/>
                  <a:gd name="connsiteY14" fmla="*/ 221933 h 367426"/>
                  <a:gd name="connsiteX15" fmla="*/ 35005 w 290185"/>
                  <a:gd name="connsiteY15" fmla="*/ 172403 h 367426"/>
                  <a:gd name="connsiteX16" fmla="*/ 87393 w 290185"/>
                  <a:gd name="connsiteY16" fmla="*/ 122872 h 367426"/>
                  <a:gd name="connsiteX17" fmla="*/ 86440 w 290185"/>
                  <a:gd name="connsiteY17" fmla="*/ 112395 h 367426"/>
                  <a:gd name="connsiteX18" fmla="*/ 49293 w 290185"/>
                  <a:gd name="connsiteY18" fmla="*/ 127635 h 367426"/>
                  <a:gd name="connsiteX19" fmla="*/ 42625 w 290185"/>
                  <a:gd name="connsiteY19" fmla="*/ 107633 h 367426"/>
                  <a:gd name="connsiteX20" fmla="*/ 86440 w 290185"/>
                  <a:gd name="connsiteY20" fmla="*/ 87630 h 367426"/>
                  <a:gd name="connsiteX21" fmla="*/ 93108 w 290185"/>
                  <a:gd name="connsiteY21" fmla="*/ 63817 h 367426"/>
                  <a:gd name="connsiteX22" fmla="*/ 70248 w 290185"/>
                  <a:gd name="connsiteY22" fmla="*/ 17145 h 367426"/>
                  <a:gd name="connsiteX23" fmla="*/ 101680 w 290185"/>
                  <a:gd name="connsiteY23" fmla="*/ 953 h 367426"/>
                  <a:gd name="connsiteX24" fmla="*/ 103585 w 290185"/>
                  <a:gd name="connsiteY24" fmla="*/ 953 h 367426"/>
                  <a:gd name="connsiteX25" fmla="*/ 128350 w 290185"/>
                  <a:gd name="connsiteY25" fmla="*/ 953 h 367426"/>
                  <a:gd name="connsiteX26" fmla="*/ 190263 w 290185"/>
                  <a:gd name="connsiteY26" fmla="*/ 26670 h 367426"/>
                  <a:gd name="connsiteX27" fmla="*/ 158830 w 290185"/>
                  <a:gd name="connsiteY27" fmla="*/ 26670 h 367426"/>
                  <a:gd name="connsiteX28" fmla="*/ 122635 w 290185"/>
                  <a:gd name="connsiteY28" fmla="*/ 21908 h 367426"/>
                  <a:gd name="connsiteX29" fmla="*/ 94060 w 290185"/>
                  <a:gd name="connsiteY29" fmla="*/ 21908 h 367426"/>
                  <a:gd name="connsiteX30" fmla="*/ 114063 w 290185"/>
                  <a:gd name="connsiteY30" fmla="*/ 60960 h 367426"/>
                  <a:gd name="connsiteX31" fmla="*/ 116920 w 290185"/>
                  <a:gd name="connsiteY31" fmla="*/ 60960 h 367426"/>
                  <a:gd name="connsiteX32" fmla="*/ 171213 w 290185"/>
                  <a:gd name="connsiteY32" fmla="*/ 61913 h 367426"/>
                  <a:gd name="connsiteX33" fmla="*/ 190263 w 290185"/>
                  <a:gd name="connsiteY33" fmla="*/ 25717 h 367426"/>
                  <a:gd name="connsiteX34" fmla="*/ 182643 w 290185"/>
                  <a:gd name="connsiteY34" fmla="*/ 84772 h 367426"/>
                  <a:gd name="connsiteX35" fmla="*/ 106443 w 290185"/>
                  <a:gd name="connsiteY35" fmla="*/ 84772 h 367426"/>
                  <a:gd name="connsiteX36" fmla="*/ 106443 w 290185"/>
                  <a:gd name="connsiteY36" fmla="*/ 105728 h 367426"/>
                  <a:gd name="connsiteX37" fmla="*/ 182643 w 290185"/>
                  <a:gd name="connsiteY37" fmla="*/ 105728 h 367426"/>
                  <a:gd name="connsiteX38" fmla="*/ 182643 w 290185"/>
                  <a:gd name="connsiteY38" fmla="*/ 84772 h 367426"/>
                  <a:gd name="connsiteX39" fmla="*/ 112158 w 290185"/>
                  <a:gd name="connsiteY39" fmla="*/ 127635 h 367426"/>
                  <a:gd name="connsiteX40" fmla="*/ 39768 w 290185"/>
                  <a:gd name="connsiteY40" fmla="*/ 196215 h 367426"/>
                  <a:gd name="connsiteX41" fmla="*/ 105490 w 290185"/>
                  <a:gd name="connsiteY41" fmla="*/ 343853 h 367426"/>
                  <a:gd name="connsiteX42" fmla="*/ 181690 w 290185"/>
                  <a:gd name="connsiteY42" fmla="*/ 343853 h 367426"/>
                  <a:gd name="connsiteX43" fmla="*/ 246460 w 290185"/>
                  <a:gd name="connsiteY43" fmla="*/ 195263 h 367426"/>
                  <a:gd name="connsiteX44" fmla="*/ 175975 w 290185"/>
                  <a:gd name="connsiteY44" fmla="*/ 127635 h 367426"/>
                  <a:gd name="connsiteX45" fmla="*/ 111205 w 290185"/>
                  <a:gd name="connsiteY45" fmla="*/ 127635 h 36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90185" h="367426">
                    <a:moveTo>
                      <a:pt x="125493" y="0"/>
                    </a:moveTo>
                    <a:cubicBezTo>
                      <a:pt x="147400" y="3810"/>
                      <a:pt x="167403" y="6667"/>
                      <a:pt x="190263" y="4763"/>
                    </a:cubicBezTo>
                    <a:cubicBezTo>
                      <a:pt x="213123" y="2858"/>
                      <a:pt x="204550" y="1905"/>
                      <a:pt x="210265" y="2858"/>
                    </a:cubicBezTo>
                    <a:cubicBezTo>
                      <a:pt x="215980" y="3810"/>
                      <a:pt x="221695" y="11430"/>
                      <a:pt x="218838" y="18097"/>
                    </a:cubicBezTo>
                    <a:lnTo>
                      <a:pt x="195978" y="62865"/>
                    </a:lnTo>
                    <a:lnTo>
                      <a:pt x="195978" y="62865"/>
                    </a:lnTo>
                    <a:cubicBezTo>
                      <a:pt x="206455" y="66675"/>
                      <a:pt x="203598" y="79058"/>
                      <a:pt x="203598" y="87630"/>
                    </a:cubicBezTo>
                    <a:lnTo>
                      <a:pt x="252175" y="107633"/>
                    </a:lnTo>
                    <a:cubicBezTo>
                      <a:pt x="261700" y="114300"/>
                      <a:pt x="256938" y="127635"/>
                      <a:pt x="245508" y="127635"/>
                    </a:cubicBezTo>
                    <a:lnTo>
                      <a:pt x="204550" y="111442"/>
                    </a:lnTo>
                    <a:lnTo>
                      <a:pt x="204550" y="122872"/>
                    </a:lnTo>
                    <a:cubicBezTo>
                      <a:pt x="235030" y="154305"/>
                      <a:pt x="276940" y="182880"/>
                      <a:pt x="287418" y="229553"/>
                    </a:cubicBezTo>
                    <a:cubicBezTo>
                      <a:pt x="302658" y="297180"/>
                      <a:pt x="253128" y="362903"/>
                      <a:pt x="183595" y="366713"/>
                    </a:cubicBezTo>
                    <a:cubicBezTo>
                      <a:pt x="160735" y="367665"/>
                      <a:pt x="128350" y="367665"/>
                      <a:pt x="105490" y="366713"/>
                    </a:cubicBezTo>
                    <a:cubicBezTo>
                      <a:pt x="33100" y="361950"/>
                      <a:pt x="-15477" y="290513"/>
                      <a:pt x="4525" y="221933"/>
                    </a:cubicBezTo>
                    <a:cubicBezTo>
                      <a:pt x="24528" y="153353"/>
                      <a:pt x="20718" y="187642"/>
                      <a:pt x="35005" y="172403"/>
                    </a:cubicBezTo>
                    <a:cubicBezTo>
                      <a:pt x="49293" y="157163"/>
                      <a:pt x="70248" y="140017"/>
                      <a:pt x="87393" y="122872"/>
                    </a:cubicBezTo>
                    <a:cubicBezTo>
                      <a:pt x="85488" y="119063"/>
                      <a:pt x="86440" y="116205"/>
                      <a:pt x="86440" y="112395"/>
                    </a:cubicBezTo>
                    <a:lnTo>
                      <a:pt x="49293" y="127635"/>
                    </a:lnTo>
                    <a:cubicBezTo>
                      <a:pt x="37863" y="127635"/>
                      <a:pt x="33100" y="114300"/>
                      <a:pt x="42625" y="107633"/>
                    </a:cubicBezTo>
                    <a:lnTo>
                      <a:pt x="86440" y="87630"/>
                    </a:lnTo>
                    <a:cubicBezTo>
                      <a:pt x="87393" y="79058"/>
                      <a:pt x="83583" y="68580"/>
                      <a:pt x="93108" y="63817"/>
                    </a:cubicBezTo>
                    <a:lnTo>
                      <a:pt x="70248" y="17145"/>
                    </a:lnTo>
                    <a:cubicBezTo>
                      <a:pt x="65485" y="-953"/>
                      <a:pt x="91203" y="953"/>
                      <a:pt x="101680" y="953"/>
                    </a:cubicBezTo>
                    <a:cubicBezTo>
                      <a:pt x="112158" y="953"/>
                      <a:pt x="103585" y="953"/>
                      <a:pt x="103585" y="953"/>
                    </a:cubicBezTo>
                    <a:lnTo>
                      <a:pt x="128350" y="953"/>
                    </a:lnTo>
                    <a:close/>
                    <a:moveTo>
                      <a:pt x="190263" y="26670"/>
                    </a:moveTo>
                    <a:cubicBezTo>
                      <a:pt x="179785" y="26670"/>
                      <a:pt x="169308" y="27622"/>
                      <a:pt x="158830" y="26670"/>
                    </a:cubicBezTo>
                    <a:cubicBezTo>
                      <a:pt x="148353" y="25717"/>
                      <a:pt x="135018" y="21908"/>
                      <a:pt x="122635" y="21908"/>
                    </a:cubicBezTo>
                    <a:cubicBezTo>
                      <a:pt x="110253" y="21908"/>
                      <a:pt x="103585" y="21908"/>
                      <a:pt x="94060" y="21908"/>
                    </a:cubicBezTo>
                    <a:lnTo>
                      <a:pt x="114063" y="60960"/>
                    </a:lnTo>
                    <a:lnTo>
                      <a:pt x="116920" y="60960"/>
                    </a:lnTo>
                    <a:cubicBezTo>
                      <a:pt x="116920" y="61913"/>
                      <a:pt x="171213" y="61913"/>
                      <a:pt x="171213" y="61913"/>
                    </a:cubicBezTo>
                    <a:lnTo>
                      <a:pt x="190263" y="25717"/>
                    </a:lnTo>
                    <a:close/>
                    <a:moveTo>
                      <a:pt x="182643" y="84772"/>
                    </a:moveTo>
                    <a:lnTo>
                      <a:pt x="106443" y="84772"/>
                    </a:lnTo>
                    <a:lnTo>
                      <a:pt x="106443" y="105728"/>
                    </a:lnTo>
                    <a:lnTo>
                      <a:pt x="182643" y="105728"/>
                    </a:lnTo>
                    <a:lnTo>
                      <a:pt x="182643" y="84772"/>
                    </a:lnTo>
                    <a:close/>
                    <a:moveTo>
                      <a:pt x="112158" y="127635"/>
                    </a:moveTo>
                    <a:cubicBezTo>
                      <a:pt x="89298" y="150495"/>
                      <a:pt x="60723" y="171450"/>
                      <a:pt x="39768" y="196215"/>
                    </a:cubicBezTo>
                    <a:cubicBezTo>
                      <a:pt x="-5952" y="253365"/>
                      <a:pt x="31195" y="340042"/>
                      <a:pt x="105490" y="343853"/>
                    </a:cubicBezTo>
                    <a:cubicBezTo>
                      <a:pt x="127398" y="344805"/>
                      <a:pt x="159783" y="344805"/>
                      <a:pt x="181690" y="343853"/>
                    </a:cubicBezTo>
                    <a:cubicBezTo>
                      <a:pt x="255985" y="339090"/>
                      <a:pt x="293133" y="253365"/>
                      <a:pt x="246460" y="195263"/>
                    </a:cubicBezTo>
                    <a:cubicBezTo>
                      <a:pt x="226458" y="170497"/>
                      <a:pt x="199788" y="149542"/>
                      <a:pt x="175975" y="127635"/>
                    </a:cubicBezTo>
                    <a:lnTo>
                      <a:pt x="111205" y="127635"/>
                    </a:lnTo>
                    <a:close/>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B39AFEBA-CB01-2F93-DDB7-2FB15C493601}"/>
                  </a:ext>
                </a:extLst>
              </p:cNvPr>
              <p:cNvSpPr/>
              <p:nvPr/>
            </p:nvSpPr>
            <p:spPr>
              <a:xfrm>
                <a:off x="5119456" y="3615073"/>
                <a:ext cx="112629" cy="129142"/>
              </a:xfrm>
              <a:custGeom>
                <a:avLst/>
                <a:gdLst>
                  <a:gd name="connsiteX0" fmla="*/ 44046 w 112629"/>
                  <a:gd name="connsiteY0" fmla="*/ 37764 h 129142"/>
                  <a:gd name="connsiteX1" fmla="*/ 71668 w 112629"/>
                  <a:gd name="connsiteY1" fmla="*/ 37764 h 129142"/>
                  <a:gd name="connsiteX2" fmla="*/ 79288 w 112629"/>
                  <a:gd name="connsiteY2" fmla="*/ 45384 h 129142"/>
                  <a:gd name="connsiteX3" fmla="*/ 69763 w 112629"/>
                  <a:gd name="connsiteY3" fmla="*/ 58719 h 129142"/>
                  <a:gd name="connsiteX4" fmla="*/ 34521 w 112629"/>
                  <a:gd name="connsiteY4" fmla="*/ 58719 h 129142"/>
                  <a:gd name="connsiteX5" fmla="*/ 34521 w 112629"/>
                  <a:gd name="connsiteY5" fmla="*/ 73959 h 129142"/>
                  <a:gd name="connsiteX6" fmla="*/ 65001 w 112629"/>
                  <a:gd name="connsiteY6" fmla="*/ 73959 h 129142"/>
                  <a:gd name="connsiteX7" fmla="*/ 68811 w 112629"/>
                  <a:gd name="connsiteY7" fmla="*/ 75864 h 129142"/>
                  <a:gd name="connsiteX8" fmla="*/ 70716 w 112629"/>
                  <a:gd name="connsiteY8" fmla="*/ 92056 h 129142"/>
                  <a:gd name="connsiteX9" fmla="*/ 65001 w 112629"/>
                  <a:gd name="connsiteY9" fmla="*/ 94914 h 129142"/>
                  <a:gd name="connsiteX10" fmla="*/ 44998 w 112629"/>
                  <a:gd name="connsiteY10" fmla="*/ 94914 h 129142"/>
                  <a:gd name="connsiteX11" fmla="*/ 79288 w 112629"/>
                  <a:gd name="connsiteY11" fmla="*/ 107296 h 129142"/>
                  <a:gd name="connsiteX12" fmla="*/ 105006 w 112629"/>
                  <a:gd name="connsiteY12" fmla="*/ 103486 h 129142"/>
                  <a:gd name="connsiteX13" fmla="*/ 97386 w 112629"/>
                  <a:gd name="connsiteY13" fmla="*/ 122536 h 129142"/>
                  <a:gd name="connsiteX14" fmla="*/ 19281 w 112629"/>
                  <a:gd name="connsiteY14" fmla="*/ 94914 h 129142"/>
                  <a:gd name="connsiteX15" fmla="*/ 4993 w 112629"/>
                  <a:gd name="connsiteY15" fmla="*/ 92056 h 129142"/>
                  <a:gd name="connsiteX16" fmla="*/ 13566 w 112629"/>
                  <a:gd name="connsiteY16" fmla="*/ 72054 h 129142"/>
                  <a:gd name="connsiteX17" fmla="*/ 13566 w 112629"/>
                  <a:gd name="connsiteY17" fmla="*/ 56814 h 129142"/>
                  <a:gd name="connsiteX18" fmla="*/ 3088 w 112629"/>
                  <a:gd name="connsiteY18" fmla="*/ 38716 h 129142"/>
                  <a:gd name="connsiteX19" fmla="*/ 19281 w 112629"/>
                  <a:gd name="connsiteY19" fmla="*/ 34906 h 129142"/>
                  <a:gd name="connsiteX20" fmla="*/ 85003 w 112629"/>
                  <a:gd name="connsiteY20" fmla="*/ 1569 h 129142"/>
                  <a:gd name="connsiteX21" fmla="*/ 112626 w 112629"/>
                  <a:gd name="connsiteY21" fmla="*/ 22524 h 129142"/>
                  <a:gd name="connsiteX22" fmla="*/ 102148 w 112629"/>
                  <a:gd name="connsiteY22" fmla="*/ 33001 h 129142"/>
                  <a:gd name="connsiteX23" fmla="*/ 88813 w 112629"/>
                  <a:gd name="connsiteY23" fmla="*/ 25381 h 129142"/>
                  <a:gd name="connsiteX24" fmla="*/ 54523 w 112629"/>
                  <a:gd name="connsiteY24" fmla="*/ 25381 h 129142"/>
                  <a:gd name="connsiteX25" fmla="*/ 45951 w 112629"/>
                  <a:gd name="connsiteY25" fmla="*/ 33954 h 129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2629" h="129142">
                    <a:moveTo>
                      <a:pt x="44046" y="37764"/>
                    </a:moveTo>
                    <a:lnTo>
                      <a:pt x="71668" y="37764"/>
                    </a:lnTo>
                    <a:cubicBezTo>
                      <a:pt x="74526" y="37764"/>
                      <a:pt x="78336" y="42526"/>
                      <a:pt x="79288" y="45384"/>
                    </a:cubicBezTo>
                    <a:cubicBezTo>
                      <a:pt x="80241" y="51099"/>
                      <a:pt x="76431" y="58719"/>
                      <a:pt x="69763" y="58719"/>
                    </a:cubicBezTo>
                    <a:lnTo>
                      <a:pt x="34521" y="58719"/>
                    </a:lnTo>
                    <a:cubicBezTo>
                      <a:pt x="33568" y="64434"/>
                      <a:pt x="33568" y="69196"/>
                      <a:pt x="34521" y="73959"/>
                    </a:cubicBezTo>
                    <a:lnTo>
                      <a:pt x="65001" y="73959"/>
                    </a:lnTo>
                    <a:cubicBezTo>
                      <a:pt x="65001" y="73959"/>
                      <a:pt x="68811" y="75864"/>
                      <a:pt x="68811" y="75864"/>
                    </a:cubicBezTo>
                    <a:cubicBezTo>
                      <a:pt x="74526" y="79674"/>
                      <a:pt x="74526" y="87294"/>
                      <a:pt x="70716" y="92056"/>
                    </a:cubicBezTo>
                    <a:cubicBezTo>
                      <a:pt x="66906" y="96819"/>
                      <a:pt x="65001" y="94914"/>
                      <a:pt x="65001" y="94914"/>
                    </a:cubicBezTo>
                    <a:lnTo>
                      <a:pt x="44998" y="94914"/>
                    </a:lnTo>
                    <a:cubicBezTo>
                      <a:pt x="52618" y="105391"/>
                      <a:pt x="65953" y="110154"/>
                      <a:pt x="79288" y="107296"/>
                    </a:cubicBezTo>
                    <a:cubicBezTo>
                      <a:pt x="92623" y="104439"/>
                      <a:pt x="97386" y="94914"/>
                      <a:pt x="105006" y="103486"/>
                    </a:cubicBezTo>
                    <a:cubicBezTo>
                      <a:pt x="112626" y="112059"/>
                      <a:pt x="105006" y="118726"/>
                      <a:pt x="97386" y="122536"/>
                    </a:cubicBezTo>
                    <a:cubicBezTo>
                      <a:pt x="67858" y="138729"/>
                      <a:pt x="33568" y="123489"/>
                      <a:pt x="19281" y="94914"/>
                    </a:cubicBezTo>
                    <a:cubicBezTo>
                      <a:pt x="13566" y="93961"/>
                      <a:pt x="9756" y="94914"/>
                      <a:pt x="4993" y="92056"/>
                    </a:cubicBezTo>
                    <a:cubicBezTo>
                      <a:pt x="-4532" y="85389"/>
                      <a:pt x="3088" y="71101"/>
                      <a:pt x="13566" y="72054"/>
                    </a:cubicBezTo>
                    <a:cubicBezTo>
                      <a:pt x="12613" y="67291"/>
                      <a:pt x="12613" y="61576"/>
                      <a:pt x="13566" y="56814"/>
                    </a:cubicBezTo>
                    <a:cubicBezTo>
                      <a:pt x="3088" y="57766"/>
                      <a:pt x="-4532" y="46336"/>
                      <a:pt x="3088" y="38716"/>
                    </a:cubicBezTo>
                    <a:cubicBezTo>
                      <a:pt x="10708" y="31096"/>
                      <a:pt x="13566" y="36811"/>
                      <a:pt x="19281" y="34906"/>
                    </a:cubicBezTo>
                    <a:cubicBezTo>
                      <a:pt x="31663" y="10141"/>
                      <a:pt x="56428" y="-5099"/>
                      <a:pt x="85003" y="1569"/>
                    </a:cubicBezTo>
                    <a:cubicBezTo>
                      <a:pt x="113578" y="8236"/>
                      <a:pt x="112626" y="12999"/>
                      <a:pt x="112626" y="22524"/>
                    </a:cubicBezTo>
                    <a:cubicBezTo>
                      <a:pt x="112626" y="32049"/>
                      <a:pt x="107863" y="33001"/>
                      <a:pt x="102148" y="33001"/>
                    </a:cubicBezTo>
                    <a:cubicBezTo>
                      <a:pt x="96433" y="33001"/>
                      <a:pt x="93576" y="28239"/>
                      <a:pt x="88813" y="25381"/>
                    </a:cubicBezTo>
                    <a:cubicBezTo>
                      <a:pt x="78336" y="18714"/>
                      <a:pt x="65001" y="19666"/>
                      <a:pt x="54523" y="25381"/>
                    </a:cubicBezTo>
                    <a:cubicBezTo>
                      <a:pt x="44046" y="31096"/>
                      <a:pt x="47856" y="30144"/>
                      <a:pt x="45951" y="33954"/>
                    </a:cubicBezTo>
                    <a:close/>
                  </a:path>
                </a:pathLst>
              </a:custGeom>
              <a:solidFill>
                <a:srgbClr val="FFFFFF"/>
              </a:solidFill>
              <a:ln w="9525" cap="flat">
                <a:noFill/>
                <a:prstDash val="solid"/>
                <a:miter/>
              </a:ln>
            </p:spPr>
            <p:txBody>
              <a:bodyPr rtlCol="0" anchor="ctr"/>
              <a:lstStyle/>
              <a:p>
                <a:endParaRPr lang="en-US"/>
              </a:p>
            </p:txBody>
          </p:sp>
        </p:grpSp>
      </p:grpSp>
      <p:sp>
        <p:nvSpPr>
          <p:cNvPr id="22" name="Text Placeholder 5">
            <a:extLst>
              <a:ext uri="{FF2B5EF4-FFF2-40B4-BE49-F238E27FC236}">
                <a16:creationId xmlns:a16="http://schemas.microsoft.com/office/drawing/2014/main" id="{E6B72534-7D8A-92DC-E577-D2396D1B3F9F}"/>
              </a:ext>
            </a:extLst>
          </p:cNvPr>
          <p:cNvSpPr txBox="1">
            <a:spLocks/>
          </p:cNvSpPr>
          <p:nvPr/>
        </p:nvSpPr>
        <p:spPr>
          <a:xfrm>
            <a:off x="2039427" y="400242"/>
            <a:ext cx="9005761"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ATA Start-Up Cost Checklist (Estimated Ranges) Excl VAT</a:t>
            </a:r>
          </a:p>
          <a:p>
            <a:pPr>
              <a:lnSpc>
                <a:spcPts val="2900"/>
              </a:lnSpc>
            </a:pPr>
            <a:endParaRPr lang="en-US" dirty="0"/>
          </a:p>
        </p:txBody>
      </p:sp>
      <p:graphicFrame>
        <p:nvGraphicFramePr>
          <p:cNvPr id="23" name="Table 22">
            <a:extLst>
              <a:ext uri="{FF2B5EF4-FFF2-40B4-BE49-F238E27FC236}">
                <a16:creationId xmlns:a16="http://schemas.microsoft.com/office/drawing/2014/main" id="{D8854BD3-8B12-9B2E-DBEB-C35793A7DE65}"/>
              </a:ext>
            </a:extLst>
          </p:cNvPr>
          <p:cNvGraphicFramePr>
            <a:graphicFrameLocks noGrp="1"/>
          </p:cNvGraphicFramePr>
          <p:nvPr>
            <p:extLst>
              <p:ext uri="{D42A27DB-BD31-4B8C-83A1-F6EECF244321}">
                <p14:modId xmlns:p14="http://schemas.microsoft.com/office/powerpoint/2010/main" val="989514213"/>
              </p:ext>
            </p:extLst>
          </p:nvPr>
        </p:nvGraphicFramePr>
        <p:xfrm>
          <a:off x="2039427" y="991457"/>
          <a:ext cx="9462732" cy="4654000"/>
        </p:xfrm>
        <a:graphic>
          <a:graphicData uri="http://schemas.openxmlformats.org/drawingml/2006/table">
            <a:tbl>
              <a:tblPr/>
              <a:tblGrid>
                <a:gridCol w="4731366">
                  <a:extLst>
                    <a:ext uri="{9D8B030D-6E8A-4147-A177-3AD203B41FA5}">
                      <a16:colId xmlns:a16="http://schemas.microsoft.com/office/drawing/2014/main" val="3837619928"/>
                    </a:ext>
                  </a:extLst>
                </a:gridCol>
                <a:gridCol w="4731366">
                  <a:extLst>
                    <a:ext uri="{9D8B030D-6E8A-4147-A177-3AD203B41FA5}">
                      <a16:colId xmlns:a16="http://schemas.microsoft.com/office/drawing/2014/main" val="2755885704"/>
                    </a:ext>
                  </a:extLst>
                </a:gridCol>
              </a:tblGrid>
              <a:tr h="0">
                <a:tc>
                  <a:txBody>
                    <a:bodyPr/>
                    <a:lstStyle/>
                    <a:p>
                      <a:r>
                        <a:rPr lang="en-IE" sz="1800" b="1" dirty="0">
                          <a:solidFill>
                            <a:schemeClr val="bg1"/>
                          </a:solidFill>
                        </a:rPr>
                        <a:t>Cost Item</a:t>
                      </a:r>
                      <a:endParaRPr lang="en-IE" sz="1800" dirty="0">
                        <a:solidFill>
                          <a:schemeClr val="bg1"/>
                        </a:solidFill>
                      </a:endParaRP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1800" b="1" dirty="0">
                          <a:solidFill>
                            <a:schemeClr val="bg1"/>
                          </a:solidFill>
                        </a:rPr>
                        <a:t>Estimated Cost Range (€)</a:t>
                      </a:r>
                      <a:endParaRPr lang="en-IE" sz="1800" dirty="0">
                        <a:solidFill>
                          <a:schemeClr val="bg1"/>
                        </a:solidFill>
                      </a:endParaRP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264610940"/>
                  </a:ext>
                </a:extLst>
              </a:tr>
              <a:tr h="356400">
                <a:tc>
                  <a:txBody>
                    <a:bodyPr/>
                    <a:lstStyle/>
                    <a:p>
                      <a:r>
                        <a:rPr lang="en-IE" sz="1800" dirty="0">
                          <a:solidFill>
                            <a:srgbClr val="494949"/>
                          </a:solidFill>
                        </a:rPr>
                        <a:t>Land acquisition</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a:solidFill>
                            <a:srgbClr val="494949"/>
                          </a:solidFill>
                        </a:rPr>
                        <a:t>€5,000–€120,000</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7238498"/>
                  </a:ext>
                </a:extLst>
              </a:tr>
              <a:tr h="356400">
                <a:tc>
                  <a:txBody>
                    <a:bodyPr/>
                    <a:lstStyle/>
                    <a:p>
                      <a:r>
                        <a:rPr lang="en-IE" sz="1800">
                          <a:solidFill>
                            <a:srgbClr val="494949"/>
                          </a:solidFill>
                        </a:rPr>
                        <a:t>Planning application</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€1,000–€10,000+</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97740798"/>
                  </a:ext>
                </a:extLst>
              </a:tr>
              <a:tr h="356400">
                <a:tc>
                  <a:txBody>
                    <a:bodyPr/>
                    <a:lstStyle/>
                    <a:p>
                      <a:r>
                        <a:rPr lang="en-US" sz="1800">
                          <a:solidFill>
                            <a:srgbClr val="494949"/>
                          </a:solidFill>
                        </a:rPr>
                        <a:t>Insurance and liability cover (annual)</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€500–€2,000</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202558"/>
                  </a:ext>
                </a:extLst>
              </a:tr>
              <a:tr h="356400">
                <a:tc>
                  <a:txBody>
                    <a:bodyPr/>
                    <a:lstStyle/>
                    <a:p>
                      <a:r>
                        <a:rPr lang="en-US" sz="1800">
                          <a:solidFill>
                            <a:srgbClr val="494949"/>
                          </a:solidFill>
                        </a:rPr>
                        <a:t>Pod/yurt/cabin unit costs (per unit)</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€10,000–€80,000</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65874638"/>
                  </a:ext>
                </a:extLst>
              </a:tr>
              <a:tr h="356400">
                <a:tc>
                  <a:txBody>
                    <a:bodyPr/>
                    <a:lstStyle/>
                    <a:p>
                      <a:r>
                        <a:rPr lang="en-IE" sz="1800">
                          <a:solidFill>
                            <a:srgbClr val="494949"/>
                          </a:solidFill>
                        </a:rPr>
                        <a:t>Infrastructure (roads, sewage, power)</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€50,000–€120,000</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50452736"/>
                  </a:ext>
                </a:extLst>
              </a:tr>
              <a:tr h="356400">
                <a:tc>
                  <a:txBody>
                    <a:bodyPr/>
                    <a:lstStyle/>
                    <a:p>
                      <a:r>
                        <a:rPr lang="en-IE" sz="1800">
                          <a:solidFill>
                            <a:srgbClr val="494949"/>
                          </a:solidFill>
                        </a:rPr>
                        <a:t>Transport costs (unit delivery)</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a:solidFill>
                            <a:srgbClr val="494949"/>
                          </a:solidFill>
                        </a:rPr>
                        <a:t>€2,000–€5,000</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87099299"/>
                  </a:ext>
                </a:extLst>
              </a:tr>
              <a:tr h="356400">
                <a:tc>
                  <a:txBody>
                    <a:bodyPr/>
                    <a:lstStyle/>
                    <a:p>
                      <a:r>
                        <a:rPr lang="en-IE" sz="1800" dirty="0">
                          <a:solidFill>
                            <a:srgbClr val="494949"/>
                          </a:solidFill>
                        </a:rPr>
                        <a:t>Planning consultant fees</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€1,500–€4,000</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25033829"/>
                  </a:ext>
                </a:extLst>
              </a:tr>
              <a:tr h="356400">
                <a:tc>
                  <a:txBody>
                    <a:bodyPr/>
                    <a:lstStyle/>
                    <a:p>
                      <a:r>
                        <a:rPr lang="en-IE" sz="1800">
                          <a:solidFill>
                            <a:srgbClr val="494949"/>
                          </a:solidFill>
                        </a:rPr>
                        <a:t>Legal/surveyor fees</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€1,500–€3,000</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25604665"/>
                  </a:ext>
                </a:extLst>
              </a:tr>
              <a:tr h="356400">
                <a:tc>
                  <a:txBody>
                    <a:bodyPr/>
                    <a:lstStyle/>
                    <a:p>
                      <a:r>
                        <a:rPr lang="en-IE" sz="1800">
                          <a:solidFill>
                            <a:srgbClr val="494949"/>
                          </a:solidFill>
                        </a:rPr>
                        <a:t>Insurance, marketing, and setup</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€5,000–€10,000</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82567164"/>
                  </a:ext>
                </a:extLst>
              </a:tr>
              <a:tr h="356400">
                <a:tc>
                  <a:txBody>
                    <a:bodyPr/>
                    <a:lstStyle/>
                    <a:p>
                      <a:r>
                        <a:rPr lang="en-US" sz="1800" dirty="0">
                          <a:solidFill>
                            <a:srgbClr val="494949"/>
                          </a:solidFill>
                        </a:rPr>
                        <a:t>Marketing and booking software (annual)</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€600–€1,200</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17836026"/>
                  </a:ext>
                </a:extLst>
              </a:tr>
              <a:tr h="356400">
                <a:tc>
                  <a:txBody>
                    <a:bodyPr/>
                    <a:lstStyle/>
                    <a:p>
                      <a:r>
                        <a:rPr lang="en-IE" sz="1800">
                          <a:solidFill>
                            <a:srgbClr val="494949"/>
                          </a:solidFill>
                        </a:rPr>
                        <a:t>Website and brand development</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€1,000–€5,000</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38272008"/>
                  </a:ext>
                </a:extLst>
              </a:tr>
              <a:tr h="356400">
                <a:tc>
                  <a:txBody>
                    <a:bodyPr/>
                    <a:lstStyle/>
                    <a:p>
                      <a:r>
                        <a:rPr lang="en-IE" sz="1800" dirty="0">
                          <a:solidFill>
                            <a:srgbClr val="494949"/>
                          </a:solidFill>
                        </a:rPr>
                        <a:t>Professional/legal/consultancy fees</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IE" sz="1800" dirty="0">
                          <a:solidFill>
                            <a:srgbClr val="494949"/>
                          </a:solidFill>
                        </a:rPr>
                        <a:t>€2,000–€7,000</a:t>
                      </a:r>
                    </a:p>
                  </a:txBody>
                  <a:tcPr marL="83680" marR="83680" marT="41840" marB="418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35058113"/>
                  </a:ext>
                </a:extLst>
              </a:tr>
            </a:tbl>
          </a:graphicData>
        </a:graphic>
      </p:graphicFrame>
      <p:sp>
        <p:nvSpPr>
          <p:cNvPr id="25" name="Freeform 24">
            <a:extLst>
              <a:ext uri="{FF2B5EF4-FFF2-40B4-BE49-F238E27FC236}">
                <a16:creationId xmlns:a16="http://schemas.microsoft.com/office/drawing/2014/main" id="{6F41DEC6-74DF-1D97-A4DC-1AA7A454EA44}"/>
              </a:ext>
            </a:extLst>
          </p:cNvPr>
          <p:cNvSpPr/>
          <p:nvPr/>
        </p:nvSpPr>
        <p:spPr>
          <a:xfrm rot="5400000">
            <a:off x="7477193" y="3682409"/>
            <a:ext cx="1879679" cy="6093188"/>
          </a:xfrm>
          <a:custGeom>
            <a:avLst/>
            <a:gdLst>
              <a:gd name="connsiteX0" fmla="*/ 0 w 1879679"/>
              <a:gd name="connsiteY0" fmla="*/ 5744895 h 6093188"/>
              <a:gd name="connsiteX1" fmla="*/ 0 w 1879679"/>
              <a:gd name="connsiteY1" fmla="*/ 5355644 h 6093188"/>
              <a:gd name="connsiteX2" fmla="*/ 0 w 1879679"/>
              <a:gd name="connsiteY2" fmla="*/ 5255611 h 6093188"/>
              <a:gd name="connsiteX3" fmla="*/ 0 w 1879679"/>
              <a:gd name="connsiteY3" fmla="*/ 5099223 h 6093188"/>
              <a:gd name="connsiteX4" fmla="*/ 0 w 1879679"/>
              <a:gd name="connsiteY4" fmla="*/ 4866362 h 6093188"/>
              <a:gd name="connsiteX5" fmla="*/ 0 w 1879679"/>
              <a:gd name="connsiteY5" fmla="*/ 4709972 h 6093188"/>
              <a:gd name="connsiteX6" fmla="*/ 0 w 1879679"/>
              <a:gd name="connsiteY6" fmla="*/ 4609940 h 6093188"/>
              <a:gd name="connsiteX7" fmla="*/ 0 w 1879679"/>
              <a:gd name="connsiteY7" fmla="*/ 4220689 h 6093188"/>
              <a:gd name="connsiteX8" fmla="*/ 0 w 1879679"/>
              <a:gd name="connsiteY8" fmla="*/ 3998134 h 6093188"/>
              <a:gd name="connsiteX9" fmla="*/ 0 w 1879679"/>
              <a:gd name="connsiteY9" fmla="*/ 3848911 h 6093188"/>
              <a:gd name="connsiteX10" fmla="*/ 0 w 1879679"/>
              <a:gd name="connsiteY10" fmla="*/ 3848910 h 6093188"/>
              <a:gd name="connsiteX11" fmla="*/ 0 w 1879679"/>
              <a:gd name="connsiteY11" fmla="*/ 3651805 h 6093188"/>
              <a:gd name="connsiteX12" fmla="*/ 0 w 1879679"/>
              <a:gd name="connsiteY12" fmla="*/ 3608883 h 6093188"/>
              <a:gd name="connsiteX13" fmla="*/ 0 w 1879679"/>
              <a:gd name="connsiteY13" fmla="*/ 3508850 h 6093188"/>
              <a:gd name="connsiteX14" fmla="*/ 0 w 1879679"/>
              <a:gd name="connsiteY14" fmla="*/ 3459662 h 6093188"/>
              <a:gd name="connsiteX15" fmla="*/ 0 w 1879679"/>
              <a:gd name="connsiteY15" fmla="*/ 3459658 h 6093188"/>
              <a:gd name="connsiteX16" fmla="*/ 0 w 1879679"/>
              <a:gd name="connsiteY16" fmla="*/ 3359630 h 6093188"/>
              <a:gd name="connsiteX17" fmla="*/ 0 w 1879679"/>
              <a:gd name="connsiteY17" fmla="*/ 3359629 h 6093188"/>
              <a:gd name="connsiteX18" fmla="*/ 0 w 1879679"/>
              <a:gd name="connsiteY18" fmla="*/ 3352462 h 6093188"/>
              <a:gd name="connsiteX19" fmla="*/ 0 w 1879679"/>
              <a:gd name="connsiteY19" fmla="*/ 3262554 h 6093188"/>
              <a:gd name="connsiteX20" fmla="*/ 0 w 1879679"/>
              <a:gd name="connsiteY20" fmla="*/ 3203241 h 6093188"/>
              <a:gd name="connsiteX21" fmla="*/ 0 w 1879679"/>
              <a:gd name="connsiteY21" fmla="*/ 3203239 h 6093188"/>
              <a:gd name="connsiteX22" fmla="*/ 0 w 1879679"/>
              <a:gd name="connsiteY22" fmla="*/ 3162521 h 6093188"/>
              <a:gd name="connsiteX23" fmla="*/ 0 w 1879679"/>
              <a:gd name="connsiteY23" fmla="*/ 3119601 h 6093188"/>
              <a:gd name="connsiteX24" fmla="*/ 0 w 1879679"/>
              <a:gd name="connsiteY24" fmla="*/ 3006133 h 6093188"/>
              <a:gd name="connsiteX25" fmla="*/ 0 w 1879679"/>
              <a:gd name="connsiteY25" fmla="*/ 2970379 h 6093188"/>
              <a:gd name="connsiteX26" fmla="*/ 0 w 1879679"/>
              <a:gd name="connsiteY26" fmla="*/ 2970378 h 6093188"/>
              <a:gd name="connsiteX27" fmla="*/ 0 w 1879679"/>
              <a:gd name="connsiteY27" fmla="*/ 2963211 h 6093188"/>
              <a:gd name="connsiteX28" fmla="*/ 0 w 1879679"/>
              <a:gd name="connsiteY28" fmla="*/ 2863179 h 6093188"/>
              <a:gd name="connsiteX29" fmla="*/ 0 w 1879679"/>
              <a:gd name="connsiteY29" fmla="*/ 2813990 h 6093188"/>
              <a:gd name="connsiteX30" fmla="*/ 0 w 1879679"/>
              <a:gd name="connsiteY30" fmla="*/ 2813988 h 6093188"/>
              <a:gd name="connsiteX31" fmla="*/ 0 w 1879679"/>
              <a:gd name="connsiteY31" fmla="*/ 2773271 h 6093188"/>
              <a:gd name="connsiteX32" fmla="*/ 0 w 1879679"/>
              <a:gd name="connsiteY32" fmla="*/ 2713959 h 6093188"/>
              <a:gd name="connsiteX33" fmla="*/ 0 w 1879679"/>
              <a:gd name="connsiteY33" fmla="*/ 2713957 h 6093188"/>
              <a:gd name="connsiteX34" fmla="*/ 0 w 1879679"/>
              <a:gd name="connsiteY34" fmla="*/ 2616882 h 6093188"/>
              <a:gd name="connsiteX35" fmla="*/ 0 w 1879679"/>
              <a:gd name="connsiteY35" fmla="*/ 2516851 h 6093188"/>
              <a:gd name="connsiteX36" fmla="*/ 0 w 1879679"/>
              <a:gd name="connsiteY36" fmla="*/ 2515611 h 6093188"/>
              <a:gd name="connsiteX37" fmla="*/ 0 w 1879679"/>
              <a:gd name="connsiteY37" fmla="*/ 2473928 h 6093188"/>
              <a:gd name="connsiteX38" fmla="*/ 0 w 1879679"/>
              <a:gd name="connsiteY38" fmla="*/ 2324708 h 6093188"/>
              <a:gd name="connsiteX39" fmla="*/ 0 w 1879679"/>
              <a:gd name="connsiteY39" fmla="*/ 2324707 h 6093188"/>
              <a:gd name="connsiteX40" fmla="*/ 0 w 1879679"/>
              <a:gd name="connsiteY40" fmla="*/ 2283018 h 6093188"/>
              <a:gd name="connsiteX41" fmla="*/ 0 w 1879679"/>
              <a:gd name="connsiteY41" fmla="*/ 2127600 h 6093188"/>
              <a:gd name="connsiteX42" fmla="*/ 0 w 1879679"/>
              <a:gd name="connsiteY42" fmla="*/ 2102150 h 6093188"/>
              <a:gd name="connsiteX43" fmla="*/ 0 w 1879679"/>
              <a:gd name="connsiteY43" fmla="*/ 2102149 h 6093188"/>
              <a:gd name="connsiteX44" fmla="*/ 0 w 1879679"/>
              <a:gd name="connsiteY44" fmla="*/ 1905044 h 6093188"/>
              <a:gd name="connsiteX45" fmla="*/ 0 w 1879679"/>
              <a:gd name="connsiteY45" fmla="*/ 1755823 h 6093188"/>
              <a:gd name="connsiteX46" fmla="*/ 0 w 1879679"/>
              <a:gd name="connsiteY46" fmla="*/ 1755821 h 6093188"/>
              <a:gd name="connsiteX47" fmla="*/ 0 w 1879679"/>
              <a:gd name="connsiteY47" fmla="*/ 1746760 h 6093188"/>
              <a:gd name="connsiteX48" fmla="*/ 0 w 1879679"/>
              <a:gd name="connsiteY48" fmla="*/ 1712901 h 6093188"/>
              <a:gd name="connsiteX49" fmla="*/ 0 w 1879679"/>
              <a:gd name="connsiteY49" fmla="*/ 1712897 h 6093188"/>
              <a:gd name="connsiteX50" fmla="*/ 0 w 1879679"/>
              <a:gd name="connsiteY50" fmla="*/ 1612869 h 6093188"/>
              <a:gd name="connsiteX51" fmla="*/ 0 w 1879679"/>
              <a:gd name="connsiteY51" fmla="*/ 1612868 h 6093188"/>
              <a:gd name="connsiteX52" fmla="*/ 0 w 1879679"/>
              <a:gd name="connsiteY52" fmla="*/ 1515793 h 6093188"/>
              <a:gd name="connsiteX53" fmla="*/ 0 w 1879679"/>
              <a:gd name="connsiteY53" fmla="*/ 1456480 h 6093188"/>
              <a:gd name="connsiteX54" fmla="*/ 0 w 1879679"/>
              <a:gd name="connsiteY54" fmla="*/ 1456478 h 6093188"/>
              <a:gd name="connsiteX55" fmla="*/ 0 w 1879679"/>
              <a:gd name="connsiteY55" fmla="*/ 1415761 h 6093188"/>
              <a:gd name="connsiteX56" fmla="*/ 0 w 1879679"/>
              <a:gd name="connsiteY56" fmla="*/ 1259372 h 6093188"/>
              <a:gd name="connsiteX57" fmla="*/ 0 w 1879679"/>
              <a:gd name="connsiteY57" fmla="*/ 1223618 h 6093188"/>
              <a:gd name="connsiteX58" fmla="*/ 0 w 1879679"/>
              <a:gd name="connsiteY58" fmla="*/ 1223617 h 6093188"/>
              <a:gd name="connsiteX59" fmla="*/ 0 w 1879679"/>
              <a:gd name="connsiteY59" fmla="*/ 1067229 h 6093188"/>
              <a:gd name="connsiteX60" fmla="*/ 0 w 1879679"/>
              <a:gd name="connsiteY60" fmla="*/ 1067228 h 6093188"/>
              <a:gd name="connsiteX61" fmla="*/ 0 w 1879679"/>
              <a:gd name="connsiteY61" fmla="*/ 1026510 h 6093188"/>
              <a:gd name="connsiteX62" fmla="*/ 0 w 1879679"/>
              <a:gd name="connsiteY62" fmla="*/ 967198 h 6093188"/>
              <a:gd name="connsiteX63" fmla="*/ 0 w 1879679"/>
              <a:gd name="connsiteY63" fmla="*/ 967196 h 6093188"/>
              <a:gd name="connsiteX64" fmla="*/ 0 w 1879679"/>
              <a:gd name="connsiteY64" fmla="*/ 870121 h 6093188"/>
              <a:gd name="connsiteX65" fmla="*/ 0 w 1879679"/>
              <a:gd name="connsiteY65" fmla="*/ 770090 h 6093188"/>
              <a:gd name="connsiteX66" fmla="*/ 0 w 1879679"/>
              <a:gd name="connsiteY66" fmla="*/ 768850 h 6093188"/>
              <a:gd name="connsiteX67" fmla="*/ 0 w 1879679"/>
              <a:gd name="connsiteY67" fmla="*/ 577947 h 6093188"/>
              <a:gd name="connsiteX68" fmla="*/ 0 w 1879679"/>
              <a:gd name="connsiteY68" fmla="*/ 577946 h 6093188"/>
              <a:gd name="connsiteX69" fmla="*/ 0 w 1879679"/>
              <a:gd name="connsiteY69" fmla="*/ 536256 h 6093188"/>
              <a:gd name="connsiteX70" fmla="*/ 0 w 1879679"/>
              <a:gd name="connsiteY70" fmla="*/ 380839 h 6093188"/>
              <a:gd name="connsiteX71" fmla="*/ 0 w 1879679"/>
              <a:gd name="connsiteY71" fmla="*/ 9062 h 6093188"/>
              <a:gd name="connsiteX72" fmla="*/ 0 w 1879679"/>
              <a:gd name="connsiteY72" fmla="*/ 9060 h 6093188"/>
              <a:gd name="connsiteX73" fmla="*/ 0 w 1879679"/>
              <a:gd name="connsiteY73" fmla="*/ 0 h 6093188"/>
              <a:gd name="connsiteX74" fmla="*/ 455215 w 1879679"/>
              <a:gd name="connsiteY74" fmla="*/ 0 h 6093188"/>
              <a:gd name="connsiteX75" fmla="*/ 548216 w 1879679"/>
              <a:gd name="connsiteY75" fmla="*/ 0 h 6093188"/>
              <a:gd name="connsiteX76" fmla="*/ 1065514 w 1879679"/>
              <a:gd name="connsiteY76" fmla="*/ 0 h 6093188"/>
              <a:gd name="connsiteX77" fmla="*/ 1159590 w 1879679"/>
              <a:gd name="connsiteY77" fmla="*/ 0 h 6093188"/>
              <a:gd name="connsiteX78" fmla="*/ 1520728 w 1879679"/>
              <a:gd name="connsiteY78" fmla="*/ 0 h 6093188"/>
              <a:gd name="connsiteX79" fmla="*/ 1613728 w 1879679"/>
              <a:gd name="connsiteY79" fmla="*/ 0 h 6093188"/>
              <a:gd name="connsiteX80" fmla="*/ 1879679 w 1879679"/>
              <a:gd name="connsiteY80" fmla="*/ 0 h 6093188"/>
              <a:gd name="connsiteX81" fmla="*/ 1879679 w 1879679"/>
              <a:gd name="connsiteY81" fmla="*/ 69475 h 6093188"/>
              <a:gd name="connsiteX82" fmla="*/ 1879679 w 1879679"/>
              <a:gd name="connsiteY82" fmla="*/ 484769 h 6093188"/>
              <a:gd name="connsiteX83" fmla="*/ 1879679 w 1879679"/>
              <a:gd name="connsiteY83" fmla="*/ 1746760 h 6093188"/>
              <a:gd name="connsiteX84" fmla="*/ 1879679 w 1879679"/>
              <a:gd name="connsiteY84" fmla="*/ 1816236 h 6093188"/>
              <a:gd name="connsiteX85" fmla="*/ 1879679 w 1879679"/>
              <a:gd name="connsiteY85" fmla="*/ 2224844 h 6093188"/>
              <a:gd name="connsiteX86" fmla="*/ 1879679 w 1879679"/>
              <a:gd name="connsiteY86" fmla="*/ 2231530 h 6093188"/>
              <a:gd name="connsiteX87" fmla="*/ 1879679 w 1879679"/>
              <a:gd name="connsiteY87" fmla="*/ 3019997 h 6093188"/>
              <a:gd name="connsiteX88" fmla="*/ 1879679 w 1879679"/>
              <a:gd name="connsiteY88" fmla="*/ 3140953 h 6093188"/>
              <a:gd name="connsiteX89" fmla="*/ 1879679 w 1879679"/>
              <a:gd name="connsiteY89" fmla="*/ 3610650 h 6093188"/>
              <a:gd name="connsiteX90" fmla="*/ 1879679 w 1879679"/>
              <a:gd name="connsiteY90" fmla="*/ 3733005 h 6093188"/>
              <a:gd name="connsiteX91" fmla="*/ 1879679 w 1879679"/>
              <a:gd name="connsiteY91" fmla="*/ 3971605 h 6093188"/>
              <a:gd name="connsiteX92" fmla="*/ 1879679 w 1879679"/>
              <a:gd name="connsiteY92" fmla="*/ 4346427 h 6093188"/>
              <a:gd name="connsiteX93" fmla="*/ 1879679 w 1879679"/>
              <a:gd name="connsiteY93" fmla="*/ 4766758 h 6093188"/>
              <a:gd name="connsiteX94" fmla="*/ 1879679 w 1879679"/>
              <a:gd name="connsiteY94" fmla="*/ 4887714 h 6093188"/>
              <a:gd name="connsiteX95" fmla="*/ 1879679 w 1879679"/>
              <a:gd name="connsiteY95" fmla="*/ 5357411 h 6093188"/>
              <a:gd name="connsiteX96" fmla="*/ 1879679 w 1879679"/>
              <a:gd name="connsiteY96" fmla="*/ 5479766 h 6093188"/>
              <a:gd name="connsiteX97" fmla="*/ 1879679 w 1879679"/>
              <a:gd name="connsiteY97" fmla="*/ 6093188 h 6093188"/>
              <a:gd name="connsiteX98" fmla="*/ 1820360 w 1879679"/>
              <a:gd name="connsiteY98" fmla="*/ 6093188 h 6093188"/>
              <a:gd name="connsiteX99" fmla="*/ 1388114 w 1879679"/>
              <a:gd name="connsiteY99" fmla="*/ 6093188 h 6093188"/>
              <a:gd name="connsiteX100" fmla="*/ 1252844 w 1879679"/>
              <a:gd name="connsiteY100" fmla="*/ 6093188 h 6093188"/>
              <a:gd name="connsiteX101" fmla="*/ 820598 w 1879679"/>
              <a:gd name="connsiteY101" fmla="*/ 6093188 h 6093188"/>
              <a:gd name="connsiteX102" fmla="*/ 754847 w 1879679"/>
              <a:gd name="connsiteY102" fmla="*/ 6093188 h 6093188"/>
              <a:gd name="connsiteX103" fmla="*/ 322601 w 1879679"/>
              <a:gd name="connsiteY103" fmla="*/ 6093188 h 6093188"/>
              <a:gd name="connsiteX104" fmla="*/ 0 w 1879679"/>
              <a:gd name="connsiteY104" fmla="*/ 5744895 h 6093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879679" h="6093188">
                <a:moveTo>
                  <a:pt x="0" y="5744895"/>
                </a:moveTo>
                <a:lnTo>
                  <a:pt x="0" y="5355644"/>
                </a:lnTo>
                <a:lnTo>
                  <a:pt x="0" y="5255611"/>
                </a:lnTo>
                <a:lnTo>
                  <a:pt x="0" y="5099223"/>
                </a:lnTo>
                <a:lnTo>
                  <a:pt x="0" y="4866362"/>
                </a:lnTo>
                <a:lnTo>
                  <a:pt x="0" y="4709972"/>
                </a:lnTo>
                <a:lnTo>
                  <a:pt x="0" y="4609940"/>
                </a:lnTo>
                <a:lnTo>
                  <a:pt x="0" y="4220689"/>
                </a:lnTo>
                <a:lnTo>
                  <a:pt x="0" y="3998134"/>
                </a:lnTo>
                <a:lnTo>
                  <a:pt x="0" y="3848911"/>
                </a:lnTo>
                <a:lnTo>
                  <a:pt x="0" y="3848910"/>
                </a:lnTo>
                <a:lnTo>
                  <a:pt x="0" y="3651805"/>
                </a:lnTo>
                <a:lnTo>
                  <a:pt x="0" y="3608883"/>
                </a:lnTo>
                <a:lnTo>
                  <a:pt x="0" y="3508850"/>
                </a:lnTo>
                <a:lnTo>
                  <a:pt x="0" y="3459662"/>
                </a:lnTo>
                <a:lnTo>
                  <a:pt x="0" y="3459658"/>
                </a:lnTo>
                <a:lnTo>
                  <a:pt x="0" y="3359630"/>
                </a:lnTo>
                <a:lnTo>
                  <a:pt x="0" y="3359629"/>
                </a:lnTo>
                <a:lnTo>
                  <a:pt x="0" y="3352462"/>
                </a:lnTo>
                <a:lnTo>
                  <a:pt x="0" y="3262554"/>
                </a:lnTo>
                <a:lnTo>
                  <a:pt x="0" y="3203241"/>
                </a:lnTo>
                <a:lnTo>
                  <a:pt x="0" y="3203239"/>
                </a:lnTo>
                <a:lnTo>
                  <a:pt x="0" y="3162521"/>
                </a:lnTo>
                <a:lnTo>
                  <a:pt x="0" y="3119601"/>
                </a:lnTo>
                <a:lnTo>
                  <a:pt x="0" y="3006133"/>
                </a:lnTo>
                <a:lnTo>
                  <a:pt x="0" y="2970379"/>
                </a:lnTo>
                <a:lnTo>
                  <a:pt x="0" y="2970378"/>
                </a:lnTo>
                <a:lnTo>
                  <a:pt x="0" y="2963211"/>
                </a:lnTo>
                <a:lnTo>
                  <a:pt x="0" y="2863179"/>
                </a:lnTo>
                <a:lnTo>
                  <a:pt x="0" y="2813990"/>
                </a:lnTo>
                <a:lnTo>
                  <a:pt x="0" y="2813988"/>
                </a:lnTo>
                <a:lnTo>
                  <a:pt x="0" y="2773271"/>
                </a:lnTo>
                <a:lnTo>
                  <a:pt x="0" y="2713959"/>
                </a:lnTo>
                <a:lnTo>
                  <a:pt x="0" y="2713957"/>
                </a:lnTo>
                <a:lnTo>
                  <a:pt x="0" y="2616882"/>
                </a:lnTo>
                <a:lnTo>
                  <a:pt x="0" y="2516851"/>
                </a:lnTo>
                <a:lnTo>
                  <a:pt x="0" y="2515611"/>
                </a:lnTo>
                <a:lnTo>
                  <a:pt x="0" y="2473928"/>
                </a:lnTo>
                <a:lnTo>
                  <a:pt x="0" y="2324708"/>
                </a:lnTo>
                <a:lnTo>
                  <a:pt x="0" y="2324707"/>
                </a:lnTo>
                <a:lnTo>
                  <a:pt x="0" y="2283018"/>
                </a:lnTo>
                <a:lnTo>
                  <a:pt x="0" y="2127600"/>
                </a:lnTo>
                <a:lnTo>
                  <a:pt x="0" y="2102150"/>
                </a:lnTo>
                <a:lnTo>
                  <a:pt x="0" y="2102149"/>
                </a:lnTo>
                <a:lnTo>
                  <a:pt x="0" y="1905044"/>
                </a:lnTo>
                <a:lnTo>
                  <a:pt x="0" y="1755823"/>
                </a:lnTo>
                <a:lnTo>
                  <a:pt x="0" y="1755821"/>
                </a:lnTo>
                <a:lnTo>
                  <a:pt x="0" y="1746760"/>
                </a:lnTo>
                <a:lnTo>
                  <a:pt x="0" y="1712901"/>
                </a:lnTo>
                <a:lnTo>
                  <a:pt x="0" y="1712897"/>
                </a:lnTo>
                <a:lnTo>
                  <a:pt x="0" y="1612869"/>
                </a:lnTo>
                <a:lnTo>
                  <a:pt x="0" y="1612868"/>
                </a:lnTo>
                <a:lnTo>
                  <a:pt x="0" y="1515793"/>
                </a:lnTo>
                <a:lnTo>
                  <a:pt x="0" y="1456480"/>
                </a:lnTo>
                <a:lnTo>
                  <a:pt x="0" y="1456478"/>
                </a:lnTo>
                <a:lnTo>
                  <a:pt x="0" y="1415761"/>
                </a:lnTo>
                <a:lnTo>
                  <a:pt x="0" y="1259372"/>
                </a:lnTo>
                <a:lnTo>
                  <a:pt x="0" y="1223618"/>
                </a:lnTo>
                <a:lnTo>
                  <a:pt x="0" y="1223617"/>
                </a:lnTo>
                <a:lnTo>
                  <a:pt x="0" y="1067229"/>
                </a:lnTo>
                <a:lnTo>
                  <a:pt x="0" y="1067228"/>
                </a:lnTo>
                <a:lnTo>
                  <a:pt x="0" y="1026510"/>
                </a:lnTo>
                <a:lnTo>
                  <a:pt x="0" y="967198"/>
                </a:lnTo>
                <a:lnTo>
                  <a:pt x="0" y="967196"/>
                </a:lnTo>
                <a:lnTo>
                  <a:pt x="0" y="870121"/>
                </a:lnTo>
                <a:lnTo>
                  <a:pt x="0" y="770090"/>
                </a:lnTo>
                <a:lnTo>
                  <a:pt x="0" y="768850"/>
                </a:lnTo>
                <a:lnTo>
                  <a:pt x="0" y="577947"/>
                </a:lnTo>
                <a:lnTo>
                  <a:pt x="0" y="577946"/>
                </a:lnTo>
                <a:lnTo>
                  <a:pt x="0" y="536256"/>
                </a:lnTo>
                <a:lnTo>
                  <a:pt x="0" y="380839"/>
                </a:lnTo>
                <a:lnTo>
                  <a:pt x="0" y="9062"/>
                </a:lnTo>
                <a:lnTo>
                  <a:pt x="0" y="9060"/>
                </a:lnTo>
                <a:lnTo>
                  <a:pt x="0" y="0"/>
                </a:lnTo>
                <a:lnTo>
                  <a:pt x="455215" y="0"/>
                </a:lnTo>
                <a:lnTo>
                  <a:pt x="548216" y="0"/>
                </a:lnTo>
                <a:lnTo>
                  <a:pt x="1065514" y="0"/>
                </a:lnTo>
                <a:lnTo>
                  <a:pt x="1159590" y="0"/>
                </a:lnTo>
                <a:lnTo>
                  <a:pt x="1520728" y="0"/>
                </a:lnTo>
                <a:lnTo>
                  <a:pt x="1613728" y="0"/>
                </a:lnTo>
                <a:lnTo>
                  <a:pt x="1879679" y="0"/>
                </a:lnTo>
                <a:lnTo>
                  <a:pt x="1879679" y="69475"/>
                </a:lnTo>
                <a:lnTo>
                  <a:pt x="1879679" y="484769"/>
                </a:lnTo>
                <a:lnTo>
                  <a:pt x="1879679" y="1746760"/>
                </a:lnTo>
                <a:lnTo>
                  <a:pt x="1879679" y="1816236"/>
                </a:lnTo>
                <a:lnTo>
                  <a:pt x="1879679" y="2224844"/>
                </a:lnTo>
                <a:lnTo>
                  <a:pt x="1879679" y="2231530"/>
                </a:lnTo>
                <a:lnTo>
                  <a:pt x="1879679" y="3019997"/>
                </a:lnTo>
                <a:lnTo>
                  <a:pt x="1879679" y="3140953"/>
                </a:lnTo>
                <a:lnTo>
                  <a:pt x="1879679" y="3610650"/>
                </a:lnTo>
                <a:lnTo>
                  <a:pt x="1879679" y="3733005"/>
                </a:lnTo>
                <a:lnTo>
                  <a:pt x="1879679" y="3971605"/>
                </a:lnTo>
                <a:lnTo>
                  <a:pt x="1879679" y="4346427"/>
                </a:lnTo>
                <a:lnTo>
                  <a:pt x="1879679" y="4766758"/>
                </a:lnTo>
                <a:lnTo>
                  <a:pt x="1879679" y="4887714"/>
                </a:lnTo>
                <a:lnTo>
                  <a:pt x="1879679" y="5357411"/>
                </a:lnTo>
                <a:lnTo>
                  <a:pt x="1879679" y="5479766"/>
                </a:lnTo>
                <a:lnTo>
                  <a:pt x="1879679" y="6093188"/>
                </a:lnTo>
                <a:lnTo>
                  <a:pt x="1820360" y="6093188"/>
                </a:lnTo>
                <a:lnTo>
                  <a:pt x="1388114" y="6093188"/>
                </a:lnTo>
                <a:lnTo>
                  <a:pt x="1252844" y="6093188"/>
                </a:lnTo>
                <a:lnTo>
                  <a:pt x="820598" y="6093188"/>
                </a:lnTo>
                <a:lnTo>
                  <a:pt x="754847" y="6093188"/>
                </a:lnTo>
                <a:lnTo>
                  <a:pt x="322601" y="6093188"/>
                </a:lnTo>
                <a:cubicBezTo>
                  <a:pt x="144908" y="6093188"/>
                  <a:pt x="0" y="5937882"/>
                  <a:pt x="0" y="5744895"/>
                </a:cubicBezTo>
                <a:close/>
              </a:path>
            </a:pathLst>
          </a:custGeom>
          <a:noFill/>
          <a:ln w="24491" cap="flat">
            <a:solidFill>
              <a:srgbClr val="EC7C69"/>
            </a:solidFill>
            <a:prstDash val="solid"/>
            <a:miter/>
          </a:ln>
        </p:spPr>
        <p:txBody>
          <a:bodyPr wrap="square" rtlCol="0" anchor="ctr">
            <a:noAutofit/>
          </a:bodyPr>
          <a:lstStyle/>
          <a:p>
            <a:endParaRPr lang="en-US"/>
          </a:p>
        </p:txBody>
      </p:sp>
    </p:spTree>
    <p:extLst>
      <p:ext uri="{BB962C8B-B14F-4D97-AF65-F5344CB8AC3E}">
        <p14:creationId xmlns:p14="http://schemas.microsoft.com/office/powerpoint/2010/main" val="6138917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542702-FD97-20B2-D9C7-4A839B79B7A4}"/>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1C93D493-2E16-2D35-0615-7F30743D7B4D}"/>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EC7C69"/>
          </a:solidFill>
          <a:ln w="24491" cap="flat">
            <a:noFill/>
            <a:prstDash val="solid"/>
            <a:miter/>
          </a:ln>
        </p:spPr>
        <p:txBody>
          <a:bodyPr wrap="square" rtlCol="0" anchor="ctr">
            <a:noAutofit/>
          </a:bodyPr>
          <a:lstStyle/>
          <a:p>
            <a:endParaRPr lang="en-US"/>
          </a:p>
        </p:txBody>
      </p:sp>
      <p:sp>
        <p:nvSpPr>
          <p:cNvPr id="7" name="Slide Number Placeholder 5">
            <a:extLst>
              <a:ext uri="{FF2B5EF4-FFF2-40B4-BE49-F238E27FC236}">
                <a16:creationId xmlns:a16="http://schemas.microsoft.com/office/drawing/2014/main" id="{776A04E9-9EF1-AF12-79D9-A3BBB82BAB5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34</a:t>
            </a:fld>
            <a:endParaRPr lang="fr-CA" sz="1200" dirty="0"/>
          </a:p>
        </p:txBody>
      </p:sp>
      <p:pic>
        <p:nvPicPr>
          <p:cNvPr id="14" name="Picture 13">
            <a:extLst>
              <a:ext uri="{FF2B5EF4-FFF2-40B4-BE49-F238E27FC236}">
                <a16:creationId xmlns:a16="http://schemas.microsoft.com/office/drawing/2014/main" id="{F50E0ADC-1482-0518-2347-63D21E3B1F6D}"/>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6" name="Text Placeholder 3">
            <a:extLst>
              <a:ext uri="{FF2B5EF4-FFF2-40B4-BE49-F238E27FC236}">
                <a16:creationId xmlns:a16="http://schemas.microsoft.com/office/drawing/2014/main" id="{00AC2E25-2773-B2F7-428D-5CBC951845C7}"/>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Your Budget</a:t>
            </a:r>
          </a:p>
          <a:p>
            <a:pPr algn="r">
              <a:lnSpc>
                <a:spcPts val="3620"/>
              </a:lnSpc>
            </a:pPr>
            <a:endParaRPr lang="en-US" dirty="0">
              <a:solidFill>
                <a:schemeClr val="bg1"/>
              </a:solidFill>
            </a:endParaRPr>
          </a:p>
        </p:txBody>
      </p:sp>
      <p:cxnSp>
        <p:nvCxnSpPr>
          <p:cNvPr id="2" name="Straight Connector 1">
            <a:extLst>
              <a:ext uri="{FF2B5EF4-FFF2-40B4-BE49-F238E27FC236}">
                <a16:creationId xmlns:a16="http://schemas.microsoft.com/office/drawing/2014/main" id="{9F718F35-F513-52DD-9553-0D0DA10CB5C4}"/>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20E19312-D834-B5B9-6FE3-1E7A37D7E9B3}"/>
              </a:ext>
            </a:extLst>
          </p:cNvPr>
          <p:cNvSpPr txBox="1"/>
          <p:nvPr/>
        </p:nvSpPr>
        <p:spPr>
          <a:xfrm>
            <a:off x="2039426" y="1231046"/>
            <a:ext cx="8900381" cy="4506362"/>
          </a:xfrm>
          <a:prstGeom prst="rect">
            <a:avLst/>
          </a:prstGeom>
          <a:noFill/>
        </p:spPr>
        <p:txBody>
          <a:bodyPr wrap="square">
            <a:spAutoFit/>
          </a:bodyPr>
          <a:lstStyle/>
          <a:p>
            <a:pPr>
              <a:lnSpc>
                <a:spcPts val="2480"/>
              </a:lnSpc>
            </a:pPr>
            <a:r>
              <a:rPr lang="en-US" sz="2400" b="1" dirty="0">
                <a:solidFill>
                  <a:srgbClr val="EC7C69"/>
                </a:solidFill>
              </a:rPr>
              <a:t>What is your Budget? </a:t>
            </a:r>
          </a:p>
          <a:p>
            <a:endParaRPr lang="en-US" sz="800" b="1" dirty="0">
              <a:solidFill>
                <a:srgbClr val="EC7C69"/>
              </a:solidFill>
            </a:endParaRPr>
          </a:p>
          <a:p>
            <a:pPr>
              <a:lnSpc>
                <a:spcPts val="2480"/>
              </a:lnSpc>
            </a:pPr>
            <a:r>
              <a:rPr lang="en-US" sz="2200" dirty="0">
                <a:solidFill>
                  <a:srgbClr val="494949"/>
                </a:solidFill>
              </a:rPr>
              <a:t>(If your budget is tight, there are funding options, or you can phase out and plan your development) - </a:t>
            </a:r>
            <a:r>
              <a:rPr lang="en-US" sz="2200" b="1" dirty="0">
                <a:solidFill>
                  <a:srgbClr val="494949"/>
                </a:solidFill>
              </a:rPr>
              <a:t>How many units do you want to build: 1, 5, 10, or more than 10? </a:t>
            </a:r>
            <a:r>
              <a:rPr lang="en-US" sz="2200" dirty="0">
                <a:solidFill>
                  <a:srgbClr val="494949"/>
                </a:solidFill>
              </a:rPr>
              <a:t>(You need to factor in scale and site space.) </a:t>
            </a:r>
          </a:p>
          <a:p>
            <a:pPr>
              <a:lnSpc>
                <a:spcPts val="2480"/>
              </a:lnSpc>
            </a:pPr>
            <a:endParaRPr lang="en-US" sz="2200" b="1" dirty="0">
              <a:solidFill>
                <a:srgbClr val="494949"/>
              </a:solidFill>
            </a:endParaRPr>
          </a:p>
          <a:p>
            <a:pPr>
              <a:lnSpc>
                <a:spcPts val="2480"/>
              </a:lnSpc>
            </a:pPr>
            <a:r>
              <a:rPr lang="en-US" sz="2400" b="1" dirty="0">
                <a:solidFill>
                  <a:srgbClr val="EC7C69"/>
                </a:solidFill>
              </a:rPr>
              <a:t>Are you Going Basic or Luxury Level? </a:t>
            </a:r>
          </a:p>
          <a:p>
            <a:endParaRPr lang="en-US" sz="800" b="1" dirty="0">
              <a:solidFill>
                <a:srgbClr val="EC7C69"/>
              </a:solidFill>
            </a:endParaRPr>
          </a:p>
          <a:p>
            <a:pPr>
              <a:lnSpc>
                <a:spcPts val="2480"/>
              </a:lnSpc>
            </a:pPr>
            <a:r>
              <a:rPr lang="en-US" sz="2200" dirty="0">
                <a:solidFill>
                  <a:srgbClr val="494949"/>
                </a:solidFill>
              </a:rPr>
              <a:t>(Obviously less expensive for basic but more potential yield with the luxury level, this comes with more investment though). Also, bear in mind that startup costs vary widely by country and scale. To illustrate, consider three scenarios. The table in the next slide does not include utilities, electricity, waste, insurance, contingency, or other add-on expenses. Explained in more detail in the following slides.</a:t>
            </a:r>
          </a:p>
          <a:p>
            <a:pPr>
              <a:lnSpc>
                <a:spcPts val="2480"/>
              </a:lnSpc>
            </a:pPr>
            <a:endParaRPr lang="en-IE" sz="2200" dirty="0">
              <a:solidFill>
                <a:srgbClr val="494949"/>
              </a:solidFill>
            </a:endParaRPr>
          </a:p>
        </p:txBody>
      </p:sp>
      <p:sp>
        <p:nvSpPr>
          <p:cNvPr id="4" name="Text Placeholder 5">
            <a:extLst>
              <a:ext uri="{FF2B5EF4-FFF2-40B4-BE49-F238E27FC236}">
                <a16:creationId xmlns:a16="http://schemas.microsoft.com/office/drawing/2014/main" id="{6D8EC274-8054-0688-9E30-532C78F52B53}"/>
              </a:ext>
            </a:extLst>
          </p:cNvPr>
          <p:cNvSpPr txBox="1">
            <a:spLocks/>
          </p:cNvSpPr>
          <p:nvPr/>
        </p:nvSpPr>
        <p:spPr>
          <a:xfrm>
            <a:off x="2039427" y="400242"/>
            <a:ext cx="9523308" cy="830800"/>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What is Your Budget: </a:t>
            </a:r>
            <a:r>
              <a:rPr lang="en-US" dirty="0">
                <a:solidFill>
                  <a:srgbClr val="494949"/>
                </a:solidFill>
              </a:rPr>
              <a:t>Estimated Basic Cost Breakdown</a:t>
            </a:r>
          </a:p>
          <a:p>
            <a:pPr>
              <a:lnSpc>
                <a:spcPts val="2900"/>
              </a:lnSpc>
            </a:pPr>
            <a:endParaRPr lang="en-US" dirty="0"/>
          </a:p>
        </p:txBody>
      </p:sp>
    </p:spTree>
    <p:extLst>
      <p:ext uri="{BB962C8B-B14F-4D97-AF65-F5344CB8AC3E}">
        <p14:creationId xmlns:p14="http://schemas.microsoft.com/office/powerpoint/2010/main" val="27519222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D7705-A5F9-BBB9-7C24-169F584A348D}"/>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4FF32870-297F-0B18-7461-A47882C8D53C}"/>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EC7C69"/>
          </a:solidFill>
          <a:ln w="24491" cap="flat">
            <a:noFill/>
            <a:prstDash val="solid"/>
            <a:miter/>
          </a:ln>
        </p:spPr>
        <p:txBody>
          <a:bodyPr wrap="square" rtlCol="0" anchor="ctr">
            <a:noAutofit/>
          </a:bodyPr>
          <a:lstStyle/>
          <a:p>
            <a:endParaRPr lang="en-US"/>
          </a:p>
        </p:txBody>
      </p:sp>
      <p:sp>
        <p:nvSpPr>
          <p:cNvPr id="7" name="Slide Number Placeholder 5">
            <a:extLst>
              <a:ext uri="{FF2B5EF4-FFF2-40B4-BE49-F238E27FC236}">
                <a16:creationId xmlns:a16="http://schemas.microsoft.com/office/drawing/2014/main" id="{F695C247-AFFE-6BE4-A416-15FE28D45B97}"/>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35</a:t>
            </a:fld>
            <a:endParaRPr lang="fr-CA" sz="1200" dirty="0"/>
          </a:p>
        </p:txBody>
      </p:sp>
      <p:pic>
        <p:nvPicPr>
          <p:cNvPr id="14" name="Picture 13">
            <a:extLst>
              <a:ext uri="{FF2B5EF4-FFF2-40B4-BE49-F238E27FC236}">
                <a16:creationId xmlns:a16="http://schemas.microsoft.com/office/drawing/2014/main" id="{06A0C393-3D2B-5410-55BB-1FC0A0A5942C}"/>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6" name="Text Placeholder 3">
            <a:extLst>
              <a:ext uri="{FF2B5EF4-FFF2-40B4-BE49-F238E27FC236}">
                <a16:creationId xmlns:a16="http://schemas.microsoft.com/office/drawing/2014/main" id="{B5E13305-8B9A-03C9-8312-9BE9E44AA37B}"/>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Your Budget</a:t>
            </a:r>
          </a:p>
          <a:p>
            <a:pPr algn="r">
              <a:lnSpc>
                <a:spcPts val="3620"/>
              </a:lnSpc>
            </a:pPr>
            <a:endParaRPr lang="en-US" dirty="0">
              <a:solidFill>
                <a:schemeClr val="bg1"/>
              </a:solidFill>
            </a:endParaRPr>
          </a:p>
        </p:txBody>
      </p:sp>
      <p:cxnSp>
        <p:nvCxnSpPr>
          <p:cNvPr id="2" name="Straight Connector 1">
            <a:extLst>
              <a:ext uri="{FF2B5EF4-FFF2-40B4-BE49-F238E27FC236}">
                <a16:creationId xmlns:a16="http://schemas.microsoft.com/office/drawing/2014/main" id="{F3E78E26-8678-9A6E-2CC7-C31DD5D86B54}"/>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4" name="Text Placeholder 5">
            <a:extLst>
              <a:ext uri="{FF2B5EF4-FFF2-40B4-BE49-F238E27FC236}">
                <a16:creationId xmlns:a16="http://schemas.microsoft.com/office/drawing/2014/main" id="{2A616DF5-D2CC-D28E-5C04-B89C17AB98BA}"/>
              </a:ext>
            </a:extLst>
          </p:cNvPr>
          <p:cNvSpPr txBox="1">
            <a:spLocks/>
          </p:cNvSpPr>
          <p:nvPr/>
        </p:nvSpPr>
        <p:spPr>
          <a:xfrm>
            <a:off x="2039427" y="400242"/>
            <a:ext cx="9523308" cy="830800"/>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What is Your Budget: </a:t>
            </a:r>
            <a:r>
              <a:rPr lang="en-US" dirty="0">
                <a:solidFill>
                  <a:srgbClr val="494949"/>
                </a:solidFill>
              </a:rPr>
              <a:t>Estimated Basic Cost Breakdown</a:t>
            </a:r>
          </a:p>
          <a:p>
            <a:pPr>
              <a:lnSpc>
                <a:spcPts val="2900"/>
              </a:lnSpc>
            </a:pPr>
            <a:endParaRPr lang="en-US" dirty="0"/>
          </a:p>
        </p:txBody>
      </p:sp>
      <p:graphicFrame>
        <p:nvGraphicFramePr>
          <p:cNvPr id="5" name="Table 4">
            <a:extLst>
              <a:ext uri="{FF2B5EF4-FFF2-40B4-BE49-F238E27FC236}">
                <a16:creationId xmlns:a16="http://schemas.microsoft.com/office/drawing/2014/main" id="{D2DC1675-C174-A679-7794-D4E028252107}"/>
              </a:ext>
            </a:extLst>
          </p:cNvPr>
          <p:cNvGraphicFramePr>
            <a:graphicFrameLocks noGrp="1"/>
          </p:cNvGraphicFramePr>
          <p:nvPr>
            <p:extLst>
              <p:ext uri="{D42A27DB-BD31-4B8C-83A1-F6EECF244321}">
                <p14:modId xmlns:p14="http://schemas.microsoft.com/office/powerpoint/2010/main" val="1531183446"/>
              </p:ext>
            </p:extLst>
          </p:nvPr>
        </p:nvGraphicFramePr>
        <p:xfrm>
          <a:off x="2039427" y="1463756"/>
          <a:ext cx="9424200" cy="4063160"/>
        </p:xfrm>
        <a:graphic>
          <a:graphicData uri="http://schemas.openxmlformats.org/drawingml/2006/table">
            <a:tbl>
              <a:tblPr/>
              <a:tblGrid>
                <a:gridCol w="2356050">
                  <a:extLst>
                    <a:ext uri="{9D8B030D-6E8A-4147-A177-3AD203B41FA5}">
                      <a16:colId xmlns:a16="http://schemas.microsoft.com/office/drawing/2014/main" val="3993057242"/>
                    </a:ext>
                  </a:extLst>
                </a:gridCol>
                <a:gridCol w="2356050">
                  <a:extLst>
                    <a:ext uri="{9D8B030D-6E8A-4147-A177-3AD203B41FA5}">
                      <a16:colId xmlns:a16="http://schemas.microsoft.com/office/drawing/2014/main" val="371853711"/>
                    </a:ext>
                  </a:extLst>
                </a:gridCol>
                <a:gridCol w="2356050">
                  <a:extLst>
                    <a:ext uri="{9D8B030D-6E8A-4147-A177-3AD203B41FA5}">
                      <a16:colId xmlns:a16="http://schemas.microsoft.com/office/drawing/2014/main" val="417883279"/>
                    </a:ext>
                  </a:extLst>
                </a:gridCol>
                <a:gridCol w="2356050">
                  <a:extLst>
                    <a:ext uri="{9D8B030D-6E8A-4147-A177-3AD203B41FA5}">
                      <a16:colId xmlns:a16="http://schemas.microsoft.com/office/drawing/2014/main" val="3929924165"/>
                    </a:ext>
                  </a:extLst>
                </a:gridCol>
              </a:tblGrid>
              <a:tr h="507832">
                <a:tc>
                  <a:txBody>
                    <a:bodyPr/>
                    <a:lstStyle/>
                    <a:p>
                      <a:r>
                        <a:rPr lang="en-IE" sz="2200" b="1" dirty="0">
                          <a:solidFill>
                            <a:schemeClr val="bg1"/>
                          </a:solidFill>
                        </a:rPr>
                        <a:t>Expense</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494949"/>
                      </a:solidFill>
                      <a:prstDash val="solid"/>
                      <a:round/>
                      <a:headEnd type="none" w="med" len="med"/>
                      <a:tailEnd type="none" w="med" len="med"/>
                    </a:lnB>
                    <a:solidFill>
                      <a:srgbClr val="EC7C69"/>
                    </a:solidFill>
                  </a:tcPr>
                </a:tc>
                <a:tc>
                  <a:txBody>
                    <a:bodyPr/>
                    <a:lstStyle/>
                    <a:p>
                      <a:r>
                        <a:rPr lang="en-IE" sz="2200" b="1" dirty="0">
                          <a:solidFill>
                            <a:schemeClr val="bg1"/>
                          </a:solidFill>
                        </a:rPr>
                        <a:t>Single Unit</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494949"/>
                      </a:solidFill>
                      <a:prstDash val="solid"/>
                      <a:round/>
                      <a:headEnd type="none" w="med" len="med"/>
                      <a:tailEnd type="none" w="med" len="med"/>
                    </a:lnB>
                    <a:solidFill>
                      <a:srgbClr val="EC7C69"/>
                    </a:solidFill>
                  </a:tcPr>
                </a:tc>
                <a:tc>
                  <a:txBody>
                    <a:bodyPr/>
                    <a:lstStyle/>
                    <a:p>
                      <a:r>
                        <a:rPr lang="en-IE" sz="2200" b="1" dirty="0">
                          <a:solidFill>
                            <a:schemeClr val="bg1"/>
                          </a:solidFill>
                        </a:rPr>
                        <a:t>5 Units</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494949"/>
                      </a:solidFill>
                      <a:prstDash val="solid"/>
                      <a:round/>
                      <a:headEnd type="none" w="med" len="med"/>
                      <a:tailEnd type="none" w="med" len="med"/>
                    </a:lnB>
                    <a:solidFill>
                      <a:srgbClr val="EC7C69"/>
                    </a:solidFill>
                  </a:tcPr>
                </a:tc>
                <a:tc>
                  <a:txBody>
                    <a:bodyPr/>
                    <a:lstStyle/>
                    <a:p>
                      <a:r>
                        <a:rPr lang="en-IE" sz="2200" b="1" dirty="0">
                          <a:solidFill>
                            <a:schemeClr val="bg1"/>
                          </a:solidFill>
                        </a:rPr>
                        <a:t>10 Units</a:t>
                      </a:r>
                      <a:endParaRPr lang="en-IE"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494949"/>
                      </a:solidFill>
                      <a:prstDash val="solid"/>
                      <a:round/>
                      <a:headEnd type="none" w="med" len="med"/>
                      <a:tailEnd type="none" w="med" len="med"/>
                    </a:lnB>
                    <a:solidFill>
                      <a:srgbClr val="EC7C69"/>
                    </a:solidFill>
                  </a:tcPr>
                </a:tc>
                <a:extLst>
                  <a:ext uri="{0D108BD9-81ED-4DB2-BD59-A6C34878D82A}">
                    <a16:rowId xmlns:a16="http://schemas.microsoft.com/office/drawing/2014/main" val="966223624"/>
                  </a:ext>
                </a:extLst>
              </a:tr>
              <a:tr h="507832">
                <a:tc>
                  <a:txBody>
                    <a:bodyPr/>
                    <a:lstStyle/>
                    <a:p>
                      <a:r>
                        <a:rPr lang="en-IE" sz="2200" b="1" dirty="0">
                          <a:solidFill>
                            <a:srgbClr val="459597"/>
                          </a:solidFill>
                        </a:rPr>
                        <a:t>Land (</a:t>
                      </a:r>
                      <a:r>
                        <a:rPr lang="en-IE" sz="2200" b="1" dirty="0" err="1">
                          <a:solidFill>
                            <a:srgbClr val="459597"/>
                          </a:solidFill>
                        </a:rPr>
                        <a:t>approx</a:t>
                      </a:r>
                      <a:r>
                        <a:rPr lang="en-IE" sz="2200" b="1" dirty="0">
                          <a:solidFill>
                            <a:srgbClr val="459597"/>
                          </a:solidFill>
                        </a:rPr>
                        <a:t>)</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dirty="0">
                          <a:solidFill>
                            <a:srgbClr val="494949"/>
                          </a:solidFill>
                        </a:rPr>
                        <a:t>€5,000–€10,000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a:solidFill>
                            <a:srgbClr val="494949"/>
                          </a:solidFill>
                        </a:rPr>
                        <a:t>€20,000–€30,000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a:solidFill>
                            <a:srgbClr val="494949"/>
                          </a:solidFill>
                        </a:rPr>
                        <a:t>€45,000–€60,000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extLst>
                  <a:ext uri="{0D108BD9-81ED-4DB2-BD59-A6C34878D82A}">
                    <a16:rowId xmlns:a16="http://schemas.microsoft.com/office/drawing/2014/main" val="1828708979"/>
                  </a:ext>
                </a:extLst>
              </a:tr>
              <a:tr h="507832">
                <a:tc>
                  <a:txBody>
                    <a:bodyPr/>
                    <a:lstStyle/>
                    <a:p>
                      <a:r>
                        <a:rPr lang="en-IE" sz="2200" b="1" dirty="0">
                          <a:solidFill>
                            <a:srgbClr val="459597"/>
                          </a:solidFill>
                        </a:rPr>
                        <a:t>Planning / Permits</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dirty="0">
                          <a:solidFill>
                            <a:srgbClr val="494949"/>
                          </a:solidFill>
                        </a:rPr>
                        <a:t>€1,000–€3,000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a:solidFill>
                            <a:srgbClr val="494949"/>
                          </a:solidFill>
                        </a:rPr>
                        <a:t>€5,000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dirty="0">
                          <a:solidFill>
                            <a:srgbClr val="494949"/>
                          </a:solidFill>
                        </a:rPr>
                        <a:t>€10,000+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extLst>
                  <a:ext uri="{0D108BD9-81ED-4DB2-BD59-A6C34878D82A}">
                    <a16:rowId xmlns:a16="http://schemas.microsoft.com/office/drawing/2014/main" val="3802195883"/>
                  </a:ext>
                </a:extLst>
              </a:tr>
              <a:tr h="507832">
                <a:tc>
                  <a:txBody>
                    <a:bodyPr/>
                    <a:lstStyle/>
                    <a:p>
                      <a:r>
                        <a:rPr lang="en-IE" sz="2200" b="1" dirty="0">
                          <a:solidFill>
                            <a:srgbClr val="459597"/>
                          </a:solidFill>
                        </a:rPr>
                        <a:t>Infrastructure</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a:solidFill>
                            <a:srgbClr val="494949"/>
                          </a:solidFill>
                        </a:rPr>
                        <a:t>€20,000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a:solidFill>
                            <a:srgbClr val="494949"/>
                          </a:solidFill>
                        </a:rPr>
                        <a:t>€100,000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dirty="0">
                          <a:solidFill>
                            <a:srgbClr val="494949"/>
                          </a:solidFill>
                        </a:rPr>
                        <a:t>€200,000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extLst>
                  <a:ext uri="{0D108BD9-81ED-4DB2-BD59-A6C34878D82A}">
                    <a16:rowId xmlns:a16="http://schemas.microsoft.com/office/drawing/2014/main" val="3204225823"/>
                  </a:ext>
                </a:extLst>
              </a:tr>
              <a:tr h="507832">
                <a:tc>
                  <a:txBody>
                    <a:bodyPr/>
                    <a:lstStyle/>
                    <a:p>
                      <a:r>
                        <a:rPr lang="en-IE" sz="2200" b="1" dirty="0">
                          <a:solidFill>
                            <a:srgbClr val="459597"/>
                          </a:solidFill>
                        </a:rPr>
                        <a:t>Units (</a:t>
                      </a:r>
                      <a:r>
                        <a:rPr lang="en-IE" sz="2200" b="1" dirty="0" err="1">
                          <a:solidFill>
                            <a:srgbClr val="459597"/>
                          </a:solidFill>
                        </a:rPr>
                        <a:t>avg</a:t>
                      </a:r>
                      <a:r>
                        <a:rPr lang="en-IE" sz="2200" b="1" dirty="0">
                          <a:solidFill>
                            <a:srgbClr val="459597"/>
                          </a:solidFill>
                        </a:rPr>
                        <a:t> cost)</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a:solidFill>
                            <a:srgbClr val="494949"/>
                          </a:solidFill>
                        </a:rPr>
                        <a:t>€12,000–€25,000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a:solidFill>
                            <a:srgbClr val="494949"/>
                          </a:solidFill>
                        </a:rPr>
                        <a:t>€125,000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dirty="0">
                          <a:solidFill>
                            <a:srgbClr val="494949"/>
                          </a:solidFill>
                        </a:rPr>
                        <a:t>€250,000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extLst>
                  <a:ext uri="{0D108BD9-81ED-4DB2-BD59-A6C34878D82A}">
                    <a16:rowId xmlns:a16="http://schemas.microsoft.com/office/drawing/2014/main" val="2631644322"/>
                  </a:ext>
                </a:extLst>
              </a:tr>
              <a:tr h="507832">
                <a:tc>
                  <a:txBody>
                    <a:bodyPr/>
                    <a:lstStyle/>
                    <a:p>
                      <a:r>
                        <a:rPr lang="en-IE" sz="2200" b="1" dirty="0">
                          <a:solidFill>
                            <a:srgbClr val="459597"/>
                          </a:solidFill>
                        </a:rPr>
                        <a:t>Furnishings &amp; Fit-out</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a:solidFill>
                            <a:srgbClr val="494949"/>
                          </a:solidFill>
                        </a:rPr>
                        <a:t>€3,000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dirty="0">
                          <a:solidFill>
                            <a:srgbClr val="494949"/>
                          </a:solidFill>
                        </a:rPr>
                        <a:t>€15,000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dirty="0">
                          <a:solidFill>
                            <a:srgbClr val="494949"/>
                          </a:solidFill>
                        </a:rPr>
                        <a:t>€30,000</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extLst>
                  <a:ext uri="{0D108BD9-81ED-4DB2-BD59-A6C34878D82A}">
                    <a16:rowId xmlns:a16="http://schemas.microsoft.com/office/drawing/2014/main" val="2718541304"/>
                  </a:ext>
                </a:extLst>
              </a:tr>
              <a:tr h="507832">
                <a:tc>
                  <a:txBody>
                    <a:bodyPr/>
                    <a:lstStyle/>
                    <a:p>
                      <a:r>
                        <a:rPr lang="en-IE" sz="2200" b="1" dirty="0">
                          <a:solidFill>
                            <a:srgbClr val="459597"/>
                          </a:solidFill>
                        </a:rPr>
                        <a:t>Total (</a:t>
                      </a:r>
                      <a:r>
                        <a:rPr lang="en-IE" sz="2200" b="1" dirty="0" err="1">
                          <a:solidFill>
                            <a:srgbClr val="459597"/>
                          </a:solidFill>
                        </a:rPr>
                        <a:t>approx</a:t>
                      </a:r>
                      <a:r>
                        <a:rPr lang="en-IE" sz="2200" b="1" dirty="0">
                          <a:solidFill>
                            <a:srgbClr val="459597"/>
                          </a:solidFill>
                        </a:rPr>
                        <a:t>)</a:t>
                      </a: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b="1">
                          <a:solidFill>
                            <a:srgbClr val="494949"/>
                          </a:solidFill>
                        </a:rPr>
                        <a:t>€41,000–€55,000</a:t>
                      </a:r>
                      <a:endParaRPr lang="en-IE" sz="2200">
                        <a:solidFill>
                          <a:srgbClr val="494949"/>
                        </a:solidFill>
                      </a:endParaRP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b="1" dirty="0">
                          <a:solidFill>
                            <a:srgbClr val="494949"/>
                          </a:solidFill>
                        </a:rPr>
                        <a:t>€165,000–€195,000</a:t>
                      </a:r>
                      <a:endParaRPr lang="en-IE" sz="2200" dirty="0">
                        <a:solidFill>
                          <a:srgbClr val="494949"/>
                        </a:solidFill>
                      </a:endParaRP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tc>
                  <a:txBody>
                    <a:bodyPr/>
                    <a:lstStyle/>
                    <a:p>
                      <a:r>
                        <a:rPr lang="en-IE" sz="2200" b="1" dirty="0">
                          <a:solidFill>
                            <a:srgbClr val="494949"/>
                          </a:solidFill>
                        </a:rPr>
                        <a:t>€540,000–€580,000</a:t>
                      </a:r>
                      <a:endParaRPr lang="en-IE" sz="2200" dirty="0">
                        <a:solidFill>
                          <a:srgbClr val="494949"/>
                        </a:solidFill>
                      </a:endParaRPr>
                    </a:p>
                  </a:txBody>
                  <a:tcPr anchor="ctr">
                    <a:lnL w="12700" cap="flat" cmpd="sng" algn="ctr">
                      <a:solidFill>
                        <a:srgbClr val="494949"/>
                      </a:solidFill>
                      <a:prstDash val="solid"/>
                      <a:round/>
                      <a:headEnd type="none" w="med" len="med"/>
                      <a:tailEnd type="none" w="med" len="med"/>
                    </a:lnL>
                    <a:lnR w="12700" cap="flat" cmpd="sng" algn="ctr">
                      <a:solidFill>
                        <a:srgbClr val="494949"/>
                      </a:solidFill>
                      <a:prstDash val="solid"/>
                      <a:round/>
                      <a:headEnd type="none" w="med" len="med"/>
                      <a:tailEnd type="none" w="med" len="med"/>
                    </a:lnR>
                    <a:lnT w="12700" cap="flat" cmpd="sng" algn="ctr">
                      <a:solidFill>
                        <a:srgbClr val="494949"/>
                      </a:solidFill>
                      <a:prstDash val="solid"/>
                      <a:round/>
                      <a:headEnd type="none" w="med" len="med"/>
                      <a:tailEnd type="none" w="med" len="med"/>
                    </a:lnT>
                    <a:lnB w="12700" cap="flat" cmpd="sng" algn="ctr">
                      <a:solidFill>
                        <a:srgbClr val="494949"/>
                      </a:solidFill>
                      <a:prstDash val="solid"/>
                      <a:round/>
                      <a:headEnd type="none" w="med" len="med"/>
                      <a:tailEnd type="none" w="med" len="med"/>
                    </a:lnB>
                    <a:noFill/>
                  </a:tcPr>
                </a:tc>
                <a:extLst>
                  <a:ext uri="{0D108BD9-81ED-4DB2-BD59-A6C34878D82A}">
                    <a16:rowId xmlns:a16="http://schemas.microsoft.com/office/drawing/2014/main" val="1214601503"/>
                  </a:ext>
                </a:extLst>
              </a:tr>
            </a:tbl>
          </a:graphicData>
        </a:graphic>
      </p:graphicFrame>
    </p:spTree>
    <p:extLst>
      <p:ext uri="{BB962C8B-B14F-4D97-AF65-F5344CB8AC3E}">
        <p14:creationId xmlns:p14="http://schemas.microsoft.com/office/powerpoint/2010/main" val="22793603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5E2EB-94E7-519C-3001-9B1051F699C4}"/>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2E204C9A-6E7E-835E-2EB4-56237A47E426}"/>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459597"/>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57E874BC-02EA-A9AF-5D2B-9E70B4B7EC3B}"/>
              </a:ext>
            </a:extLst>
          </p:cNvPr>
          <p:cNvCxnSpPr>
            <a:cxnSpLocks/>
          </p:cNvCxnSpPr>
          <p:nvPr/>
        </p:nvCxnSpPr>
        <p:spPr>
          <a:xfrm>
            <a:off x="1812792" y="3467443"/>
            <a:ext cx="779387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82D574D-A5CF-2ED0-7734-A561E5B6D5C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36</a:t>
            </a:fld>
            <a:endParaRPr lang="fr-CA" sz="1200" dirty="0"/>
          </a:p>
        </p:txBody>
      </p:sp>
      <p:sp>
        <p:nvSpPr>
          <p:cNvPr id="2" name="TextBox 1">
            <a:extLst>
              <a:ext uri="{FF2B5EF4-FFF2-40B4-BE49-F238E27FC236}">
                <a16:creationId xmlns:a16="http://schemas.microsoft.com/office/drawing/2014/main" id="{2D377043-073D-628A-D5EE-D479A8B3A3CF}"/>
              </a:ext>
            </a:extLst>
          </p:cNvPr>
          <p:cNvSpPr txBox="1"/>
          <p:nvPr/>
        </p:nvSpPr>
        <p:spPr>
          <a:xfrm>
            <a:off x="2112580" y="3803650"/>
            <a:ext cx="7494087" cy="2760499"/>
          </a:xfrm>
          <a:prstGeom prst="rect">
            <a:avLst/>
          </a:prstGeom>
          <a:noFill/>
        </p:spPr>
        <p:txBody>
          <a:bodyPr wrap="square">
            <a:spAutoFit/>
          </a:bodyPr>
          <a:lstStyle/>
          <a:p>
            <a:pPr>
              <a:lnSpc>
                <a:spcPts val="2340"/>
              </a:lnSpc>
              <a:spcAft>
                <a:spcPts val="1200"/>
              </a:spcAft>
            </a:pPr>
            <a:r>
              <a:rPr lang="en-US" sz="2400" b="1" dirty="0">
                <a:solidFill>
                  <a:srgbClr val="EC7C69"/>
                </a:solidFill>
              </a:rPr>
              <a:t>Your Model (e.g., Seasonal, Full-time, Retreat-based) Influences Fixed Vs. Variable Costs And ROI.</a:t>
            </a:r>
          </a:p>
          <a:p>
            <a:pPr>
              <a:lnSpc>
                <a:spcPts val="2340"/>
              </a:lnSpc>
              <a:spcAft>
                <a:spcPts val="1200"/>
              </a:spcAft>
            </a:pPr>
            <a:r>
              <a:rPr lang="en-US" sz="2200" dirty="0">
                <a:solidFill>
                  <a:srgbClr val="494949"/>
                </a:solidFill>
              </a:rPr>
              <a:t>Understanding your business model early helps guide every future decision. Will you run a glamping site, </a:t>
            </a:r>
            <a:r>
              <a:rPr lang="en-US" sz="2200" dirty="0" err="1">
                <a:solidFill>
                  <a:srgbClr val="494949"/>
                </a:solidFill>
              </a:rPr>
              <a:t>farmstay</a:t>
            </a:r>
            <a:r>
              <a:rPr lang="en-US" sz="2200" dirty="0">
                <a:solidFill>
                  <a:srgbClr val="494949"/>
                </a:solidFill>
              </a:rPr>
              <a:t>, eco-retreat, or mobile pop-up? </a:t>
            </a:r>
          </a:p>
          <a:p>
            <a:pPr>
              <a:lnSpc>
                <a:spcPts val="2340"/>
              </a:lnSpc>
              <a:spcAft>
                <a:spcPts val="1200"/>
              </a:spcAft>
            </a:pPr>
            <a:r>
              <a:rPr lang="en-US" sz="2200" dirty="0">
                <a:solidFill>
                  <a:srgbClr val="494949"/>
                </a:solidFill>
              </a:rPr>
              <a:t>Each has different infrastructure, seasonality, staffing, and guest expectations. It also affects funding opportunities and the regulations that apply. </a:t>
            </a:r>
          </a:p>
        </p:txBody>
      </p:sp>
      <p:pic>
        <p:nvPicPr>
          <p:cNvPr id="14" name="Picture 13">
            <a:extLst>
              <a:ext uri="{FF2B5EF4-FFF2-40B4-BE49-F238E27FC236}">
                <a16:creationId xmlns:a16="http://schemas.microsoft.com/office/drawing/2014/main" id="{3B312A56-0927-FCEB-5031-FFBD2203E3C0}"/>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0654E884-2380-E7BE-53CD-6FDF2D617293}"/>
              </a:ext>
            </a:extLst>
          </p:cNvPr>
          <p:cNvSpPr txBox="1">
            <a:spLocks/>
          </p:cNvSpPr>
          <p:nvPr/>
        </p:nvSpPr>
        <p:spPr>
          <a:xfrm>
            <a:off x="2112580" y="1924242"/>
            <a:ext cx="7296301"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Understanding the Costs Behind Different Business Models </a:t>
            </a:r>
          </a:p>
          <a:p>
            <a:pPr>
              <a:lnSpc>
                <a:spcPts val="2900"/>
              </a:lnSpc>
            </a:pPr>
            <a:r>
              <a:rPr lang="en-US" b="0" dirty="0">
                <a:solidFill>
                  <a:srgbClr val="494949"/>
                </a:solidFill>
              </a:rPr>
              <a:t>What is Your Business Model: The Cost Considerations</a:t>
            </a:r>
          </a:p>
          <a:p>
            <a:pPr>
              <a:lnSpc>
                <a:spcPts val="2900"/>
              </a:lnSpc>
            </a:pPr>
            <a:r>
              <a:rPr lang="en-US" dirty="0">
                <a:solidFill>
                  <a:srgbClr val="459597"/>
                </a:solidFill>
              </a:rPr>
              <a:t> </a:t>
            </a:r>
          </a:p>
          <a:p>
            <a:pPr>
              <a:lnSpc>
                <a:spcPts val="2900"/>
              </a:lnSpc>
            </a:pPr>
            <a:endParaRPr lang="en-US" dirty="0"/>
          </a:p>
        </p:txBody>
      </p:sp>
      <p:sp>
        <p:nvSpPr>
          <p:cNvPr id="6" name="Text Placeholder 3">
            <a:extLst>
              <a:ext uri="{FF2B5EF4-FFF2-40B4-BE49-F238E27FC236}">
                <a16:creationId xmlns:a16="http://schemas.microsoft.com/office/drawing/2014/main" id="{58FF5683-CF01-BBF7-AF7C-3916C13B92C6}"/>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Business Models</a:t>
            </a:r>
          </a:p>
          <a:p>
            <a:pPr algn="r">
              <a:lnSpc>
                <a:spcPts val="3620"/>
              </a:lnSpc>
            </a:pPr>
            <a:endParaRPr lang="en-US" dirty="0">
              <a:solidFill>
                <a:schemeClr val="bg1"/>
              </a:solidFill>
            </a:endParaRPr>
          </a:p>
        </p:txBody>
      </p:sp>
      <p:sp>
        <p:nvSpPr>
          <p:cNvPr id="3" name="TextBox 2">
            <a:extLst>
              <a:ext uri="{FF2B5EF4-FFF2-40B4-BE49-F238E27FC236}">
                <a16:creationId xmlns:a16="http://schemas.microsoft.com/office/drawing/2014/main" id="{D01F40D8-6D7A-0052-4B19-4AA22FC2D271}"/>
              </a:ext>
            </a:extLst>
          </p:cNvPr>
          <p:cNvSpPr txBox="1"/>
          <p:nvPr/>
        </p:nvSpPr>
        <p:spPr>
          <a:xfrm>
            <a:off x="2783103" y="830065"/>
            <a:ext cx="4042549" cy="1015663"/>
          </a:xfrm>
          <a:prstGeom prst="rect">
            <a:avLst/>
          </a:prstGeom>
          <a:noFill/>
        </p:spPr>
        <p:txBody>
          <a:bodyPr wrap="square" rtlCol="0">
            <a:spAutoFit/>
          </a:bodyPr>
          <a:lstStyle/>
          <a:p>
            <a:pPr>
              <a:lnSpc>
                <a:spcPts val="2360"/>
              </a:lnSpc>
            </a:pPr>
            <a:r>
              <a:rPr lang="en-US" sz="2600" b="1" dirty="0">
                <a:solidFill>
                  <a:srgbClr val="EC7C69"/>
                </a:solidFill>
                <a:latin typeface="Calibri" panose="020F0502020204030204" pitchFamily="34" charset="0"/>
                <a:cs typeface="Calibri" panose="020F0502020204030204" pitchFamily="34" charset="0"/>
              </a:rPr>
              <a:t>Priority 2 (€)</a:t>
            </a:r>
          </a:p>
          <a:p>
            <a:pPr>
              <a:lnSpc>
                <a:spcPts val="2360"/>
              </a:lnSpc>
            </a:pPr>
            <a:r>
              <a:rPr lang="en-US" sz="2200" b="1" dirty="0">
                <a:solidFill>
                  <a:srgbClr val="494949"/>
                </a:solidFill>
                <a:latin typeface="Calibri" panose="020F0502020204030204" pitchFamily="34" charset="0"/>
                <a:cs typeface="Calibri" panose="020F0502020204030204" pitchFamily="34" charset="0"/>
              </a:rPr>
              <a:t>Decide on your business model</a:t>
            </a:r>
          </a:p>
          <a:p>
            <a:pPr>
              <a:lnSpc>
                <a:spcPts val="2360"/>
              </a:lnSpc>
            </a:pPr>
            <a:endParaRPr lang="en-US" sz="2200" dirty="0">
              <a:solidFill>
                <a:srgbClr val="494949"/>
              </a:solidFill>
              <a:latin typeface="Calibri" panose="020F0502020204030204" pitchFamily="34" charset="0"/>
              <a:cs typeface="Calibri" panose="020F0502020204030204" pitchFamily="34" charset="0"/>
            </a:endParaRPr>
          </a:p>
        </p:txBody>
      </p:sp>
      <p:sp>
        <p:nvSpPr>
          <p:cNvPr id="4" name="Freeform 12">
            <a:extLst>
              <a:ext uri="{FF2B5EF4-FFF2-40B4-BE49-F238E27FC236}">
                <a16:creationId xmlns:a16="http://schemas.microsoft.com/office/drawing/2014/main" id="{0B5CB33C-5127-85C9-4BC2-F300960800E3}"/>
              </a:ext>
            </a:extLst>
          </p:cNvPr>
          <p:cNvSpPr/>
          <p:nvPr/>
        </p:nvSpPr>
        <p:spPr>
          <a:xfrm rot="5400000">
            <a:off x="3840595" y="-1213104"/>
            <a:ext cx="1308507" cy="4661606"/>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EC7C69"/>
            </a:solidFill>
            <a:prstDash val="solid"/>
            <a:miter/>
          </a:ln>
        </p:spPr>
        <p:txBody>
          <a:bodyPr wrap="square" rtlCol="0" anchor="ctr">
            <a:noAutofit/>
          </a:bodyPr>
          <a:lstStyle/>
          <a:p>
            <a:endParaRPr lang="en-US"/>
          </a:p>
        </p:txBody>
      </p:sp>
      <p:grpSp>
        <p:nvGrpSpPr>
          <p:cNvPr id="8" name="Group 7">
            <a:extLst>
              <a:ext uri="{FF2B5EF4-FFF2-40B4-BE49-F238E27FC236}">
                <a16:creationId xmlns:a16="http://schemas.microsoft.com/office/drawing/2014/main" id="{B749B192-2F9F-770A-1153-0A88626A8D75}"/>
              </a:ext>
            </a:extLst>
          </p:cNvPr>
          <p:cNvGrpSpPr/>
          <p:nvPr/>
        </p:nvGrpSpPr>
        <p:grpSpPr>
          <a:xfrm>
            <a:off x="1763930" y="845379"/>
            <a:ext cx="793524" cy="801083"/>
            <a:chOff x="4897755" y="3322320"/>
            <a:chExt cx="600074" cy="605790"/>
          </a:xfrm>
        </p:grpSpPr>
        <p:sp>
          <p:nvSpPr>
            <p:cNvPr id="11" name="Freeform 15">
              <a:extLst>
                <a:ext uri="{FF2B5EF4-FFF2-40B4-BE49-F238E27FC236}">
                  <a16:creationId xmlns:a16="http://schemas.microsoft.com/office/drawing/2014/main" id="{029DD9D8-9BAD-95DB-130C-3D7F03622BA1}"/>
                </a:ext>
              </a:extLst>
            </p:cNvPr>
            <p:cNvSpPr/>
            <p:nvPr/>
          </p:nvSpPr>
          <p:spPr>
            <a:xfrm>
              <a:off x="4897755" y="3322320"/>
              <a:ext cx="600074" cy="605790"/>
            </a:xfrm>
            <a:custGeom>
              <a:avLst/>
              <a:gdLst>
                <a:gd name="connsiteX0" fmla="*/ 600075 w 600074"/>
                <a:gd name="connsiteY0" fmla="*/ 302895 h 605790"/>
                <a:gd name="connsiteX1" fmla="*/ 300037 w 600074"/>
                <a:gd name="connsiteY1" fmla="*/ 605790 h 605790"/>
                <a:gd name="connsiteX2" fmla="*/ 0 w 600074"/>
                <a:gd name="connsiteY2" fmla="*/ 302895 h 605790"/>
                <a:gd name="connsiteX3" fmla="*/ 300037 w 600074"/>
                <a:gd name="connsiteY3" fmla="*/ 0 h 605790"/>
                <a:gd name="connsiteX4" fmla="*/ 600075 w 600074"/>
                <a:gd name="connsiteY4" fmla="*/ 302895 h 6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4" h="605790">
                  <a:moveTo>
                    <a:pt x="600075" y="302895"/>
                  </a:moveTo>
                  <a:cubicBezTo>
                    <a:pt x="600075" y="470179"/>
                    <a:pt x="465744" y="605790"/>
                    <a:pt x="300037" y="605790"/>
                  </a:cubicBezTo>
                  <a:cubicBezTo>
                    <a:pt x="134331" y="605790"/>
                    <a:pt x="0" y="470179"/>
                    <a:pt x="0" y="302895"/>
                  </a:cubicBezTo>
                  <a:cubicBezTo>
                    <a:pt x="0" y="135611"/>
                    <a:pt x="134331" y="0"/>
                    <a:pt x="300037" y="0"/>
                  </a:cubicBezTo>
                  <a:cubicBezTo>
                    <a:pt x="465744" y="0"/>
                    <a:pt x="600075" y="135611"/>
                    <a:pt x="600075" y="302895"/>
                  </a:cubicBezTo>
                  <a:close/>
                </a:path>
              </a:pathLst>
            </a:custGeom>
            <a:solidFill>
              <a:srgbClr val="00979B"/>
            </a:solidFill>
            <a:ln w="9525" cap="flat">
              <a:noFill/>
              <a:prstDash val="solid"/>
              <a:miter/>
            </a:ln>
          </p:spPr>
          <p:txBody>
            <a:bodyPr rtlCol="0" anchor="ctr"/>
            <a:lstStyle/>
            <a:p>
              <a:endParaRPr lang="en-US"/>
            </a:p>
          </p:txBody>
        </p:sp>
        <p:sp>
          <p:nvSpPr>
            <p:cNvPr id="21" name="Freeform 16">
              <a:extLst>
                <a:ext uri="{FF2B5EF4-FFF2-40B4-BE49-F238E27FC236}">
                  <a16:creationId xmlns:a16="http://schemas.microsoft.com/office/drawing/2014/main" id="{D32D0699-7196-EF54-B36C-7C0E05D64475}"/>
                </a:ext>
              </a:extLst>
            </p:cNvPr>
            <p:cNvSpPr/>
            <p:nvPr/>
          </p:nvSpPr>
          <p:spPr>
            <a:xfrm>
              <a:off x="5040944" y="3439468"/>
              <a:ext cx="383543" cy="485784"/>
            </a:xfrm>
            <a:custGeom>
              <a:avLst/>
              <a:gdLst>
                <a:gd name="connsiteX0" fmla="*/ 383543 w 383543"/>
                <a:gd name="connsiteY0" fmla="*/ 383867 h 485784"/>
                <a:gd name="connsiteX1" fmla="*/ 289246 w 383543"/>
                <a:gd name="connsiteY1" fmla="*/ 229562 h 485784"/>
                <a:gd name="connsiteX2" fmla="*/ 205426 w 383543"/>
                <a:gd name="connsiteY2" fmla="*/ 122882 h 485784"/>
                <a:gd name="connsiteX3" fmla="*/ 205426 w 383543"/>
                <a:gd name="connsiteY3" fmla="*/ 111452 h 485784"/>
                <a:gd name="connsiteX4" fmla="*/ 248288 w 383543"/>
                <a:gd name="connsiteY4" fmla="*/ 127644 h 485784"/>
                <a:gd name="connsiteX5" fmla="*/ 254956 w 383543"/>
                <a:gd name="connsiteY5" fmla="*/ 107642 h 485784"/>
                <a:gd name="connsiteX6" fmla="*/ 206378 w 383543"/>
                <a:gd name="connsiteY6" fmla="*/ 87640 h 485784"/>
                <a:gd name="connsiteX7" fmla="*/ 198758 w 383543"/>
                <a:gd name="connsiteY7" fmla="*/ 63827 h 485784"/>
                <a:gd name="connsiteX8" fmla="*/ 198758 w 383543"/>
                <a:gd name="connsiteY8" fmla="*/ 63827 h 485784"/>
                <a:gd name="connsiteX9" fmla="*/ 221618 w 383543"/>
                <a:gd name="connsiteY9" fmla="*/ 18107 h 485784"/>
                <a:gd name="connsiteX10" fmla="*/ 213046 w 383543"/>
                <a:gd name="connsiteY10" fmla="*/ 2867 h 485784"/>
                <a:gd name="connsiteX11" fmla="*/ 193043 w 383543"/>
                <a:gd name="connsiteY11" fmla="*/ 4772 h 485784"/>
                <a:gd name="connsiteX12" fmla="*/ 128273 w 383543"/>
                <a:gd name="connsiteY12" fmla="*/ 10 h 485784"/>
                <a:gd name="connsiteX13" fmla="*/ 103508 w 383543"/>
                <a:gd name="connsiteY13" fmla="*/ 10 h 485784"/>
                <a:gd name="connsiteX14" fmla="*/ 101603 w 383543"/>
                <a:gd name="connsiteY14" fmla="*/ 10 h 485784"/>
                <a:gd name="connsiteX15" fmla="*/ 70171 w 383543"/>
                <a:gd name="connsiteY15" fmla="*/ 16202 h 485784"/>
                <a:gd name="connsiteX16" fmla="*/ 93031 w 383543"/>
                <a:gd name="connsiteY16" fmla="*/ 62874 h 485784"/>
                <a:gd name="connsiteX17" fmla="*/ 86363 w 383543"/>
                <a:gd name="connsiteY17" fmla="*/ 86687 h 485784"/>
                <a:gd name="connsiteX18" fmla="*/ 42548 w 383543"/>
                <a:gd name="connsiteY18" fmla="*/ 106690 h 485784"/>
                <a:gd name="connsiteX19" fmla="*/ 49216 w 383543"/>
                <a:gd name="connsiteY19" fmla="*/ 126692 h 485784"/>
                <a:gd name="connsiteX20" fmla="*/ 86363 w 383543"/>
                <a:gd name="connsiteY20" fmla="*/ 111452 h 485784"/>
                <a:gd name="connsiteX21" fmla="*/ 87316 w 383543"/>
                <a:gd name="connsiteY21" fmla="*/ 121929 h 485784"/>
                <a:gd name="connsiteX22" fmla="*/ 34928 w 383543"/>
                <a:gd name="connsiteY22" fmla="*/ 171460 h 485784"/>
                <a:gd name="connsiteX23" fmla="*/ 4448 w 383543"/>
                <a:gd name="connsiteY23" fmla="*/ 220990 h 485784"/>
                <a:gd name="connsiteX24" fmla="*/ 29213 w 383543"/>
                <a:gd name="connsiteY24" fmla="*/ 329574 h 485784"/>
                <a:gd name="connsiteX25" fmla="*/ 27308 w 383543"/>
                <a:gd name="connsiteY25" fmla="*/ 329574 h 485784"/>
                <a:gd name="connsiteX26" fmla="*/ 138751 w 383543"/>
                <a:gd name="connsiteY26" fmla="*/ 485785 h 485784"/>
                <a:gd name="connsiteX27" fmla="*/ 156848 w 383543"/>
                <a:gd name="connsiteY27" fmla="*/ 485785 h 485784"/>
                <a:gd name="connsiteX28" fmla="*/ 381638 w 383543"/>
                <a:gd name="connsiteY28" fmla="*/ 383867 h 48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3543" h="485784">
                  <a:moveTo>
                    <a:pt x="383543" y="383867"/>
                  </a:moveTo>
                  <a:lnTo>
                    <a:pt x="289246" y="229562"/>
                  </a:lnTo>
                  <a:cubicBezTo>
                    <a:pt x="278768" y="182890"/>
                    <a:pt x="237811" y="154315"/>
                    <a:pt x="205426" y="122882"/>
                  </a:cubicBezTo>
                  <a:lnTo>
                    <a:pt x="205426" y="111452"/>
                  </a:lnTo>
                  <a:cubicBezTo>
                    <a:pt x="206378" y="111452"/>
                    <a:pt x="248288" y="127644"/>
                    <a:pt x="248288" y="127644"/>
                  </a:cubicBezTo>
                  <a:cubicBezTo>
                    <a:pt x="259718" y="127644"/>
                    <a:pt x="264481" y="114310"/>
                    <a:pt x="254956" y="107642"/>
                  </a:cubicBezTo>
                  <a:lnTo>
                    <a:pt x="206378" y="87640"/>
                  </a:lnTo>
                  <a:cubicBezTo>
                    <a:pt x="206378" y="79067"/>
                    <a:pt x="209236" y="66685"/>
                    <a:pt x="198758" y="63827"/>
                  </a:cubicBezTo>
                  <a:lnTo>
                    <a:pt x="198758" y="63827"/>
                  </a:lnTo>
                  <a:cubicBezTo>
                    <a:pt x="198758" y="62874"/>
                    <a:pt x="221618" y="18107"/>
                    <a:pt x="221618" y="18107"/>
                  </a:cubicBezTo>
                  <a:cubicBezTo>
                    <a:pt x="224476" y="12392"/>
                    <a:pt x="219713" y="3819"/>
                    <a:pt x="213046" y="2867"/>
                  </a:cubicBezTo>
                  <a:cubicBezTo>
                    <a:pt x="207331" y="2867"/>
                    <a:pt x="198758" y="4772"/>
                    <a:pt x="193043" y="4772"/>
                  </a:cubicBezTo>
                  <a:cubicBezTo>
                    <a:pt x="170183" y="6677"/>
                    <a:pt x="150181" y="2867"/>
                    <a:pt x="128273" y="10"/>
                  </a:cubicBezTo>
                  <a:lnTo>
                    <a:pt x="103508" y="10"/>
                  </a:lnTo>
                  <a:cubicBezTo>
                    <a:pt x="103508" y="10"/>
                    <a:pt x="103508" y="10"/>
                    <a:pt x="101603" y="10"/>
                  </a:cubicBezTo>
                  <a:cubicBezTo>
                    <a:pt x="91126" y="10"/>
                    <a:pt x="65408" y="-943"/>
                    <a:pt x="70171" y="16202"/>
                  </a:cubicBezTo>
                  <a:lnTo>
                    <a:pt x="93031" y="62874"/>
                  </a:lnTo>
                  <a:cubicBezTo>
                    <a:pt x="83506" y="67637"/>
                    <a:pt x="88268" y="78115"/>
                    <a:pt x="86363" y="86687"/>
                  </a:cubicBezTo>
                  <a:lnTo>
                    <a:pt x="42548" y="106690"/>
                  </a:lnTo>
                  <a:cubicBezTo>
                    <a:pt x="33023" y="113357"/>
                    <a:pt x="37786" y="126692"/>
                    <a:pt x="49216" y="126692"/>
                  </a:cubicBezTo>
                  <a:lnTo>
                    <a:pt x="86363" y="111452"/>
                  </a:lnTo>
                  <a:cubicBezTo>
                    <a:pt x="86363" y="115262"/>
                    <a:pt x="86363" y="118119"/>
                    <a:pt x="87316" y="121929"/>
                  </a:cubicBezTo>
                  <a:cubicBezTo>
                    <a:pt x="70171" y="139074"/>
                    <a:pt x="51121" y="153362"/>
                    <a:pt x="34928" y="171460"/>
                  </a:cubicBezTo>
                  <a:cubicBezTo>
                    <a:pt x="21593" y="185747"/>
                    <a:pt x="11116" y="200987"/>
                    <a:pt x="4448" y="220990"/>
                  </a:cubicBezTo>
                  <a:cubicBezTo>
                    <a:pt x="-6982" y="260994"/>
                    <a:pt x="4448" y="300999"/>
                    <a:pt x="29213" y="329574"/>
                  </a:cubicBezTo>
                  <a:lnTo>
                    <a:pt x="27308" y="329574"/>
                  </a:lnTo>
                  <a:cubicBezTo>
                    <a:pt x="27308" y="329574"/>
                    <a:pt x="138751" y="485785"/>
                    <a:pt x="138751" y="485785"/>
                  </a:cubicBezTo>
                  <a:cubicBezTo>
                    <a:pt x="144466" y="485785"/>
                    <a:pt x="151133" y="485785"/>
                    <a:pt x="156848" y="485785"/>
                  </a:cubicBezTo>
                  <a:cubicBezTo>
                    <a:pt x="246383" y="485785"/>
                    <a:pt x="326393" y="445779"/>
                    <a:pt x="381638" y="383867"/>
                  </a:cubicBezTo>
                  <a:close/>
                </a:path>
              </a:pathLst>
            </a:custGeom>
            <a:solidFill>
              <a:srgbClr val="087377"/>
            </a:solidFill>
            <a:ln w="9525" cap="flat">
              <a:noFill/>
              <a:prstDash val="solid"/>
              <a:miter/>
            </a:ln>
          </p:spPr>
          <p:txBody>
            <a:bodyPr rtlCol="0" anchor="ctr"/>
            <a:lstStyle/>
            <a:p>
              <a:endParaRPr lang="en-US"/>
            </a:p>
          </p:txBody>
        </p:sp>
        <p:grpSp>
          <p:nvGrpSpPr>
            <p:cNvPr id="22" name="Graphic 14">
              <a:extLst>
                <a:ext uri="{FF2B5EF4-FFF2-40B4-BE49-F238E27FC236}">
                  <a16:creationId xmlns:a16="http://schemas.microsoft.com/office/drawing/2014/main" id="{392A84A4-3393-EF31-7425-C959B2520BDE}"/>
                </a:ext>
              </a:extLst>
            </p:cNvPr>
            <p:cNvGrpSpPr/>
            <p:nvPr/>
          </p:nvGrpSpPr>
          <p:grpSpPr>
            <a:xfrm>
              <a:off x="5040867" y="3443287"/>
              <a:ext cx="290185" cy="367426"/>
              <a:chOff x="5040867" y="3443287"/>
              <a:chExt cx="290185" cy="367426"/>
            </a:xfrm>
            <a:solidFill>
              <a:srgbClr val="FFFFFF"/>
            </a:solidFill>
          </p:grpSpPr>
          <p:sp>
            <p:nvSpPr>
              <p:cNvPr id="23" name="Freeform 18">
                <a:extLst>
                  <a:ext uri="{FF2B5EF4-FFF2-40B4-BE49-F238E27FC236}">
                    <a16:creationId xmlns:a16="http://schemas.microsoft.com/office/drawing/2014/main" id="{F56E17B1-EF08-9006-5C4C-262C9C35AE35}"/>
                  </a:ext>
                </a:extLst>
              </p:cNvPr>
              <p:cNvSpPr/>
              <p:nvPr/>
            </p:nvSpPr>
            <p:spPr>
              <a:xfrm>
                <a:off x="5040867" y="3443287"/>
                <a:ext cx="290185" cy="367426"/>
              </a:xfrm>
              <a:custGeom>
                <a:avLst/>
                <a:gdLst>
                  <a:gd name="connsiteX0" fmla="*/ 125493 w 290185"/>
                  <a:gd name="connsiteY0" fmla="*/ 0 h 367426"/>
                  <a:gd name="connsiteX1" fmla="*/ 190263 w 290185"/>
                  <a:gd name="connsiteY1" fmla="*/ 4763 h 367426"/>
                  <a:gd name="connsiteX2" fmla="*/ 210265 w 290185"/>
                  <a:gd name="connsiteY2" fmla="*/ 2858 h 367426"/>
                  <a:gd name="connsiteX3" fmla="*/ 218838 w 290185"/>
                  <a:gd name="connsiteY3" fmla="*/ 18097 h 367426"/>
                  <a:gd name="connsiteX4" fmla="*/ 195978 w 290185"/>
                  <a:gd name="connsiteY4" fmla="*/ 62865 h 367426"/>
                  <a:gd name="connsiteX5" fmla="*/ 195978 w 290185"/>
                  <a:gd name="connsiteY5" fmla="*/ 62865 h 367426"/>
                  <a:gd name="connsiteX6" fmla="*/ 203598 w 290185"/>
                  <a:gd name="connsiteY6" fmla="*/ 87630 h 367426"/>
                  <a:gd name="connsiteX7" fmla="*/ 252175 w 290185"/>
                  <a:gd name="connsiteY7" fmla="*/ 107633 h 367426"/>
                  <a:gd name="connsiteX8" fmla="*/ 245508 w 290185"/>
                  <a:gd name="connsiteY8" fmla="*/ 127635 h 367426"/>
                  <a:gd name="connsiteX9" fmla="*/ 204550 w 290185"/>
                  <a:gd name="connsiteY9" fmla="*/ 111442 h 367426"/>
                  <a:gd name="connsiteX10" fmla="*/ 204550 w 290185"/>
                  <a:gd name="connsiteY10" fmla="*/ 122872 h 367426"/>
                  <a:gd name="connsiteX11" fmla="*/ 287418 w 290185"/>
                  <a:gd name="connsiteY11" fmla="*/ 229553 h 367426"/>
                  <a:gd name="connsiteX12" fmla="*/ 183595 w 290185"/>
                  <a:gd name="connsiteY12" fmla="*/ 366713 h 367426"/>
                  <a:gd name="connsiteX13" fmla="*/ 105490 w 290185"/>
                  <a:gd name="connsiteY13" fmla="*/ 366713 h 367426"/>
                  <a:gd name="connsiteX14" fmla="*/ 4525 w 290185"/>
                  <a:gd name="connsiteY14" fmla="*/ 221933 h 367426"/>
                  <a:gd name="connsiteX15" fmla="*/ 35005 w 290185"/>
                  <a:gd name="connsiteY15" fmla="*/ 172403 h 367426"/>
                  <a:gd name="connsiteX16" fmla="*/ 87393 w 290185"/>
                  <a:gd name="connsiteY16" fmla="*/ 122872 h 367426"/>
                  <a:gd name="connsiteX17" fmla="*/ 86440 w 290185"/>
                  <a:gd name="connsiteY17" fmla="*/ 112395 h 367426"/>
                  <a:gd name="connsiteX18" fmla="*/ 49293 w 290185"/>
                  <a:gd name="connsiteY18" fmla="*/ 127635 h 367426"/>
                  <a:gd name="connsiteX19" fmla="*/ 42625 w 290185"/>
                  <a:gd name="connsiteY19" fmla="*/ 107633 h 367426"/>
                  <a:gd name="connsiteX20" fmla="*/ 86440 w 290185"/>
                  <a:gd name="connsiteY20" fmla="*/ 87630 h 367426"/>
                  <a:gd name="connsiteX21" fmla="*/ 93108 w 290185"/>
                  <a:gd name="connsiteY21" fmla="*/ 63817 h 367426"/>
                  <a:gd name="connsiteX22" fmla="*/ 70248 w 290185"/>
                  <a:gd name="connsiteY22" fmla="*/ 17145 h 367426"/>
                  <a:gd name="connsiteX23" fmla="*/ 101680 w 290185"/>
                  <a:gd name="connsiteY23" fmla="*/ 953 h 367426"/>
                  <a:gd name="connsiteX24" fmla="*/ 103585 w 290185"/>
                  <a:gd name="connsiteY24" fmla="*/ 953 h 367426"/>
                  <a:gd name="connsiteX25" fmla="*/ 128350 w 290185"/>
                  <a:gd name="connsiteY25" fmla="*/ 953 h 367426"/>
                  <a:gd name="connsiteX26" fmla="*/ 190263 w 290185"/>
                  <a:gd name="connsiteY26" fmla="*/ 26670 h 367426"/>
                  <a:gd name="connsiteX27" fmla="*/ 158830 w 290185"/>
                  <a:gd name="connsiteY27" fmla="*/ 26670 h 367426"/>
                  <a:gd name="connsiteX28" fmla="*/ 122635 w 290185"/>
                  <a:gd name="connsiteY28" fmla="*/ 21908 h 367426"/>
                  <a:gd name="connsiteX29" fmla="*/ 94060 w 290185"/>
                  <a:gd name="connsiteY29" fmla="*/ 21908 h 367426"/>
                  <a:gd name="connsiteX30" fmla="*/ 114063 w 290185"/>
                  <a:gd name="connsiteY30" fmla="*/ 60960 h 367426"/>
                  <a:gd name="connsiteX31" fmla="*/ 116920 w 290185"/>
                  <a:gd name="connsiteY31" fmla="*/ 60960 h 367426"/>
                  <a:gd name="connsiteX32" fmla="*/ 171213 w 290185"/>
                  <a:gd name="connsiteY32" fmla="*/ 61913 h 367426"/>
                  <a:gd name="connsiteX33" fmla="*/ 190263 w 290185"/>
                  <a:gd name="connsiteY33" fmla="*/ 25717 h 367426"/>
                  <a:gd name="connsiteX34" fmla="*/ 182643 w 290185"/>
                  <a:gd name="connsiteY34" fmla="*/ 84772 h 367426"/>
                  <a:gd name="connsiteX35" fmla="*/ 106443 w 290185"/>
                  <a:gd name="connsiteY35" fmla="*/ 84772 h 367426"/>
                  <a:gd name="connsiteX36" fmla="*/ 106443 w 290185"/>
                  <a:gd name="connsiteY36" fmla="*/ 105728 h 367426"/>
                  <a:gd name="connsiteX37" fmla="*/ 182643 w 290185"/>
                  <a:gd name="connsiteY37" fmla="*/ 105728 h 367426"/>
                  <a:gd name="connsiteX38" fmla="*/ 182643 w 290185"/>
                  <a:gd name="connsiteY38" fmla="*/ 84772 h 367426"/>
                  <a:gd name="connsiteX39" fmla="*/ 112158 w 290185"/>
                  <a:gd name="connsiteY39" fmla="*/ 127635 h 367426"/>
                  <a:gd name="connsiteX40" fmla="*/ 39768 w 290185"/>
                  <a:gd name="connsiteY40" fmla="*/ 196215 h 367426"/>
                  <a:gd name="connsiteX41" fmla="*/ 105490 w 290185"/>
                  <a:gd name="connsiteY41" fmla="*/ 343853 h 367426"/>
                  <a:gd name="connsiteX42" fmla="*/ 181690 w 290185"/>
                  <a:gd name="connsiteY42" fmla="*/ 343853 h 367426"/>
                  <a:gd name="connsiteX43" fmla="*/ 246460 w 290185"/>
                  <a:gd name="connsiteY43" fmla="*/ 195263 h 367426"/>
                  <a:gd name="connsiteX44" fmla="*/ 175975 w 290185"/>
                  <a:gd name="connsiteY44" fmla="*/ 127635 h 367426"/>
                  <a:gd name="connsiteX45" fmla="*/ 111205 w 290185"/>
                  <a:gd name="connsiteY45" fmla="*/ 127635 h 36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90185" h="367426">
                    <a:moveTo>
                      <a:pt x="125493" y="0"/>
                    </a:moveTo>
                    <a:cubicBezTo>
                      <a:pt x="147400" y="3810"/>
                      <a:pt x="167403" y="6667"/>
                      <a:pt x="190263" y="4763"/>
                    </a:cubicBezTo>
                    <a:cubicBezTo>
                      <a:pt x="213123" y="2858"/>
                      <a:pt x="204550" y="1905"/>
                      <a:pt x="210265" y="2858"/>
                    </a:cubicBezTo>
                    <a:cubicBezTo>
                      <a:pt x="215980" y="3810"/>
                      <a:pt x="221695" y="11430"/>
                      <a:pt x="218838" y="18097"/>
                    </a:cubicBezTo>
                    <a:lnTo>
                      <a:pt x="195978" y="62865"/>
                    </a:lnTo>
                    <a:lnTo>
                      <a:pt x="195978" y="62865"/>
                    </a:lnTo>
                    <a:cubicBezTo>
                      <a:pt x="206455" y="66675"/>
                      <a:pt x="203598" y="79058"/>
                      <a:pt x="203598" y="87630"/>
                    </a:cubicBezTo>
                    <a:lnTo>
                      <a:pt x="252175" y="107633"/>
                    </a:lnTo>
                    <a:cubicBezTo>
                      <a:pt x="261700" y="114300"/>
                      <a:pt x="256938" y="127635"/>
                      <a:pt x="245508" y="127635"/>
                    </a:cubicBezTo>
                    <a:lnTo>
                      <a:pt x="204550" y="111442"/>
                    </a:lnTo>
                    <a:lnTo>
                      <a:pt x="204550" y="122872"/>
                    </a:lnTo>
                    <a:cubicBezTo>
                      <a:pt x="235030" y="154305"/>
                      <a:pt x="276940" y="182880"/>
                      <a:pt x="287418" y="229553"/>
                    </a:cubicBezTo>
                    <a:cubicBezTo>
                      <a:pt x="302658" y="297180"/>
                      <a:pt x="253128" y="362903"/>
                      <a:pt x="183595" y="366713"/>
                    </a:cubicBezTo>
                    <a:cubicBezTo>
                      <a:pt x="160735" y="367665"/>
                      <a:pt x="128350" y="367665"/>
                      <a:pt x="105490" y="366713"/>
                    </a:cubicBezTo>
                    <a:cubicBezTo>
                      <a:pt x="33100" y="361950"/>
                      <a:pt x="-15477" y="290513"/>
                      <a:pt x="4525" y="221933"/>
                    </a:cubicBezTo>
                    <a:cubicBezTo>
                      <a:pt x="24528" y="153353"/>
                      <a:pt x="20718" y="187642"/>
                      <a:pt x="35005" y="172403"/>
                    </a:cubicBezTo>
                    <a:cubicBezTo>
                      <a:pt x="49293" y="157163"/>
                      <a:pt x="70248" y="140017"/>
                      <a:pt x="87393" y="122872"/>
                    </a:cubicBezTo>
                    <a:cubicBezTo>
                      <a:pt x="85488" y="119063"/>
                      <a:pt x="86440" y="116205"/>
                      <a:pt x="86440" y="112395"/>
                    </a:cubicBezTo>
                    <a:lnTo>
                      <a:pt x="49293" y="127635"/>
                    </a:lnTo>
                    <a:cubicBezTo>
                      <a:pt x="37863" y="127635"/>
                      <a:pt x="33100" y="114300"/>
                      <a:pt x="42625" y="107633"/>
                    </a:cubicBezTo>
                    <a:lnTo>
                      <a:pt x="86440" y="87630"/>
                    </a:lnTo>
                    <a:cubicBezTo>
                      <a:pt x="87393" y="79058"/>
                      <a:pt x="83583" y="68580"/>
                      <a:pt x="93108" y="63817"/>
                    </a:cubicBezTo>
                    <a:lnTo>
                      <a:pt x="70248" y="17145"/>
                    </a:lnTo>
                    <a:cubicBezTo>
                      <a:pt x="65485" y="-953"/>
                      <a:pt x="91203" y="953"/>
                      <a:pt x="101680" y="953"/>
                    </a:cubicBezTo>
                    <a:cubicBezTo>
                      <a:pt x="112158" y="953"/>
                      <a:pt x="103585" y="953"/>
                      <a:pt x="103585" y="953"/>
                    </a:cubicBezTo>
                    <a:lnTo>
                      <a:pt x="128350" y="953"/>
                    </a:lnTo>
                    <a:close/>
                    <a:moveTo>
                      <a:pt x="190263" y="26670"/>
                    </a:moveTo>
                    <a:cubicBezTo>
                      <a:pt x="179785" y="26670"/>
                      <a:pt x="169308" y="27622"/>
                      <a:pt x="158830" y="26670"/>
                    </a:cubicBezTo>
                    <a:cubicBezTo>
                      <a:pt x="148353" y="25717"/>
                      <a:pt x="135018" y="21908"/>
                      <a:pt x="122635" y="21908"/>
                    </a:cubicBezTo>
                    <a:cubicBezTo>
                      <a:pt x="110253" y="21908"/>
                      <a:pt x="103585" y="21908"/>
                      <a:pt x="94060" y="21908"/>
                    </a:cubicBezTo>
                    <a:lnTo>
                      <a:pt x="114063" y="60960"/>
                    </a:lnTo>
                    <a:lnTo>
                      <a:pt x="116920" y="60960"/>
                    </a:lnTo>
                    <a:cubicBezTo>
                      <a:pt x="116920" y="61913"/>
                      <a:pt x="171213" y="61913"/>
                      <a:pt x="171213" y="61913"/>
                    </a:cubicBezTo>
                    <a:lnTo>
                      <a:pt x="190263" y="25717"/>
                    </a:lnTo>
                    <a:close/>
                    <a:moveTo>
                      <a:pt x="182643" y="84772"/>
                    </a:moveTo>
                    <a:lnTo>
                      <a:pt x="106443" y="84772"/>
                    </a:lnTo>
                    <a:lnTo>
                      <a:pt x="106443" y="105728"/>
                    </a:lnTo>
                    <a:lnTo>
                      <a:pt x="182643" y="105728"/>
                    </a:lnTo>
                    <a:lnTo>
                      <a:pt x="182643" y="84772"/>
                    </a:lnTo>
                    <a:close/>
                    <a:moveTo>
                      <a:pt x="112158" y="127635"/>
                    </a:moveTo>
                    <a:cubicBezTo>
                      <a:pt x="89298" y="150495"/>
                      <a:pt x="60723" y="171450"/>
                      <a:pt x="39768" y="196215"/>
                    </a:cubicBezTo>
                    <a:cubicBezTo>
                      <a:pt x="-5952" y="253365"/>
                      <a:pt x="31195" y="340042"/>
                      <a:pt x="105490" y="343853"/>
                    </a:cubicBezTo>
                    <a:cubicBezTo>
                      <a:pt x="127398" y="344805"/>
                      <a:pt x="159783" y="344805"/>
                      <a:pt x="181690" y="343853"/>
                    </a:cubicBezTo>
                    <a:cubicBezTo>
                      <a:pt x="255985" y="339090"/>
                      <a:pt x="293133" y="253365"/>
                      <a:pt x="246460" y="195263"/>
                    </a:cubicBezTo>
                    <a:cubicBezTo>
                      <a:pt x="226458" y="170497"/>
                      <a:pt x="199788" y="149542"/>
                      <a:pt x="175975" y="127635"/>
                    </a:cubicBezTo>
                    <a:lnTo>
                      <a:pt x="111205" y="127635"/>
                    </a:lnTo>
                    <a:close/>
                  </a:path>
                </a:pathLst>
              </a:custGeom>
              <a:solidFill>
                <a:srgbClr val="FFFFFF"/>
              </a:solidFill>
              <a:ln w="9525" cap="flat">
                <a:noFill/>
                <a:prstDash val="solid"/>
                <a:miter/>
              </a:ln>
            </p:spPr>
            <p:txBody>
              <a:bodyPr rtlCol="0" anchor="ctr"/>
              <a:lstStyle/>
              <a:p>
                <a:endParaRPr lang="en-US"/>
              </a:p>
            </p:txBody>
          </p:sp>
          <p:sp>
            <p:nvSpPr>
              <p:cNvPr id="24" name="Freeform 19">
                <a:extLst>
                  <a:ext uri="{FF2B5EF4-FFF2-40B4-BE49-F238E27FC236}">
                    <a16:creationId xmlns:a16="http://schemas.microsoft.com/office/drawing/2014/main" id="{379362EF-1420-DCB7-C0EF-085A775FE1D8}"/>
                  </a:ext>
                </a:extLst>
              </p:cNvPr>
              <p:cNvSpPr/>
              <p:nvPr/>
            </p:nvSpPr>
            <p:spPr>
              <a:xfrm>
                <a:off x="5119456" y="3615073"/>
                <a:ext cx="112629" cy="129142"/>
              </a:xfrm>
              <a:custGeom>
                <a:avLst/>
                <a:gdLst>
                  <a:gd name="connsiteX0" fmla="*/ 44046 w 112629"/>
                  <a:gd name="connsiteY0" fmla="*/ 37764 h 129142"/>
                  <a:gd name="connsiteX1" fmla="*/ 71668 w 112629"/>
                  <a:gd name="connsiteY1" fmla="*/ 37764 h 129142"/>
                  <a:gd name="connsiteX2" fmla="*/ 79288 w 112629"/>
                  <a:gd name="connsiteY2" fmla="*/ 45384 h 129142"/>
                  <a:gd name="connsiteX3" fmla="*/ 69763 w 112629"/>
                  <a:gd name="connsiteY3" fmla="*/ 58719 h 129142"/>
                  <a:gd name="connsiteX4" fmla="*/ 34521 w 112629"/>
                  <a:gd name="connsiteY4" fmla="*/ 58719 h 129142"/>
                  <a:gd name="connsiteX5" fmla="*/ 34521 w 112629"/>
                  <a:gd name="connsiteY5" fmla="*/ 73959 h 129142"/>
                  <a:gd name="connsiteX6" fmla="*/ 65001 w 112629"/>
                  <a:gd name="connsiteY6" fmla="*/ 73959 h 129142"/>
                  <a:gd name="connsiteX7" fmla="*/ 68811 w 112629"/>
                  <a:gd name="connsiteY7" fmla="*/ 75864 h 129142"/>
                  <a:gd name="connsiteX8" fmla="*/ 70716 w 112629"/>
                  <a:gd name="connsiteY8" fmla="*/ 92056 h 129142"/>
                  <a:gd name="connsiteX9" fmla="*/ 65001 w 112629"/>
                  <a:gd name="connsiteY9" fmla="*/ 94914 h 129142"/>
                  <a:gd name="connsiteX10" fmla="*/ 44998 w 112629"/>
                  <a:gd name="connsiteY10" fmla="*/ 94914 h 129142"/>
                  <a:gd name="connsiteX11" fmla="*/ 79288 w 112629"/>
                  <a:gd name="connsiteY11" fmla="*/ 107296 h 129142"/>
                  <a:gd name="connsiteX12" fmla="*/ 105006 w 112629"/>
                  <a:gd name="connsiteY12" fmla="*/ 103486 h 129142"/>
                  <a:gd name="connsiteX13" fmla="*/ 97386 w 112629"/>
                  <a:gd name="connsiteY13" fmla="*/ 122536 h 129142"/>
                  <a:gd name="connsiteX14" fmla="*/ 19281 w 112629"/>
                  <a:gd name="connsiteY14" fmla="*/ 94914 h 129142"/>
                  <a:gd name="connsiteX15" fmla="*/ 4993 w 112629"/>
                  <a:gd name="connsiteY15" fmla="*/ 92056 h 129142"/>
                  <a:gd name="connsiteX16" fmla="*/ 13566 w 112629"/>
                  <a:gd name="connsiteY16" fmla="*/ 72054 h 129142"/>
                  <a:gd name="connsiteX17" fmla="*/ 13566 w 112629"/>
                  <a:gd name="connsiteY17" fmla="*/ 56814 h 129142"/>
                  <a:gd name="connsiteX18" fmla="*/ 3088 w 112629"/>
                  <a:gd name="connsiteY18" fmla="*/ 38716 h 129142"/>
                  <a:gd name="connsiteX19" fmla="*/ 19281 w 112629"/>
                  <a:gd name="connsiteY19" fmla="*/ 34906 h 129142"/>
                  <a:gd name="connsiteX20" fmla="*/ 85003 w 112629"/>
                  <a:gd name="connsiteY20" fmla="*/ 1569 h 129142"/>
                  <a:gd name="connsiteX21" fmla="*/ 112626 w 112629"/>
                  <a:gd name="connsiteY21" fmla="*/ 22524 h 129142"/>
                  <a:gd name="connsiteX22" fmla="*/ 102148 w 112629"/>
                  <a:gd name="connsiteY22" fmla="*/ 33001 h 129142"/>
                  <a:gd name="connsiteX23" fmla="*/ 88813 w 112629"/>
                  <a:gd name="connsiteY23" fmla="*/ 25381 h 129142"/>
                  <a:gd name="connsiteX24" fmla="*/ 54523 w 112629"/>
                  <a:gd name="connsiteY24" fmla="*/ 25381 h 129142"/>
                  <a:gd name="connsiteX25" fmla="*/ 45951 w 112629"/>
                  <a:gd name="connsiteY25" fmla="*/ 33954 h 129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2629" h="129142">
                    <a:moveTo>
                      <a:pt x="44046" y="37764"/>
                    </a:moveTo>
                    <a:lnTo>
                      <a:pt x="71668" y="37764"/>
                    </a:lnTo>
                    <a:cubicBezTo>
                      <a:pt x="74526" y="37764"/>
                      <a:pt x="78336" y="42526"/>
                      <a:pt x="79288" y="45384"/>
                    </a:cubicBezTo>
                    <a:cubicBezTo>
                      <a:pt x="80241" y="51099"/>
                      <a:pt x="76431" y="58719"/>
                      <a:pt x="69763" y="58719"/>
                    </a:cubicBezTo>
                    <a:lnTo>
                      <a:pt x="34521" y="58719"/>
                    </a:lnTo>
                    <a:cubicBezTo>
                      <a:pt x="33568" y="64434"/>
                      <a:pt x="33568" y="69196"/>
                      <a:pt x="34521" y="73959"/>
                    </a:cubicBezTo>
                    <a:lnTo>
                      <a:pt x="65001" y="73959"/>
                    </a:lnTo>
                    <a:cubicBezTo>
                      <a:pt x="65001" y="73959"/>
                      <a:pt x="68811" y="75864"/>
                      <a:pt x="68811" y="75864"/>
                    </a:cubicBezTo>
                    <a:cubicBezTo>
                      <a:pt x="74526" y="79674"/>
                      <a:pt x="74526" y="87294"/>
                      <a:pt x="70716" y="92056"/>
                    </a:cubicBezTo>
                    <a:cubicBezTo>
                      <a:pt x="66906" y="96819"/>
                      <a:pt x="65001" y="94914"/>
                      <a:pt x="65001" y="94914"/>
                    </a:cubicBezTo>
                    <a:lnTo>
                      <a:pt x="44998" y="94914"/>
                    </a:lnTo>
                    <a:cubicBezTo>
                      <a:pt x="52618" y="105391"/>
                      <a:pt x="65953" y="110154"/>
                      <a:pt x="79288" y="107296"/>
                    </a:cubicBezTo>
                    <a:cubicBezTo>
                      <a:pt x="92623" y="104439"/>
                      <a:pt x="97386" y="94914"/>
                      <a:pt x="105006" y="103486"/>
                    </a:cubicBezTo>
                    <a:cubicBezTo>
                      <a:pt x="112626" y="112059"/>
                      <a:pt x="105006" y="118726"/>
                      <a:pt x="97386" y="122536"/>
                    </a:cubicBezTo>
                    <a:cubicBezTo>
                      <a:pt x="67858" y="138729"/>
                      <a:pt x="33568" y="123489"/>
                      <a:pt x="19281" y="94914"/>
                    </a:cubicBezTo>
                    <a:cubicBezTo>
                      <a:pt x="13566" y="93961"/>
                      <a:pt x="9756" y="94914"/>
                      <a:pt x="4993" y="92056"/>
                    </a:cubicBezTo>
                    <a:cubicBezTo>
                      <a:pt x="-4532" y="85389"/>
                      <a:pt x="3088" y="71101"/>
                      <a:pt x="13566" y="72054"/>
                    </a:cubicBezTo>
                    <a:cubicBezTo>
                      <a:pt x="12613" y="67291"/>
                      <a:pt x="12613" y="61576"/>
                      <a:pt x="13566" y="56814"/>
                    </a:cubicBezTo>
                    <a:cubicBezTo>
                      <a:pt x="3088" y="57766"/>
                      <a:pt x="-4532" y="46336"/>
                      <a:pt x="3088" y="38716"/>
                    </a:cubicBezTo>
                    <a:cubicBezTo>
                      <a:pt x="10708" y="31096"/>
                      <a:pt x="13566" y="36811"/>
                      <a:pt x="19281" y="34906"/>
                    </a:cubicBezTo>
                    <a:cubicBezTo>
                      <a:pt x="31663" y="10141"/>
                      <a:pt x="56428" y="-5099"/>
                      <a:pt x="85003" y="1569"/>
                    </a:cubicBezTo>
                    <a:cubicBezTo>
                      <a:pt x="113578" y="8236"/>
                      <a:pt x="112626" y="12999"/>
                      <a:pt x="112626" y="22524"/>
                    </a:cubicBezTo>
                    <a:cubicBezTo>
                      <a:pt x="112626" y="32049"/>
                      <a:pt x="107863" y="33001"/>
                      <a:pt x="102148" y="33001"/>
                    </a:cubicBezTo>
                    <a:cubicBezTo>
                      <a:pt x="96433" y="33001"/>
                      <a:pt x="93576" y="28239"/>
                      <a:pt x="88813" y="25381"/>
                    </a:cubicBezTo>
                    <a:cubicBezTo>
                      <a:pt x="78336" y="18714"/>
                      <a:pt x="65001" y="19666"/>
                      <a:pt x="54523" y="25381"/>
                    </a:cubicBezTo>
                    <a:cubicBezTo>
                      <a:pt x="44046" y="31096"/>
                      <a:pt x="47856" y="30144"/>
                      <a:pt x="45951" y="33954"/>
                    </a:cubicBez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1785574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3B3BF-2451-D03E-FDD2-E51FBC36BEC4}"/>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A54BE240-27ED-1631-4D86-DF11C1541712}"/>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459597"/>
          </a:solidFill>
          <a:ln w="24491" cap="flat">
            <a:noFill/>
            <a:prstDash val="solid"/>
            <a:miter/>
          </a:ln>
        </p:spPr>
        <p:txBody>
          <a:bodyPr wrap="square" rtlCol="0" anchor="ctr">
            <a:noAutofit/>
          </a:bodyPr>
          <a:lstStyle/>
          <a:p>
            <a:endParaRPr lang="en-US"/>
          </a:p>
        </p:txBody>
      </p:sp>
      <p:sp>
        <p:nvSpPr>
          <p:cNvPr id="7" name="Slide Number Placeholder 5">
            <a:extLst>
              <a:ext uri="{FF2B5EF4-FFF2-40B4-BE49-F238E27FC236}">
                <a16:creationId xmlns:a16="http://schemas.microsoft.com/office/drawing/2014/main" id="{38CB9CA7-009B-3EB4-8AFE-A76B9B4BD3A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37</a:t>
            </a:fld>
            <a:endParaRPr lang="fr-CA" sz="1200" dirty="0"/>
          </a:p>
        </p:txBody>
      </p:sp>
      <p:sp>
        <p:nvSpPr>
          <p:cNvPr id="2" name="TextBox 1">
            <a:extLst>
              <a:ext uri="{FF2B5EF4-FFF2-40B4-BE49-F238E27FC236}">
                <a16:creationId xmlns:a16="http://schemas.microsoft.com/office/drawing/2014/main" id="{A0E20347-144D-AFC6-0515-3C43520EE09E}"/>
              </a:ext>
            </a:extLst>
          </p:cNvPr>
          <p:cNvSpPr txBox="1"/>
          <p:nvPr/>
        </p:nvSpPr>
        <p:spPr>
          <a:xfrm>
            <a:off x="2039428" y="2132361"/>
            <a:ext cx="8880761" cy="4671215"/>
          </a:xfrm>
          <a:prstGeom prst="rect">
            <a:avLst/>
          </a:prstGeom>
          <a:noFill/>
        </p:spPr>
        <p:txBody>
          <a:bodyPr wrap="square">
            <a:spAutoFit/>
          </a:bodyPr>
          <a:lstStyle/>
          <a:p>
            <a:pPr>
              <a:lnSpc>
                <a:spcPts val="2340"/>
              </a:lnSpc>
              <a:spcAft>
                <a:spcPts val="1200"/>
              </a:spcAft>
            </a:pPr>
            <a:r>
              <a:rPr lang="en-US" sz="2400" b="1" dirty="0">
                <a:solidFill>
                  <a:srgbClr val="EC7C69"/>
                </a:solidFill>
              </a:rPr>
              <a:t>Standard Business Models And Their Cost Considerations: </a:t>
            </a:r>
          </a:p>
          <a:p>
            <a:pPr marL="342900" indent="-342900">
              <a:lnSpc>
                <a:spcPts val="2340"/>
              </a:lnSpc>
              <a:buClr>
                <a:srgbClr val="459597"/>
              </a:buClr>
              <a:buFont typeface="Arial" panose="020B0604020202020204" pitchFamily="34" charset="0"/>
              <a:buChar char="•"/>
            </a:pPr>
            <a:r>
              <a:rPr lang="en-US" sz="2200" b="1" dirty="0">
                <a:solidFill>
                  <a:srgbClr val="494949"/>
                </a:solidFill>
              </a:rPr>
              <a:t>Owner-operated glamping site</a:t>
            </a:r>
            <a:r>
              <a:rPr lang="en-US" sz="2200" dirty="0">
                <a:solidFill>
                  <a:srgbClr val="494949"/>
                </a:solidFill>
              </a:rPr>
              <a:t>: Direct management means complete control but requires time investment. Moderate startup </a:t>
            </a:r>
            <a:r>
              <a:rPr lang="en-US" sz="2200" b="1" dirty="0">
                <a:solidFill>
                  <a:srgbClr val="494949"/>
                </a:solidFill>
              </a:rPr>
              <a:t>(€60,000–€150,000 for 3–5 units).</a:t>
            </a:r>
          </a:p>
          <a:p>
            <a:pPr marL="342900" indent="-342900">
              <a:lnSpc>
                <a:spcPts val="2340"/>
              </a:lnSpc>
              <a:buClr>
                <a:srgbClr val="459597"/>
              </a:buClr>
              <a:buFont typeface="Arial" panose="020B0604020202020204" pitchFamily="34" charset="0"/>
              <a:buChar char="•"/>
            </a:pPr>
            <a:r>
              <a:rPr lang="en-US" sz="2200" b="1" dirty="0" err="1">
                <a:solidFill>
                  <a:srgbClr val="494949"/>
                </a:solidFill>
              </a:rPr>
              <a:t>Farmstay</a:t>
            </a:r>
            <a:r>
              <a:rPr lang="en-US" sz="2200" b="1" dirty="0">
                <a:solidFill>
                  <a:srgbClr val="494949"/>
                </a:solidFill>
              </a:rPr>
              <a:t> / </a:t>
            </a:r>
            <a:r>
              <a:rPr lang="en-US" sz="2200" b="1" dirty="0" err="1">
                <a:solidFill>
                  <a:srgbClr val="494949"/>
                </a:solidFill>
              </a:rPr>
              <a:t>Agriturismo</a:t>
            </a:r>
            <a:r>
              <a:rPr lang="en-US" sz="2200" dirty="0">
                <a:solidFill>
                  <a:srgbClr val="494949"/>
                </a:solidFill>
              </a:rPr>
              <a:t>: Combine accommodation with farming. Common in Italy and Slovenia. May require agritourism certification. Eligible for rural development funding. Moderate to high investment depending on site upgrades</a:t>
            </a:r>
          </a:p>
          <a:p>
            <a:pPr marL="342900" indent="-342900">
              <a:lnSpc>
                <a:spcPts val="2340"/>
              </a:lnSpc>
              <a:buClr>
                <a:srgbClr val="459597"/>
              </a:buClr>
              <a:buFont typeface="Arial" panose="020B0604020202020204" pitchFamily="34" charset="0"/>
              <a:buChar char="•"/>
            </a:pPr>
            <a:r>
              <a:rPr lang="en-US" sz="2200" b="1" dirty="0">
                <a:solidFill>
                  <a:srgbClr val="494949"/>
                </a:solidFill>
              </a:rPr>
              <a:t>Seasonal rental of pods/yurts</a:t>
            </a:r>
            <a:r>
              <a:rPr lang="en-US" sz="2200" dirty="0">
                <a:solidFill>
                  <a:srgbClr val="494949"/>
                </a:solidFill>
              </a:rPr>
              <a:t>: Lower initial costs (starting </a:t>
            </a:r>
            <a:r>
              <a:rPr lang="en-US" sz="2200" b="1" dirty="0">
                <a:solidFill>
                  <a:srgbClr val="494949"/>
                </a:solidFill>
              </a:rPr>
              <a:t>€10,000/unit), </a:t>
            </a:r>
            <a:r>
              <a:rPr lang="en-US" sz="2200" dirty="0">
                <a:solidFill>
                  <a:srgbClr val="494949"/>
                </a:solidFill>
              </a:rPr>
              <a:t>but you’ll still need toilets, decks, and insurance. Seasonal limits apply unless </a:t>
            </a:r>
            <a:r>
              <a:rPr lang="en-US" sz="2200" dirty="0" err="1">
                <a:solidFill>
                  <a:srgbClr val="494949"/>
                </a:solidFill>
              </a:rPr>
              <a:t>winterised</a:t>
            </a:r>
            <a:r>
              <a:rPr lang="en-US" sz="2200" dirty="0">
                <a:solidFill>
                  <a:srgbClr val="494949"/>
                </a:solidFill>
              </a:rPr>
              <a:t>.</a:t>
            </a:r>
          </a:p>
          <a:p>
            <a:pPr marL="342900" indent="-342900">
              <a:lnSpc>
                <a:spcPts val="2340"/>
              </a:lnSpc>
              <a:buClr>
                <a:srgbClr val="459597"/>
              </a:buClr>
              <a:buFont typeface="Arial" panose="020B0604020202020204" pitchFamily="34" charset="0"/>
              <a:buChar char="•"/>
            </a:pPr>
            <a:r>
              <a:rPr lang="en-US" sz="2200" b="1" dirty="0">
                <a:solidFill>
                  <a:srgbClr val="494949"/>
                </a:solidFill>
              </a:rPr>
              <a:t>Eco-retreat or wellness camp</a:t>
            </a:r>
            <a:r>
              <a:rPr lang="en-US" sz="2200" dirty="0">
                <a:solidFill>
                  <a:srgbClr val="494949"/>
                </a:solidFill>
              </a:rPr>
              <a:t>: Premium market with high standards. Needs licensed practitioners and communal space. High investment (often </a:t>
            </a:r>
            <a:r>
              <a:rPr lang="en-US" sz="2200" b="1" dirty="0">
                <a:solidFill>
                  <a:srgbClr val="494949"/>
                </a:solidFill>
              </a:rPr>
              <a:t>€150,000–€500,000 for 5–10 units </a:t>
            </a:r>
            <a:r>
              <a:rPr lang="en-US" sz="2200" dirty="0">
                <a:solidFill>
                  <a:srgbClr val="494949"/>
                </a:solidFill>
              </a:rPr>
              <a:t>and retreat facilities).</a:t>
            </a:r>
          </a:p>
          <a:p>
            <a:pPr marL="342900" indent="-342900">
              <a:lnSpc>
                <a:spcPts val="2340"/>
              </a:lnSpc>
              <a:spcAft>
                <a:spcPts val="1200"/>
              </a:spcAft>
              <a:buClr>
                <a:srgbClr val="459597"/>
              </a:buClr>
              <a:buFont typeface="Arial" panose="020B0604020202020204" pitchFamily="34" charset="0"/>
              <a:buChar char="•"/>
            </a:pPr>
            <a:endParaRPr lang="en-US" sz="2200" dirty="0">
              <a:solidFill>
                <a:srgbClr val="494949"/>
              </a:solidFill>
            </a:endParaRPr>
          </a:p>
        </p:txBody>
      </p:sp>
      <p:pic>
        <p:nvPicPr>
          <p:cNvPr id="14" name="Picture 13">
            <a:extLst>
              <a:ext uri="{FF2B5EF4-FFF2-40B4-BE49-F238E27FC236}">
                <a16:creationId xmlns:a16="http://schemas.microsoft.com/office/drawing/2014/main" id="{67A80C05-561E-30A9-B704-C344EE8FD55D}"/>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6" name="Text Placeholder 3">
            <a:extLst>
              <a:ext uri="{FF2B5EF4-FFF2-40B4-BE49-F238E27FC236}">
                <a16:creationId xmlns:a16="http://schemas.microsoft.com/office/drawing/2014/main" id="{E79932EF-1A5D-950C-A90F-5EBD9D000433}"/>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Business Models</a:t>
            </a:r>
          </a:p>
          <a:p>
            <a:pPr algn="r">
              <a:lnSpc>
                <a:spcPts val="3620"/>
              </a:lnSpc>
            </a:pPr>
            <a:endParaRPr lang="en-US" dirty="0">
              <a:solidFill>
                <a:schemeClr val="bg1"/>
              </a:solidFill>
            </a:endParaRPr>
          </a:p>
        </p:txBody>
      </p:sp>
      <p:cxnSp>
        <p:nvCxnSpPr>
          <p:cNvPr id="8" name="Straight Connector 7">
            <a:extLst>
              <a:ext uri="{FF2B5EF4-FFF2-40B4-BE49-F238E27FC236}">
                <a16:creationId xmlns:a16="http://schemas.microsoft.com/office/drawing/2014/main" id="{9E604234-B695-6D3D-8D90-2ACE03DF8250}"/>
              </a:ext>
            </a:extLst>
          </p:cNvPr>
          <p:cNvCxnSpPr>
            <a:cxnSpLocks/>
          </p:cNvCxnSpPr>
          <p:nvPr/>
        </p:nvCxnSpPr>
        <p:spPr>
          <a:xfrm>
            <a:off x="1739640" y="1765739"/>
            <a:ext cx="779387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394DC7B2-2D38-3BA9-54FA-9C5EFBF316D7}"/>
              </a:ext>
            </a:extLst>
          </p:cNvPr>
          <p:cNvSpPr txBox="1">
            <a:spLocks/>
          </p:cNvSpPr>
          <p:nvPr/>
        </p:nvSpPr>
        <p:spPr>
          <a:xfrm>
            <a:off x="2039428" y="400242"/>
            <a:ext cx="8796212"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Understanding the Costs Behind Different Business Models </a:t>
            </a:r>
          </a:p>
          <a:p>
            <a:pPr>
              <a:lnSpc>
                <a:spcPts val="2900"/>
              </a:lnSpc>
            </a:pPr>
            <a:r>
              <a:rPr lang="en-US" b="0" dirty="0">
                <a:solidFill>
                  <a:srgbClr val="494949"/>
                </a:solidFill>
              </a:rPr>
              <a:t>What is Your Business Model: Cost Considerations</a:t>
            </a:r>
          </a:p>
          <a:p>
            <a:pPr>
              <a:lnSpc>
                <a:spcPts val="2900"/>
              </a:lnSpc>
            </a:pPr>
            <a:r>
              <a:rPr lang="en-US" dirty="0">
                <a:solidFill>
                  <a:srgbClr val="459597"/>
                </a:solidFill>
              </a:rPr>
              <a:t> </a:t>
            </a:r>
          </a:p>
          <a:p>
            <a:pPr>
              <a:lnSpc>
                <a:spcPts val="2900"/>
              </a:lnSpc>
            </a:pPr>
            <a:endParaRPr lang="en-US" dirty="0"/>
          </a:p>
        </p:txBody>
      </p:sp>
    </p:spTree>
    <p:extLst>
      <p:ext uri="{BB962C8B-B14F-4D97-AF65-F5344CB8AC3E}">
        <p14:creationId xmlns:p14="http://schemas.microsoft.com/office/powerpoint/2010/main" val="8043541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B16C5-579E-E54D-CBF3-B7BAE815F840}"/>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91AB927F-1A0E-2B4E-B26D-026D3B5780BB}"/>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459597"/>
          </a:solidFill>
          <a:ln w="24491" cap="flat">
            <a:noFill/>
            <a:prstDash val="solid"/>
            <a:miter/>
          </a:ln>
        </p:spPr>
        <p:txBody>
          <a:bodyPr wrap="square" rtlCol="0" anchor="ctr">
            <a:noAutofit/>
          </a:bodyPr>
          <a:lstStyle/>
          <a:p>
            <a:endParaRPr lang="en-US"/>
          </a:p>
        </p:txBody>
      </p:sp>
      <p:sp>
        <p:nvSpPr>
          <p:cNvPr id="7" name="Slide Number Placeholder 5">
            <a:extLst>
              <a:ext uri="{FF2B5EF4-FFF2-40B4-BE49-F238E27FC236}">
                <a16:creationId xmlns:a16="http://schemas.microsoft.com/office/drawing/2014/main" id="{FDB39AB1-AE19-1C0B-CF40-FEDEBA17819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38</a:t>
            </a:fld>
            <a:endParaRPr lang="fr-CA" sz="1200" dirty="0"/>
          </a:p>
        </p:txBody>
      </p:sp>
      <p:sp>
        <p:nvSpPr>
          <p:cNvPr id="2" name="TextBox 1">
            <a:extLst>
              <a:ext uri="{FF2B5EF4-FFF2-40B4-BE49-F238E27FC236}">
                <a16:creationId xmlns:a16="http://schemas.microsoft.com/office/drawing/2014/main" id="{601EDC24-4EA9-3AEA-2F5F-CDAA83475B0A}"/>
              </a:ext>
            </a:extLst>
          </p:cNvPr>
          <p:cNvSpPr txBox="1"/>
          <p:nvPr/>
        </p:nvSpPr>
        <p:spPr>
          <a:xfrm>
            <a:off x="2039428" y="2132361"/>
            <a:ext cx="9287333" cy="4339650"/>
          </a:xfrm>
          <a:prstGeom prst="rect">
            <a:avLst/>
          </a:prstGeom>
          <a:noFill/>
        </p:spPr>
        <p:txBody>
          <a:bodyPr wrap="square">
            <a:spAutoFit/>
          </a:bodyPr>
          <a:lstStyle/>
          <a:p>
            <a:pPr>
              <a:lnSpc>
                <a:spcPts val="2380"/>
              </a:lnSpc>
            </a:pPr>
            <a:r>
              <a:rPr lang="en-US" sz="2400" b="1" dirty="0">
                <a:solidFill>
                  <a:srgbClr val="EC7C69"/>
                </a:solidFill>
              </a:rPr>
              <a:t>Financial Tip: </a:t>
            </a:r>
            <a:r>
              <a:rPr lang="en-US" sz="2400" b="1" dirty="0">
                <a:solidFill>
                  <a:srgbClr val="459597"/>
                </a:solidFill>
              </a:rPr>
              <a:t>Begin lean but designed for scale. </a:t>
            </a:r>
          </a:p>
          <a:p>
            <a:endParaRPr lang="en-US" sz="800" b="1" dirty="0">
              <a:solidFill>
                <a:srgbClr val="EC7C69"/>
              </a:solidFill>
            </a:endParaRPr>
          </a:p>
          <a:p>
            <a:pPr>
              <a:lnSpc>
                <a:spcPts val="2380"/>
              </a:lnSpc>
            </a:pPr>
            <a:r>
              <a:rPr lang="en-US" sz="2200" b="1" dirty="0">
                <a:solidFill>
                  <a:srgbClr val="494949"/>
                </a:solidFill>
              </a:rPr>
              <a:t>Example: </a:t>
            </a:r>
            <a:r>
              <a:rPr lang="en-US" sz="2200" dirty="0">
                <a:solidFill>
                  <a:srgbClr val="494949"/>
                </a:solidFill>
              </a:rPr>
              <a:t>Install infrastructure for 10 units or start with 2–3 units. This future-proofs your site and saves long-term costs. Understanding your business model early helps guide every future decision. </a:t>
            </a:r>
          </a:p>
          <a:p>
            <a:pPr>
              <a:lnSpc>
                <a:spcPts val="2380"/>
              </a:lnSpc>
            </a:pPr>
            <a:endParaRPr lang="en-US" sz="2200" dirty="0">
              <a:solidFill>
                <a:srgbClr val="494949"/>
              </a:solidFill>
            </a:endParaRPr>
          </a:p>
          <a:p>
            <a:pPr>
              <a:lnSpc>
                <a:spcPts val="2380"/>
              </a:lnSpc>
            </a:pPr>
            <a:r>
              <a:rPr lang="en-US" sz="2200" i="1" dirty="0">
                <a:solidFill>
                  <a:srgbClr val="459597"/>
                </a:solidFill>
              </a:rPr>
              <a:t>Will you run a glamping site, </a:t>
            </a:r>
            <a:r>
              <a:rPr lang="en-US" sz="2200" i="1" dirty="0" err="1">
                <a:solidFill>
                  <a:srgbClr val="459597"/>
                </a:solidFill>
              </a:rPr>
              <a:t>farmstay</a:t>
            </a:r>
            <a:r>
              <a:rPr lang="en-US" sz="2200" i="1" dirty="0">
                <a:solidFill>
                  <a:srgbClr val="459597"/>
                </a:solidFill>
              </a:rPr>
              <a:t>, eco-retreat, or mobile pop-up? </a:t>
            </a:r>
            <a:r>
              <a:rPr lang="en-US" sz="2200" dirty="0">
                <a:solidFill>
                  <a:srgbClr val="494949"/>
                </a:solidFill>
              </a:rPr>
              <a:t>Each has different infrastructure, seasonality, staffing, and guest expectations. It also affects funding opportunities and the regulations that apply.</a:t>
            </a:r>
          </a:p>
          <a:p>
            <a:pPr>
              <a:lnSpc>
                <a:spcPts val="2380"/>
              </a:lnSpc>
            </a:pPr>
            <a:endParaRPr lang="en-US" sz="2200" dirty="0">
              <a:solidFill>
                <a:srgbClr val="494949"/>
              </a:solidFill>
            </a:endParaRPr>
          </a:p>
          <a:p>
            <a:pPr>
              <a:lnSpc>
                <a:spcPts val="2380"/>
              </a:lnSpc>
            </a:pPr>
            <a:r>
              <a:rPr lang="en-US" sz="2400" b="1" dirty="0">
                <a:solidFill>
                  <a:srgbClr val="EC7C69"/>
                </a:solidFill>
              </a:rPr>
              <a:t>Financial Tip: </a:t>
            </a:r>
            <a:r>
              <a:rPr lang="en-US" sz="2400" b="1" dirty="0">
                <a:solidFill>
                  <a:srgbClr val="459597"/>
                </a:solidFill>
              </a:rPr>
              <a:t>Budget ranges vary widely</a:t>
            </a:r>
            <a:r>
              <a:rPr lang="en-US" sz="2400" b="1" dirty="0">
                <a:solidFill>
                  <a:srgbClr val="EC7C69"/>
                </a:solidFill>
              </a:rPr>
              <a:t>. </a:t>
            </a:r>
          </a:p>
          <a:p>
            <a:endParaRPr lang="en-US" sz="800" b="1" dirty="0">
              <a:solidFill>
                <a:srgbClr val="EC7C69"/>
              </a:solidFill>
            </a:endParaRPr>
          </a:p>
          <a:p>
            <a:pPr>
              <a:lnSpc>
                <a:spcPts val="2380"/>
              </a:lnSpc>
            </a:pPr>
            <a:r>
              <a:rPr lang="en-US" sz="2200" dirty="0">
                <a:solidFill>
                  <a:srgbClr val="494949"/>
                </a:solidFill>
              </a:rPr>
              <a:t>Seasonal yurts or safari tents start from </a:t>
            </a:r>
            <a:r>
              <a:rPr lang="en-US" sz="2200" b="1" dirty="0">
                <a:solidFill>
                  <a:srgbClr val="494949"/>
                </a:solidFill>
              </a:rPr>
              <a:t>€10,000–€20,000 total setup, </a:t>
            </a:r>
            <a:r>
              <a:rPr lang="en-US" sz="2200" dirty="0">
                <a:solidFill>
                  <a:srgbClr val="494949"/>
                </a:solidFill>
              </a:rPr>
              <a:t>while permanent eco-lodges and wellness camps can exceed </a:t>
            </a:r>
            <a:r>
              <a:rPr lang="en-US" sz="2200" b="1" dirty="0">
                <a:solidFill>
                  <a:srgbClr val="494949"/>
                </a:solidFill>
              </a:rPr>
              <a:t>€200,000. </a:t>
            </a:r>
            <a:r>
              <a:rPr lang="en-US" sz="2200" dirty="0">
                <a:solidFill>
                  <a:srgbClr val="494949"/>
                </a:solidFill>
              </a:rPr>
              <a:t>Start simple, scale gradually.</a:t>
            </a:r>
          </a:p>
        </p:txBody>
      </p:sp>
      <p:pic>
        <p:nvPicPr>
          <p:cNvPr id="14" name="Picture 13">
            <a:extLst>
              <a:ext uri="{FF2B5EF4-FFF2-40B4-BE49-F238E27FC236}">
                <a16:creationId xmlns:a16="http://schemas.microsoft.com/office/drawing/2014/main" id="{034CCE56-7CFB-5BAD-4A23-21CA0D0502BB}"/>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6" name="Text Placeholder 3">
            <a:extLst>
              <a:ext uri="{FF2B5EF4-FFF2-40B4-BE49-F238E27FC236}">
                <a16:creationId xmlns:a16="http://schemas.microsoft.com/office/drawing/2014/main" id="{33E6F4D0-F666-C775-7B09-CE1733859CEA}"/>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Business Models</a:t>
            </a:r>
          </a:p>
          <a:p>
            <a:pPr algn="r">
              <a:lnSpc>
                <a:spcPts val="3620"/>
              </a:lnSpc>
            </a:pPr>
            <a:endParaRPr lang="en-US" dirty="0">
              <a:solidFill>
                <a:schemeClr val="bg1"/>
              </a:solidFill>
            </a:endParaRPr>
          </a:p>
        </p:txBody>
      </p:sp>
      <p:cxnSp>
        <p:nvCxnSpPr>
          <p:cNvPr id="8" name="Straight Connector 7">
            <a:extLst>
              <a:ext uri="{FF2B5EF4-FFF2-40B4-BE49-F238E27FC236}">
                <a16:creationId xmlns:a16="http://schemas.microsoft.com/office/drawing/2014/main" id="{0A1ADAF6-1744-6354-E969-DD2823DBFB66}"/>
              </a:ext>
            </a:extLst>
          </p:cNvPr>
          <p:cNvCxnSpPr>
            <a:cxnSpLocks/>
          </p:cNvCxnSpPr>
          <p:nvPr/>
        </p:nvCxnSpPr>
        <p:spPr>
          <a:xfrm>
            <a:off x="1739640" y="1765739"/>
            <a:ext cx="779387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79B0293C-9E74-8D4B-0DE0-F44E20105950}"/>
              </a:ext>
            </a:extLst>
          </p:cNvPr>
          <p:cNvSpPr txBox="1">
            <a:spLocks/>
          </p:cNvSpPr>
          <p:nvPr/>
        </p:nvSpPr>
        <p:spPr>
          <a:xfrm>
            <a:off x="2039428" y="184213"/>
            <a:ext cx="7296301"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Understanding the Costs Behind Different Business Models </a:t>
            </a:r>
          </a:p>
          <a:p>
            <a:pPr>
              <a:lnSpc>
                <a:spcPts val="2900"/>
              </a:lnSpc>
            </a:pPr>
            <a:r>
              <a:rPr lang="en-US" b="0" dirty="0">
                <a:solidFill>
                  <a:srgbClr val="494949"/>
                </a:solidFill>
              </a:rPr>
              <a:t>What is Your Business Model: Cost Considerations</a:t>
            </a:r>
          </a:p>
          <a:p>
            <a:pPr>
              <a:lnSpc>
                <a:spcPts val="2900"/>
              </a:lnSpc>
            </a:pPr>
            <a:r>
              <a:rPr lang="en-US" dirty="0">
                <a:solidFill>
                  <a:srgbClr val="459597"/>
                </a:solidFill>
              </a:rPr>
              <a:t> </a:t>
            </a:r>
          </a:p>
          <a:p>
            <a:pPr>
              <a:lnSpc>
                <a:spcPts val="2900"/>
              </a:lnSpc>
            </a:pPr>
            <a:endParaRPr lang="en-US" dirty="0"/>
          </a:p>
        </p:txBody>
      </p:sp>
    </p:spTree>
    <p:extLst>
      <p:ext uri="{BB962C8B-B14F-4D97-AF65-F5344CB8AC3E}">
        <p14:creationId xmlns:p14="http://schemas.microsoft.com/office/powerpoint/2010/main" val="26269150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311C0-4618-5A49-F44C-731E4DDD604D}"/>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CBC0A8E7-15DA-133F-B920-5D5EBD4F00DB}"/>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459597"/>
          </a:solidFill>
          <a:ln w="24491" cap="flat">
            <a:noFill/>
            <a:prstDash val="solid"/>
            <a:miter/>
          </a:ln>
        </p:spPr>
        <p:txBody>
          <a:bodyPr wrap="square" rtlCol="0" anchor="ctr">
            <a:noAutofit/>
          </a:bodyPr>
          <a:lstStyle/>
          <a:p>
            <a:endParaRPr lang="en-US"/>
          </a:p>
        </p:txBody>
      </p:sp>
      <p:sp>
        <p:nvSpPr>
          <p:cNvPr id="7" name="Slide Number Placeholder 5">
            <a:extLst>
              <a:ext uri="{FF2B5EF4-FFF2-40B4-BE49-F238E27FC236}">
                <a16:creationId xmlns:a16="http://schemas.microsoft.com/office/drawing/2014/main" id="{D302E45B-B278-AF1F-694B-2424381972E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39</a:t>
            </a:fld>
            <a:endParaRPr lang="fr-CA" sz="1200" dirty="0"/>
          </a:p>
        </p:txBody>
      </p:sp>
      <p:sp>
        <p:nvSpPr>
          <p:cNvPr id="2" name="TextBox 1">
            <a:extLst>
              <a:ext uri="{FF2B5EF4-FFF2-40B4-BE49-F238E27FC236}">
                <a16:creationId xmlns:a16="http://schemas.microsoft.com/office/drawing/2014/main" id="{5F3F048F-DC96-CBC8-AC69-E1C448FD7C9B}"/>
              </a:ext>
            </a:extLst>
          </p:cNvPr>
          <p:cNvSpPr txBox="1"/>
          <p:nvPr/>
        </p:nvSpPr>
        <p:spPr>
          <a:xfrm>
            <a:off x="2039428" y="1579089"/>
            <a:ext cx="9287333" cy="4339650"/>
          </a:xfrm>
          <a:prstGeom prst="rect">
            <a:avLst/>
          </a:prstGeom>
          <a:noFill/>
        </p:spPr>
        <p:txBody>
          <a:bodyPr wrap="square">
            <a:spAutoFit/>
          </a:bodyPr>
          <a:lstStyle/>
          <a:p>
            <a:pPr>
              <a:lnSpc>
                <a:spcPts val="2440"/>
              </a:lnSpc>
            </a:pPr>
            <a:r>
              <a:rPr lang="en-US" sz="2400" b="1" dirty="0">
                <a:solidFill>
                  <a:srgbClr val="EC7C69"/>
                </a:solidFill>
              </a:rPr>
              <a:t>Understand You’re Building a Commercial Tourism Business</a:t>
            </a:r>
          </a:p>
          <a:p>
            <a:endParaRPr lang="en-US" sz="800" b="1" dirty="0">
              <a:solidFill>
                <a:srgbClr val="EC7C69"/>
              </a:solidFill>
            </a:endParaRPr>
          </a:p>
          <a:p>
            <a:pPr>
              <a:lnSpc>
                <a:spcPts val="2440"/>
              </a:lnSpc>
            </a:pPr>
            <a:r>
              <a:rPr lang="en-US" sz="2200" dirty="0">
                <a:solidFill>
                  <a:srgbClr val="494949"/>
                </a:solidFill>
              </a:rPr>
              <a:t>Starting a glamping site, eco-cabin retreat, or similar alternative accommodation can be an exciting rural business opportunity. However, it’s not the same as building a private home or placing a temporary tent in your field. You’re running a </a:t>
            </a:r>
            <a:r>
              <a:rPr lang="en-US" sz="2200" b="1" dirty="0">
                <a:solidFill>
                  <a:srgbClr val="494949"/>
                </a:solidFill>
              </a:rPr>
              <a:t>tourism business</a:t>
            </a:r>
            <a:r>
              <a:rPr lang="en-US" sz="2200" dirty="0">
                <a:solidFill>
                  <a:srgbClr val="494949"/>
                </a:solidFill>
              </a:rPr>
              <a:t>, so different planning rules apply.</a:t>
            </a:r>
          </a:p>
          <a:p>
            <a:pPr>
              <a:lnSpc>
                <a:spcPts val="2440"/>
              </a:lnSpc>
            </a:pPr>
            <a:endParaRPr lang="en-US" sz="2200" dirty="0">
              <a:solidFill>
                <a:srgbClr val="494949"/>
              </a:solidFill>
            </a:endParaRPr>
          </a:p>
          <a:p>
            <a:pPr>
              <a:lnSpc>
                <a:spcPts val="2440"/>
              </a:lnSpc>
            </a:pPr>
            <a:r>
              <a:rPr lang="en-US" sz="2400" b="1" dirty="0">
                <a:solidFill>
                  <a:srgbClr val="EC7C69"/>
                </a:solidFill>
              </a:rPr>
              <a:t>It’s a Commercial Activity – Not Just Camping! </a:t>
            </a:r>
          </a:p>
          <a:p>
            <a:endParaRPr lang="en-US" sz="800" b="1" dirty="0">
              <a:solidFill>
                <a:srgbClr val="EC7C69"/>
              </a:solidFill>
            </a:endParaRPr>
          </a:p>
          <a:p>
            <a:pPr>
              <a:lnSpc>
                <a:spcPts val="2440"/>
              </a:lnSpc>
            </a:pPr>
            <a:r>
              <a:rPr lang="en-US" sz="2200" dirty="0">
                <a:solidFill>
                  <a:srgbClr val="494949"/>
                </a:solidFill>
              </a:rPr>
              <a:t>Even if you're placing "temporary" structures like pods, yurts, or bell tents, you’re offering paid short-term stays. This is classed as a </a:t>
            </a:r>
            <a:r>
              <a:rPr lang="en-US" sz="2200" b="1" dirty="0">
                <a:solidFill>
                  <a:srgbClr val="494949"/>
                </a:solidFill>
              </a:rPr>
              <a:t>commercial change of land use</a:t>
            </a:r>
            <a:r>
              <a:rPr lang="en-US" sz="2200" dirty="0">
                <a:solidFill>
                  <a:srgbClr val="494949"/>
                </a:solidFill>
              </a:rPr>
              <a:t>. That means you typically need </a:t>
            </a:r>
            <a:r>
              <a:rPr lang="en-US" sz="2200" b="1" dirty="0">
                <a:solidFill>
                  <a:srgbClr val="494949"/>
                </a:solidFill>
              </a:rPr>
              <a:t>full planning permission</a:t>
            </a:r>
            <a:r>
              <a:rPr lang="en-US" sz="2200" dirty="0">
                <a:solidFill>
                  <a:srgbClr val="494949"/>
                </a:solidFill>
              </a:rPr>
              <a:t>, even if you’re on your own land.</a:t>
            </a:r>
          </a:p>
          <a:p>
            <a:pPr>
              <a:lnSpc>
                <a:spcPts val="2440"/>
              </a:lnSpc>
            </a:pPr>
            <a:endParaRPr lang="en-US" sz="2200" dirty="0">
              <a:solidFill>
                <a:srgbClr val="494949"/>
              </a:solidFill>
            </a:endParaRPr>
          </a:p>
          <a:p>
            <a:pPr>
              <a:lnSpc>
                <a:spcPts val="2440"/>
              </a:lnSpc>
            </a:pPr>
            <a:r>
              <a:rPr lang="en-US" sz="2200" dirty="0">
                <a:solidFill>
                  <a:srgbClr val="494949"/>
                </a:solidFill>
              </a:rPr>
              <a:t>.</a:t>
            </a:r>
          </a:p>
        </p:txBody>
      </p:sp>
      <p:pic>
        <p:nvPicPr>
          <p:cNvPr id="14" name="Picture 13">
            <a:extLst>
              <a:ext uri="{FF2B5EF4-FFF2-40B4-BE49-F238E27FC236}">
                <a16:creationId xmlns:a16="http://schemas.microsoft.com/office/drawing/2014/main" id="{1FD0D2B0-B36B-2B50-A1B3-48E142E3CBC1}"/>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6" name="Text Placeholder 3">
            <a:extLst>
              <a:ext uri="{FF2B5EF4-FFF2-40B4-BE49-F238E27FC236}">
                <a16:creationId xmlns:a16="http://schemas.microsoft.com/office/drawing/2014/main" id="{099636B4-D2D0-3B02-90FC-EE4EF1695F34}"/>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Business Models</a:t>
            </a:r>
          </a:p>
          <a:p>
            <a:pPr algn="r">
              <a:lnSpc>
                <a:spcPts val="3620"/>
              </a:lnSpc>
            </a:pPr>
            <a:endParaRPr lang="en-US" dirty="0">
              <a:solidFill>
                <a:schemeClr val="bg1"/>
              </a:solidFill>
            </a:endParaRPr>
          </a:p>
        </p:txBody>
      </p:sp>
      <p:cxnSp>
        <p:nvCxnSpPr>
          <p:cNvPr id="8" name="Straight Connector 7">
            <a:extLst>
              <a:ext uri="{FF2B5EF4-FFF2-40B4-BE49-F238E27FC236}">
                <a16:creationId xmlns:a16="http://schemas.microsoft.com/office/drawing/2014/main" id="{2BECE090-B243-3391-DEB7-D028BB6C1E89}"/>
              </a:ext>
            </a:extLst>
          </p:cNvPr>
          <p:cNvCxnSpPr>
            <a:cxnSpLocks/>
          </p:cNvCxnSpPr>
          <p:nvPr/>
        </p:nvCxnSpPr>
        <p:spPr>
          <a:xfrm>
            <a:off x="1744556" y="1330454"/>
            <a:ext cx="779387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F958B398-1164-3F93-3A0C-12ECDEB5305E}"/>
              </a:ext>
            </a:extLst>
          </p:cNvPr>
          <p:cNvSpPr txBox="1">
            <a:spLocks/>
          </p:cNvSpPr>
          <p:nvPr/>
        </p:nvSpPr>
        <p:spPr>
          <a:xfrm>
            <a:off x="2039428" y="400242"/>
            <a:ext cx="7699278" cy="9988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It’s a </a:t>
            </a:r>
            <a:r>
              <a:rPr lang="en-US" i="1" dirty="0"/>
              <a:t>‘Commercial Tourism Business</a:t>
            </a:r>
            <a:r>
              <a:rPr lang="en-US" dirty="0"/>
              <a:t>’. </a:t>
            </a:r>
          </a:p>
          <a:p>
            <a:pPr>
              <a:lnSpc>
                <a:spcPts val="2900"/>
              </a:lnSpc>
            </a:pPr>
            <a:r>
              <a:rPr lang="en-US" dirty="0">
                <a:solidFill>
                  <a:srgbClr val="459597"/>
                </a:solidFill>
              </a:rPr>
              <a:t>That Means Extra Costs</a:t>
            </a:r>
          </a:p>
        </p:txBody>
      </p:sp>
    </p:spTree>
    <p:extLst>
      <p:ext uri="{BB962C8B-B14F-4D97-AF65-F5344CB8AC3E}">
        <p14:creationId xmlns:p14="http://schemas.microsoft.com/office/powerpoint/2010/main" val="3196777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E535EBF-5907-1F5D-A29A-4553FF9A441F}"/>
              </a:ext>
            </a:extLst>
          </p:cNvPr>
          <p:cNvSpPr>
            <a:spLocks noGrp="1"/>
          </p:cNvSpPr>
          <p:nvPr>
            <p:ph type="body" sz="quarter" idx="18"/>
          </p:nvPr>
        </p:nvSpPr>
        <p:spPr>
          <a:prstGeom prst="rect">
            <a:avLst/>
          </a:prstGeom>
        </p:spPr>
        <p:txBody>
          <a:bodyPr lIns="91440" tIns="45720" rIns="91440" bIns="45720" anchor="t">
            <a:noAutofit/>
          </a:bodyPr>
          <a:lstStyle/>
          <a:p>
            <a:r>
              <a:rPr lang="it-IT" b="1" dirty="0" err="1">
                <a:latin typeface="Calibri"/>
                <a:ea typeface="Calibri"/>
                <a:cs typeface="Calibri"/>
              </a:rPr>
              <a:t>Section</a:t>
            </a:r>
            <a:r>
              <a:rPr lang="it-IT" b="1" dirty="0">
                <a:latin typeface="Calibri"/>
                <a:ea typeface="Calibri"/>
                <a:cs typeface="Calibri"/>
              </a:rPr>
              <a:t> 1</a:t>
            </a:r>
          </a:p>
          <a:p>
            <a:endParaRPr lang="it-IT" dirty="0">
              <a:latin typeface="Calibri"/>
              <a:ea typeface="Calibri"/>
              <a:cs typeface="Calibri"/>
            </a:endParaRPr>
          </a:p>
          <a:p>
            <a:r>
              <a:rPr lang="it-IT" dirty="0" err="1">
                <a:latin typeface="Calibri"/>
                <a:ea typeface="Calibri"/>
                <a:cs typeface="Calibri"/>
              </a:rPr>
              <a:t>Introduction</a:t>
            </a:r>
            <a:r>
              <a:rPr lang="it-IT" dirty="0">
                <a:latin typeface="Calibri"/>
                <a:ea typeface="Calibri"/>
                <a:cs typeface="Calibri"/>
              </a:rPr>
              <a:t> to Alternative </a:t>
            </a:r>
            <a:r>
              <a:rPr lang="it-IT" dirty="0" err="1">
                <a:latin typeface="Calibri"/>
                <a:ea typeface="Calibri"/>
                <a:cs typeface="Calibri"/>
              </a:rPr>
              <a:t>Tourism</a:t>
            </a:r>
            <a:r>
              <a:rPr lang="it-IT" dirty="0">
                <a:latin typeface="Calibri"/>
                <a:ea typeface="Calibri"/>
                <a:cs typeface="Calibri"/>
              </a:rPr>
              <a:t> </a:t>
            </a:r>
            <a:r>
              <a:rPr lang="it-IT" dirty="0" err="1">
                <a:latin typeface="Calibri"/>
                <a:ea typeface="Calibri"/>
                <a:cs typeface="Calibri"/>
              </a:rPr>
              <a:t>Accommodation</a:t>
            </a:r>
            <a:endParaRPr lang="it-IT" dirty="0">
              <a:latin typeface="Calibri"/>
              <a:ea typeface="Calibri"/>
              <a:cs typeface="Calibri"/>
            </a:endParaRPr>
          </a:p>
        </p:txBody>
      </p:sp>
      <p:sp>
        <p:nvSpPr>
          <p:cNvPr id="3" name="Text Placeholder 2">
            <a:extLst>
              <a:ext uri="{FF2B5EF4-FFF2-40B4-BE49-F238E27FC236}">
                <a16:creationId xmlns:a16="http://schemas.microsoft.com/office/drawing/2014/main" id="{F90966E1-4BE9-9608-4EF8-2C09E54A2ABB}"/>
              </a:ext>
            </a:extLst>
          </p:cNvPr>
          <p:cNvSpPr>
            <a:spLocks noGrp="1"/>
          </p:cNvSpPr>
          <p:nvPr>
            <p:ph type="body" sz="quarter" idx="19"/>
          </p:nvPr>
        </p:nvSpPr>
        <p:spPr>
          <a:prstGeom prst="rect">
            <a:avLst/>
          </a:prstGeom>
        </p:spPr>
        <p:txBody>
          <a:bodyPr/>
          <a:lstStyle/>
          <a:p>
            <a:r>
              <a:rPr lang="en-GB"/>
              <a:t>01</a:t>
            </a:r>
          </a:p>
        </p:txBody>
      </p:sp>
      <p:sp>
        <p:nvSpPr>
          <p:cNvPr id="4" name="Text Placeholder 3">
            <a:extLst>
              <a:ext uri="{FF2B5EF4-FFF2-40B4-BE49-F238E27FC236}">
                <a16:creationId xmlns:a16="http://schemas.microsoft.com/office/drawing/2014/main" id="{3228CF36-F8A3-C3AF-72DA-5994C9031C30}"/>
              </a:ext>
            </a:extLst>
          </p:cNvPr>
          <p:cNvSpPr>
            <a:spLocks noGrp="1"/>
          </p:cNvSpPr>
          <p:nvPr>
            <p:ph type="body" sz="quarter" idx="20"/>
          </p:nvPr>
        </p:nvSpPr>
        <p:spPr>
          <a:prstGeom prst="rect">
            <a:avLst/>
          </a:prstGeom>
        </p:spPr>
        <p:txBody>
          <a:bodyPr lIns="91440" tIns="45720" rIns="91440" bIns="45720" anchor="t">
            <a:noAutofit/>
          </a:bodyPr>
          <a:lstStyle/>
          <a:p>
            <a:pPr marL="0" indent="0" defTabSz="914400" rtl="0" eaLnBrk="1" latinLnBrk="0" hangingPunct="1">
              <a:lnSpc>
                <a:spcPts val="1220"/>
              </a:lnSpc>
              <a:spcBef>
                <a:spcPts val="0"/>
              </a:spcBef>
              <a:buFont typeface="Arial" panose="020B0604020202020204" pitchFamily="34" charset="0"/>
              <a:buNone/>
            </a:pPr>
            <a:r>
              <a:rPr lang="en-GB" dirty="0">
                <a:latin typeface="Calibri"/>
                <a:ea typeface="Open Sans"/>
                <a:cs typeface="Calibri"/>
              </a:rPr>
              <a:t>Page 11</a:t>
            </a:r>
            <a:endParaRPr lang="en-GB" dirty="0"/>
          </a:p>
        </p:txBody>
      </p:sp>
      <p:sp>
        <p:nvSpPr>
          <p:cNvPr id="8" name="Text Placeholder 7">
            <a:extLst>
              <a:ext uri="{FF2B5EF4-FFF2-40B4-BE49-F238E27FC236}">
                <a16:creationId xmlns:a16="http://schemas.microsoft.com/office/drawing/2014/main" id="{23346766-027B-D62A-9519-FEA6765EB159}"/>
              </a:ext>
            </a:extLst>
          </p:cNvPr>
          <p:cNvSpPr>
            <a:spLocks noGrp="1"/>
          </p:cNvSpPr>
          <p:nvPr>
            <p:ph type="body" sz="quarter" idx="66"/>
          </p:nvPr>
        </p:nvSpPr>
        <p:spPr>
          <a:prstGeom prst="rect">
            <a:avLst/>
          </a:prstGeom>
        </p:spPr>
        <p:txBody>
          <a:bodyPr lIns="91440" tIns="45720" rIns="91440" bIns="45720" anchor="ctr">
            <a:noAutofit/>
          </a:bodyPr>
          <a:lstStyle/>
          <a:p>
            <a:r>
              <a:rPr lang="en-GB" dirty="0">
                <a:latin typeface="Calibri"/>
                <a:ea typeface="Calibri"/>
                <a:cs typeface="Calibri"/>
              </a:rPr>
              <a:t>Photo Credit: </a:t>
            </a:r>
          </a:p>
        </p:txBody>
      </p:sp>
      <p:sp>
        <p:nvSpPr>
          <p:cNvPr id="9" name="Text Placeholder 8">
            <a:extLst>
              <a:ext uri="{FF2B5EF4-FFF2-40B4-BE49-F238E27FC236}">
                <a16:creationId xmlns:a16="http://schemas.microsoft.com/office/drawing/2014/main" id="{C9D4329C-9EF4-F127-2FDA-A1827A5B7F0E}"/>
              </a:ext>
            </a:extLst>
          </p:cNvPr>
          <p:cNvSpPr>
            <a:spLocks noGrp="1"/>
          </p:cNvSpPr>
          <p:nvPr>
            <p:ph type="body" sz="quarter" idx="86"/>
          </p:nvPr>
        </p:nvSpPr>
        <p:spPr>
          <a:prstGeom prst="rect">
            <a:avLst/>
          </a:prstGeom>
        </p:spPr>
        <p:txBody>
          <a:bodyPr lIns="91440" tIns="45720" rIns="91440" bIns="45720" anchor="t">
            <a:noAutofit/>
          </a:bodyPr>
          <a:lstStyle/>
          <a:p>
            <a:r>
              <a:rPr lang="it-IT" b="1" dirty="0" err="1">
                <a:latin typeface="Calibri"/>
                <a:ea typeface="Calibri"/>
                <a:cs typeface="Calibri"/>
              </a:rPr>
              <a:t>Section</a:t>
            </a:r>
            <a:r>
              <a:rPr lang="it-IT" b="1" dirty="0">
                <a:latin typeface="Calibri"/>
                <a:ea typeface="Calibri"/>
                <a:cs typeface="Calibri"/>
              </a:rPr>
              <a:t> 2 </a:t>
            </a:r>
          </a:p>
          <a:p>
            <a:endParaRPr lang="it-IT" dirty="0">
              <a:latin typeface="Calibri"/>
              <a:ea typeface="Calibri"/>
              <a:cs typeface="Calibri"/>
            </a:endParaRPr>
          </a:p>
          <a:p>
            <a:r>
              <a:rPr lang="en-US" dirty="0">
                <a:latin typeface="Calibri"/>
                <a:ea typeface="Calibri"/>
                <a:cs typeface="Calibri"/>
              </a:rPr>
              <a:t>Start Smart: Budget, Scale &amp; Business Models</a:t>
            </a:r>
          </a:p>
          <a:p>
            <a:endParaRPr lang="en-US" dirty="0">
              <a:latin typeface="Calibri"/>
              <a:ea typeface="Calibri"/>
              <a:cs typeface="Calibri"/>
            </a:endParaRPr>
          </a:p>
          <a:p>
            <a:endParaRPr lang="it-IT" dirty="0">
              <a:ea typeface="Calibri"/>
            </a:endParaRPr>
          </a:p>
        </p:txBody>
      </p:sp>
      <p:sp>
        <p:nvSpPr>
          <p:cNvPr id="10" name="Text Placeholder 9">
            <a:extLst>
              <a:ext uri="{FF2B5EF4-FFF2-40B4-BE49-F238E27FC236}">
                <a16:creationId xmlns:a16="http://schemas.microsoft.com/office/drawing/2014/main" id="{40883007-CBC2-5CDB-78BC-C6E1514892E0}"/>
              </a:ext>
            </a:extLst>
          </p:cNvPr>
          <p:cNvSpPr>
            <a:spLocks noGrp="1"/>
          </p:cNvSpPr>
          <p:nvPr>
            <p:ph type="body" sz="quarter" idx="87"/>
          </p:nvPr>
        </p:nvSpPr>
        <p:spPr>
          <a:prstGeom prst="rect">
            <a:avLst/>
          </a:prstGeom>
        </p:spPr>
        <p:txBody>
          <a:bodyPr/>
          <a:lstStyle/>
          <a:p>
            <a:r>
              <a:rPr lang="en-GB"/>
              <a:t>02</a:t>
            </a:r>
          </a:p>
        </p:txBody>
      </p:sp>
      <p:sp>
        <p:nvSpPr>
          <p:cNvPr id="11" name="Text Placeholder 10">
            <a:extLst>
              <a:ext uri="{FF2B5EF4-FFF2-40B4-BE49-F238E27FC236}">
                <a16:creationId xmlns:a16="http://schemas.microsoft.com/office/drawing/2014/main" id="{342C4B37-D47B-4822-F467-9DCC88A0FA09}"/>
              </a:ext>
            </a:extLst>
          </p:cNvPr>
          <p:cNvSpPr>
            <a:spLocks noGrp="1"/>
          </p:cNvSpPr>
          <p:nvPr>
            <p:ph type="body" sz="quarter" idx="88"/>
          </p:nvPr>
        </p:nvSpPr>
        <p:spPr>
          <a:prstGeom prst="rect">
            <a:avLst/>
          </a:prstGeom>
        </p:spPr>
        <p:txBody>
          <a:bodyPr lIns="91440" tIns="45720" rIns="91440" bIns="45720" anchor="t">
            <a:noAutofit/>
          </a:bodyPr>
          <a:lstStyle/>
          <a:p>
            <a:r>
              <a:rPr lang="en-GB" dirty="0">
                <a:latin typeface="Calibri"/>
                <a:ea typeface="Open Sans"/>
                <a:cs typeface="Calibri"/>
              </a:rPr>
              <a:t>Page 25</a:t>
            </a:r>
            <a:endParaRPr lang="en-GB" dirty="0"/>
          </a:p>
          <a:p>
            <a:pPr marL="0" indent="0" defTabSz="914400" rtl="0" eaLnBrk="1" latinLnBrk="0" hangingPunct="1">
              <a:lnSpc>
                <a:spcPts val="1220"/>
              </a:lnSpc>
              <a:spcBef>
                <a:spcPts val="0"/>
              </a:spcBef>
              <a:buFont typeface="Arial" panose="020B0604020202020204" pitchFamily="34" charset="0"/>
              <a:buNone/>
            </a:pPr>
            <a:endParaRPr lang="en-GB" dirty="0"/>
          </a:p>
        </p:txBody>
      </p:sp>
      <p:sp>
        <p:nvSpPr>
          <p:cNvPr id="12" name="Text Placeholder 11">
            <a:extLst>
              <a:ext uri="{FF2B5EF4-FFF2-40B4-BE49-F238E27FC236}">
                <a16:creationId xmlns:a16="http://schemas.microsoft.com/office/drawing/2014/main" id="{35A2D442-1024-77DF-889C-2E58FD97AC54}"/>
              </a:ext>
            </a:extLst>
          </p:cNvPr>
          <p:cNvSpPr>
            <a:spLocks noGrp="1"/>
          </p:cNvSpPr>
          <p:nvPr>
            <p:ph type="body" sz="quarter" idx="90"/>
          </p:nvPr>
        </p:nvSpPr>
        <p:spPr>
          <a:prstGeom prst="rect">
            <a:avLst/>
          </a:prstGeom>
        </p:spPr>
        <p:txBody>
          <a:bodyPr lIns="91440" tIns="45720" rIns="91440" bIns="45720" anchor="t">
            <a:noAutofit/>
          </a:bodyPr>
          <a:lstStyle/>
          <a:p>
            <a:r>
              <a:rPr lang="en-GB" b="1" dirty="0">
                <a:latin typeface="Calibri"/>
                <a:ea typeface="Calibri"/>
                <a:cs typeface="Calibri"/>
              </a:rPr>
              <a:t>Section 3</a:t>
            </a:r>
          </a:p>
          <a:p>
            <a:endParaRPr lang="en-GB" dirty="0">
              <a:latin typeface="Calibri"/>
              <a:cs typeface="Calibri"/>
            </a:endParaRPr>
          </a:p>
          <a:p>
            <a:r>
              <a:rPr lang="it-IT" dirty="0"/>
              <a:t>Know </a:t>
            </a:r>
            <a:r>
              <a:rPr lang="it-IT" dirty="0" err="1"/>
              <a:t>What</a:t>
            </a:r>
            <a:r>
              <a:rPr lang="it-IT" dirty="0"/>
              <a:t> Customers Will </a:t>
            </a:r>
          </a:p>
          <a:p>
            <a:r>
              <a:rPr lang="it-IT" dirty="0" err="1"/>
              <a:t>Pay</a:t>
            </a:r>
            <a:r>
              <a:rPr lang="it-IT" dirty="0"/>
              <a:t> For: Guest Appeal &amp; </a:t>
            </a:r>
            <a:r>
              <a:rPr lang="it-IT" dirty="0" err="1"/>
              <a:t>Expectations</a:t>
            </a:r>
            <a:endParaRPr lang="it-IT" dirty="0"/>
          </a:p>
          <a:p>
            <a:r>
              <a:rPr lang="it-IT" dirty="0"/>
              <a:t> </a:t>
            </a:r>
          </a:p>
          <a:p>
            <a:endParaRPr lang="it-IT" dirty="0"/>
          </a:p>
        </p:txBody>
      </p:sp>
      <p:sp>
        <p:nvSpPr>
          <p:cNvPr id="13" name="Text Placeholder 12">
            <a:extLst>
              <a:ext uri="{FF2B5EF4-FFF2-40B4-BE49-F238E27FC236}">
                <a16:creationId xmlns:a16="http://schemas.microsoft.com/office/drawing/2014/main" id="{E4DD4660-4F75-2CA5-0BA4-ACE113B1C7A1}"/>
              </a:ext>
            </a:extLst>
          </p:cNvPr>
          <p:cNvSpPr>
            <a:spLocks noGrp="1"/>
          </p:cNvSpPr>
          <p:nvPr>
            <p:ph type="body" sz="quarter" idx="91"/>
          </p:nvPr>
        </p:nvSpPr>
        <p:spPr>
          <a:prstGeom prst="rect">
            <a:avLst/>
          </a:prstGeom>
        </p:spPr>
        <p:txBody>
          <a:bodyPr/>
          <a:lstStyle/>
          <a:p>
            <a:r>
              <a:rPr lang="en-GB"/>
              <a:t>03</a:t>
            </a:r>
          </a:p>
        </p:txBody>
      </p:sp>
      <p:sp>
        <p:nvSpPr>
          <p:cNvPr id="14" name="Text Placeholder 13">
            <a:extLst>
              <a:ext uri="{FF2B5EF4-FFF2-40B4-BE49-F238E27FC236}">
                <a16:creationId xmlns:a16="http://schemas.microsoft.com/office/drawing/2014/main" id="{C057808D-C04E-D7E0-A581-84376C66FCBF}"/>
              </a:ext>
            </a:extLst>
          </p:cNvPr>
          <p:cNvSpPr>
            <a:spLocks noGrp="1"/>
          </p:cNvSpPr>
          <p:nvPr>
            <p:ph type="body" sz="quarter" idx="92"/>
          </p:nvPr>
        </p:nvSpPr>
        <p:spPr>
          <a:prstGeom prst="rect">
            <a:avLst/>
          </a:prstGeom>
        </p:spPr>
        <p:txBody>
          <a:bodyPr lIns="91440" tIns="45720" rIns="91440" bIns="45720" anchor="t">
            <a:noAutofit/>
          </a:bodyPr>
          <a:lstStyle/>
          <a:p>
            <a:r>
              <a:rPr lang="en-GB" dirty="0">
                <a:latin typeface="Calibri"/>
                <a:ea typeface="Open Sans"/>
                <a:cs typeface="Calibri"/>
              </a:rPr>
              <a:t>Page 63</a:t>
            </a:r>
            <a:endParaRPr lang="en-GB" dirty="0"/>
          </a:p>
        </p:txBody>
      </p:sp>
      <p:sp>
        <p:nvSpPr>
          <p:cNvPr id="16" name="Text Placeholder 15">
            <a:extLst>
              <a:ext uri="{FF2B5EF4-FFF2-40B4-BE49-F238E27FC236}">
                <a16:creationId xmlns:a16="http://schemas.microsoft.com/office/drawing/2014/main" id="{79B1E2F9-EB0F-6D33-9100-0BCA85272062}"/>
              </a:ext>
            </a:extLst>
          </p:cNvPr>
          <p:cNvSpPr>
            <a:spLocks noGrp="1"/>
          </p:cNvSpPr>
          <p:nvPr>
            <p:ph type="body" sz="quarter" idx="93"/>
          </p:nvPr>
        </p:nvSpPr>
        <p:spPr>
          <a:prstGeom prst="rect">
            <a:avLst/>
          </a:prstGeom>
        </p:spPr>
        <p:txBody>
          <a:bodyPr lIns="91440" tIns="45720" rIns="91440" bIns="45720" anchor="ctr">
            <a:noAutofit/>
          </a:bodyPr>
          <a:lstStyle/>
          <a:p>
            <a:r>
              <a:rPr lang="en-GB" dirty="0">
                <a:latin typeface="Calibri"/>
                <a:ea typeface="Calibri"/>
                <a:cs typeface="Calibri"/>
              </a:rPr>
              <a:t>Photo Credit: </a:t>
            </a:r>
            <a:r>
              <a:rPr lang="en-GB" dirty="0" err="1">
                <a:latin typeface="Calibri"/>
                <a:ea typeface="Calibri"/>
                <a:cs typeface="Calibri"/>
              </a:rPr>
              <a:t>Daunia</a:t>
            </a:r>
            <a:r>
              <a:rPr lang="en-GB" dirty="0">
                <a:latin typeface="Calibri"/>
                <a:ea typeface="Calibri"/>
                <a:cs typeface="Calibri"/>
              </a:rPr>
              <a:t> </a:t>
            </a:r>
            <a:r>
              <a:rPr lang="en-GB" dirty="0" err="1">
                <a:latin typeface="Calibri"/>
                <a:ea typeface="Calibri"/>
                <a:cs typeface="Calibri"/>
              </a:rPr>
              <a:t>Avventura</a:t>
            </a:r>
            <a:r>
              <a:rPr lang="en-GB" dirty="0">
                <a:latin typeface="Calibri"/>
                <a:ea typeface="Calibri"/>
                <a:cs typeface="Calibri"/>
              </a:rPr>
              <a:t>, </a:t>
            </a:r>
            <a:r>
              <a:rPr lang="en-GB" dirty="0" err="1">
                <a:latin typeface="Calibri"/>
                <a:ea typeface="Calibri"/>
                <a:cs typeface="Calibri"/>
              </a:rPr>
              <a:t>Biccari</a:t>
            </a:r>
            <a:endParaRPr lang="it-IT" dirty="0" err="1"/>
          </a:p>
        </p:txBody>
      </p:sp>
      <p:sp>
        <p:nvSpPr>
          <p:cNvPr id="17" name="Text Placeholder 16">
            <a:extLst>
              <a:ext uri="{FF2B5EF4-FFF2-40B4-BE49-F238E27FC236}">
                <a16:creationId xmlns:a16="http://schemas.microsoft.com/office/drawing/2014/main" id="{5CAC9B68-B71F-1D8D-18BA-7B26BCD17BA2}"/>
              </a:ext>
            </a:extLst>
          </p:cNvPr>
          <p:cNvSpPr>
            <a:spLocks noGrp="1"/>
          </p:cNvSpPr>
          <p:nvPr>
            <p:ph type="body" sz="quarter" idx="98"/>
          </p:nvPr>
        </p:nvSpPr>
        <p:spPr>
          <a:prstGeom prst="rect">
            <a:avLst/>
          </a:prstGeom>
        </p:spPr>
        <p:txBody>
          <a:bodyPr/>
          <a:lstStyle/>
          <a:p>
            <a:r>
              <a:rPr lang="en-GB" dirty="0">
                <a:latin typeface="Calibri"/>
                <a:ea typeface="Calibri"/>
                <a:cs typeface="Calibri"/>
              </a:rPr>
              <a:t>Photo Credit:</a:t>
            </a:r>
          </a:p>
        </p:txBody>
      </p:sp>
      <p:pic>
        <p:nvPicPr>
          <p:cNvPr id="24" name="Picture Placeholder 18">
            <a:extLst>
              <a:ext uri="{FF2B5EF4-FFF2-40B4-BE49-F238E27FC236}">
                <a16:creationId xmlns:a16="http://schemas.microsoft.com/office/drawing/2014/main" id="{8C7E7D0A-CFAA-3119-192E-7625A0F5330B}"/>
              </a:ext>
            </a:extLst>
          </p:cNvPr>
          <p:cNvPicPr>
            <a:picLocks noGrp="1" noChangeAspect="1"/>
          </p:cNvPicPr>
          <p:nvPr>
            <p:ph type="pic" sz="quarter" idx="67"/>
          </p:nvPr>
        </p:nvPicPr>
        <p:blipFill rotWithShape="1">
          <a:blip r:embed="rId2"/>
          <a:srcRect l="26804" r="26804"/>
          <a:stretch/>
        </p:blipFill>
        <p:spPr>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pic>
      <p:pic>
        <p:nvPicPr>
          <p:cNvPr id="27" name="Segnaposto immagine 17" descr="Immagine che contiene aria aperta, nuvola, erba, paesaggio&#10;&#10;Il contenuto generato dall&amp;#39;IA potrebbe non essere corretto.">
            <a:extLst>
              <a:ext uri="{FF2B5EF4-FFF2-40B4-BE49-F238E27FC236}">
                <a16:creationId xmlns:a16="http://schemas.microsoft.com/office/drawing/2014/main" id="{9BBD3021-A2C9-6538-5960-F4BA99AF0B42}"/>
              </a:ext>
            </a:extLst>
          </p:cNvPr>
          <p:cNvPicPr>
            <a:picLocks noGrp="1" noChangeAspect="1"/>
          </p:cNvPicPr>
          <p:nvPr>
            <p:ph type="pic" sz="quarter" idx="89"/>
          </p:nvPr>
        </p:nvPicPr>
        <p:blipFill>
          <a:blip r:embed="rId3"/>
          <a:srcRect l="3608" r="3608"/>
          <a:stretch/>
        </p:blipFill>
        <p:spPr>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p:spPr>
      </p:pic>
      <p:pic>
        <p:nvPicPr>
          <p:cNvPr id="35" name="Picture Placeholder 34">
            <a:extLst>
              <a:ext uri="{FF2B5EF4-FFF2-40B4-BE49-F238E27FC236}">
                <a16:creationId xmlns:a16="http://schemas.microsoft.com/office/drawing/2014/main" id="{5A44E425-BD85-C20F-F6ED-5B631ACB808F}"/>
              </a:ext>
            </a:extLst>
          </p:cNvPr>
          <p:cNvPicPr>
            <a:picLocks noGrp="1" noChangeAspect="1"/>
          </p:cNvPicPr>
          <p:nvPr>
            <p:ph type="pic" sz="quarter" idx="85"/>
          </p:nvPr>
        </p:nvPicPr>
        <p:blipFill>
          <a:blip r:embed="rId4"/>
          <a:srcRect t="1446" b="1446"/>
          <a:stretch>
            <a:fillRect/>
          </a:stretch>
        </p:blipFill>
        <p:spPr/>
      </p:pic>
      <p:sp>
        <p:nvSpPr>
          <p:cNvPr id="39" name="Text Placeholder 3">
            <a:extLst>
              <a:ext uri="{FF2B5EF4-FFF2-40B4-BE49-F238E27FC236}">
                <a16:creationId xmlns:a16="http://schemas.microsoft.com/office/drawing/2014/main" id="{D1EF11CD-7A0D-2513-8D92-C86950A87DE3}"/>
              </a:ext>
            </a:extLst>
          </p:cNvPr>
          <p:cNvSpPr txBox="1">
            <a:spLocks/>
          </p:cNvSpPr>
          <p:nvPr/>
        </p:nvSpPr>
        <p:spPr>
          <a:xfrm>
            <a:off x="629646" y="731760"/>
            <a:ext cx="2081470"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sz="4800" dirty="0"/>
              <a:t>Part 1</a:t>
            </a:r>
          </a:p>
          <a:p>
            <a:pPr>
              <a:lnSpc>
                <a:spcPts val="3720"/>
              </a:lnSpc>
            </a:pPr>
            <a:endParaRPr lang="en-US" sz="4800" dirty="0"/>
          </a:p>
        </p:txBody>
      </p:sp>
      <p:cxnSp>
        <p:nvCxnSpPr>
          <p:cNvPr id="40" name="Straight Connector 39">
            <a:extLst>
              <a:ext uri="{FF2B5EF4-FFF2-40B4-BE49-F238E27FC236}">
                <a16:creationId xmlns:a16="http://schemas.microsoft.com/office/drawing/2014/main" id="{7BA350F1-45DA-FEDD-7040-D91562A90E53}"/>
              </a:ext>
            </a:extLst>
          </p:cNvPr>
          <p:cNvCxnSpPr>
            <a:cxnSpLocks/>
          </p:cNvCxnSpPr>
          <p:nvPr/>
        </p:nvCxnSpPr>
        <p:spPr>
          <a:xfrm>
            <a:off x="0" y="1312456"/>
            <a:ext cx="250828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41" name="Text Placeholder 5">
            <a:extLst>
              <a:ext uri="{FF2B5EF4-FFF2-40B4-BE49-F238E27FC236}">
                <a16:creationId xmlns:a16="http://schemas.microsoft.com/office/drawing/2014/main" id="{A595A7D2-FAAC-336D-F71A-BC02E78C2445}"/>
              </a:ext>
            </a:extLst>
          </p:cNvPr>
          <p:cNvSpPr txBox="1">
            <a:spLocks/>
          </p:cNvSpPr>
          <p:nvPr/>
        </p:nvSpPr>
        <p:spPr>
          <a:xfrm>
            <a:off x="629644" y="1634711"/>
            <a:ext cx="281491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14141"/>
                </a:solidFill>
              </a:rPr>
              <a:t>Getting Started </a:t>
            </a:r>
            <a:r>
              <a:rPr lang="en-US" b="0" dirty="0">
                <a:solidFill>
                  <a:srgbClr val="414141"/>
                </a:solidFill>
              </a:rPr>
              <a:t>– The Financial Foundations of Your Business and Your Market</a:t>
            </a:r>
          </a:p>
        </p:txBody>
      </p:sp>
      <p:pic>
        <p:nvPicPr>
          <p:cNvPr id="43" name="Picture 42">
            <a:extLst>
              <a:ext uri="{FF2B5EF4-FFF2-40B4-BE49-F238E27FC236}">
                <a16:creationId xmlns:a16="http://schemas.microsoft.com/office/drawing/2014/main" id="{03CFB390-1A6C-5464-973E-159B734D3A3C}"/>
              </a:ext>
            </a:extLst>
          </p:cNvPr>
          <p:cNvPicPr>
            <a:picLocks noChangeAspect="1"/>
          </p:cNvPicPr>
          <p:nvPr/>
        </p:nvPicPr>
        <p:blipFill>
          <a:blip r:embed="rId5">
            <a:alphaModFix/>
            <a:extLst>
              <a:ext uri="{28A0092B-C50C-407E-A947-70E740481C1C}">
                <a14:useLocalDpi xmlns:a14="http://schemas.microsoft.com/office/drawing/2010/main" val="0"/>
              </a:ext>
            </a:extLst>
          </a:blip>
          <a:srcRect l="53155" t="-1" r="5047" b="49903"/>
          <a:stretch/>
        </p:blipFill>
        <p:spPr>
          <a:xfrm>
            <a:off x="-670083" y="4559031"/>
            <a:ext cx="3580276" cy="2659133"/>
          </a:xfrm>
          <a:prstGeom prst="rect">
            <a:avLst/>
          </a:prstGeom>
        </p:spPr>
      </p:pic>
      <p:sp>
        <p:nvSpPr>
          <p:cNvPr id="5" name="Slide Number Placeholder 5">
            <a:extLst>
              <a:ext uri="{FF2B5EF4-FFF2-40B4-BE49-F238E27FC236}">
                <a16:creationId xmlns:a16="http://schemas.microsoft.com/office/drawing/2014/main" id="{83C90BCA-28A2-6D18-0728-995A67453940}"/>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4</a:t>
            </a:fld>
            <a:endParaRPr lang="fr-CA" sz="1200" dirty="0"/>
          </a:p>
        </p:txBody>
      </p:sp>
    </p:spTree>
    <p:extLst>
      <p:ext uri="{BB962C8B-B14F-4D97-AF65-F5344CB8AC3E}">
        <p14:creationId xmlns:p14="http://schemas.microsoft.com/office/powerpoint/2010/main" val="19519108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14D9A-3EDF-559D-7BAE-325B227B8936}"/>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60A206B2-5F66-DB22-ADEF-3ECA2964F7CE}"/>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459597"/>
          </a:solidFill>
          <a:ln w="24491" cap="flat">
            <a:noFill/>
            <a:prstDash val="solid"/>
            <a:miter/>
          </a:ln>
        </p:spPr>
        <p:txBody>
          <a:bodyPr wrap="square" rtlCol="0" anchor="ctr">
            <a:noAutofit/>
          </a:bodyPr>
          <a:lstStyle/>
          <a:p>
            <a:endParaRPr lang="en-US"/>
          </a:p>
        </p:txBody>
      </p:sp>
      <p:sp>
        <p:nvSpPr>
          <p:cNvPr id="7" name="Slide Number Placeholder 5">
            <a:extLst>
              <a:ext uri="{FF2B5EF4-FFF2-40B4-BE49-F238E27FC236}">
                <a16:creationId xmlns:a16="http://schemas.microsoft.com/office/drawing/2014/main" id="{CC540A78-AF1E-937B-7BA7-1AA5B755F61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40</a:t>
            </a:fld>
            <a:endParaRPr lang="fr-CA" sz="1200" dirty="0"/>
          </a:p>
        </p:txBody>
      </p:sp>
      <p:sp>
        <p:nvSpPr>
          <p:cNvPr id="2" name="TextBox 1">
            <a:extLst>
              <a:ext uri="{FF2B5EF4-FFF2-40B4-BE49-F238E27FC236}">
                <a16:creationId xmlns:a16="http://schemas.microsoft.com/office/drawing/2014/main" id="{8C9FA8B0-2B62-BE16-9CFD-DB1089CDD72C}"/>
              </a:ext>
            </a:extLst>
          </p:cNvPr>
          <p:cNvSpPr txBox="1"/>
          <p:nvPr/>
        </p:nvSpPr>
        <p:spPr>
          <a:xfrm>
            <a:off x="2039428" y="1783487"/>
            <a:ext cx="9287333" cy="1754326"/>
          </a:xfrm>
          <a:prstGeom prst="rect">
            <a:avLst/>
          </a:prstGeom>
          <a:noFill/>
        </p:spPr>
        <p:txBody>
          <a:bodyPr wrap="square">
            <a:spAutoFit/>
          </a:bodyPr>
          <a:lstStyle/>
          <a:p>
            <a:pPr>
              <a:lnSpc>
                <a:spcPts val="2440"/>
              </a:lnSpc>
            </a:pPr>
            <a:r>
              <a:rPr lang="en-US" sz="2400" b="1" dirty="0">
                <a:solidFill>
                  <a:srgbClr val="EC7C69"/>
                </a:solidFill>
              </a:rPr>
              <a:t>How this Affects You Financially: </a:t>
            </a:r>
          </a:p>
          <a:p>
            <a:endParaRPr lang="en-US" sz="800" b="1" dirty="0">
              <a:solidFill>
                <a:srgbClr val="EC7C69"/>
              </a:solidFill>
            </a:endParaRPr>
          </a:p>
          <a:p>
            <a:pPr>
              <a:lnSpc>
                <a:spcPts val="2440"/>
              </a:lnSpc>
            </a:pPr>
            <a:r>
              <a:rPr lang="en-US" sz="2200" dirty="0">
                <a:solidFill>
                  <a:srgbClr val="494949"/>
                </a:solidFill>
              </a:rPr>
              <a:t>Because your ATA is considered a </a:t>
            </a:r>
            <a:r>
              <a:rPr lang="en-US" sz="2200" b="1" dirty="0">
                <a:solidFill>
                  <a:srgbClr val="494949"/>
                </a:solidFill>
              </a:rPr>
              <a:t>commercial tourism business</a:t>
            </a:r>
            <a:r>
              <a:rPr lang="en-US" sz="2200" dirty="0">
                <a:solidFill>
                  <a:srgbClr val="494949"/>
                </a:solidFill>
              </a:rPr>
              <a:t>, your financial planning needs to reflect commercial standards - </a:t>
            </a:r>
            <a:r>
              <a:rPr lang="en-US" sz="2200" b="1" dirty="0">
                <a:solidFill>
                  <a:srgbClr val="494949"/>
                </a:solidFill>
              </a:rPr>
              <a:t>not personal or residential assumptions</a:t>
            </a:r>
            <a:r>
              <a:rPr lang="en-US" sz="2200" dirty="0">
                <a:solidFill>
                  <a:srgbClr val="494949"/>
                </a:solidFill>
              </a:rPr>
              <a:t>.</a:t>
            </a:r>
          </a:p>
          <a:p>
            <a:pPr>
              <a:lnSpc>
                <a:spcPts val="2440"/>
              </a:lnSpc>
            </a:pPr>
            <a:r>
              <a:rPr lang="en-US" sz="2200" dirty="0">
                <a:solidFill>
                  <a:srgbClr val="494949"/>
                </a:solidFill>
              </a:rPr>
              <a:t>.</a:t>
            </a:r>
          </a:p>
        </p:txBody>
      </p:sp>
      <p:pic>
        <p:nvPicPr>
          <p:cNvPr id="14" name="Picture 13">
            <a:extLst>
              <a:ext uri="{FF2B5EF4-FFF2-40B4-BE49-F238E27FC236}">
                <a16:creationId xmlns:a16="http://schemas.microsoft.com/office/drawing/2014/main" id="{70FDC627-4761-239A-CF1A-1716CE494677}"/>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6" name="Text Placeholder 3">
            <a:extLst>
              <a:ext uri="{FF2B5EF4-FFF2-40B4-BE49-F238E27FC236}">
                <a16:creationId xmlns:a16="http://schemas.microsoft.com/office/drawing/2014/main" id="{6F24B394-7665-EA7E-CB62-B08CC3E28209}"/>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Business Models</a:t>
            </a:r>
          </a:p>
          <a:p>
            <a:pPr algn="r">
              <a:lnSpc>
                <a:spcPts val="3620"/>
              </a:lnSpc>
            </a:pPr>
            <a:endParaRPr lang="en-US" dirty="0">
              <a:solidFill>
                <a:schemeClr val="bg1"/>
              </a:solidFill>
            </a:endParaRPr>
          </a:p>
        </p:txBody>
      </p:sp>
      <p:cxnSp>
        <p:nvCxnSpPr>
          <p:cNvPr id="8" name="Straight Connector 7">
            <a:extLst>
              <a:ext uri="{FF2B5EF4-FFF2-40B4-BE49-F238E27FC236}">
                <a16:creationId xmlns:a16="http://schemas.microsoft.com/office/drawing/2014/main" id="{8E0419F9-B875-12C0-1395-71ABA99646C2}"/>
              </a:ext>
            </a:extLst>
          </p:cNvPr>
          <p:cNvCxnSpPr>
            <a:cxnSpLocks/>
          </p:cNvCxnSpPr>
          <p:nvPr/>
        </p:nvCxnSpPr>
        <p:spPr>
          <a:xfrm>
            <a:off x="1744556" y="1330454"/>
            <a:ext cx="779387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28AB2D68-8286-5591-A517-5439EAA877C5}"/>
              </a:ext>
            </a:extLst>
          </p:cNvPr>
          <p:cNvSpPr txBox="1">
            <a:spLocks/>
          </p:cNvSpPr>
          <p:nvPr/>
        </p:nvSpPr>
        <p:spPr>
          <a:xfrm>
            <a:off x="2039428" y="400242"/>
            <a:ext cx="7699278" cy="9988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It’s a </a:t>
            </a:r>
            <a:r>
              <a:rPr lang="en-US" i="1" dirty="0"/>
              <a:t>‘Commercial Tourism Business</a:t>
            </a:r>
            <a:r>
              <a:rPr lang="en-US" dirty="0"/>
              <a:t>’. </a:t>
            </a:r>
          </a:p>
          <a:p>
            <a:pPr>
              <a:lnSpc>
                <a:spcPts val="2900"/>
              </a:lnSpc>
            </a:pPr>
            <a:r>
              <a:rPr lang="en-US" dirty="0">
                <a:solidFill>
                  <a:srgbClr val="459597"/>
                </a:solidFill>
              </a:rPr>
              <a:t>That Means Extra Costs</a:t>
            </a:r>
          </a:p>
        </p:txBody>
      </p:sp>
      <p:pic>
        <p:nvPicPr>
          <p:cNvPr id="3" name="Picture 2">
            <a:extLst>
              <a:ext uri="{FF2B5EF4-FFF2-40B4-BE49-F238E27FC236}">
                <a16:creationId xmlns:a16="http://schemas.microsoft.com/office/drawing/2014/main" id="{5945BFAB-D5B1-A7E2-A708-6BE7A2675E1B}"/>
              </a:ext>
            </a:extLst>
          </p:cNvPr>
          <p:cNvPicPr>
            <a:picLocks noChangeAspect="1"/>
          </p:cNvPicPr>
          <p:nvPr/>
        </p:nvPicPr>
        <p:blipFill>
          <a:blip r:embed="rId4">
            <a:alphaModFix/>
            <a:extLst>
              <a:ext uri="{28A0092B-C50C-407E-A947-70E740481C1C}">
                <a14:useLocalDpi xmlns:a14="http://schemas.microsoft.com/office/drawing/2010/main" val="0"/>
              </a:ext>
            </a:extLst>
          </a:blip>
          <a:srcRect l="53155" t="-1" r="5047" b="49903"/>
          <a:stretch/>
        </p:blipFill>
        <p:spPr>
          <a:xfrm>
            <a:off x="6392414" y="4297387"/>
            <a:ext cx="3580276" cy="2659133"/>
          </a:xfrm>
          <a:prstGeom prst="rect">
            <a:avLst/>
          </a:prstGeom>
        </p:spPr>
      </p:pic>
    </p:spTree>
    <p:extLst>
      <p:ext uri="{BB962C8B-B14F-4D97-AF65-F5344CB8AC3E}">
        <p14:creationId xmlns:p14="http://schemas.microsoft.com/office/powerpoint/2010/main" val="14492913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B7A33-632F-2AE0-D527-DCE55E3A2D49}"/>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C8AFA337-18A6-D6DE-4B36-FA359595DEED}"/>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459597"/>
          </a:solidFill>
          <a:ln w="24491" cap="flat">
            <a:noFill/>
            <a:prstDash val="solid"/>
            <a:miter/>
          </a:ln>
        </p:spPr>
        <p:txBody>
          <a:bodyPr wrap="square" rtlCol="0" anchor="ctr">
            <a:noAutofit/>
          </a:bodyPr>
          <a:lstStyle/>
          <a:p>
            <a:endParaRPr lang="en-US"/>
          </a:p>
        </p:txBody>
      </p:sp>
      <p:sp>
        <p:nvSpPr>
          <p:cNvPr id="2" name="TextBox 1">
            <a:extLst>
              <a:ext uri="{FF2B5EF4-FFF2-40B4-BE49-F238E27FC236}">
                <a16:creationId xmlns:a16="http://schemas.microsoft.com/office/drawing/2014/main" id="{761D5BDE-EB1D-934C-6F65-9E32B8970143}"/>
              </a:ext>
            </a:extLst>
          </p:cNvPr>
          <p:cNvSpPr txBox="1"/>
          <p:nvPr/>
        </p:nvSpPr>
        <p:spPr>
          <a:xfrm>
            <a:off x="2039428" y="1221512"/>
            <a:ext cx="9287333" cy="5016758"/>
          </a:xfrm>
          <a:prstGeom prst="rect">
            <a:avLst/>
          </a:prstGeom>
          <a:noFill/>
        </p:spPr>
        <p:txBody>
          <a:bodyPr wrap="square">
            <a:spAutoFit/>
          </a:bodyPr>
          <a:lstStyle/>
          <a:p>
            <a:pPr>
              <a:lnSpc>
                <a:spcPts val="2380"/>
              </a:lnSpc>
            </a:pPr>
            <a:r>
              <a:rPr lang="en-US" sz="2400" b="1" dirty="0">
                <a:solidFill>
                  <a:srgbClr val="EC7C69"/>
                </a:solidFill>
              </a:rPr>
              <a:t>Example Additional Costs: Planning permission and consultancy fees </a:t>
            </a:r>
          </a:p>
          <a:p>
            <a:pPr>
              <a:lnSpc>
                <a:spcPts val="2380"/>
              </a:lnSpc>
            </a:pPr>
            <a:r>
              <a:rPr lang="en-US" sz="2400" b="1" dirty="0">
                <a:solidFill>
                  <a:srgbClr val="EC7C69"/>
                </a:solidFill>
              </a:rPr>
              <a:t>(typically, €5,000–€15,000). </a:t>
            </a:r>
          </a:p>
          <a:p>
            <a:pPr>
              <a:lnSpc>
                <a:spcPts val="2380"/>
              </a:lnSpc>
            </a:pPr>
            <a:endParaRPr lang="en-US" sz="2200" b="1" dirty="0">
              <a:solidFill>
                <a:srgbClr val="494949"/>
              </a:solidFill>
            </a:endParaRPr>
          </a:p>
          <a:p>
            <a:pPr>
              <a:lnSpc>
                <a:spcPts val="2380"/>
              </a:lnSpc>
            </a:pPr>
            <a:r>
              <a:rPr lang="en-US" sz="2200" b="1" dirty="0">
                <a:solidFill>
                  <a:srgbClr val="494949"/>
                </a:solidFill>
              </a:rPr>
              <a:t>Commercial insurance and business rates</a:t>
            </a:r>
            <a:r>
              <a:rPr lang="en-US" sz="2200" dirty="0">
                <a:solidFill>
                  <a:srgbClr val="494949"/>
                </a:solidFill>
              </a:rPr>
              <a:t>, are higher than for private land or homes. </a:t>
            </a:r>
          </a:p>
          <a:p>
            <a:pPr>
              <a:lnSpc>
                <a:spcPts val="2380"/>
              </a:lnSpc>
            </a:pPr>
            <a:endParaRPr lang="en-US" sz="2200" b="1" dirty="0">
              <a:solidFill>
                <a:srgbClr val="494949"/>
              </a:solidFill>
            </a:endParaRPr>
          </a:p>
          <a:p>
            <a:pPr>
              <a:lnSpc>
                <a:spcPts val="2380"/>
              </a:lnSpc>
            </a:pPr>
            <a:r>
              <a:rPr lang="en-US" sz="2200" b="1" dirty="0">
                <a:solidFill>
                  <a:srgbClr val="494949"/>
                </a:solidFill>
              </a:rPr>
              <a:t>Compliance costs</a:t>
            </a:r>
            <a:r>
              <a:rPr lang="en-US" sz="2200" dirty="0">
                <a:solidFill>
                  <a:srgbClr val="494949"/>
                </a:solidFill>
              </a:rPr>
              <a:t> (e.g. health &amp; safety, fire regulations, water testing). </a:t>
            </a:r>
            <a:r>
              <a:rPr lang="en-US" sz="2200" b="1" dirty="0">
                <a:solidFill>
                  <a:srgbClr val="494949"/>
                </a:solidFill>
              </a:rPr>
              <a:t>Marketing and operations costs</a:t>
            </a:r>
            <a:r>
              <a:rPr lang="en-US" sz="2200" dirty="0">
                <a:solidFill>
                  <a:srgbClr val="494949"/>
                </a:solidFill>
              </a:rPr>
              <a:t> (booking platforms, guest services, maintenance).</a:t>
            </a:r>
          </a:p>
          <a:p>
            <a:pPr>
              <a:lnSpc>
                <a:spcPts val="2380"/>
              </a:lnSpc>
            </a:pPr>
            <a:endParaRPr lang="en-US" sz="2200" dirty="0">
              <a:solidFill>
                <a:srgbClr val="494949"/>
              </a:solidFill>
            </a:endParaRPr>
          </a:p>
          <a:p>
            <a:pPr>
              <a:lnSpc>
                <a:spcPts val="2380"/>
              </a:lnSpc>
            </a:pPr>
            <a:r>
              <a:rPr lang="en-US" sz="2200" b="1" i="1" dirty="0">
                <a:solidFill>
                  <a:srgbClr val="459597"/>
                </a:solidFill>
              </a:rPr>
              <a:t>You're not just hosting guests—you're launching a regulated, revenue-generating business. Treat it as such, and you'll build something that’s both compliant and financially sustainable.</a:t>
            </a:r>
          </a:p>
          <a:p>
            <a:pPr>
              <a:lnSpc>
                <a:spcPts val="2380"/>
              </a:lnSpc>
            </a:pPr>
            <a:endParaRPr lang="en-US" sz="2200" b="1" i="1" dirty="0">
              <a:solidFill>
                <a:srgbClr val="494949"/>
              </a:solidFill>
            </a:endParaRPr>
          </a:p>
          <a:p>
            <a:pPr>
              <a:lnSpc>
                <a:spcPts val="2380"/>
              </a:lnSpc>
            </a:pPr>
            <a:endParaRPr lang="en-US" sz="2200" dirty="0">
              <a:solidFill>
                <a:srgbClr val="494949"/>
              </a:solidFill>
            </a:endParaRPr>
          </a:p>
          <a:p>
            <a:pPr>
              <a:lnSpc>
                <a:spcPts val="2380"/>
              </a:lnSpc>
            </a:pPr>
            <a:endParaRPr lang="en-US" sz="2200" dirty="0">
              <a:solidFill>
                <a:srgbClr val="494949"/>
              </a:solidFill>
            </a:endParaRPr>
          </a:p>
        </p:txBody>
      </p:sp>
      <p:pic>
        <p:nvPicPr>
          <p:cNvPr id="14" name="Picture 13">
            <a:extLst>
              <a:ext uri="{FF2B5EF4-FFF2-40B4-BE49-F238E27FC236}">
                <a16:creationId xmlns:a16="http://schemas.microsoft.com/office/drawing/2014/main" id="{1D1F879F-1EBE-C1C7-6050-CD697845D266}"/>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6" name="Text Placeholder 3">
            <a:extLst>
              <a:ext uri="{FF2B5EF4-FFF2-40B4-BE49-F238E27FC236}">
                <a16:creationId xmlns:a16="http://schemas.microsoft.com/office/drawing/2014/main" id="{1780170D-F0A6-C803-6B4F-EE9690BCBFC9}"/>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Business Models</a:t>
            </a:r>
          </a:p>
          <a:p>
            <a:pPr algn="r">
              <a:lnSpc>
                <a:spcPts val="3620"/>
              </a:lnSpc>
            </a:pPr>
            <a:endParaRPr lang="en-US" dirty="0">
              <a:solidFill>
                <a:schemeClr val="bg1"/>
              </a:solidFill>
            </a:endParaRPr>
          </a:p>
        </p:txBody>
      </p:sp>
      <p:cxnSp>
        <p:nvCxnSpPr>
          <p:cNvPr id="8" name="Straight Connector 7">
            <a:extLst>
              <a:ext uri="{FF2B5EF4-FFF2-40B4-BE49-F238E27FC236}">
                <a16:creationId xmlns:a16="http://schemas.microsoft.com/office/drawing/2014/main" id="{E47B42E4-210A-0D28-FA79-6A9527D4EEC1}"/>
              </a:ext>
            </a:extLst>
          </p:cNvPr>
          <p:cNvCxnSpPr>
            <a:cxnSpLocks/>
          </p:cNvCxnSpPr>
          <p:nvPr/>
        </p:nvCxnSpPr>
        <p:spPr>
          <a:xfrm>
            <a:off x="1744556" y="972877"/>
            <a:ext cx="779387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BB530F46-B7BE-4940-E719-5A0DBD23ECCC}"/>
              </a:ext>
            </a:extLst>
          </p:cNvPr>
          <p:cNvSpPr txBox="1">
            <a:spLocks/>
          </p:cNvSpPr>
          <p:nvPr/>
        </p:nvSpPr>
        <p:spPr>
          <a:xfrm>
            <a:off x="2039428" y="400242"/>
            <a:ext cx="7699278" cy="681577"/>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Additional  Commercial Business Costs</a:t>
            </a:r>
          </a:p>
        </p:txBody>
      </p:sp>
      <p:sp>
        <p:nvSpPr>
          <p:cNvPr id="3" name="Slide Number Placeholder 5">
            <a:extLst>
              <a:ext uri="{FF2B5EF4-FFF2-40B4-BE49-F238E27FC236}">
                <a16:creationId xmlns:a16="http://schemas.microsoft.com/office/drawing/2014/main" id="{F0FC04F6-FD0B-07A6-A552-C84D5394BBC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41</a:t>
            </a:fld>
            <a:endParaRPr lang="fr-CA" sz="1200" dirty="0"/>
          </a:p>
        </p:txBody>
      </p:sp>
    </p:spTree>
    <p:extLst>
      <p:ext uri="{BB962C8B-B14F-4D97-AF65-F5344CB8AC3E}">
        <p14:creationId xmlns:p14="http://schemas.microsoft.com/office/powerpoint/2010/main" val="41884179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70826-9849-5544-F7D9-1DDAC7B4CF92}"/>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EC63A6C8-EF27-2BDA-0749-CD9D5811BD6D}"/>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459597"/>
          </a:solidFill>
          <a:ln w="24491" cap="flat">
            <a:noFill/>
            <a:prstDash val="solid"/>
            <a:miter/>
          </a:ln>
        </p:spPr>
        <p:txBody>
          <a:bodyPr wrap="square" rtlCol="0" anchor="ctr">
            <a:noAutofit/>
          </a:bodyPr>
          <a:lstStyle/>
          <a:p>
            <a:endParaRPr lang="en-US"/>
          </a:p>
        </p:txBody>
      </p:sp>
      <p:sp>
        <p:nvSpPr>
          <p:cNvPr id="2" name="TextBox 1">
            <a:extLst>
              <a:ext uri="{FF2B5EF4-FFF2-40B4-BE49-F238E27FC236}">
                <a16:creationId xmlns:a16="http://schemas.microsoft.com/office/drawing/2014/main" id="{124079F0-B01E-2DFC-3BE3-064DFC0D6D90}"/>
              </a:ext>
            </a:extLst>
          </p:cNvPr>
          <p:cNvSpPr txBox="1"/>
          <p:nvPr/>
        </p:nvSpPr>
        <p:spPr>
          <a:xfrm>
            <a:off x="2039428" y="1221512"/>
            <a:ext cx="9287333" cy="3785652"/>
          </a:xfrm>
          <a:prstGeom prst="rect">
            <a:avLst/>
          </a:prstGeom>
          <a:noFill/>
        </p:spPr>
        <p:txBody>
          <a:bodyPr wrap="square">
            <a:spAutoFit/>
          </a:bodyPr>
          <a:lstStyle/>
          <a:p>
            <a:pPr>
              <a:lnSpc>
                <a:spcPts val="2380"/>
              </a:lnSpc>
            </a:pPr>
            <a:r>
              <a:rPr lang="en-US" sz="2400" b="1" dirty="0">
                <a:solidFill>
                  <a:srgbClr val="EC7C69"/>
                </a:solidFill>
              </a:rPr>
              <a:t>Financial Tip: </a:t>
            </a:r>
            <a:r>
              <a:rPr lang="en-US" sz="2200" dirty="0">
                <a:solidFill>
                  <a:srgbClr val="494949"/>
                </a:solidFill>
              </a:rPr>
              <a:t>Always treat any form of guest accommodation as a business from a planning perspective, no matter how temporary the structure may seem.</a:t>
            </a:r>
          </a:p>
          <a:p>
            <a:pPr>
              <a:lnSpc>
                <a:spcPts val="2380"/>
              </a:lnSpc>
            </a:pPr>
            <a:endParaRPr lang="en-US" sz="2200" dirty="0">
              <a:solidFill>
                <a:srgbClr val="494949"/>
              </a:solidFill>
            </a:endParaRPr>
          </a:p>
          <a:p>
            <a:pPr>
              <a:lnSpc>
                <a:spcPts val="2380"/>
              </a:lnSpc>
            </a:pPr>
            <a:endParaRPr lang="en-US" sz="2200" dirty="0">
              <a:solidFill>
                <a:srgbClr val="494949"/>
              </a:solidFill>
            </a:endParaRPr>
          </a:p>
          <a:p>
            <a:pPr>
              <a:lnSpc>
                <a:spcPts val="2380"/>
              </a:lnSpc>
            </a:pPr>
            <a:r>
              <a:rPr lang="en-US" sz="2400" b="1" dirty="0">
                <a:solidFill>
                  <a:srgbClr val="EC7C69"/>
                </a:solidFill>
              </a:rPr>
              <a:t>Financial Tip: </a:t>
            </a:r>
            <a:r>
              <a:rPr lang="en-US" sz="2200" dirty="0">
                <a:solidFill>
                  <a:srgbClr val="494949"/>
                </a:solidFill>
              </a:rPr>
              <a:t>Even if you start small (1–2 units), you must budget for full site planning, as most planning authorities require a long-term development plan to approve your application</a:t>
            </a:r>
          </a:p>
          <a:p>
            <a:pPr>
              <a:lnSpc>
                <a:spcPts val="2380"/>
              </a:lnSpc>
            </a:pPr>
            <a:endParaRPr lang="en-US" sz="2200" b="1" dirty="0">
              <a:solidFill>
                <a:srgbClr val="494949"/>
              </a:solidFill>
            </a:endParaRPr>
          </a:p>
          <a:p>
            <a:pPr>
              <a:lnSpc>
                <a:spcPts val="2380"/>
              </a:lnSpc>
            </a:pPr>
            <a:r>
              <a:rPr lang="en-US" sz="2200" b="1" dirty="0">
                <a:solidFill>
                  <a:srgbClr val="459597"/>
                </a:solidFill>
              </a:rPr>
              <a:t>Example: </a:t>
            </a:r>
            <a:r>
              <a:rPr lang="en-US" sz="2200" dirty="0">
                <a:solidFill>
                  <a:srgbClr val="494949"/>
                </a:solidFill>
              </a:rPr>
              <a:t>In </a:t>
            </a:r>
            <a:r>
              <a:rPr lang="en-US" sz="2200" b="1" dirty="0">
                <a:solidFill>
                  <a:srgbClr val="494949"/>
                </a:solidFill>
              </a:rPr>
              <a:t>Ireland, </a:t>
            </a:r>
            <a:r>
              <a:rPr lang="en-US" sz="2200" dirty="0">
                <a:solidFill>
                  <a:srgbClr val="494949"/>
                </a:solidFill>
              </a:rPr>
              <a:t>the </a:t>
            </a:r>
            <a:r>
              <a:rPr lang="en-US" sz="2200" u="sng" dirty="0">
                <a:solidFill>
                  <a:srgbClr val="494949"/>
                </a:solidFill>
                <a:hlinkClick r:id="rId2">
                  <a:extLst>
                    <a:ext uri="{A12FA001-AC4F-418D-AE19-62706E023703}">
                      <ahyp:hlinkClr xmlns:ahyp="http://schemas.microsoft.com/office/drawing/2018/hyperlinkcolor" val="tx"/>
                    </a:ext>
                  </a:extLst>
                </a:hlinkClick>
              </a:rPr>
              <a:t>Agriculture </a:t>
            </a:r>
            <a:r>
              <a:rPr lang="en-US" sz="2200" u="sng" dirty="0">
                <a:solidFill>
                  <a:srgbClr val="494949"/>
                </a:solidFill>
              </a:rPr>
              <a:t>Dept. </a:t>
            </a:r>
            <a:r>
              <a:rPr lang="en-US" sz="2200" dirty="0">
                <a:solidFill>
                  <a:srgbClr val="494949"/>
                </a:solidFill>
              </a:rPr>
              <a:t>advises that converting farmland to glamping </a:t>
            </a:r>
            <a:r>
              <a:rPr lang="en-US" sz="2200" i="1" dirty="0">
                <a:solidFill>
                  <a:srgbClr val="494949"/>
                </a:solidFill>
              </a:rPr>
              <a:t>definitely</a:t>
            </a:r>
            <a:r>
              <a:rPr lang="en-US" sz="2200" dirty="0">
                <a:solidFill>
                  <a:srgbClr val="494949"/>
                </a:solidFill>
              </a:rPr>
              <a:t> needs permission (even if pods are technically temporary). </a:t>
            </a:r>
          </a:p>
          <a:p>
            <a:pPr>
              <a:lnSpc>
                <a:spcPts val="2380"/>
              </a:lnSpc>
            </a:pPr>
            <a:endParaRPr lang="en-US" sz="2200" dirty="0">
              <a:solidFill>
                <a:srgbClr val="494949"/>
              </a:solidFill>
            </a:endParaRPr>
          </a:p>
          <a:p>
            <a:pPr>
              <a:lnSpc>
                <a:spcPts val="2380"/>
              </a:lnSpc>
            </a:pPr>
            <a:endParaRPr lang="en-US" sz="2200" dirty="0">
              <a:solidFill>
                <a:srgbClr val="494949"/>
              </a:solidFill>
            </a:endParaRPr>
          </a:p>
        </p:txBody>
      </p:sp>
      <p:pic>
        <p:nvPicPr>
          <p:cNvPr id="14" name="Picture 13">
            <a:extLst>
              <a:ext uri="{FF2B5EF4-FFF2-40B4-BE49-F238E27FC236}">
                <a16:creationId xmlns:a16="http://schemas.microsoft.com/office/drawing/2014/main" id="{4328B1D2-50AF-791A-730C-10E8737987B8}"/>
              </a:ext>
            </a:extLst>
          </p:cNvPr>
          <p:cNvPicPr>
            <a:picLocks noChangeAspect="1"/>
          </p:cNvPicPr>
          <p:nvPr/>
        </p:nvPicPr>
        <p:blipFill>
          <a:blip r:embed="rId3">
            <a:alphaModFix amt="33000"/>
            <a:biLevel thresh="25000"/>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6" name="Text Placeholder 3">
            <a:extLst>
              <a:ext uri="{FF2B5EF4-FFF2-40B4-BE49-F238E27FC236}">
                <a16:creationId xmlns:a16="http://schemas.microsoft.com/office/drawing/2014/main" id="{D0A91422-C00E-B7E1-4F1B-8BA41F4E95AF}"/>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Business Models</a:t>
            </a:r>
          </a:p>
          <a:p>
            <a:pPr algn="r">
              <a:lnSpc>
                <a:spcPts val="3620"/>
              </a:lnSpc>
            </a:pPr>
            <a:endParaRPr lang="en-US" dirty="0">
              <a:solidFill>
                <a:schemeClr val="bg1"/>
              </a:solidFill>
            </a:endParaRPr>
          </a:p>
        </p:txBody>
      </p:sp>
      <p:cxnSp>
        <p:nvCxnSpPr>
          <p:cNvPr id="8" name="Straight Connector 7">
            <a:extLst>
              <a:ext uri="{FF2B5EF4-FFF2-40B4-BE49-F238E27FC236}">
                <a16:creationId xmlns:a16="http://schemas.microsoft.com/office/drawing/2014/main" id="{69ADA6E0-BDC2-5FAC-EEA9-CA02E5C1E6C1}"/>
              </a:ext>
            </a:extLst>
          </p:cNvPr>
          <p:cNvCxnSpPr>
            <a:cxnSpLocks/>
          </p:cNvCxnSpPr>
          <p:nvPr/>
        </p:nvCxnSpPr>
        <p:spPr>
          <a:xfrm>
            <a:off x="1744556" y="972877"/>
            <a:ext cx="779387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873EE413-743B-35B4-5DFF-D6C9A80C6936}"/>
              </a:ext>
            </a:extLst>
          </p:cNvPr>
          <p:cNvSpPr txBox="1">
            <a:spLocks/>
          </p:cNvSpPr>
          <p:nvPr/>
        </p:nvSpPr>
        <p:spPr>
          <a:xfrm>
            <a:off x="2039428" y="400242"/>
            <a:ext cx="7699278" cy="681577"/>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Additional  Commercial Business Costs</a:t>
            </a:r>
          </a:p>
        </p:txBody>
      </p:sp>
      <p:sp>
        <p:nvSpPr>
          <p:cNvPr id="3" name="Slide Number Placeholder 5">
            <a:extLst>
              <a:ext uri="{FF2B5EF4-FFF2-40B4-BE49-F238E27FC236}">
                <a16:creationId xmlns:a16="http://schemas.microsoft.com/office/drawing/2014/main" id="{D6E471E3-53B5-2BA7-5BAF-370371E6440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42</a:t>
            </a:fld>
            <a:endParaRPr lang="fr-CA" sz="1200" dirty="0"/>
          </a:p>
        </p:txBody>
      </p:sp>
    </p:spTree>
    <p:extLst>
      <p:ext uri="{BB962C8B-B14F-4D97-AF65-F5344CB8AC3E}">
        <p14:creationId xmlns:p14="http://schemas.microsoft.com/office/powerpoint/2010/main" val="40766154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90E37-946D-FC8C-86DD-79EF1C45E015}"/>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3C500DF0-DDEA-3FC1-347B-D3C2CD3CA42A}"/>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459597"/>
          </a:solidFill>
          <a:ln w="24491" cap="flat">
            <a:noFill/>
            <a:prstDash val="solid"/>
            <a:miter/>
          </a:ln>
        </p:spPr>
        <p:txBody>
          <a:bodyPr wrap="square" rtlCol="0" anchor="ctr">
            <a:noAutofit/>
          </a:bodyPr>
          <a:lstStyle/>
          <a:p>
            <a:endParaRPr lang="en-US"/>
          </a:p>
        </p:txBody>
      </p:sp>
      <p:sp>
        <p:nvSpPr>
          <p:cNvPr id="2" name="TextBox 1">
            <a:extLst>
              <a:ext uri="{FF2B5EF4-FFF2-40B4-BE49-F238E27FC236}">
                <a16:creationId xmlns:a16="http://schemas.microsoft.com/office/drawing/2014/main" id="{76D74F47-0FE1-3141-C26D-1F78C1808815}"/>
              </a:ext>
            </a:extLst>
          </p:cNvPr>
          <p:cNvSpPr txBox="1"/>
          <p:nvPr/>
        </p:nvSpPr>
        <p:spPr>
          <a:xfrm>
            <a:off x="2039428" y="1221512"/>
            <a:ext cx="9085951" cy="4345549"/>
          </a:xfrm>
          <a:prstGeom prst="rect">
            <a:avLst/>
          </a:prstGeom>
          <a:noFill/>
        </p:spPr>
        <p:txBody>
          <a:bodyPr wrap="square">
            <a:spAutoFit/>
          </a:bodyPr>
          <a:lstStyle/>
          <a:p>
            <a:pPr>
              <a:lnSpc>
                <a:spcPts val="2340"/>
              </a:lnSpc>
            </a:pPr>
            <a:r>
              <a:rPr lang="en-US" sz="2400" b="1" dirty="0">
                <a:solidFill>
                  <a:srgbClr val="EC7C69"/>
                </a:solidFill>
              </a:rPr>
              <a:t>Don’t Assume Exemptions </a:t>
            </a:r>
            <a:r>
              <a:rPr lang="en-US" sz="2400" b="1" dirty="0" err="1">
                <a:solidFill>
                  <a:srgbClr val="EC7C69"/>
                </a:solidFill>
              </a:rPr>
              <a:t>Apply:</a:t>
            </a:r>
            <a:r>
              <a:rPr lang="en-US" sz="2200" dirty="0" err="1">
                <a:solidFill>
                  <a:srgbClr val="494949"/>
                </a:solidFill>
              </a:rPr>
              <a:t>It’s</a:t>
            </a:r>
            <a:r>
              <a:rPr lang="en-US" sz="2200" dirty="0">
                <a:solidFill>
                  <a:srgbClr val="494949"/>
                </a:solidFill>
              </a:rPr>
              <a:t> a common myth that because tents or pods are movable or seasonal, they don’t require planning approval. In most European countries, </a:t>
            </a:r>
            <a:r>
              <a:rPr lang="en-US" sz="2200" b="1" dirty="0">
                <a:solidFill>
                  <a:srgbClr val="494949"/>
                </a:solidFill>
              </a:rPr>
              <a:t>you still need permission</a:t>
            </a:r>
            <a:r>
              <a:rPr lang="en-US" sz="2200" dirty="0">
                <a:solidFill>
                  <a:srgbClr val="494949"/>
                </a:solidFill>
              </a:rPr>
              <a:t>. This is because you’re creating infrastructure and generating footfall.</a:t>
            </a:r>
          </a:p>
          <a:p>
            <a:endParaRPr lang="en-US" sz="800" dirty="0">
              <a:solidFill>
                <a:srgbClr val="494949"/>
              </a:solidFill>
            </a:endParaRPr>
          </a:p>
          <a:p>
            <a:pPr>
              <a:lnSpc>
                <a:spcPts val="2340"/>
              </a:lnSpc>
            </a:pPr>
            <a:r>
              <a:rPr lang="en-US" sz="2200" b="1" dirty="0">
                <a:solidFill>
                  <a:srgbClr val="459597"/>
                </a:solidFill>
              </a:rPr>
              <a:t>Key Rule:</a:t>
            </a:r>
            <a:r>
              <a:rPr lang="en-US" sz="2200" dirty="0">
                <a:solidFill>
                  <a:srgbClr val="459597"/>
                </a:solidFill>
              </a:rPr>
              <a:t> </a:t>
            </a:r>
            <a:r>
              <a:rPr lang="en-US" sz="2200" dirty="0">
                <a:solidFill>
                  <a:srgbClr val="494949"/>
                </a:solidFill>
              </a:rPr>
              <a:t>If you're welcoming paying guests, it likely counts as a material change of use.</a:t>
            </a:r>
          </a:p>
          <a:p>
            <a:pPr>
              <a:lnSpc>
                <a:spcPts val="2340"/>
              </a:lnSpc>
            </a:pPr>
            <a:endParaRPr lang="en-US" sz="2200" dirty="0">
              <a:solidFill>
                <a:srgbClr val="494949"/>
              </a:solidFill>
            </a:endParaRPr>
          </a:p>
          <a:p>
            <a:pPr>
              <a:lnSpc>
                <a:spcPts val="2340"/>
              </a:lnSpc>
            </a:pPr>
            <a:r>
              <a:rPr lang="en-US" sz="2400" b="1" dirty="0">
                <a:solidFill>
                  <a:srgbClr val="EC7C69"/>
                </a:solidFill>
              </a:rPr>
              <a:t>Financial Tip: </a:t>
            </a:r>
            <a:r>
              <a:rPr lang="en-US" sz="2200" b="1" dirty="0">
                <a:solidFill>
                  <a:srgbClr val="494949"/>
                </a:solidFill>
              </a:rPr>
              <a:t>Failing to comply can be costly, </a:t>
            </a:r>
            <a:r>
              <a:rPr lang="en-US" sz="2200" dirty="0">
                <a:solidFill>
                  <a:srgbClr val="494949"/>
                </a:solidFill>
              </a:rPr>
              <a:t>resulting in fines, legal action, or forced closure. But getting this right from the beginning gives your business credibility, access to funding, and community support.</a:t>
            </a:r>
          </a:p>
          <a:p>
            <a:pPr>
              <a:lnSpc>
                <a:spcPts val="2340"/>
              </a:lnSpc>
            </a:pPr>
            <a:endParaRPr lang="en-US" sz="2200" dirty="0">
              <a:solidFill>
                <a:srgbClr val="494949"/>
              </a:solidFill>
            </a:endParaRPr>
          </a:p>
          <a:p>
            <a:pPr>
              <a:lnSpc>
                <a:spcPts val="2340"/>
              </a:lnSpc>
            </a:pPr>
            <a:r>
              <a:rPr lang="en-US" sz="2200" b="1" i="1" dirty="0">
                <a:solidFill>
                  <a:srgbClr val="494949"/>
                </a:solidFill>
              </a:rPr>
              <a:t>In short, don’t assume tents or pods are exempt – always verify local zoning. </a:t>
            </a:r>
          </a:p>
          <a:p>
            <a:pPr>
              <a:lnSpc>
                <a:spcPts val="2340"/>
              </a:lnSpc>
            </a:pPr>
            <a:endParaRPr lang="en-US" sz="2200" dirty="0">
              <a:solidFill>
                <a:srgbClr val="494949"/>
              </a:solidFill>
            </a:endParaRPr>
          </a:p>
          <a:p>
            <a:pPr>
              <a:lnSpc>
                <a:spcPts val="2340"/>
              </a:lnSpc>
            </a:pPr>
            <a:endParaRPr lang="en-US" sz="2200" dirty="0">
              <a:solidFill>
                <a:srgbClr val="494949"/>
              </a:solidFill>
            </a:endParaRPr>
          </a:p>
        </p:txBody>
      </p:sp>
      <p:pic>
        <p:nvPicPr>
          <p:cNvPr id="14" name="Picture 13">
            <a:extLst>
              <a:ext uri="{FF2B5EF4-FFF2-40B4-BE49-F238E27FC236}">
                <a16:creationId xmlns:a16="http://schemas.microsoft.com/office/drawing/2014/main" id="{D095D166-C965-B895-5A83-29A158857AE8}"/>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6" name="Text Placeholder 3">
            <a:extLst>
              <a:ext uri="{FF2B5EF4-FFF2-40B4-BE49-F238E27FC236}">
                <a16:creationId xmlns:a16="http://schemas.microsoft.com/office/drawing/2014/main" id="{62373A4B-79A9-DEE2-DA4B-1BFE36B296B0}"/>
              </a:ext>
            </a:extLst>
          </p:cNvPr>
          <p:cNvSpPr txBox="1">
            <a:spLocks/>
          </p:cNvSpPr>
          <p:nvPr/>
        </p:nvSpPr>
        <p:spPr>
          <a:xfrm rot="16200000">
            <a:off x="-1643725" y="2596929"/>
            <a:ext cx="5537624"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Business Models</a:t>
            </a:r>
          </a:p>
          <a:p>
            <a:pPr algn="r">
              <a:lnSpc>
                <a:spcPts val="3620"/>
              </a:lnSpc>
            </a:pPr>
            <a:endParaRPr lang="en-US" dirty="0">
              <a:solidFill>
                <a:schemeClr val="bg1"/>
              </a:solidFill>
            </a:endParaRPr>
          </a:p>
        </p:txBody>
      </p:sp>
      <p:cxnSp>
        <p:nvCxnSpPr>
          <p:cNvPr id="8" name="Straight Connector 7">
            <a:extLst>
              <a:ext uri="{FF2B5EF4-FFF2-40B4-BE49-F238E27FC236}">
                <a16:creationId xmlns:a16="http://schemas.microsoft.com/office/drawing/2014/main" id="{B091A532-3106-B344-A375-93455C5F788A}"/>
              </a:ext>
            </a:extLst>
          </p:cNvPr>
          <p:cNvCxnSpPr>
            <a:cxnSpLocks/>
          </p:cNvCxnSpPr>
          <p:nvPr/>
        </p:nvCxnSpPr>
        <p:spPr>
          <a:xfrm>
            <a:off x="1744556" y="972877"/>
            <a:ext cx="779387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5">
            <a:extLst>
              <a:ext uri="{FF2B5EF4-FFF2-40B4-BE49-F238E27FC236}">
                <a16:creationId xmlns:a16="http://schemas.microsoft.com/office/drawing/2014/main" id="{1288B044-EC8B-1ACC-7851-52BD06206D64}"/>
              </a:ext>
            </a:extLst>
          </p:cNvPr>
          <p:cNvSpPr txBox="1">
            <a:spLocks/>
          </p:cNvSpPr>
          <p:nvPr/>
        </p:nvSpPr>
        <p:spPr>
          <a:xfrm>
            <a:off x="2039428" y="400242"/>
            <a:ext cx="7699278" cy="681577"/>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Failure to Comply Can Be Costly</a:t>
            </a:r>
          </a:p>
          <a:p>
            <a:pPr>
              <a:lnSpc>
                <a:spcPts val="2900"/>
              </a:lnSpc>
            </a:pPr>
            <a:endParaRPr lang="en-US" dirty="0">
              <a:solidFill>
                <a:srgbClr val="459597"/>
              </a:solidFill>
            </a:endParaRPr>
          </a:p>
        </p:txBody>
      </p:sp>
      <p:sp>
        <p:nvSpPr>
          <p:cNvPr id="3" name="Slide Number Placeholder 5">
            <a:extLst>
              <a:ext uri="{FF2B5EF4-FFF2-40B4-BE49-F238E27FC236}">
                <a16:creationId xmlns:a16="http://schemas.microsoft.com/office/drawing/2014/main" id="{F3322804-0159-1DA9-99D7-F6D8064DDAA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43</a:t>
            </a:fld>
            <a:endParaRPr lang="fr-CA" sz="1200" dirty="0"/>
          </a:p>
        </p:txBody>
      </p:sp>
    </p:spTree>
    <p:extLst>
      <p:ext uri="{BB962C8B-B14F-4D97-AF65-F5344CB8AC3E}">
        <p14:creationId xmlns:p14="http://schemas.microsoft.com/office/powerpoint/2010/main" val="38555352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CC9B2-257E-33F0-13A5-4E5B686148E7}"/>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0DD45751-85E1-EBC1-B560-DFEDBCA713B1}"/>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FBA63B"/>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D971B7E9-8BA2-37F3-4CBE-1AC53CC12A88}"/>
              </a:ext>
            </a:extLst>
          </p:cNvPr>
          <p:cNvCxnSpPr>
            <a:cxnSpLocks/>
          </p:cNvCxnSpPr>
          <p:nvPr/>
        </p:nvCxnSpPr>
        <p:spPr>
          <a:xfrm>
            <a:off x="1819845" y="2326620"/>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4327529E-195E-DFCE-6710-A05C27831E0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44</a:t>
            </a:fld>
            <a:endParaRPr lang="fr-CA" sz="1200" dirty="0"/>
          </a:p>
        </p:txBody>
      </p:sp>
      <p:sp>
        <p:nvSpPr>
          <p:cNvPr id="2" name="TextBox 1">
            <a:extLst>
              <a:ext uri="{FF2B5EF4-FFF2-40B4-BE49-F238E27FC236}">
                <a16:creationId xmlns:a16="http://schemas.microsoft.com/office/drawing/2014/main" id="{E31DA445-918F-956E-94ED-168363B1AD50}"/>
              </a:ext>
            </a:extLst>
          </p:cNvPr>
          <p:cNvSpPr txBox="1"/>
          <p:nvPr/>
        </p:nvSpPr>
        <p:spPr>
          <a:xfrm>
            <a:off x="2019807" y="2530495"/>
            <a:ext cx="8900382" cy="3986412"/>
          </a:xfrm>
          <a:prstGeom prst="rect">
            <a:avLst/>
          </a:prstGeom>
          <a:noFill/>
        </p:spPr>
        <p:txBody>
          <a:bodyPr wrap="square">
            <a:spAutoFit/>
          </a:bodyPr>
          <a:lstStyle/>
          <a:p>
            <a:pPr>
              <a:lnSpc>
                <a:spcPts val="2340"/>
              </a:lnSpc>
              <a:spcAft>
                <a:spcPts val="300"/>
              </a:spcAft>
            </a:pPr>
            <a:r>
              <a:rPr lang="en-US" sz="2400" b="1" dirty="0">
                <a:solidFill>
                  <a:srgbClr val="EC7C69"/>
                </a:solidFill>
              </a:rPr>
              <a:t>This Impacts Planning Permission, Taxes, and Upfront Capital, </a:t>
            </a:r>
          </a:p>
          <a:p>
            <a:pPr>
              <a:lnSpc>
                <a:spcPts val="2340"/>
              </a:lnSpc>
              <a:spcAft>
                <a:spcPts val="300"/>
              </a:spcAft>
            </a:pPr>
            <a:r>
              <a:rPr lang="en-US" sz="2400" b="1" dirty="0">
                <a:solidFill>
                  <a:srgbClr val="EC7C69"/>
                </a:solidFill>
              </a:rPr>
              <a:t>And Long-term Flexibility.</a:t>
            </a:r>
          </a:p>
          <a:p>
            <a:pPr>
              <a:spcAft>
                <a:spcPts val="300"/>
              </a:spcAft>
            </a:pPr>
            <a:endParaRPr lang="en-US" sz="800" b="1" dirty="0">
              <a:solidFill>
                <a:srgbClr val="494949"/>
              </a:solidFill>
            </a:endParaRPr>
          </a:p>
          <a:p>
            <a:pPr>
              <a:lnSpc>
                <a:spcPts val="2340"/>
              </a:lnSpc>
              <a:spcAft>
                <a:spcPts val="300"/>
              </a:spcAft>
            </a:pPr>
            <a:r>
              <a:rPr lang="en-US" sz="2200" dirty="0">
                <a:solidFill>
                  <a:srgbClr val="494949"/>
                </a:solidFill>
              </a:rPr>
              <a:t>ATAs come in various forms, each with different levels of investment, planning requirements, and return potential. They typically fall into two broad categories:</a:t>
            </a:r>
          </a:p>
          <a:p>
            <a:pPr marL="342900" indent="-342900">
              <a:lnSpc>
                <a:spcPts val="2340"/>
              </a:lnSpc>
              <a:spcAft>
                <a:spcPts val="300"/>
              </a:spcAft>
              <a:buClr>
                <a:srgbClr val="459597"/>
              </a:buClr>
              <a:buFont typeface="Arial" panose="020B0604020202020204" pitchFamily="34" charset="0"/>
              <a:buChar char="•"/>
            </a:pPr>
            <a:r>
              <a:rPr lang="en-US" sz="2200" b="1" dirty="0">
                <a:solidFill>
                  <a:srgbClr val="459597"/>
                </a:solidFill>
              </a:rPr>
              <a:t>Permanent Structures</a:t>
            </a:r>
            <a:r>
              <a:rPr lang="en-US" sz="2200" dirty="0">
                <a:solidFill>
                  <a:srgbClr val="459597"/>
                </a:solidFill>
              </a:rPr>
              <a:t> </a:t>
            </a:r>
            <a:r>
              <a:rPr lang="en-US" sz="2200" dirty="0">
                <a:solidFill>
                  <a:srgbClr val="494949"/>
                </a:solidFill>
              </a:rPr>
              <a:t>– Built with foundations or connected to permanent utilities, usually for year-round operation, always require full planning.</a:t>
            </a:r>
          </a:p>
          <a:p>
            <a:pPr marL="342900" indent="-342900">
              <a:lnSpc>
                <a:spcPts val="2340"/>
              </a:lnSpc>
              <a:spcAft>
                <a:spcPts val="300"/>
              </a:spcAft>
              <a:buClr>
                <a:srgbClr val="459597"/>
              </a:buClr>
              <a:buFont typeface="Arial" panose="020B0604020202020204" pitchFamily="34" charset="0"/>
              <a:buChar char="•"/>
            </a:pPr>
            <a:r>
              <a:rPr lang="en-US" sz="2200" b="1" dirty="0">
                <a:solidFill>
                  <a:srgbClr val="459597"/>
                </a:solidFill>
              </a:rPr>
              <a:t>Temporary or Semi-Permanent Units</a:t>
            </a:r>
            <a:r>
              <a:rPr lang="en-US" sz="2200" dirty="0">
                <a:solidFill>
                  <a:srgbClr val="459597"/>
                </a:solidFill>
              </a:rPr>
              <a:t> </a:t>
            </a:r>
            <a:r>
              <a:rPr lang="en-US" sz="2200" dirty="0">
                <a:solidFill>
                  <a:srgbClr val="494949"/>
                </a:solidFill>
              </a:rPr>
              <a:t>– Often modular or movable, designed for seasonal use or low-impact installations. It may still require planning.</a:t>
            </a:r>
          </a:p>
          <a:p>
            <a:pPr>
              <a:lnSpc>
                <a:spcPts val="2340"/>
              </a:lnSpc>
              <a:spcAft>
                <a:spcPts val="300"/>
              </a:spcAft>
            </a:pPr>
            <a:endParaRPr lang="en-US" sz="2200" dirty="0">
              <a:solidFill>
                <a:srgbClr val="494949"/>
              </a:solidFill>
            </a:endParaRPr>
          </a:p>
        </p:txBody>
      </p:sp>
      <p:pic>
        <p:nvPicPr>
          <p:cNvPr id="14" name="Picture 13">
            <a:extLst>
              <a:ext uri="{FF2B5EF4-FFF2-40B4-BE49-F238E27FC236}">
                <a16:creationId xmlns:a16="http://schemas.microsoft.com/office/drawing/2014/main" id="{66D6272F-857E-C0D6-2A3F-85EB96A02A04}"/>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37EF490F-1AD8-5C1D-EDE5-0A632587BC0C}"/>
              </a:ext>
            </a:extLst>
          </p:cNvPr>
          <p:cNvSpPr txBox="1">
            <a:spLocks/>
          </p:cNvSpPr>
          <p:nvPr/>
        </p:nvSpPr>
        <p:spPr>
          <a:xfrm>
            <a:off x="2019808" y="1699691"/>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Financial Costs &amp; Considerations</a:t>
            </a:r>
          </a:p>
          <a:p>
            <a:pPr>
              <a:lnSpc>
                <a:spcPts val="2900"/>
              </a:lnSpc>
            </a:pPr>
            <a:endParaRPr lang="en-US" dirty="0"/>
          </a:p>
        </p:txBody>
      </p:sp>
      <p:sp>
        <p:nvSpPr>
          <p:cNvPr id="6" name="Text Placeholder 3">
            <a:extLst>
              <a:ext uri="{FF2B5EF4-FFF2-40B4-BE49-F238E27FC236}">
                <a16:creationId xmlns:a16="http://schemas.microsoft.com/office/drawing/2014/main" id="{E7C2015B-2639-A5BA-A749-2FAB054E5EC5}"/>
              </a:ext>
            </a:extLst>
          </p:cNvPr>
          <p:cNvSpPr txBox="1">
            <a:spLocks/>
          </p:cNvSpPr>
          <p:nvPr/>
        </p:nvSpPr>
        <p:spPr>
          <a:xfrm rot="16200000">
            <a:off x="-1148215" y="1835608"/>
            <a:ext cx="4099836"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Fixed Versus Temporary Units</a:t>
            </a:r>
          </a:p>
          <a:p>
            <a:pPr algn="r">
              <a:lnSpc>
                <a:spcPts val="3620"/>
              </a:lnSpc>
            </a:pPr>
            <a:endParaRPr lang="en-US" dirty="0">
              <a:solidFill>
                <a:schemeClr val="bg1"/>
              </a:solidFill>
            </a:endParaRPr>
          </a:p>
        </p:txBody>
      </p:sp>
      <p:sp>
        <p:nvSpPr>
          <p:cNvPr id="3" name="TextBox 2">
            <a:extLst>
              <a:ext uri="{FF2B5EF4-FFF2-40B4-BE49-F238E27FC236}">
                <a16:creationId xmlns:a16="http://schemas.microsoft.com/office/drawing/2014/main" id="{1CCB516C-AC30-71CD-829F-412D0807D8AC}"/>
              </a:ext>
            </a:extLst>
          </p:cNvPr>
          <p:cNvSpPr txBox="1"/>
          <p:nvPr/>
        </p:nvSpPr>
        <p:spPr>
          <a:xfrm>
            <a:off x="2753586" y="504699"/>
            <a:ext cx="3775230" cy="1631216"/>
          </a:xfrm>
          <a:prstGeom prst="rect">
            <a:avLst/>
          </a:prstGeom>
          <a:noFill/>
        </p:spPr>
        <p:txBody>
          <a:bodyPr wrap="square" rtlCol="0">
            <a:spAutoFit/>
          </a:bodyPr>
          <a:lstStyle/>
          <a:p>
            <a:pPr>
              <a:lnSpc>
                <a:spcPts val="2360"/>
              </a:lnSpc>
            </a:pPr>
            <a:r>
              <a:rPr lang="en-US" sz="2800" b="1" dirty="0">
                <a:solidFill>
                  <a:srgbClr val="EC7C69"/>
                </a:solidFill>
                <a:latin typeface="Calibri" panose="020F0502020204030204" pitchFamily="34" charset="0"/>
                <a:cs typeface="Calibri" panose="020F0502020204030204" pitchFamily="34" charset="0"/>
              </a:rPr>
              <a:t>Priority 3 (€)</a:t>
            </a:r>
          </a:p>
          <a:p>
            <a:pPr>
              <a:lnSpc>
                <a:spcPts val="2360"/>
              </a:lnSpc>
            </a:pPr>
            <a:r>
              <a:rPr lang="en-US" sz="2800" b="1" dirty="0">
                <a:solidFill>
                  <a:srgbClr val="494949"/>
                </a:solidFill>
                <a:latin typeface="Calibri" panose="020F0502020204030204" pitchFamily="34" charset="0"/>
                <a:cs typeface="Calibri" panose="020F0502020204030204" pitchFamily="34" charset="0"/>
              </a:rPr>
              <a:t>Decide: Fixed or Temporary Structure?</a:t>
            </a:r>
          </a:p>
          <a:p>
            <a:pPr>
              <a:lnSpc>
                <a:spcPts val="2360"/>
              </a:lnSpc>
            </a:pPr>
            <a:endParaRPr lang="en-US" sz="2800" b="1" dirty="0">
              <a:solidFill>
                <a:srgbClr val="494949"/>
              </a:solidFill>
              <a:latin typeface="Calibri" panose="020F0502020204030204" pitchFamily="34" charset="0"/>
              <a:cs typeface="Calibri" panose="020F0502020204030204" pitchFamily="34" charset="0"/>
            </a:endParaRPr>
          </a:p>
          <a:p>
            <a:pPr>
              <a:lnSpc>
                <a:spcPts val="2360"/>
              </a:lnSpc>
            </a:pPr>
            <a:endParaRPr lang="en-US" sz="2200" dirty="0">
              <a:solidFill>
                <a:srgbClr val="494949"/>
              </a:solidFill>
              <a:latin typeface="Calibri" panose="020F0502020204030204" pitchFamily="34" charset="0"/>
              <a:cs typeface="Calibri" panose="020F0502020204030204" pitchFamily="34" charset="0"/>
            </a:endParaRPr>
          </a:p>
        </p:txBody>
      </p:sp>
      <p:sp>
        <p:nvSpPr>
          <p:cNvPr id="18" name="Freeform 7">
            <a:extLst>
              <a:ext uri="{FF2B5EF4-FFF2-40B4-BE49-F238E27FC236}">
                <a16:creationId xmlns:a16="http://schemas.microsoft.com/office/drawing/2014/main" id="{4DC4FD2C-30C5-D49F-2007-FEF9003F0E9A}"/>
              </a:ext>
            </a:extLst>
          </p:cNvPr>
          <p:cNvSpPr/>
          <p:nvPr/>
        </p:nvSpPr>
        <p:spPr>
          <a:xfrm rot="5400000">
            <a:off x="3732987" y="-1460379"/>
            <a:ext cx="1464688" cy="4661606"/>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EC7C69"/>
            </a:solidFill>
            <a:prstDash val="solid"/>
            <a:miter/>
          </a:ln>
        </p:spPr>
        <p:txBody>
          <a:bodyPr wrap="square" rtlCol="0" anchor="ctr">
            <a:noAutofit/>
          </a:bodyPr>
          <a:lstStyle/>
          <a:p>
            <a:endParaRPr lang="en-US"/>
          </a:p>
        </p:txBody>
      </p:sp>
      <p:grpSp>
        <p:nvGrpSpPr>
          <p:cNvPr id="19" name="Group 18">
            <a:extLst>
              <a:ext uri="{FF2B5EF4-FFF2-40B4-BE49-F238E27FC236}">
                <a16:creationId xmlns:a16="http://schemas.microsoft.com/office/drawing/2014/main" id="{BF2172BD-3144-B0C8-F4BC-18A496C5D24B}"/>
              </a:ext>
            </a:extLst>
          </p:cNvPr>
          <p:cNvGrpSpPr/>
          <p:nvPr/>
        </p:nvGrpSpPr>
        <p:grpSpPr>
          <a:xfrm>
            <a:off x="1734412" y="520013"/>
            <a:ext cx="793524" cy="801083"/>
            <a:chOff x="4897755" y="3322320"/>
            <a:chExt cx="600074" cy="605790"/>
          </a:xfrm>
        </p:grpSpPr>
        <p:sp>
          <p:nvSpPr>
            <p:cNvPr id="20" name="Freeform 11">
              <a:extLst>
                <a:ext uri="{FF2B5EF4-FFF2-40B4-BE49-F238E27FC236}">
                  <a16:creationId xmlns:a16="http://schemas.microsoft.com/office/drawing/2014/main" id="{07A84D20-47F5-3BE3-46F0-88EE416C33DB}"/>
                </a:ext>
              </a:extLst>
            </p:cNvPr>
            <p:cNvSpPr/>
            <p:nvPr/>
          </p:nvSpPr>
          <p:spPr>
            <a:xfrm>
              <a:off x="4897755" y="3322320"/>
              <a:ext cx="600074" cy="605790"/>
            </a:xfrm>
            <a:custGeom>
              <a:avLst/>
              <a:gdLst>
                <a:gd name="connsiteX0" fmla="*/ 600075 w 600074"/>
                <a:gd name="connsiteY0" fmla="*/ 302895 h 605790"/>
                <a:gd name="connsiteX1" fmla="*/ 300037 w 600074"/>
                <a:gd name="connsiteY1" fmla="*/ 605790 h 605790"/>
                <a:gd name="connsiteX2" fmla="*/ 0 w 600074"/>
                <a:gd name="connsiteY2" fmla="*/ 302895 h 605790"/>
                <a:gd name="connsiteX3" fmla="*/ 300037 w 600074"/>
                <a:gd name="connsiteY3" fmla="*/ 0 h 605790"/>
                <a:gd name="connsiteX4" fmla="*/ 600075 w 600074"/>
                <a:gd name="connsiteY4" fmla="*/ 302895 h 6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4" h="605790">
                  <a:moveTo>
                    <a:pt x="600075" y="302895"/>
                  </a:moveTo>
                  <a:cubicBezTo>
                    <a:pt x="600075" y="470179"/>
                    <a:pt x="465744" y="605790"/>
                    <a:pt x="300037" y="605790"/>
                  </a:cubicBezTo>
                  <a:cubicBezTo>
                    <a:pt x="134331" y="605790"/>
                    <a:pt x="0" y="470179"/>
                    <a:pt x="0" y="302895"/>
                  </a:cubicBezTo>
                  <a:cubicBezTo>
                    <a:pt x="0" y="135611"/>
                    <a:pt x="134331" y="0"/>
                    <a:pt x="300037" y="0"/>
                  </a:cubicBezTo>
                  <a:cubicBezTo>
                    <a:pt x="465744" y="0"/>
                    <a:pt x="600075" y="135611"/>
                    <a:pt x="600075" y="302895"/>
                  </a:cubicBezTo>
                  <a:close/>
                </a:path>
              </a:pathLst>
            </a:custGeom>
            <a:solidFill>
              <a:srgbClr val="00979B"/>
            </a:solidFill>
            <a:ln w="9525" cap="flat">
              <a:noFill/>
              <a:prstDash val="solid"/>
              <a:miter/>
            </a:ln>
          </p:spPr>
          <p:txBody>
            <a:bodyPr rtlCol="0" anchor="ctr"/>
            <a:lstStyle/>
            <a:p>
              <a:endParaRPr lang="en-US"/>
            </a:p>
          </p:txBody>
        </p:sp>
        <p:sp>
          <p:nvSpPr>
            <p:cNvPr id="21" name="Freeform 12">
              <a:extLst>
                <a:ext uri="{FF2B5EF4-FFF2-40B4-BE49-F238E27FC236}">
                  <a16:creationId xmlns:a16="http://schemas.microsoft.com/office/drawing/2014/main" id="{F316D5A0-A1F6-AAA4-4BE5-00910E6E2E34}"/>
                </a:ext>
              </a:extLst>
            </p:cNvPr>
            <p:cNvSpPr/>
            <p:nvPr/>
          </p:nvSpPr>
          <p:spPr>
            <a:xfrm>
              <a:off x="5040944" y="3439468"/>
              <a:ext cx="383543" cy="485784"/>
            </a:xfrm>
            <a:custGeom>
              <a:avLst/>
              <a:gdLst>
                <a:gd name="connsiteX0" fmla="*/ 383543 w 383543"/>
                <a:gd name="connsiteY0" fmla="*/ 383867 h 485784"/>
                <a:gd name="connsiteX1" fmla="*/ 289246 w 383543"/>
                <a:gd name="connsiteY1" fmla="*/ 229562 h 485784"/>
                <a:gd name="connsiteX2" fmla="*/ 205426 w 383543"/>
                <a:gd name="connsiteY2" fmla="*/ 122882 h 485784"/>
                <a:gd name="connsiteX3" fmla="*/ 205426 w 383543"/>
                <a:gd name="connsiteY3" fmla="*/ 111452 h 485784"/>
                <a:gd name="connsiteX4" fmla="*/ 248288 w 383543"/>
                <a:gd name="connsiteY4" fmla="*/ 127644 h 485784"/>
                <a:gd name="connsiteX5" fmla="*/ 254956 w 383543"/>
                <a:gd name="connsiteY5" fmla="*/ 107642 h 485784"/>
                <a:gd name="connsiteX6" fmla="*/ 206378 w 383543"/>
                <a:gd name="connsiteY6" fmla="*/ 87640 h 485784"/>
                <a:gd name="connsiteX7" fmla="*/ 198758 w 383543"/>
                <a:gd name="connsiteY7" fmla="*/ 63827 h 485784"/>
                <a:gd name="connsiteX8" fmla="*/ 198758 w 383543"/>
                <a:gd name="connsiteY8" fmla="*/ 63827 h 485784"/>
                <a:gd name="connsiteX9" fmla="*/ 221618 w 383543"/>
                <a:gd name="connsiteY9" fmla="*/ 18107 h 485784"/>
                <a:gd name="connsiteX10" fmla="*/ 213046 w 383543"/>
                <a:gd name="connsiteY10" fmla="*/ 2867 h 485784"/>
                <a:gd name="connsiteX11" fmla="*/ 193043 w 383543"/>
                <a:gd name="connsiteY11" fmla="*/ 4772 h 485784"/>
                <a:gd name="connsiteX12" fmla="*/ 128273 w 383543"/>
                <a:gd name="connsiteY12" fmla="*/ 10 h 485784"/>
                <a:gd name="connsiteX13" fmla="*/ 103508 w 383543"/>
                <a:gd name="connsiteY13" fmla="*/ 10 h 485784"/>
                <a:gd name="connsiteX14" fmla="*/ 101603 w 383543"/>
                <a:gd name="connsiteY14" fmla="*/ 10 h 485784"/>
                <a:gd name="connsiteX15" fmla="*/ 70171 w 383543"/>
                <a:gd name="connsiteY15" fmla="*/ 16202 h 485784"/>
                <a:gd name="connsiteX16" fmla="*/ 93031 w 383543"/>
                <a:gd name="connsiteY16" fmla="*/ 62874 h 485784"/>
                <a:gd name="connsiteX17" fmla="*/ 86363 w 383543"/>
                <a:gd name="connsiteY17" fmla="*/ 86687 h 485784"/>
                <a:gd name="connsiteX18" fmla="*/ 42548 w 383543"/>
                <a:gd name="connsiteY18" fmla="*/ 106690 h 485784"/>
                <a:gd name="connsiteX19" fmla="*/ 49216 w 383543"/>
                <a:gd name="connsiteY19" fmla="*/ 126692 h 485784"/>
                <a:gd name="connsiteX20" fmla="*/ 86363 w 383543"/>
                <a:gd name="connsiteY20" fmla="*/ 111452 h 485784"/>
                <a:gd name="connsiteX21" fmla="*/ 87316 w 383543"/>
                <a:gd name="connsiteY21" fmla="*/ 121929 h 485784"/>
                <a:gd name="connsiteX22" fmla="*/ 34928 w 383543"/>
                <a:gd name="connsiteY22" fmla="*/ 171460 h 485784"/>
                <a:gd name="connsiteX23" fmla="*/ 4448 w 383543"/>
                <a:gd name="connsiteY23" fmla="*/ 220990 h 485784"/>
                <a:gd name="connsiteX24" fmla="*/ 29213 w 383543"/>
                <a:gd name="connsiteY24" fmla="*/ 329574 h 485784"/>
                <a:gd name="connsiteX25" fmla="*/ 27308 w 383543"/>
                <a:gd name="connsiteY25" fmla="*/ 329574 h 485784"/>
                <a:gd name="connsiteX26" fmla="*/ 138751 w 383543"/>
                <a:gd name="connsiteY26" fmla="*/ 485785 h 485784"/>
                <a:gd name="connsiteX27" fmla="*/ 156848 w 383543"/>
                <a:gd name="connsiteY27" fmla="*/ 485785 h 485784"/>
                <a:gd name="connsiteX28" fmla="*/ 381638 w 383543"/>
                <a:gd name="connsiteY28" fmla="*/ 383867 h 48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3543" h="485784">
                  <a:moveTo>
                    <a:pt x="383543" y="383867"/>
                  </a:moveTo>
                  <a:lnTo>
                    <a:pt x="289246" y="229562"/>
                  </a:lnTo>
                  <a:cubicBezTo>
                    <a:pt x="278768" y="182890"/>
                    <a:pt x="237811" y="154315"/>
                    <a:pt x="205426" y="122882"/>
                  </a:cubicBezTo>
                  <a:lnTo>
                    <a:pt x="205426" y="111452"/>
                  </a:lnTo>
                  <a:cubicBezTo>
                    <a:pt x="206378" y="111452"/>
                    <a:pt x="248288" y="127644"/>
                    <a:pt x="248288" y="127644"/>
                  </a:cubicBezTo>
                  <a:cubicBezTo>
                    <a:pt x="259718" y="127644"/>
                    <a:pt x="264481" y="114310"/>
                    <a:pt x="254956" y="107642"/>
                  </a:cubicBezTo>
                  <a:lnTo>
                    <a:pt x="206378" y="87640"/>
                  </a:lnTo>
                  <a:cubicBezTo>
                    <a:pt x="206378" y="79067"/>
                    <a:pt x="209236" y="66685"/>
                    <a:pt x="198758" y="63827"/>
                  </a:cubicBezTo>
                  <a:lnTo>
                    <a:pt x="198758" y="63827"/>
                  </a:lnTo>
                  <a:cubicBezTo>
                    <a:pt x="198758" y="62874"/>
                    <a:pt x="221618" y="18107"/>
                    <a:pt x="221618" y="18107"/>
                  </a:cubicBezTo>
                  <a:cubicBezTo>
                    <a:pt x="224476" y="12392"/>
                    <a:pt x="219713" y="3819"/>
                    <a:pt x="213046" y="2867"/>
                  </a:cubicBezTo>
                  <a:cubicBezTo>
                    <a:pt x="207331" y="2867"/>
                    <a:pt x="198758" y="4772"/>
                    <a:pt x="193043" y="4772"/>
                  </a:cubicBezTo>
                  <a:cubicBezTo>
                    <a:pt x="170183" y="6677"/>
                    <a:pt x="150181" y="2867"/>
                    <a:pt x="128273" y="10"/>
                  </a:cubicBezTo>
                  <a:lnTo>
                    <a:pt x="103508" y="10"/>
                  </a:lnTo>
                  <a:cubicBezTo>
                    <a:pt x="103508" y="10"/>
                    <a:pt x="103508" y="10"/>
                    <a:pt x="101603" y="10"/>
                  </a:cubicBezTo>
                  <a:cubicBezTo>
                    <a:pt x="91126" y="10"/>
                    <a:pt x="65408" y="-943"/>
                    <a:pt x="70171" y="16202"/>
                  </a:cubicBezTo>
                  <a:lnTo>
                    <a:pt x="93031" y="62874"/>
                  </a:lnTo>
                  <a:cubicBezTo>
                    <a:pt x="83506" y="67637"/>
                    <a:pt x="88268" y="78115"/>
                    <a:pt x="86363" y="86687"/>
                  </a:cubicBezTo>
                  <a:lnTo>
                    <a:pt x="42548" y="106690"/>
                  </a:lnTo>
                  <a:cubicBezTo>
                    <a:pt x="33023" y="113357"/>
                    <a:pt x="37786" y="126692"/>
                    <a:pt x="49216" y="126692"/>
                  </a:cubicBezTo>
                  <a:lnTo>
                    <a:pt x="86363" y="111452"/>
                  </a:lnTo>
                  <a:cubicBezTo>
                    <a:pt x="86363" y="115262"/>
                    <a:pt x="86363" y="118119"/>
                    <a:pt x="87316" y="121929"/>
                  </a:cubicBezTo>
                  <a:cubicBezTo>
                    <a:pt x="70171" y="139074"/>
                    <a:pt x="51121" y="153362"/>
                    <a:pt x="34928" y="171460"/>
                  </a:cubicBezTo>
                  <a:cubicBezTo>
                    <a:pt x="21593" y="185747"/>
                    <a:pt x="11116" y="200987"/>
                    <a:pt x="4448" y="220990"/>
                  </a:cubicBezTo>
                  <a:cubicBezTo>
                    <a:pt x="-6982" y="260994"/>
                    <a:pt x="4448" y="300999"/>
                    <a:pt x="29213" y="329574"/>
                  </a:cubicBezTo>
                  <a:lnTo>
                    <a:pt x="27308" y="329574"/>
                  </a:lnTo>
                  <a:cubicBezTo>
                    <a:pt x="27308" y="329574"/>
                    <a:pt x="138751" y="485785"/>
                    <a:pt x="138751" y="485785"/>
                  </a:cubicBezTo>
                  <a:cubicBezTo>
                    <a:pt x="144466" y="485785"/>
                    <a:pt x="151133" y="485785"/>
                    <a:pt x="156848" y="485785"/>
                  </a:cubicBezTo>
                  <a:cubicBezTo>
                    <a:pt x="246383" y="485785"/>
                    <a:pt x="326393" y="445779"/>
                    <a:pt x="381638" y="383867"/>
                  </a:cubicBezTo>
                  <a:close/>
                </a:path>
              </a:pathLst>
            </a:custGeom>
            <a:solidFill>
              <a:srgbClr val="087377"/>
            </a:solidFill>
            <a:ln w="9525" cap="flat">
              <a:noFill/>
              <a:prstDash val="solid"/>
              <a:miter/>
            </a:ln>
          </p:spPr>
          <p:txBody>
            <a:bodyPr rtlCol="0" anchor="ctr"/>
            <a:lstStyle/>
            <a:p>
              <a:endParaRPr lang="en-US"/>
            </a:p>
          </p:txBody>
        </p:sp>
        <p:grpSp>
          <p:nvGrpSpPr>
            <p:cNvPr id="22" name="Graphic 14">
              <a:extLst>
                <a:ext uri="{FF2B5EF4-FFF2-40B4-BE49-F238E27FC236}">
                  <a16:creationId xmlns:a16="http://schemas.microsoft.com/office/drawing/2014/main" id="{011848EB-4949-92AD-4352-5BCEC694E895}"/>
                </a:ext>
              </a:extLst>
            </p:cNvPr>
            <p:cNvGrpSpPr/>
            <p:nvPr/>
          </p:nvGrpSpPr>
          <p:grpSpPr>
            <a:xfrm>
              <a:off x="5040867" y="3443287"/>
              <a:ext cx="290185" cy="367426"/>
              <a:chOff x="5040867" y="3443287"/>
              <a:chExt cx="290185" cy="367426"/>
            </a:xfrm>
            <a:solidFill>
              <a:srgbClr val="FFFFFF"/>
            </a:solidFill>
          </p:grpSpPr>
          <p:sp>
            <p:nvSpPr>
              <p:cNvPr id="23" name="Freeform 15">
                <a:extLst>
                  <a:ext uri="{FF2B5EF4-FFF2-40B4-BE49-F238E27FC236}">
                    <a16:creationId xmlns:a16="http://schemas.microsoft.com/office/drawing/2014/main" id="{714BBBF7-CDB0-5E18-33CA-5F0E1F7B25A2}"/>
                  </a:ext>
                </a:extLst>
              </p:cNvPr>
              <p:cNvSpPr/>
              <p:nvPr/>
            </p:nvSpPr>
            <p:spPr>
              <a:xfrm>
                <a:off x="5040867" y="3443287"/>
                <a:ext cx="290185" cy="367426"/>
              </a:xfrm>
              <a:custGeom>
                <a:avLst/>
                <a:gdLst>
                  <a:gd name="connsiteX0" fmla="*/ 125493 w 290185"/>
                  <a:gd name="connsiteY0" fmla="*/ 0 h 367426"/>
                  <a:gd name="connsiteX1" fmla="*/ 190263 w 290185"/>
                  <a:gd name="connsiteY1" fmla="*/ 4763 h 367426"/>
                  <a:gd name="connsiteX2" fmla="*/ 210265 w 290185"/>
                  <a:gd name="connsiteY2" fmla="*/ 2858 h 367426"/>
                  <a:gd name="connsiteX3" fmla="*/ 218838 w 290185"/>
                  <a:gd name="connsiteY3" fmla="*/ 18097 h 367426"/>
                  <a:gd name="connsiteX4" fmla="*/ 195978 w 290185"/>
                  <a:gd name="connsiteY4" fmla="*/ 62865 h 367426"/>
                  <a:gd name="connsiteX5" fmla="*/ 195978 w 290185"/>
                  <a:gd name="connsiteY5" fmla="*/ 62865 h 367426"/>
                  <a:gd name="connsiteX6" fmla="*/ 203598 w 290185"/>
                  <a:gd name="connsiteY6" fmla="*/ 87630 h 367426"/>
                  <a:gd name="connsiteX7" fmla="*/ 252175 w 290185"/>
                  <a:gd name="connsiteY7" fmla="*/ 107633 h 367426"/>
                  <a:gd name="connsiteX8" fmla="*/ 245508 w 290185"/>
                  <a:gd name="connsiteY8" fmla="*/ 127635 h 367426"/>
                  <a:gd name="connsiteX9" fmla="*/ 204550 w 290185"/>
                  <a:gd name="connsiteY9" fmla="*/ 111442 h 367426"/>
                  <a:gd name="connsiteX10" fmla="*/ 204550 w 290185"/>
                  <a:gd name="connsiteY10" fmla="*/ 122872 h 367426"/>
                  <a:gd name="connsiteX11" fmla="*/ 287418 w 290185"/>
                  <a:gd name="connsiteY11" fmla="*/ 229553 h 367426"/>
                  <a:gd name="connsiteX12" fmla="*/ 183595 w 290185"/>
                  <a:gd name="connsiteY12" fmla="*/ 366713 h 367426"/>
                  <a:gd name="connsiteX13" fmla="*/ 105490 w 290185"/>
                  <a:gd name="connsiteY13" fmla="*/ 366713 h 367426"/>
                  <a:gd name="connsiteX14" fmla="*/ 4525 w 290185"/>
                  <a:gd name="connsiteY14" fmla="*/ 221933 h 367426"/>
                  <a:gd name="connsiteX15" fmla="*/ 35005 w 290185"/>
                  <a:gd name="connsiteY15" fmla="*/ 172403 h 367426"/>
                  <a:gd name="connsiteX16" fmla="*/ 87393 w 290185"/>
                  <a:gd name="connsiteY16" fmla="*/ 122872 h 367426"/>
                  <a:gd name="connsiteX17" fmla="*/ 86440 w 290185"/>
                  <a:gd name="connsiteY17" fmla="*/ 112395 h 367426"/>
                  <a:gd name="connsiteX18" fmla="*/ 49293 w 290185"/>
                  <a:gd name="connsiteY18" fmla="*/ 127635 h 367426"/>
                  <a:gd name="connsiteX19" fmla="*/ 42625 w 290185"/>
                  <a:gd name="connsiteY19" fmla="*/ 107633 h 367426"/>
                  <a:gd name="connsiteX20" fmla="*/ 86440 w 290185"/>
                  <a:gd name="connsiteY20" fmla="*/ 87630 h 367426"/>
                  <a:gd name="connsiteX21" fmla="*/ 93108 w 290185"/>
                  <a:gd name="connsiteY21" fmla="*/ 63817 h 367426"/>
                  <a:gd name="connsiteX22" fmla="*/ 70248 w 290185"/>
                  <a:gd name="connsiteY22" fmla="*/ 17145 h 367426"/>
                  <a:gd name="connsiteX23" fmla="*/ 101680 w 290185"/>
                  <a:gd name="connsiteY23" fmla="*/ 953 h 367426"/>
                  <a:gd name="connsiteX24" fmla="*/ 103585 w 290185"/>
                  <a:gd name="connsiteY24" fmla="*/ 953 h 367426"/>
                  <a:gd name="connsiteX25" fmla="*/ 128350 w 290185"/>
                  <a:gd name="connsiteY25" fmla="*/ 953 h 367426"/>
                  <a:gd name="connsiteX26" fmla="*/ 190263 w 290185"/>
                  <a:gd name="connsiteY26" fmla="*/ 26670 h 367426"/>
                  <a:gd name="connsiteX27" fmla="*/ 158830 w 290185"/>
                  <a:gd name="connsiteY27" fmla="*/ 26670 h 367426"/>
                  <a:gd name="connsiteX28" fmla="*/ 122635 w 290185"/>
                  <a:gd name="connsiteY28" fmla="*/ 21908 h 367426"/>
                  <a:gd name="connsiteX29" fmla="*/ 94060 w 290185"/>
                  <a:gd name="connsiteY29" fmla="*/ 21908 h 367426"/>
                  <a:gd name="connsiteX30" fmla="*/ 114063 w 290185"/>
                  <a:gd name="connsiteY30" fmla="*/ 60960 h 367426"/>
                  <a:gd name="connsiteX31" fmla="*/ 116920 w 290185"/>
                  <a:gd name="connsiteY31" fmla="*/ 60960 h 367426"/>
                  <a:gd name="connsiteX32" fmla="*/ 171213 w 290185"/>
                  <a:gd name="connsiteY32" fmla="*/ 61913 h 367426"/>
                  <a:gd name="connsiteX33" fmla="*/ 190263 w 290185"/>
                  <a:gd name="connsiteY33" fmla="*/ 25717 h 367426"/>
                  <a:gd name="connsiteX34" fmla="*/ 182643 w 290185"/>
                  <a:gd name="connsiteY34" fmla="*/ 84772 h 367426"/>
                  <a:gd name="connsiteX35" fmla="*/ 106443 w 290185"/>
                  <a:gd name="connsiteY35" fmla="*/ 84772 h 367426"/>
                  <a:gd name="connsiteX36" fmla="*/ 106443 w 290185"/>
                  <a:gd name="connsiteY36" fmla="*/ 105728 h 367426"/>
                  <a:gd name="connsiteX37" fmla="*/ 182643 w 290185"/>
                  <a:gd name="connsiteY37" fmla="*/ 105728 h 367426"/>
                  <a:gd name="connsiteX38" fmla="*/ 182643 w 290185"/>
                  <a:gd name="connsiteY38" fmla="*/ 84772 h 367426"/>
                  <a:gd name="connsiteX39" fmla="*/ 112158 w 290185"/>
                  <a:gd name="connsiteY39" fmla="*/ 127635 h 367426"/>
                  <a:gd name="connsiteX40" fmla="*/ 39768 w 290185"/>
                  <a:gd name="connsiteY40" fmla="*/ 196215 h 367426"/>
                  <a:gd name="connsiteX41" fmla="*/ 105490 w 290185"/>
                  <a:gd name="connsiteY41" fmla="*/ 343853 h 367426"/>
                  <a:gd name="connsiteX42" fmla="*/ 181690 w 290185"/>
                  <a:gd name="connsiteY42" fmla="*/ 343853 h 367426"/>
                  <a:gd name="connsiteX43" fmla="*/ 246460 w 290185"/>
                  <a:gd name="connsiteY43" fmla="*/ 195263 h 367426"/>
                  <a:gd name="connsiteX44" fmla="*/ 175975 w 290185"/>
                  <a:gd name="connsiteY44" fmla="*/ 127635 h 367426"/>
                  <a:gd name="connsiteX45" fmla="*/ 111205 w 290185"/>
                  <a:gd name="connsiteY45" fmla="*/ 127635 h 36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90185" h="367426">
                    <a:moveTo>
                      <a:pt x="125493" y="0"/>
                    </a:moveTo>
                    <a:cubicBezTo>
                      <a:pt x="147400" y="3810"/>
                      <a:pt x="167403" y="6667"/>
                      <a:pt x="190263" y="4763"/>
                    </a:cubicBezTo>
                    <a:cubicBezTo>
                      <a:pt x="213123" y="2858"/>
                      <a:pt x="204550" y="1905"/>
                      <a:pt x="210265" y="2858"/>
                    </a:cubicBezTo>
                    <a:cubicBezTo>
                      <a:pt x="215980" y="3810"/>
                      <a:pt x="221695" y="11430"/>
                      <a:pt x="218838" y="18097"/>
                    </a:cubicBezTo>
                    <a:lnTo>
                      <a:pt x="195978" y="62865"/>
                    </a:lnTo>
                    <a:lnTo>
                      <a:pt x="195978" y="62865"/>
                    </a:lnTo>
                    <a:cubicBezTo>
                      <a:pt x="206455" y="66675"/>
                      <a:pt x="203598" y="79058"/>
                      <a:pt x="203598" y="87630"/>
                    </a:cubicBezTo>
                    <a:lnTo>
                      <a:pt x="252175" y="107633"/>
                    </a:lnTo>
                    <a:cubicBezTo>
                      <a:pt x="261700" y="114300"/>
                      <a:pt x="256938" y="127635"/>
                      <a:pt x="245508" y="127635"/>
                    </a:cubicBezTo>
                    <a:lnTo>
                      <a:pt x="204550" y="111442"/>
                    </a:lnTo>
                    <a:lnTo>
                      <a:pt x="204550" y="122872"/>
                    </a:lnTo>
                    <a:cubicBezTo>
                      <a:pt x="235030" y="154305"/>
                      <a:pt x="276940" y="182880"/>
                      <a:pt x="287418" y="229553"/>
                    </a:cubicBezTo>
                    <a:cubicBezTo>
                      <a:pt x="302658" y="297180"/>
                      <a:pt x="253128" y="362903"/>
                      <a:pt x="183595" y="366713"/>
                    </a:cubicBezTo>
                    <a:cubicBezTo>
                      <a:pt x="160735" y="367665"/>
                      <a:pt x="128350" y="367665"/>
                      <a:pt x="105490" y="366713"/>
                    </a:cubicBezTo>
                    <a:cubicBezTo>
                      <a:pt x="33100" y="361950"/>
                      <a:pt x="-15477" y="290513"/>
                      <a:pt x="4525" y="221933"/>
                    </a:cubicBezTo>
                    <a:cubicBezTo>
                      <a:pt x="24528" y="153353"/>
                      <a:pt x="20718" y="187642"/>
                      <a:pt x="35005" y="172403"/>
                    </a:cubicBezTo>
                    <a:cubicBezTo>
                      <a:pt x="49293" y="157163"/>
                      <a:pt x="70248" y="140017"/>
                      <a:pt x="87393" y="122872"/>
                    </a:cubicBezTo>
                    <a:cubicBezTo>
                      <a:pt x="85488" y="119063"/>
                      <a:pt x="86440" y="116205"/>
                      <a:pt x="86440" y="112395"/>
                    </a:cubicBezTo>
                    <a:lnTo>
                      <a:pt x="49293" y="127635"/>
                    </a:lnTo>
                    <a:cubicBezTo>
                      <a:pt x="37863" y="127635"/>
                      <a:pt x="33100" y="114300"/>
                      <a:pt x="42625" y="107633"/>
                    </a:cubicBezTo>
                    <a:lnTo>
                      <a:pt x="86440" y="87630"/>
                    </a:lnTo>
                    <a:cubicBezTo>
                      <a:pt x="87393" y="79058"/>
                      <a:pt x="83583" y="68580"/>
                      <a:pt x="93108" y="63817"/>
                    </a:cubicBezTo>
                    <a:lnTo>
                      <a:pt x="70248" y="17145"/>
                    </a:lnTo>
                    <a:cubicBezTo>
                      <a:pt x="65485" y="-953"/>
                      <a:pt x="91203" y="953"/>
                      <a:pt x="101680" y="953"/>
                    </a:cubicBezTo>
                    <a:cubicBezTo>
                      <a:pt x="112158" y="953"/>
                      <a:pt x="103585" y="953"/>
                      <a:pt x="103585" y="953"/>
                    </a:cubicBezTo>
                    <a:lnTo>
                      <a:pt x="128350" y="953"/>
                    </a:lnTo>
                    <a:close/>
                    <a:moveTo>
                      <a:pt x="190263" y="26670"/>
                    </a:moveTo>
                    <a:cubicBezTo>
                      <a:pt x="179785" y="26670"/>
                      <a:pt x="169308" y="27622"/>
                      <a:pt x="158830" y="26670"/>
                    </a:cubicBezTo>
                    <a:cubicBezTo>
                      <a:pt x="148353" y="25717"/>
                      <a:pt x="135018" y="21908"/>
                      <a:pt x="122635" y="21908"/>
                    </a:cubicBezTo>
                    <a:cubicBezTo>
                      <a:pt x="110253" y="21908"/>
                      <a:pt x="103585" y="21908"/>
                      <a:pt x="94060" y="21908"/>
                    </a:cubicBezTo>
                    <a:lnTo>
                      <a:pt x="114063" y="60960"/>
                    </a:lnTo>
                    <a:lnTo>
                      <a:pt x="116920" y="60960"/>
                    </a:lnTo>
                    <a:cubicBezTo>
                      <a:pt x="116920" y="61913"/>
                      <a:pt x="171213" y="61913"/>
                      <a:pt x="171213" y="61913"/>
                    </a:cubicBezTo>
                    <a:lnTo>
                      <a:pt x="190263" y="25717"/>
                    </a:lnTo>
                    <a:close/>
                    <a:moveTo>
                      <a:pt x="182643" y="84772"/>
                    </a:moveTo>
                    <a:lnTo>
                      <a:pt x="106443" y="84772"/>
                    </a:lnTo>
                    <a:lnTo>
                      <a:pt x="106443" y="105728"/>
                    </a:lnTo>
                    <a:lnTo>
                      <a:pt x="182643" y="105728"/>
                    </a:lnTo>
                    <a:lnTo>
                      <a:pt x="182643" y="84772"/>
                    </a:lnTo>
                    <a:close/>
                    <a:moveTo>
                      <a:pt x="112158" y="127635"/>
                    </a:moveTo>
                    <a:cubicBezTo>
                      <a:pt x="89298" y="150495"/>
                      <a:pt x="60723" y="171450"/>
                      <a:pt x="39768" y="196215"/>
                    </a:cubicBezTo>
                    <a:cubicBezTo>
                      <a:pt x="-5952" y="253365"/>
                      <a:pt x="31195" y="340042"/>
                      <a:pt x="105490" y="343853"/>
                    </a:cubicBezTo>
                    <a:cubicBezTo>
                      <a:pt x="127398" y="344805"/>
                      <a:pt x="159783" y="344805"/>
                      <a:pt x="181690" y="343853"/>
                    </a:cubicBezTo>
                    <a:cubicBezTo>
                      <a:pt x="255985" y="339090"/>
                      <a:pt x="293133" y="253365"/>
                      <a:pt x="246460" y="195263"/>
                    </a:cubicBezTo>
                    <a:cubicBezTo>
                      <a:pt x="226458" y="170497"/>
                      <a:pt x="199788" y="149542"/>
                      <a:pt x="175975" y="127635"/>
                    </a:cubicBezTo>
                    <a:lnTo>
                      <a:pt x="111205" y="127635"/>
                    </a:lnTo>
                    <a:close/>
                  </a:path>
                </a:pathLst>
              </a:custGeom>
              <a:solidFill>
                <a:srgbClr val="FFFFFF"/>
              </a:solidFill>
              <a:ln w="9525" cap="flat">
                <a:noFill/>
                <a:prstDash val="solid"/>
                <a:miter/>
              </a:ln>
            </p:spPr>
            <p:txBody>
              <a:bodyPr rtlCol="0" anchor="ctr"/>
              <a:lstStyle/>
              <a:p>
                <a:endParaRPr lang="en-US"/>
              </a:p>
            </p:txBody>
          </p:sp>
          <p:sp>
            <p:nvSpPr>
              <p:cNvPr id="24" name="Freeform 16">
                <a:extLst>
                  <a:ext uri="{FF2B5EF4-FFF2-40B4-BE49-F238E27FC236}">
                    <a16:creationId xmlns:a16="http://schemas.microsoft.com/office/drawing/2014/main" id="{D029928B-7ED6-304B-8412-A48E069363C7}"/>
                  </a:ext>
                </a:extLst>
              </p:cNvPr>
              <p:cNvSpPr/>
              <p:nvPr/>
            </p:nvSpPr>
            <p:spPr>
              <a:xfrm>
                <a:off x="5119456" y="3615073"/>
                <a:ext cx="112629" cy="129142"/>
              </a:xfrm>
              <a:custGeom>
                <a:avLst/>
                <a:gdLst>
                  <a:gd name="connsiteX0" fmla="*/ 44046 w 112629"/>
                  <a:gd name="connsiteY0" fmla="*/ 37764 h 129142"/>
                  <a:gd name="connsiteX1" fmla="*/ 71668 w 112629"/>
                  <a:gd name="connsiteY1" fmla="*/ 37764 h 129142"/>
                  <a:gd name="connsiteX2" fmla="*/ 79288 w 112629"/>
                  <a:gd name="connsiteY2" fmla="*/ 45384 h 129142"/>
                  <a:gd name="connsiteX3" fmla="*/ 69763 w 112629"/>
                  <a:gd name="connsiteY3" fmla="*/ 58719 h 129142"/>
                  <a:gd name="connsiteX4" fmla="*/ 34521 w 112629"/>
                  <a:gd name="connsiteY4" fmla="*/ 58719 h 129142"/>
                  <a:gd name="connsiteX5" fmla="*/ 34521 w 112629"/>
                  <a:gd name="connsiteY5" fmla="*/ 73959 h 129142"/>
                  <a:gd name="connsiteX6" fmla="*/ 65001 w 112629"/>
                  <a:gd name="connsiteY6" fmla="*/ 73959 h 129142"/>
                  <a:gd name="connsiteX7" fmla="*/ 68811 w 112629"/>
                  <a:gd name="connsiteY7" fmla="*/ 75864 h 129142"/>
                  <a:gd name="connsiteX8" fmla="*/ 70716 w 112629"/>
                  <a:gd name="connsiteY8" fmla="*/ 92056 h 129142"/>
                  <a:gd name="connsiteX9" fmla="*/ 65001 w 112629"/>
                  <a:gd name="connsiteY9" fmla="*/ 94914 h 129142"/>
                  <a:gd name="connsiteX10" fmla="*/ 44998 w 112629"/>
                  <a:gd name="connsiteY10" fmla="*/ 94914 h 129142"/>
                  <a:gd name="connsiteX11" fmla="*/ 79288 w 112629"/>
                  <a:gd name="connsiteY11" fmla="*/ 107296 h 129142"/>
                  <a:gd name="connsiteX12" fmla="*/ 105006 w 112629"/>
                  <a:gd name="connsiteY12" fmla="*/ 103486 h 129142"/>
                  <a:gd name="connsiteX13" fmla="*/ 97386 w 112629"/>
                  <a:gd name="connsiteY13" fmla="*/ 122536 h 129142"/>
                  <a:gd name="connsiteX14" fmla="*/ 19281 w 112629"/>
                  <a:gd name="connsiteY14" fmla="*/ 94914 h 129142"/>
                  <a:gd name="connsiteX15" fmla="*/ 4993 w 112629"/>
                  <a:gd name="connsiteY15" fmla="*/ 92056 h 129142"/>
                  <a:gd name="connsiteX16" fmla="*/ 13566 w 112629"/>
                  <a:gd name="connsiteY16" fmla="*/ 72054 h 129142"/>
                  <a:gd name="connsiteX17" fmla="*/ 13566 w 112629"/>
                  <a:gd name="connsiteY17" fmla="*/ 56814 h 129142"/>
                  <a:gd name="connsiteX18" fmla="*/ 3088 w 112629"/>
                  <a:gd name="connsiteY18" fmla="*/ 38716 h 129142"/>
                  <a:gd name="connsiteX19" fmla="*/ 19281 w 112629"/>
                  <a:gd name="connsiteY19" fmla="*/ 34906 h 129142"/>
                  <a:gd name="connsiteX20" fmla="*/ 85003 w 112629"/>
                  <a:gd name="connsiteY20" fmla="*/ 1569 h 129142"/>
                  <a:gd name="connsiteX21" fmla="*/ 112626 w 112629"/>
                  <a:gd name="connsiteY21" fmla="*/ 22524 h 129142"/>
                  <a:gd name="connsiteX22" fmla="*/ 102148 w 112629"/>
                  <a:gd name="connsiteY22" fmla="*/ 33001 h 129142"/>
                  <a:gd name="connsiteX23" fmla="*/ 88813 w 112629"/>
                  <a:gd name="connsiteY23" fmla="*/ 25381 h 129142"/>
                  <a:gd name="connsiteX24" fmla="*/ 54523 w 112629"/>
                  <a:gd name="connsiteY24" fmla="*/ 25381 h 129142"/>
                  <a:gd name="connsiteX25" fmla="*/ 45951 w 112629"/>
                  <a:gd name="connsiteY25" fmla="*/ 33954 h 129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2629" h="129142">
                    <a:moveTo>
                      <a:pt x="44046" y="37764"/>
                    </a:moveTo>
                    <a:lnTo>
                      <a:pt x="71668" y="37764"/>
                    </a:lnTo>
                    <a:cubicBezTo>
                      <a:pt x="74526" y="37764"/>
                      <a:pt x="78336" y="42526"/>
                      <a:pt x="79288" y="45384"/>
                    </a:cubicBezTo>
                    <a:cubicBezTo>
                      <a:pt x="80241" y="51099"/>
                      <a:pt x="76431" y="58719"/>
                      <a:pt x="69763" y="58719"/>
                    </a:cubicBezTo>
                    <a:lnTo>
                      <a:pt x="34521" y="58719"/>
                    </a:lnTo>
                    <a:cubicBezTo>
                      <a:pt x="33568" y="64434"/>
                      <a:pt x="33568" y="69196"/>
                      <a:pt x="34521" y="73959"/>
                    </a:cubicBezTo>
                    <a:lnTo>
                      <a:pt x="65001" y="73959"/>
                    </a:lnTo>
                    <a:cubicBezTo>
                      <a:pt x="65001" y="73959"/>
                      <a:pt x="68811" y="75864"/>
                      <a:pt x="68811" y="75864"/>
                    </a:cubicBezTo>
                    <a:cubicBezTo>
                      <a:pt x="74526" y="79674"/>
                      <a:pt x="74526" y="87294"/>
                      <a:pt x="70716" y="92056"/>
                    </a:cubicBezTo>
                    <a:cubicBezTo>
                      <a:pt x="66906" y="96819"/>
                      <a:pt x="65001" y="94914"/>
                      <a:pt x="65001" y="94914"/>
                    </a:cubicBezTo>
                    <a:lnTo>
                      <a:pt x="44998" y="94914"/>
                    </a:lnTo>
                    <a:cubicBezTo>
                      <a:pt x="52618" y="105391"/>
                      <a:pt x="65953" y="110154"/>
                      <a:pt x="79288" y="107296"/>
                    </a:cubicBezTo>
                    <a:cubicBezTo>
                      <a:pt x="92623" y="104439"/>
                      <a:pt x="97386" y="94914"/>
                      <a:pt x="105006" y="103486"/>
                    </a:cubicBezTo>
                    <a:cubicBezTo>
                      <a:pt x="112626" y="112059"/>
                      <a:pt x="105006" y="118726"/>
                      <a:pt x="97386" y="122536"/>
                    </a:cubicBezTo>
                    <a:cubicBezTo>
                      <a:pt x="67858" y="138729"/>
                      <a:pt x="33568" y="123489"/>
                      <a:pt x="19281" y="94914"/>
                    </a:cubicBezTo>
                    <a:cubicBezTo>
                      <a:pt x="13566" y="93961"/>
                      <a:pt x="9756" y="94914"/>
                      <a:pt x="4993" y="92056"/>
                    </a:cubicBezTo>
                    <a:cubicBezTo>
                      <a:pt x="-4532" y="85389"/>
                      <a:pt x="3088" y="71101"/>
                      <a:pt x="13566" y="72054"/>
                    </a:cubicBezTo>
                    <a:cubicBezTo>
                      <a:pt x="12613" y="67291"/>
                      <a:pt x="12613" y="61576"/>
                      <a:pt x="13566" y="56814"/>
                    </a:cubicBezTo>
                    <a:cubicBezTo>
                      <a:pt x="3088" y="57766"/>
                      <a:pt x="-4532" y="46336"/>
                      <a:pt x="3088" y="38716"/>
                    </a:cubicBezTo>
                    <a:cubicBezTo>
                      <a:pt x="10708" y="31096"/>
                      <a:pt x="13566" y="36811"/>
                      <a:pt x="19281" y="34906"/>
                    </a:cubicBezTo>
                    <a:cubicBezTo>
                      <a:pt x="31663" y="10141"/>
                      <a:pt x="56428" y="-5099"/>
                      <a:pt x="85003" y="1569"/>
                    </a:cubicBezTo>
                    <a:cubicBezTo>
                      <a:pt x="113578" y="8236"/>
                      <a:pt x="112626" y="12999"/>
                      <a:pt x="112626" y="22524"/>
                    </a:cubicBezTo>
                    <a:cubicBezTo>
                      <a:pt x="112626" y="32049"/>
                      <a:pt x="107863" y="33001"/>
                      <a:pt x="102148" y="33001"/>
                    </a:cubicBezTo>
                    <a:cubicBezTo>
                      <a:pt x="96433" y="33001"/>
                      <a:pt x="93576" y="28239"/>
                      <a:pt x="88813" y="25381"/>
                    </a:cubicBezTo>
                    <a:cubicBezTo>
                      <a:pt x="78336" y="18714"/>
                      <a:pt x="65001" y="19666"/>
                      <a:pt x="54523" y="25381"/>
                    </a:cubicBezTo>
                    <a:cubicBezTo>
                      <a:pt x="44046" y="31096"/>
                      <a:pt x="47856" y="30144"/>
                      <a:pt x="45951" y="33954"/>
                    </a:cubicBez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4587867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AF276-122D-233A-2815-C9B6D225A054}"/>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83A17C6E-731E-4EBE-5B6A-8135EC2EE242}"/>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FBA63B"/>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22FD77D7-1FFA-327B-A594-E198316C3A18}"/>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8FFF4528-B0F1-24A9-6CA6-F58C865FA7D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45</a:t>
            </a:fld>
            <a:endParaRPr lang="fr-CA" sz="1200" dirty="0"/>
          </a:p>
        </p:txBody>
      </p:sp>
      <p:sp>
        <p:nvSpPr>
          <p:cNvPr id="2" name="TextBox 1">
            <a:extLst>
              <a:ext uri="{FF2B5EF4-FFF2-40B4-BE49-F238E27FC236}">
                <a16:creationId xmlns:a16="http://schemas.microsoft.com/office/drawing/2014/main" id="{4A98CDB9-86BF-332F-0427-711CFE96DC92}"/>
              </a:ext>
            </a:extLst>
          </p:cNvPr>
          <p:cNvSpPr txBox="1"/>
          <p:nvPr/>
        </p:nvSpPr>
        <p:spPr>
          <a:xfrm>
            <a:off x="2039426" y="1231046"/>
            <a:ext cx="8900381" cy="4063420"/>
          </a:xfrm>
          <a:prstGeom prst="rect">
            <a:avLst/>
          </a:prstGeom>
          <a:noFill/>
        </p:spPr>
        <p:txBody>
          <a:bodyPr wrap="square">
            <a:spAutoFit/>
          </a:bodyPr>
          <a:lstStyle/>
          <a:p>
            <a:pPr>
              <a:lnSpc>
                <a:spcPts val="2340"/>
              </a:lnSpc>
              <a:spcAft>
                <a:spcPts val="300"/>
              </a:spcAft>
            </a:pPr>
            <a:r>
              <a:rPr lang="en-US" sz="2400" b="1" dirty="0">
                <a:solidFill>
                  <a:srgbClr val="EC7C69"/>
                </a:solidFill>
              </a:rPr>
              <a:t>Choosing Between Permanent and Temporary Options Affects Planning And Budgeting. </a:t>
            </a:r>
          </a:p>
          <a:p>
            <a:pPr>
              <a:spcAft>
                <a:spcPts val="300"/>
              </a:spcAft>
            </a:pPr>
            <a:endParaRPr lang="en-US" sz="800" b="1" dirty="0">
              <a:solidFill>
                <a:srgbClr val="EC7C69"/>
              </a:solidFill>
            </a:endParaRPr>
          </a:p>
          <a:p>
            <a:pPr>
              <a:lnSpc>
                <a:spcPts val="2340"/>
              </a:lnSpc>
              <a:spcAft>
                <a:spcPts val="300"/>
              </a:spcAft>
            </a:pPr>
            <a:r>
              <a:rPr lang="en-US" sz="2200" dirty="0">
                <a:solidFill>
                  <a:srgbClr val="494949"/>
                </a:solidFill>
              </a:rPr>
              <a:t>Temporary units (tents, yurts) may save on structural regulations but still need decks/platforms and limit off-season revenue. </a:t>
            </a:r>
          </a:p>
          <a:p>
            <a:pPr>
              <a:lnSpc>
                <a:spcPts val="2340"/>
              </a:lnSpc>
              <a:spcAft>
                <a:spcPts val="300"/>
              </a:spcAft>
            </a:pPr>
            <a:endParaRPr lang="en-US" sz="2200" dirty="0">
              <a:solidFill>
                <a:srgbClr val="494949"/>
              </a:solidFill>
            </a:endParaRPr>
          </a:p>
          <a:p>
            <a:pPr>
              <a:lnSpc>
                <a:spcPts val="2340"/>
              </a:lnSpc>
              <a:spcAft>
                <a:spcPts val="300"/>
              </a:spcAft>
            </a:pPr>
            <a:r>
              <a:rPr lang="en-US" sz="2200" dirty="0">
                <a:solidFill>
                  <a:srgbClr val="494949"/>
                </a:solidFill>
              </a:rPr>
              <a:t>They involve varying and additional costs, fees, and charges, with varying </a:t>
            </a:r>
            <a:r>
              <a:rPr lang="en-US" sz="2200" b="1" dirty="0">
                <a:solidFill>
                  <a:srgbClr val="494949"/>
                </a:solidFill>
              </a:rPr>
              <a:t>ROI (Return On Investment) </a:t>
            </a:r>
            <a:r>
              <a:rPr lang="en-US" sz="2200" dirty="0">
                <a:solidFill>
                  <a:srgbClr val="494949"/>
                </a:solidFill>
              </a:rPr>
              <a:t>and </a:t>
            </a:r>
            <a:r>
              <a:rPr lang="en-US" sz="2200" b="1" dirty="0">
                <a:solidFill>
                  <a:srgbClr val="494949"/>
                </a:solidFill>
              </a:rPr>
              <a:t>nightly returns</a:t>
            </a:r>
            <a:r>
              <a:rPr lang="en-US" sz="2200" dirty="0">
                <a:solidFill>
                  <a:srgbClr val="494949"/>
                </a:solidFill>
              </a:rPr>
              <a:t>. </a:t>
            </a:r>
          </a:p>
          <a:p>
            <a:pPr>
              <a:lnSpc>
                <a:spcPts val="2340"/>
              </a:lnSpc>
              <a:spcAft>
                <a:spcPts val="300"/>
              </a:spcAft>
            </a:pPr>
            <a:endParaRPr lang="en-US" sz="2200" dirty="0">
              <a:solidFill>
                <a:srgbClr val="494949"/>
              </a:solidFill>
            </a:endParaRPr>
          </a:p>
          <a:p>
            <a:pPr>
              <a:lnSpc>
                <a:spcPts val="2340"/>
              </a:lnSpc>
              <a:spcAft>
                <a:spcPts val="300"/>
              </a:spcAft>
            </a:pPr>
            <a:r>
              <a:rPr lang="en-US" sz="2200" dirty="0">
                <a:solidFill>
                  <a:srgbClr val="494949"/>
                </a:solidFill>
              </a:rPr>
              <a:t>The type and level of luxury you invest in will depend on your target market and the </a:t>
            </a:r>
            <a:r>
              <a:rPr lang="en-US" sz="2200" b="1" dirty="0">
                <a:solidFill>
                  <a:srgbClr val="494949"/>
                </a:solidFill>
              </a:rPr>
              <a:t>price point </a:t>
            </a:r>
            <a:r>
              <a:rPr lang="en-US" sz="2200" dirty="0">
                <a:solidFill>
                  <a:srgbClr val="494949"/>
                </a:solidFill>
              </a:rPr>
              <a:t>you want to charge</a:t>
            </a:r>
            <a:r>
              <a:rPr lang="en-US" sz="2200" b="1" dirty="0">
                <a:solidFill>
                  <a:srgbClr val="494949"/>
                </a:solidFill>
              </a:rPr>
              <a:t>.</a:t>
            </a:r>
            <a:r>
              <a:rPr lang="en-US" sz="2200" dirty="0">
                <a:solidFill>
                  <a:srgbClr val="494949"/>
                </a:solidFill>
              </a:rPr>
              <a:t> </a:t>
            </a:r>
          </a:p>
          <a:p>
            <a:pPr>
              <a:lnSpc>
                <a:spcPts val="2340"/>
              </a:lnSpc>
              <a:spcAft>
                <a:spcPts val="300"/>
              </a:spcAft>
            </a:pPr>
            <a:endParaRPr lang="en-US" sz="2200" dirty="0">
              <a:solidFill>
                <a:srgbClr val="494949"/>
              </a:solidFill>
            </a:endParaRPr>
          </a:p>
          <a:p>
            <a:pPr>
              <a:lnSpc>
                <a:spcPts val="2340"/>
              </a:lnSpc>
              <a:spcAft>
                <a:spcPts val="300"/>
              </a:spcAft>
            </a:pPr>
            <a:endParaRPr lang="en-US" sz="2200" dirty="0">
              <a:solidFill>
                <a:srgbClr val="494949"/>
              </a:solidFill>
            </a:endParaRPr>
          </a:p>
        </p:txBody>
      </p:sp>
      <p:pic>
        <p:nvPicPr>
          <p:cNvPr id="14" name="Picture 13">
            <a:extLst>
              <a:ext uri="{FF2B5EF4-FFF2-40B4-BE49-F238E27FC236}">
                <a16:creationId xmlns:a16="http://schemas.microsoft.com/office/drawing/2014/main" id="{9AAA8230-E2C7-2A88-5B71-DD12D0691E19}"/>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01B9C9C5-8EEA-F96A-799C-9AC3FFE43976}"/>
              </a:ext>
            </a:extLst>
          </p:cNvPr>
          <p:cNvSpPr txBox="1">
            <a:spLocks/>
          </p:cNvSpPr>
          <p:nvPr/>
        </p:nvSpPr>
        <p:spPr>
          <a:xfrm>
            <a:off x="2039427" y="400242"/>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Financial Costs &amp; Considerations</a:t>
            </a:r>
          </a:p>
          <a:p>
            <a:pPr>
              <a:lnSpc>
                <a:spcPts val="2900"/>
              </a:lnSpc>
            </a:pPr>
            <a:endParaRPr lang="en-US" dirty="0"/>
          </a:p>
        </p:txBody>
      </p:sp>
      <p:sp>
        <p:nvSpPr>
          <p:cNvPr id="6" name="Text Placeholder 3">
            <a:extLst>
              <a:ext uri="{FF2B5EF4-FFF2-40B4-BE49-F238E27FC236}">
                <a16:creationId xmlns:a16="http://schemas.microsoft.com/office/drawing/2014/main" id="{D298F4AB-EDE1-3346-47AC-9152DDEA3535}"/>
              </a:ext>
            </a:extLst>
          </p:cNvPr>
          <p:cNvSpPr txBox="1">
            <a:spLocks/>
          </p:cNvSpPr>
          <p:nvPr/>
        </p:nvSpPr>
        <p:spPr>
          <a:xfrm rot="16200000">
            <a:off x="-1148215" y="1835608"/>
            <a:ext cx="4099836"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Fixed Versus Temporary Units</a:t>
            </a:r>
          </a:p>
          <a:p>
            <a:pPr algn="r">
              <a:lnSpc>
                <a:spcPts val="3620"/>
              </a:lnSpc>
            </a:pPr>
            <a:endParaRPr lang="en-US" dirty="0">
              <a:solidFill>
                <a:schemeClr val="bg1"/>
              </a:solidFill>
            </a:endParaRPr>
          </a:p>
        </p:txBody>
      </p:sp>
      <p:pic>
        <p:nvPicPr>
          <p:cNvPr id="3" name="Picture 2">
            <a:extLst>
              <a:ext uri="{FF2B5EF4-FFF2-40B4-BE49-F238E27FC236}">
                <a16:creationId xmlns:a16="http://schemas.microsoft.com/office/drawing/2014/main" id="{04F3EDB5-BDE1-AC19-E338-35CE3B00487D}"/>
              </a:ext>
            </a:extLst>
          </p:cNvPr>
          <p:cNvPicPr>
            <a:picLocks noChangeAspect="1"/>
          </p:cNvPicPr>
          <p:nvPr/>
        </p:nvPicPr>
        <p:blipFill>
          <a:blip r:embed="rId4">
            <a:alphaModFix/>
            <a:extLst>
              <a:ext uri="{28A0092B-C50C-407E-A947-70E740481C1C}">
                <a14:useLocalDpi xmlns:a14="http://schemas.microsoft.com/office/drawing/2010/main" val="0"/>
              </a:ext>
            </a:extLst>
          </a:blip>
          <a:srcRect l="53155" t="-1" r="5047" b="49903"/>
          <a:stretch/>
        </p:blipFill>
        <p:spPr>
          <a:xfrm>
            <a:off x="6392414" y="4297387"/>
            <a:ext cx="3580276" cy="2659133"/>
          </a:xfrm>
          <a:prstGeom prst="rect">
            <a:avLst/>
          </a:prstGeom>
        </p:spPr>
      </p:pic>
    </p:spTree>
    <p:extLst>
      <p:ext uri="{BB962C8B-B14F-4D97-AF65-F5344CB8AC3E}">
        <p14:creationId xmlns:p14="http://schemas.microsoft.com/office/powerpoint/2010/main" val="6878738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CCDC0-A8FE-AB38-2AF9-688D3A646B37}"/>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EB35619D-5C6E-1CEF-C6A7-C363E090B984}"/>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FBA63B"/>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86807F44-9ECE-5B1A-47DF-A286D712E41F}"/>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D361715C-D59C-4475-4A3C-07142758518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46</a:t>
            </a:fld>
            <a:endParaRPr lang="fr-CA" sz="1200" dirty="0"/>
          </a:p>
        </p:txBody>
      </p:sp>
      <p:sp>
        <p:nvSpPr>
          <p:cNvPr id="2" name="TextBox 1">
            <a:extLst>
              <a:ext uri="{FF2B5EF4-FFF2-40B4-BE49-F238E27FC236}">
                <a16:creationId xmlns:a16="http://schemas.microsoft.com/office/drawing/2014/main" id="{0C2AE3EA-FFF1-B7AB-F871-ADD79FCC08C7}"/>
              </a:ext>
            </a:extLst>
          </p:cNvPr>
          <p:cNvSpPr txBox="1"/>
          <p:nvPr/>
        </p:nvSpPr>
        <p:spPr>
          <a:xfrm>
            <a:off x="2039426" y="1231046"/>
            <a:ext cx="8900381" cy="3895938"/>
          </a:xfrm>
          <a:prstGeom prst="rect">
            <a:avLst/>
          </a:prstGeom>
          <a:noFill/>
        </p:spPr>
        <p:txBody>
          <a:bodyPr wrap="square">
            <a:spAutoFit/>
          </a:bodyPr>
          <a:lstStyle/>
          <a:p>
            <a:pPr>
              <a:lnSpc>
                <a:spcPts val="2480"/>
              </a:lnSpc>
            </a:pPr>
            <a:r>
              <a:rPr lang="en-US" sz="2400" b="1" dirty="0">
                <a:solidFill>
                  <a:srgbClr val="EC7C69"/>
                </a:solidFill>
              </a:rPr>
              <a:t>Example: </a:t>
            </a:r>
            <a:r>
              <a:rPr lang="en-US" sz="2200" dirty="0">
                <a:solidFill>
                  <a:srgbClr val="494949"/>
                </a:solidFill>
              </a:rPr>
              <a:t>Permanent huts or pods may cost more upfront, but they can host guests year-round and often command higher rates. Many businesses mix types (e.g. a few cabins + some tents). </a:t>
            </a:r>
          </a:p>
          <a:p>
            <a:pPr>
              <a:lnSpc>
                <a:spcPts val="2480"/>
              </a:lnSpc>
            </a:pPr>
            <a:endParaRPr lang="en-US" sz="2200" b="1" dirty="0">
              <a:solidFill>
                <a:srgbClr val="494949"/>
              </a:solidFill>
            </a:endParaRPr>
          </a:p>
          <a:p>
            <a:pPr>
              <a:lnSpc>
                <a:spcPts val="2480"/>
              </a:lnSpc>
            </a:pPr>
            <a:r>
              <a:rPr lang="en-US" sz="2200" b="1" dirty="0">
                <a:solidFill>
                  <a:srgbClr val="459597"/>
                </a:solidFill>
              </a:rPr>
              <a:t>Rural lodgings </a:t>
            </a:r>
            <a:r>
              <a:rPr lang="en-US" sz="2200" dirty="0">
                <a:solidFill>
                  <a:srgbClr val="494949"/>
                </a:solidFill>
              </a:rPr>
              <a:t>come in many styles, each with different costs, permanence and planning impact. Here are some examples in this section.</a:t>
            </a:r>
          </a:p>
          <a:p>
            <a:pPr>
              <a:spcAft>
                <a:spcPts val="1200"/>
              </a:spcAft>
            </a:pPr>
            <a:endParaRPr lang="en-US" sz="800" dirty="0">
              <a:solidFill>
                <a:srgbClr val="494949"/>
              </a:solidFill>
            </a:endParaRPr>
          </a:p>
          <a:p>
            <a:pPr>
              <a:lnSpc>
                <a:spcPts val="2480"/>
              </a:lnSpc>
            </a:pPr>
            <a:r>
              <a:rPr lang="en-US" sz="2400" b="1" dirty="0">
                <a:solidFill>
                  <a:srgbClr val="EC7C69"/>
                </a:solidFill>
              </a:rPr>
              <a:t>Initial Investment</a:t>
            </a:r>
            <a:r>
              <a:rPr lang="en-US" sz="2400" dirty="0">
                <a:solidFill>
                  <a:srgbClr val="EC7C69"/>
                </a:solidFill>
              </a:rPr>
              <a:t>: </a:t>
            </a:r>
          </a:p>
          <a:p>
            <a:pPr marL="342900" indent="-342900">
              <a:lnSpc>
                <a:spcPts val="2480"/>
              </a:lnSpc>
              <a:buClr>
                <a:srgbClr val="459597"/>
              </a:buClr>
              <a:buFont typeface="Arial" panose="020B0604020202020204" pitchFamily="34" charset="0"/>
              <a:buChar char="•"/>
            </a:pPr>
            <a:r>
              <a:rPr lang="en-US" sz="2200" b="1" dirty="0">
                <a:solidFill>
                  <a:srgbClr val="459597"/>
                </a:solidFill>
              </a:rPr>
              <a:t>Permanent structures</a:t>
            </a:r>
            <a:r>
              <a:rPr lang="en-US" sz="2200" dirty="0">
                <a:solidFill>
                  <a:srgbClr val="459597"/>
                </a:solidFill>
              </a:rPr>
              <a:t> </a:t>
            </a:r>
            <a:r>
              <a:rPr lang="en-US" sz="2200" dirty="0">
                <a:solidFill>
                  <a:srgbClr val="494949"/>
                </a:solidFill>
              </a:rPr>
              <a:t>require more capital upfront (foundations, plumbing, planning).</a:t>
            </a:r>
          </a:p>
          <a:p>
            <a:pPr marL="342900" indent="-342900">
              <a:lnSpc>
                <a:spcPts val="2480"/>
              </a:lnSpc>
              <a:buClr>
                <a:srgbClr val="459597"/>
              </a:buClr>
              <a:buFont typeface="Arial" panose="020B0604020202020204" pitchFamily="34" charset="0"/>
              <a:buChar char="•"/>
            </a:pPr>
            <a:r>
              <a:rPr lang="en-US" sz="2200" b="1" dirty="0">
                <a:solidFill>
                  <a:srgbClr val="459597"/>
                </a:solidFill>
              </a:rPr>
              <a:t>Temporary units</a:t>
            </a:r>
            <a:r>
              <a:rPr lang="en-US" sz="2200" dirty="0">
                <a:solidFill>
                  <a:srgbClr val="459597"/>
                </a:solidFill>
              </a:rPr>
              <a:t> </a:t>
            </a:r>
            <a:r>
              <a:rPr lang="en-US" sz="2200" dirty="0">
                <a:solidFill>
                  <a:srgbClr val="494949"/>
                </a:solidFill>
              </a:rPr>
              <a:t>allow a </a:t>
            </a:r>
            <a:r>
              <a:rPr lang="en-US" sz="2200" b="1" dirty="0">
                <a:solidFill>
                  <a:srgbClr val="494949"/>
                </a:solidFill>
              </a:rPr>
              <a:t>lower-cost market entry</a:t>
            </a:r>
            <a:r>
              <a:rPr lang="en-US" sz="2200" dirty="0">
                <a:solidFill>
                  <a:srgbClr val="494949"/>
                </a:solidFill>
              </a:rPr>
              <a:t> and phased growth (test 1–2 units first).</a:t>
            </a:r>
          </a:p>
        </p:txBody>
      </p:sp>
      <p:pic>
        <p:nvPicPr>
          <p:cNvPr id="14" name="Picture 13">
            <a:extLst>
              <a:ext uri="{FF2B5EF4-FFF2-40B4-BE49-F238E27FC236}">
                <a16:creationId xmlns:a16="http://schemas.microsoft.com/office/drawing/2014/main" id="{07850273-6E1A-9669-74A8-FF3FDAE407F9}"/>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9D2E5EBC-29C6-21E1-CC3C-0AD0690AD9B3}"/>
              </a:ext>
            </a:extLst>
          </p:cNvPr>
          <p:cNvSpPr txBox="1">
            <a:spLocks/>
          </p:cNvSpPr>
          <p:nvPr/>
        </p:nvSpPr>
        <p:spPr>
          <a:xfrm>
            <a:off x="2039427" y="400242"/>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Financial Costs &amp; Considerations</a:t>
            </a:r>
          </a:p>
          <a:p>
            <a:pPr>
              <a:lnSpc>
                <a:spcPts val="2900"/>
              </a:lnSpc>
            </a:pPr>
            <a:endParaRPr lang="en-US" dirty="0"/>
          </a:p>
        </p:txBody>
      </p:sp>
      <p:sp>
        <p:nvSpPr>
          <p:cNvPr id="6" name="Text Placeholder 3">
            <a:extLst>
              <a:ext uri="{FF2B5EF4-FFF2-40B4-BE49-F238E27FC236}">
                <a16:creationId xmlns:a16="http://schemas.microsoft.com/office/drawing/2014/main" id="{14430281-6201-83D1-32C8-3B136DE756C8}"/>
              </a:ext>
            </a:extLst>
          </p:cNvPr>
          <p:cNvSpPr txBox="1">
            <a:spLocks/>
          </p:cNvSpPr>
          <p:nvPr/>
        </p:nvSpPr>
        <p:spPr>
          <a:xfrm rot="16200000">
            <a:off x="-1148215" y="1835608"/>
            <a:ext cx="4099836"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Fixed Versus Temporary Units</a:t>
            </a:r>
          </a:p>
          <a:p>
            <a:pPr algn="r">
              <a:lnSpc>
                <a:spcPts val="3620"/>
              </a:lnSpc>
            </a:pPr>
            <a:endParaRPr lang="en-US" dirty="0">
              <a:solidFill>
                <a:schemeClr val="bg1"/>
              </a:solidFill>
            </a:endParaRPr>
          </a:p>
        </p:txBody>
      </p:sp>
      <p:pic>
        <p:nvPicPr>
          <p:cNvPr id="3" name="Picture 2">
            <a:extLst>
              <a:ext uri="{FF2B5EF4-FFF2-40B4-BE49-F238E27FC236}">
                <a16:creationId xmlns:a16="http://schemas.microsoft.com/office/drawing/2014/main" id="{ACFDD839-5B3F-B3B4-9421-763FD5290B3F}"/>
              </a:ext>
            </a:extLst>
          </p:cNvPr>
          <p:cNvPicPr>
            <a:picLocks noChangeAspect="1"/>
          </p:cNvPicPr>
          <p:nvPr/>
        </p:nvPicPr>
        <p:blipFill>
          <a:blip r:embed="rId4">
            <a:alphaModFix/>
            <a:extLst>
              <a:ext uri="{28A0092B-C50C-407E-A947-70E740481C1C}">
                <a14:useLocalDpi xmlns:a14="http://schemas.microsoft.com/office/drawing/2010/main" val="0"/>
              </a:ext>
            </a:extLst>
          </a:blip>
          <a:srcRect l="53155" t="-1" r="5047" b="49903"/>
          <a:stretch/>
        </p:blipFill>
        <p:spPr>
          <a:xfrm>
            <a:off x="6392414" y="4297387"/>
            <a:ext cx="3580276" cy="2659133"/>
          </a:xfrm>
          <a:prstGeom prst="rect">
            <a:avLst/>
          </a:prstGeom>
        </p:spPr>
      </p:pic>
    </p:spTree>
    <p:extLst>
      <p:ext uri="{BB962C8B-B14F-4D97-AF65-F5344CB8AC3E}">
        <p14:creationId xmlns:p14="http://schemas.microsoft.com/office/powerpoint/2010/main" val="30766400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B14E3-C202-7279-33E2-B2465AB85CA6}"/>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C1AC09BB-0CC8-5593-C238-01E4E9B53887}"/>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FBA63B"/>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7B3297E9-7DCB-92AD-AC0A-71F1F4288DC4}"/>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5E1496CD-8E40-A511-8315-8EFDC043EA2F}"/>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47</a:t>
            </a:fld>
            <a:endParaRPr lang="fr-CA" sz="1200" dirty="0"/>
          </a:p>
        </p:txBody>
      </p:sp>
      <p:sp>
        <p:nvSpPr>
          <p:cNvPr id="2" name="TextBox 1">
            <a:extLst>
              <a:ext uri="{FF2B5EF4-FFF2-40B4-BE49-F238E27FC236}">
                <a16:creationId xmlns:a16="http://schemas.microsoft.com/office/drawing/2014/main" id="{7EC84AEA-519D-1F1E-9E19-F20C1790027B}"/>
              </a:ext>
            </a:extLst>
          </p:cNvPr>
          <p:cNvSpPr txBox="1"/>
          <p:nvPr/>
        </p:nvSpPr>
        <p:spPr>
          <a:xfrm>
            <a:off x="2039426" y="1231046"/>
            <a:ext cx="8900381" cy="3477875"/>
          </a:xfrm>
          <a:prstGeom prst="rect">
            <a:avLst/>
          </a:prstGeom>
          <a:noFill/>
        </p:spPr>
        <p:txBody>
          <a:bodyPr wrap="square">
            <a:spAutoFit/>
          </a:bodyPr>
          <a:lstStyle/>
          <a:p>
            <a:pPr>
              <a:lnSpc>
                <a:spcPts val="2380"/>
              </a:lnSpc>
            </a:pPr>
            <a:r>
              <a:rPr lang="en-US" sz="2400" b="1" dirty="0">
                <a:solidFill>
                  <a:srgbClr val="EC7C69"/>
                </a:solidFill>
              </a:rPr>
              <a:t>Planning &amp; Legal Costs</a:t>
            </a:r>
            <a:r>
              <a:rPr lang="en-US" sz="2400" dirty="0">
                <a:solidFill>
                  <a:srgbClr val="EC7C69"/>
                </a:solidFill>
              </a:rPr>
              <a:t>: </a:t>
            </a:r>
            <a:r>
              <a:rPr lang="en-US" sz="2200" dirty="0">
                <a:solidFill>
                  <a:srgbClr val="494949"/>
                </a:solidFill>
              </a:rPr>
              <a:t>Don’t assume “temporary” means exempt—</a:t>
            </a:r>
            <a:r>
              <a:rPr lang="en-US" sz="2200" b="1" dirty="0">
                <a:solidFill>
                  <a:srgbClr val="494949"/>
                </a:solidFill>
              </a:rPr>
              <a:t>many countries still require full planning</a:t>
            </a:r>
            <a:r>
              <a:rPr lang="en-US" sz="2200" dirty="0">
                <a:solidFill>
                  <a:srgbClr val="494949"/>
                </a:solidFill>
              </a:rPr>
              <a:t>, zoning compliance, or land-use change.</a:t>
            </a:r>
          </a:p>
          <a:p>
            <a:pPr>
              <a:lnSpc>
                <a:spcPts val="2380"/>
              </a:lnSpc>
            </a:pPr>
            <a:endParaRPr lang="en-US" sz="2200" dirty="0">
              <a:solidFill>
                <a:srgbClr val="494949"/>
              </a:solidFill>
            </a:endParaRPr>
          </a:p>
          <a:p>
            <a:pPr marL="342900" indent="-342900">
              <a:lnSpc>
                <a:spcPts val="2380"/>
              </a:lnSpc>
              <a:buClr>
                <a:srgbClr val="459597"/>
              </a:buClr>
              <a:buFont typeface="Arial" panose="020B0604020202020204" pitchFamily="34" charset="0"/>
              <a:buChar char="•"/>
            </a:pPr>
            <a:r>
              <a:rPr lang="en-US" sz="2200" dirty="0">
                <a:solidFill>
                  <a:srgbClr val="494949"/>
                </a:solidFill>
              </a:rPr>
              <a:t>Budget </a:t>
            </a:r>
            <a:r>
              <a:rPr lang="en-US" sz="2200" b="1" dirty="0">
                <a:solidFill>
                  <a:srgbClr val="494949"/>
                </a:solidFill>
              </a:rPr>
              <a:t>€3,000–€15,000 </a:t>
            </a:r>
            <a:r>
              <a:rPr lang="en-US" sz="2200" dirty="0">
                <a:solidFill>
                  <a:srgbClr val="494949"/>
                </a:solidFill>
              </a:rPr>
              <a:t>for consultants, site plans, and permissions, even for small setups.</a:t>
            </a:r>
          </a:p>
          <a:p>
            <a:pPr marL="342900" indent="-342900">
              <a:lnSpc>
                <a:spcPts val="2380"/>
              </a:lnSpc>
              <a:buClr>
                <a:srgbClr val="459597"/>
              </a:buClr>
              <a:buFont typeface="Arial" panose="020B0604020202020204" pitchFamily="34" charset="0"/>
              <a:buChar char="•"/>
            </a:pPr>
            <a:endParaRPr lang="en-US" sz="2200" dirty="0">
              <a:solidFill>
                <a:srgbClr val="494949"/>
              </a:solidFill>
            </a:endParaRPr>
          </a:p>
          <a:p>
            <a:pPr>
              <a:lnSpc>
                <a:spcPts val="2380"/>
              </a:lnSpc>
            </a:pPr>
            <a:r>
              <a:rPr lang="en-US" sz="2400" b="1" dirty="0">
                <a:solidFill>
                  <a:srgbClr val="EC7C69"/>
                </a:solidFill>
              </a:rPr>
              <a:t>Running Costs</a:t>
            </a:r>
            <a:r>
              <a:rPr lang="en-US" sz="2400" dirty="0">
                <a:solidFill>
                  <a:srgbClr val="EC7C69"/>
                </a:solidFill>
              </a:rPr>
              <a:t>: </a:t>
            </a:r>
          </a:p>
          <a:p>
            <a:pPr marL="342900" indent="-342900">
              <a:lnSpc>
                <a:spcPts val="2380"/>
              </a:lnSpc>
              <a:buClr>
                <a:srgbClr val="459597"/>
              </a:buClr>
              <a:buFont typeface="Arial" panose="020B0604020202020204" pitchFamily="34" charset="0"/>
              <a:buChar char="•"/>
            </a:pPr>
            <a:r>
              <a:rPr lang="en-US" sz="2200" b="1" dirty="0">
                <a:solidFill>
                  <a:srgbClr val="459597"/>
                </a:solidFill>
              </a:rPr>
              <a:t>Permanent builds: </a:t>
            </a:r>
            <a:r>
              <a:rPr lang="en-US" sz="2200" dirty="0">
                <a:solidFill>
                  <a:srgbClr val="494949"/>
                </a:solidFill>
              </a:rPr>
              <a:t>higher utilities, insurance, and regulatory compliance.</a:t>
            </a:r>
          </a:p>
          <a:p>
            <a:pPr marL="342900" indent="-342900">
              <a:lnSpc>
                <a:spcPts val="2380"/>
              </a:lnSpc>
              <a:buClr>
                <a:srgbClr val="459597"/>
              </a:buClr>
              <a:buFont typeface="Arial" panose="020B0604020202020204" pitchFamily="34" charset="0"/>
              <a:buChar char="•"/>
            </a:pPr>
            <a:r>
              <a:rPr lang="en-US" sz="2200" b="1" dirty="0">
                <a:solidFill>
                  <a:srgbClr val="459597"/>
                </a:solidFill>
              </a:rPr>
              <a:t>Temporary units: </a:t>
            </a:r>
            <a:r>
              <a:rPr lang="en-US" sz="2200" dirty="0">
                <a:solidFill>
                  <a:srgbClr val="494949"/>
                </a:solidFill>
              </a:rPr>
              <a:t>lower utility use but </a:t>
            </a:r>
            <a:r>
              <a:rPr lang="en-US" sz="2200" b="1" dirty="0">
                <a:solidFill>
                  <a:srgbClr val="494949"/>
                </a:solidFill>
              </a:rPr>
              <a:t>may need seasonal dismantling, replacement, or upgrades.</a:t>
            </a:r>
          </a:p>
          <a:p>
            <a:pPr marL="342900" indent="-342900">
              <a:lnSpc>
                <a:spcPts val="2380"/>
              </a:lnSpc>
              <a:buClr>
                <a:srgbClr val="459597"/>
              </a:buClr>
              <a:buFont typeface="Arial" panose="020B0604020202020204" pitchFamily="34" charset="0"/>
              <a:buChar char="•"/>
            </a:pPr>
            <a:endParaRPr lang="en-US" sz="2200" dirty="0">
              <a:solidFill>
                <a:srgbClr val="494949"/>
              </a:solidFill>
            </a:endParaRPr>
          </a:p>
        </p:txBody>
      </p:sp>
      <p:pic>
        <p:nvPicPr>
          <p:cNvPr id="14" name="Picture 13">
            <a:extLst>
              <a:ext uri="{FF2B5EF4-FFF2-40B4-BE49-F238E27FC236}">
                <a16:creationId xmlns:a16="http://schemas.microsoft.com/office/drawing/2014/main" id="{783C7DA9-56FE-5BC9-6221-67A92539B284}"/>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8F16828D-3A46-D840-7861-5F332FE328B6}"/>
              </a:ext>
            </a:extLst>
          </p:cNvPr>
          <p:cNvSpPr txBox="1">
            <a:spLocks/>
          </p:cNvSpPr>
          <p:nvPr/>
        </p:nvSpPr>
        <p:spPr>
          <a:xfrm>
            <a:off x="2039427" y="400242"/>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Financial Costs &amp; Considerations</a:t>
            </a:r>
          </a:p>
          <a:p>
            <a:pPr>
              <a:lnSpc>
                <a:spcPts val="2900"/>
              </a:lnSpc>
            </a:pPr>
            <a:endParaRPr lang="en-US" dirty="0"/>
          </a:p>
        </p:txBody>
      </p:sp>
      <p:sp>
        <p:nvSpPr>
          <p:cNvPr id="6" name="Text Placeholder 3">
            <a:extLst>
              <a:ext uri="{FF2B5EF4-FFF2-40B4-BE49-F238E27FC236}">
                <a16:creationId xmlns:a16="http://schemas.microsoft.com/office/drawing/2014/main" id="{FC2492E8-54DB-18CA-5661-BE59DAB3BD42}"/>
              </a:ext>
            </a:extLst>
          </p:cNvPr>
          <p:cNvSpPr txBox="1">
            <a:spLocks/>
          </p:cNvSpPr>
          <p:nvPr/>
        </p:nvSpPr>
        <p:spPr>
          <a:xfrm rot="16200000">
            <a:off x="-1148215" y="1835608"/>
            <a:ext cx="4099836"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Fixed Versus Temporary Units</a:t>
            </a:r>
          </a:p>
          <a:p>
            <a:pPr algn="r">
              <a:lnSpc>
                <a:spcPts val="3620"/>
              </a:lnSpc>
            </a:pPr>
            <a:endParaRPr lang="en-US" dirty="0">
              <a:solidFill>
                <a:schemeClr val="bg1"/>
              </a:solidFill>
            </a:endParaRPr>
          </a:p>
        </p:txBody>
      </p:sp>
      <p:pic>
        <p:nvPicPr>
          <p:cNvPr id="3" name="Picture 2">
            <a:extLst>
              <a:ext uri="{FF2B5EF4-FFF2-40B4-BE49-F238E27FC236}">
                <a16:creationId xmlns:a16="http://schemas.microsoft.com/office/drawing/2014/main" id="{22111798-A884-3BA1-C7D2-B454089AAE30}"/>
              </a:ext>
            </a:extLst>
          </p:cNvPr>
          <p:cNvPicPr>
            <a:picLocks noChangeAspect="1"/>
          </p:cNvPicPr>
          <p:nvPr/>
        </p:nvPicPr>
        <p:blipFill>
          <a:blip r:embed="rId4">
            <a:alphaModFix/>
            <a:extLst>
              <a:ext uri="{28A0092B-C50C-407E-A947-70E740481C1C}">
                <a14:useLocalDpi xmlns:a14="http://schemas.microsoft.com/office/drawing/2010/main" val="0"/>
              </a:ext>
            </a:extLst>
          </a:blip>
          <a:srcRect l="53155" t="-1" r="5047" b="49903"/>
          <a:stretch/>
        </p:blipFill>
        <p:spPr>
          <a:xfrm>
            <a:off x="6392414" y="4297387"/>
            <a:ext cx="3580276" cy="2659133"/>
          </a:xfrm>
          <a:prstGeom prst="rect">
            <a:avLst/>
          </a:prstGeom>
        </p:spPr>
      </p:pic>
    </p:spTree>
    <p:extLst>
      <p:ext uri="{BB962C8B-B14F-4D97-AF65-F5344CB8AC3E}">
        <p14:creationId xmlns:p14="http://schemas.microsoft.com/office/powerpoint/2010/main" val="4021430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B4331-941C-59C8-EC23-085DBC287449}"/>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3298016B-E36C-6956-2CF3-DEA74916D6A9}"/>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FBA63B"/>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E13252AE-D279-A1F3-B928-4064B807BDA5}"/>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DE04655C-BEEA-92A8-21D4-F637F99CE4A4}"/>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48</a:t>
            </a:fld>
            <a:endParaRPr lang="fr-CA" sz="1200" dirty="0"/>
          </a:p>
        </p:txBody>
      </p:sp>
      <p:sp>
        <p:nvSpPr>
          <p:cNvPr id="2" name="TextBox 1">
            <a:extLst>
              <a:ext uri="{FF2B5EF4-FFF2-40B4-BE49-F238E27FC236}">
                <a16:creationId xmlns:a16="http://schemas.microsoft.com/office/drawing/2014/main" id="{8B341876-74C9-946E-87B1-2ED23E77B36E}"/>
              </a:ext>
            </a:extLst>
          </p:cNvPr>
          <p:cNvSpPr txBox="1"/>
          <p:nvPr/>
        </p:nvSpPr>
        <p:spPr>
          <a:xfrm>
            <a:off x="2039426" y="1231046"/>
            <a:ext cx="8900381" cy="3170099"/>
          </a:xfrm>
          <a:prstGeom prst="rect">
            <a:avLst/>
          </a:prstGeom>
          <a:noFill/>
        </p:spPr>
        <p:txBody>
          <a:bodyPr wrap="square">
            <a:spAutoFit/>
          </a:bodyPr>
          <a:lstStyle/>
          <a:p>
            <a:pPr>
              <a:lnSpc>
                <a:spcPts val="2380"/>
              </a:lnSpc>
            </a:pPr>
            <a:r>
              <a:rPr lang="en-US" sz="2400" b="1" dirty="0">
                <a:solidFill>
                  <a:srgbClr val="EC7C69"/>
                </a:solidFill>
              </a:rPr>
              <a:t>Funding &amp; Grants</a:t>
            </a:r>
            <a:r>
              <a:rPr lang="en-US" sz="2400" dirty="0">
                <a:solidFill>
                  <a:srgbClr val="EC7C69"/>
                </a:solidFill>
              </a:rPr>
              <a:t>: </a:t>
            </a:r>
            <a:r>
              <a:rPr lang="en-US" sz="2200" dirty="0">
                <a:solidFill>
                  <a:srgbClr val="494949"/>
                </a:solidFill>
              </a:rPr>
              <a:t>Most EU rural grants (LEADER, EAFRD) require proof of planning approval.</a:t>
            </a:r>
          </a:p>
          <a:p>
            <a:pPr>
              <a:lnSpc>
                <a:spcPts val="2380"/>
              </a:lnSpc>
            </a:pPr>
            <a:endParaRPr lang="en-US" sz="2200" dirty="0">
              <a:solidFill>
                <a:srgbClr val="494949"/>
              </a:solidFill>
            </a:endParaRPr>
          </a:p>
          <a:p>
            <a:pPr marL="342900" indent="-342900">
              <a:lnSpc>
                <a:spcPts val="2380"/>
              </a:lnSpc>
              <a:buClr>
                <a:srgbClr val="459597"/>
              </a:buClr>
              <a:buFont typeface="Arial" panose="020B0604020202020204" pitchFamily="34" charset="0"/>
              <a:buChar char="•"/>
            </a:pPr>
            <a:r>
              <a:rPr lang="en-US" sz="2200" b="1" dirty="0">
                <a:solidFill>
                  <a:srgbClr val="459597"/>
                </a:solidFill>
              </a:rPr>
              <a:t>Eco-design</a:t>
            </a:r>
            <a:r>
              <a:rPr lang="en-US" sz="2200" dirty="0">
                <a:solidFill>
                  <a:srgbClr val="494949"/>
                </a:solidFill>
              </a:rPr>
              <a:t> and low-impact builds can unlock </a:t>
            </a:r>
            <a:r>
              <a:rPr lang="en-US" sz="2200" b="1" dirty="0">
                <a:solidFill>
                  <a:srgbClr val="494949"/>
                </a:solidFill>
              </a:rPr>
              <a:t>green tourism subsidies</a:t>
            </a:r>
            <a:r>
              <a:rPr lang="en-US" sz="2200" dirty="0">
                <a:solidFill>
                  <a:srgbClr val="494949"/>
                </a:solidFill>
              </a:rPr>
              <a:t>.</a:t>
            </a:r>
          </a:p>
          <a:p>
            <a:pPr>
              <a:lnSpc>
                <a:spcPts val="2380"/>
              </a:lnSpc>
            </a:pPr>
            <a:endParaRPr lang="en-US" sz="2200" dirty="0">
              <a:solidFill>
                <a:srgbClr val="494949"/>
              </a:solidFill>
            </a:endParaRPr>
          </a:p>
          <a:p>
            <a:pPr>
              <a:lnSpc>
                <a:spcPts val="2380"/>
              </a:lnSpc>
              <a:buClr>
                <a:srgbClr val="459597"/>
              </a:buClr>
            </a:pPr>
            <a:r>
              <a:rPr lang="en-US" sz="2400" b="1" dirty="0">
                <a:solidFill>
                  <a:srgbClr val="EC7C69"/>
                </a:solidFill>
              </a:rPr>
              <a:t>Return on Investment (ROI)</a:t>
            </a:r>
            <a:r>
              <a:rPr lang="en-US" sz="2400" dirty="0">
                <a:solidFill>
                  <a:srgbClr val="EC7C69"/>
                </a:solidFill>
              </a:rPr>
              <a:t>: </a:t>
            </a:r>
            <a:r>
              <a:rPr lang="en-US" sz="2200" dirty="0">
                <a:solidFill>
                  <a:srgbClr val="494949"/>
                </a:solidFill>
              </a:rPr>
              <a:t>Average nightly rates range from </a:t>
            </a:r>
            <a:r>
              <a:rPr lang="en-US" sz="2200" b="1" dirty="0">
                <a:solidFill>
                  <a:srgbClr val="494949"/>
                </a:solidFill>
              </a:rPr>
              <a:t>€90–€200/night</a:t>
            </a:r>
            <a:r>
              <a:rPr lang="en-US" sz="2200" dirty="0">
                <a:solidFill>
                  <a:srgbClr val="494949"/>
                </a:solidFill>
              </a:rPr>
              <a:t> depending on unit and location.</a:t>
            </a:r>
          </a:p>
          <a:p>
            <a:pPr marL="342900" indent="-342900">
              <a:lnSpc>
                <a:spcPts val="2380"/>
              </a:lnSpc>
              <a:buClr>
                <a:srgbClr val="459597"/>
              </a:buClr>
              <a:buFont typeface="Arial" panose="020B0604020202020204" pitchFamily="34" charset="0"/>
              <a:buChar char="•"/>
            </a:pPr>
            <a:r>
              <a:rPr lang="en-US" sz="2200" dirty="0">
                <a:solidFill>
                  <a:srgbClr val="494949"/>
                </a:solidFill>
              </a:rPr>
              <a:t>High occupancy + value-added services (breakfasts, workshops, nature tours) accelerate payback.</a:t>
            </a:r>
          </a:p>
          <a:p>
            <a:pPr marL="342900" indent="-342900">
              <a:lnSpc>
                <a:spcPts val="2380"/>
              </a:lnSpc>
              <a:buClr>
                <a:srgbClr val="459597"/>
              </a:buClr>
              <a:buFont typeface="Arial" panose="020B0604020202020204" pitchFamily="34" charset="0"/>
              <a:buChar char="•"/>
            </a:pPr>
            <a:endParaRPr lang="en-US" sz="2200" dirty="0">
              <a:solidFill>
                <a:srgbClr val="494949"/>
              </a:solidFill>
            </a:endParaRPr>
          </a:p>
        </p:txBody>
      </p:sp>
      <p:pic>
        <p:nvPicPr>
          <p:cNvPr id="14" name="Picture 13">
            <a:extLst>
              <a:ext uri="{FF2B5EF4-FFF2-40B4-BE49-F238E27FC236}">
                <a16:creationId xmlns:a16="http://schemas.microsoft.com/office/drawing/2014/main" id="{4AA9260E-832D-64D1-8F60-C824433F11F4}"/>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1418F5F2-8D4F-1473-D77B-2C0F971DFBF9}"/>
              </a:ext>
            </a:extLst>
          </p:cNvPr>
          <p:cNvSpPr txBox="1">
            <a:spLocks/>
          </p:cNvSpPr>
          <p:nvPr/>
        </p:nvSpPr>
        <p:spPr>
          <a:xfrm>
            <a:off x="2039427" y="400242"/>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Financial Costs &amp; Considerations</a:t>
            </a:r>
          </a:p>
          <a:p>
            <a:pPr>
              <a:lnSpc>
                <a:spcPts val="2900"/>
              </a:lnSpc>
            </a:pPr>
            <a:endParaRPr lang="en-US" dirty="0"/>
          </a:p>
        </p:txBody>
      </p:sp>
      <p:sp>
        <p:nvSpPr>
          <p:cNvPr id="6" name="Text Placeholder 3">
            <a:extLst>
              <a:ext uri="{FF2B5EF4-FFF2-40B4-BE49-F238E27FC236}">
                <a16:creationId xmlns:a16="http://schemas.microsoft.com/office/drawing/2014/main" id="{60153473-F17B-0326-ED9D-67D0D2C6BB52}"/>
              </a:ext>
            </a:extLst>
          </p:cNvPr>
          <p:cNvSpPr txBox="1">
            <a:spLocks/>
          </p:cNvSpPr>
          <p:nvPr/>
        </p:nvSpPr>
        <p:spPr>
          <a:xfrm rot="16200000">
            <a:off x="-1148215" y="1835608"/>
            <a:ext cx="4099836"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Fixed Versus Temporary Units</a:t>
            </a:r>
          </a:p>
          <a:p>
            <a:pPr algn="r">
              <a:lnSpc>
                <a:spcPts val="3620"/>
              </a:lnSpc>
            </a:pPr>
            <a:endParaRPr lang="en-US" dirty="0">
              <a:solidFill>
                <a:schemeClr val="bg1"/>
              </a:solidFill>
            </a:endParaRPr>
          </a:p>
        </p:txBody>
      </p:sp>
      <p:pic>
        <p:nvPicPr>
          <p:cNvPr id="3" name="Picture 2">
            <a:extLst>
              <a:ext uri="{FF2B5EF4-FFF2-40B4-BE49-F238E27FC236}">
                <a16:creationId xmlns:a16="http://schemas.microsoft.com/office/drawing/2014/main" id="{BCB36FEA-C503-97E9-F338-5BA49487743D}"/>
              </a:ext>
            </a:extLst>
          </p:cNvPr>
          <p:cNvPicPr>
            <a:picLocks noChangeAspect="1"/>
          </p:cNvPicPr>
          <p:nvPr/>
        </p:nvPicPr>
        <p:blipFill>
          <a:blip r:embed="rId4">
            <a:alphaModFix/>
            <a:extLst>
              <a:ext uri="{28A0092B-C50C-407E-A947-70E740481C1C}">
                <a14:useLocalDpi xmlns:a14="http://schemas.microsoft.com/office/drawing/2010/main" val="0"/>
              </a:ext>
            </a:extLst>
          </a:blip>
          <a:srcRect l="53155" t="-1" r="5047" b="49903"/>
          <a:stretch/>
        </p:blipFill>
        <p:spPr>
          <a:xfrm>
            <a:off x="6392414" y="4297387"/>
            <a:ext cx="3580276" cy="2659133"/>
          </a:xfrm>
          <a:prstGeom prst="rect">
            <a:avLst/>
          </a:prstGeom>
        </p:spPr>
      </p:pic>
    </p:spTree>
    <p:extLst>
      <p:ext uri="{BB962C8B-B14F-4D97-AF65-F5344CB8AC3E}">
        <p14:creationId xmlns:p14="http://schemas.microsoft.com/office/powerpoint/2010/main" val="30222535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F2800-C45A-359B-81FF-8107477D1F6F}"/>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9B34363E-EFEA-5F47-F22A-61CFC3D02F19}"/>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EC7C69"/>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4624CD0A-8DBF-81CB-D9A9-0D5AC34D3EB8}"/>
              </a:ext>
            </a:extLst>
          </p:cNvPr>
          <p:cNvCxnSpPr>
            <a:cxnSpLocks/>
          </p:cNvCxnSpPr>
          <p:nvPr/>
        </p:nvCxnSpPr>
        <p:spPr>
          <a:xfrm>
            <a:off x="1845021" y="2023867"/>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07577033-5132-94DD-C274-6BEDBE26774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49</a:t>
            </a:fld>
            <a:endParaRPr lang="fr-CA" sz="1200" dirty="0"/>
          </a:p>
        </p:txBody>
      </p:sp>
      <p:sp>
        <p:nvSpPr>
          <p:cNvPr id="2" name="TextBox 1">
            <a:extLst>
              <a:ext uri="{FF2B5EF4-FFF2-40B4-BE49-F238E27FC236}">
                <a16:creationId xmlns:a16="http://schemas.microsoft.com/office/drawing/2014/main" id="{711276BA-989B-FC1A-FD0D-4F8EB0BC1687}"/>
              </a:ext>
            </a:extLst>
          </p:cNvPr>
          <p:cNvSpPr txBox="1"/>
          <p:nvPr/>
        </p:nvSpPr>
        <p:spPr>
          <a:xfrm>
            <a:off x="2044983" y="2227742"/>
            <a:ext cx="8900381" cy="5170646"/>
          </a:xfrm>
          <a:prstGeom prst="rect">
            <a:avLst/>
          </a:prstGeom>
          <a:noFill/>
        </p:spPr>
        <p:txBody>
          <a:bodyPr wrap="square">
            <a:spAutoFit/>
          </a:bodyPr>
          <a:lstStyle/>
          <a:p>
            <a:pPr>
              <a:lnSpc>
                <a:spcPts val="2380"/>
              </a:lnSpc>
            </a:pPr>
            <a:r>
              <a:rPr lang="en-US" sz="2400" b="1" dirty="0">
                <a:solidFill>
                  <a:srgbClr val="EC7C69"/>
                </a:solidFill>
              </a:rPr>
              <a:t>Lodges, Pods, Yurts, and Cabins All Vary In Cost, Lifespan, And Revenue Potential.</a:t>
            </a:r>
          </a:p>
          <a:p>
            <a:pPr>
              <a:lnSpc>
                <a:spcPts val="2380"/>
              </a:lnSpc>
            </a:pPr>
            <a:endParaRPr lang="en-US" sz="2200" dirty="0">
              <a:solidFill>
                <a:srgbClr val="494949"/>
              </a:solidFill>
            </a:endParaRPr>
          </a:p>
          <a:p>
            <a:pPr marL="342900" indent="-342900">
              <a:lnSpc>
                <a:spcPts val="2380"/>
              </a:lnSpc>
              <a:buClr>
                <a:srgbClr val="459597"/>
              </a:buClr>
              <a:buFont typeface="Arial" panose="020B0604020202020204" pitchFamily="34" charset="0"/>
              <a:buChar char="•"/>
            </a:pPr>
            <a:r>
              <a:rPr lang="en-IE" sz="2200" b="1" dirty="0">
                <a:solidFill>
                  <a:srgbClr val="459597"/>
                </a:solidFill>
              </a:rPr>
              <a:t>Bell/Safari)</a:t>
            </a:r>
            <a:r>
              <a:rPr lang="en-IE" sz="2200" dirty="0">
                <a:solidFill>
                  <a:srgbClr val="459597"/>
                </a:solidFill>
              </a:rPr>
              <a:t> </a:t>
            </a:r>
            <a:r>
              <a:rPr lang="en-IE" sz="2200" dirty="0">
                <a:solidFill>
                  <a:srgbClr val="494949"/>
                </a:solidFill>
              </a:rPr>
              <a:t>(Temporary): low-cost, seasonal (sheds/bell tents €1,000; large safari tents €20,000).</a:t>
            </a:r>
          </a:p>
          <a:p>
            <a:pPr marL="342900" indent="-342900">
              <a:lnSpc>
                <a:spcPts val="2380"/>
              </a:lnSpc>
              <a:buClr>
                <a:srgbClr val="459597"/>
              </a:buClr>
              <a:buFont typeface="Arial" panose="020B0604020202020204" pitchFamily="34" charset="0"/>
              <a:buChar char="•"/>
            </a:pPr>
            <a:r>
              <a:rPr lang="en-IE" sz="2200" b="1" dirty="0">
                <a:solidFill>
                  <a:srgbClr val="459597"/>
                </a:solidFill>
              </a:rPr>
              <a:t>Yurts &amp; Tipis </a:t>
            </a:r>
            <a:r>
              <a:rPr lang="en-IE" sz="2200" dirty="0">
                <a:solidFill>
                  <a:srgbClr val="494949"/>
                </a:solidFill>
              </a:rPr>
              <a:t>(Semi-Permanent): round glamping tents on decks (€9,000–€14,000 each for 16–35m² models).</a:t>
            </a:r>
          </a:p>
          <a:p>
            <a:pPr marL="342900" indent="-342900">
              <a:lnSpc>
                <a:spcPts val="2380"/>
              </a:lnSpc>
              <a:buClr>
                <a:srgbClr val="459597"/>
              </a:buClr>
              <a:buFont typeface="Arial" panose="020B0604020202020204" pitchFamily="34" charset="0"/>
              <a:buChar char="•"/>
            </a:pPr>
            <a:r>
              <a:rPr lang="en-IE" sz="2200" b="1" dirty="0">
                <a:solidFill>
                  <a:srgbClr val="459597"/>
                </a:solidFill>
              </a:rPr>
              <a:t>Glamping Pods/Cabins </a:t>
            </a:r>
            <a:r>
              <a:rPr lang="en-IE" sz="2200" dirty="0">
                <a:solidFill>
                  <a:srgbClr val="494949"/>
                </a:solidFill>
              </a:rPr>
              <a:t>(Permanent or Fixed Structures): wood/metal huts (start €27,000 each; 1‐bed cabin €80,000).</a:t>
            </a:r>
          </a:p>
          <a:p>
            <a:pPr marL="342900" indent="-342900">
              <a:lnSpc>
                <a:spcPts val="2380"/>
              </a:lnSpc>
              <a:buClr>
                <a:srgbClr val="459597"/>
              </a:buClr>
              <a:buFont typeface="Arial" panose="020B0604020202020204" pitchFamily="34" charset="0"/>
              <a:buChar char="•"/>
            </a:pPr>
            <a:r>
              <a:rPr lang="en-IE" sz="2200" b="1" dirty="0">
                <a:solidFill>
                  <a:srgbClr val="459597"/>
                </a:solidFill>
              </a:rPr>
              <a:t>Shepherd’s Huts </a:t>
            </a:r>
            <a:r>
              <a:rPr lang="en-IE" sz="2200" dirty="0">
                <a:solidFill>
                  <a:srgbClr val="494949"/>
                </a:solidFill>
              </a:rPr>
              <a:t>(Permanent or Fixed Structures): small wooden wheeled huts (€35,000–50,000).</a:t>
            </a:r>
          </a:p>
          <a:p>
            <a:pPr marL="342900" indent="-342900">
              <a:lnSpc>
                <a:spcPts val="2380"/>
              </a:lnSpc>
              <a:buClr>
                <a:srgbClr val="459597"/>
              </a:buClr>
              <a:buFont typeface="Arial" panose="020B0604020202020204" pitchFamily="34" charset="0"/>
              <a:buChar char="•"/>
            </a:pPr>
            <a:r>
              <a:rPr lang="en-IE" sz="2200" b="1" dirty="0">
                <a:solidFill>
                  <a:srgbClr val="459597"/>
                </a:solidFill>
              </a:rPr>
              <a:t>Treehouses/Micro-lodges </a:t>
            </a:r>
            <a:r>
              <a:rPr lang="en-IE" sz="2200" dirty="0">
                <a:solidFill>
                  <a:srgbClr val="494949"/>
                </a:solidFill>
              </a:rPr>
              <a:t>(Permanent or Fixed Structures): premium multi-room units (&gt; €100,000).</a:t>
            </a:r>
          </a:p>
          <a:p>
            <a:pPr>
              <a:lnSpc>
                <a:spcPts val="2380"/>
              </a:lnSpc>
              <a:spcAft>
                <a:spcPts val="1200"/>
              </a:spcAft>
            </a:pPr>
            <a:endParaRPr lang="en-IE" sz="2200" dirty="0">
              <a:solidFill>
                <a:srgbClr val="494949"/>
              </a:solidFill>
            </a:endParaRPr>
          </a:p>
          <a:p>
            <a:pPr>
              <a:lnSpc>
                <a:spcPts val="2380"/>
              </a:lnSpc>
            </a:pPr>
            <a:endParaRPr lang="en-US" sz="2200" dirty="0">
              <a:solidFill>
                <a:srgbClr val="494949"/>
              </a:solidFill>
            </a:endParaRPr>
          </a:p>
          <a:p>
            <a:pPr>
              <a:lnSpc>
                <a:spcPts val="2380"/>
              </a:lnSpc>
            </a:pPr>
            <a:endParaRPr lang="en-US" sz="2200" b="0" dirty="0">
              <a:solidFill>
                <a:srgbClr val="494949"/>
              </a:solidFill>
            </a:endParaRPr>
          </a:p>
        </p:txBody>
      </p:sp>
      <p:pic>
        <p:nvPicPr>
          <p:cNvPr id="14" name="Picture 13">
            <a:extLst>
              <a:ext uri="{FF2B5EF4-FFF2-40B4-BE49-F238E27FC236}">
                <a16:creationId xmlns:a16="http://schemas.microsoft.com/office/drawing/2014/main" id="{D6CB8FF6-6C65-0904-64FD-9AB4A39975CE}"/>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FC0052C6-1ED1-3408-5988-074B180BC6E7}"/>
              </a:ext>
            </a:extLst>
          </p:cNvPr>
          <p:cNvSpPr txBox="1">
            <a:spLocks/>
          </p:cNvSpPr>
          <p:nvPr/>
        </p:nvSpPr>
        <p:spPr>
          <a:xfrm>
            <a:off x="2044984" y="1449569"/>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Financial Costs &amp; Considerations</a:t>
            </a:r>
          </a:p>
          <a:p>
            <a:pPr>
              <a:lnSpc>
                <a:spcPts val="2900"/>
              </a:lnSpc>
            </a:pPr>
            <a:endParaRPr lang="en-US" dirty="0"/>
          </a:p>
        </p:txBody>
      </p:sp>
      <p:sp>
        <p:nvSpPr>
          <p:cNvPr id="6" name="Text Placeholder 3">
            <a:extLst>
              <a:ext uri="{FF2B5EF4-FFF2-40B4-BE49-F238E27FC236}">
                <a16:creationId xmlns:a16="http://schemas.microsoft.com/office/drawing/2014/main" id="{A43C908E-8178-96AD-6293-F68CBD282777}"/>
              </a:ext>
            </a:extLst>
          </p:cNvPr>
          <p:cNvSpPr txBox="1">
            <a:spLocks/>
          </p:cNvSpPr>
          <p:nvPr/>
        </p:nvSpPr>
        <p:spPr>
          <a:xfrm rot="16200000">
            <a:off x="-983297" y="1835609"/>
            <a:ext cx="4099836"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Types of ATAs</a:t>
            </a:r>
          </a:p>
          <a:p>
            <a:pPr algn="r">
              <a:lnSpc>
                <a:spcPts val="3620"/>
              </a:lnSpc>
            </a:pPr>
            <a:endParaRPr lang="en-US" dirty="0">
              <a:solidFill>
                <a:schemeClr val="bg1"/>
              </a:solidFill>
            </a:endParaRPr>
          </a:p>
        </p:txBody>
      </p:sp>
      <p:sp>
        <p:nvSpPr>
          <p:cNvPr id="3" name="TextBox 2">
            <a:extLst>
              <a:ext uri="{FF2B5EF4-FFF2-40B4-BE49-F238E27FC236}">
                <a16:creationId xmlns:a16="http://schemas.microsoft.com/office/drawing/2014/main" id="{B1266935-3035-FDE3-12A4-AE8F02204DE3}"/>
              </a:ext>
            </a:extLst>
          </p:cNvPr>
          <p:cNvSpPr txBox="1"/>
          <p:nvPr/>
        </p:nvSpPr>
        <p:spPr>
          <a:xfrm>
            <a:off x="2777970" y="465844"/>
            <a:ext cx="6207848" cy="1015663"/>
          </a:xfrm>
          <a:prstGeom prst="rect">
            <a:avLst/>
          </a:prstGeom>
          <a:noFill/>
        </p:spPr>
        <p:txBody>
          <a:bodyPr wrap="square" rtlCol="0">
            <a:spAutoFit/>
          </a:bodyPr>
          <a:lstStyle/>
          <a:p>
            <a:pPr>
              <a:lnSpc>
                <a:spcPts val="2360"/>
              </a:lnSpc>
            </a:pPr>
            <a:r>
              <a:rPr lang="en-US" sz="2800" b="1" dirty="0">
                <a:solidFill>
                  <a:srgbClr val="EC7C69"/>
                </a:solidFill>
                <a:latin typeface="Calibri" panose="020F0502020204030204" pitchFamily="34" charset="0"/>
                <a:cs typeface="Calibri" panose="020F0502020204030204" pitchFamily="34" charset="0"/>
              </a:rPr>
              <a:t>Priority 4 (€)</a:t>
            </a:r>
          </a:p>
          <a:p>
            <a:pPr>
              <a:lnSpc>
                <a:spcPts val="2360"/>
              </a:lnSpc>
            </a:pPr>
            <a:r>
              <a:rPr lang="en-US" sz="2800" b="1" dirty="0">
                <a:solidFill>
                  <a:srgbClr val="494949"/>
                </a:solidFill>
                <a:latin typeface="Calibri" panose="020F0502020204030204" pitchFamily="34" charset="0"/>
                <a:cs typeface="Calibri" panose="020F0502020204030204" pitchFamily="34" charset="0"/>
              </a:rPr>
              <a:t>Choose the type of ATA you’ll invest In</a:t>
            </a:r>
          </a:p>
          <a:p>
            <a:pPr>
              <a:lnSpc>
                <a:spcPts val="2360"/>
              </a:lnSpc>
            </a:pPr>
            <a:endParaRPr lang="en-US" sz="2200" dirty="0">
              <a:solidFill>
                <a:srgbClr val="494949"/>
              </a:solidFill>
              <a:latin typeface="Calibri" panose="020F0502020204030204" pitchFamily="34" charset="0"/>
              <a:cs typeface="Calibri" panose="020F0502020204030204" pitchFamily="34" charset="0"/>
            </a:endParaRPr>
          </a:p>
        </p:txBody>
      </p:sp>
      <p:sp>
        <p:nvSpPr>
          <p:cNvPr id="8" name="Freeform 18">
            <a:extLst>
              <a:ext uri="{FF2B5EF4-FFF2-40B4-BE49-F238E27FC236}">
                <a16:creationId xmlns:a16="http://schemas.microsoft.com/office/drawing/2014/main" id="{F63B6F8C-F156-B7E7-FF00-5CA7D8CFCA04}"/>
              </a:ext>
            </a:extLst>
          </p:cNvPr>
          <p:cNvSpPr/>
          <p:nvPr/>
        </p:nvSpPr>
        <p:spPr>
          <a:xfrm rot="5400000">
            <a:off x="4833433" y="-2575300"/>
            <a:ext cx="1297713" cy="6646762"/>
          </a:xfrm>
          <a:custGeom>
            <a:avLst/>
            <a:gdLst>
              <a:gd name="connsiteX0" fmla="*/ 0 w 1879679"/>
              <a:gd name="connsiteY0" fmla="*/ 5261425 h 5634975"/>
              <a:gd name="connsiteX1" fmla="*/ 0 w 1879679"/>
              <a:gd name="connsiteY1" fmla="*/ 4843948 h 5634975"/>
              <a:gd name="connsiteX2" fmla="*/ 0 w 1879679"/>
              <a:gd name="connsiteY2" fmla="*/ 4736662 h 5634975"/>
              <a:gd name="connsiteX3" fmla="*/ 0 w 1879679"/>
              <a:gd name="connsiteY3" fmla="*/ 4568933 h 5634975"/>
              <a:gd name="connsiteX4" fmla="*/ 0 w 1879679"/>
              <a:gd name="connsiteY4" fmla="*/ 4319186 h 5634975"/>
              <a:gd name="connsiteX5" fmla="*/ 0 w 1879679"/>
              <a:gd name="connsiteY5" fmla="*/ 4288055 h 5634975"/>
              <a:gd name="connsiteX6" fmla="*/ 0 w 1879679"/>
              <a:gd name="connsiteY6" fmla="*/ 4151456 h 5634975"/>
              <a:gd name="connsiteX7" fmla="*/ 0 w 1879679"/>
              <a:gd name="connsiteY7" fmla="*/ 4044170 h 5634975"/>
              <a:gd name="connsiteX8" fmla="*/ 0 w 1879679"/>
              <a:gd name="connsiteY8" fmla="*/ 3870578 h 5634975"/>
              <a:gd name="connsiteX9" fmla="*/ 0 w 1879679"/>
              <a:gd name="connsiteY9" fmla="*/ 3763292 h 5634975"/>
              <a:gd name="connsiteX10" fmla="*/ 0 w 1879679"/>
              <a:gd name="connsiteY10" fmla="*/ 3626693 h 5634975"/>
              <a:gd name="connsiteX11" fmla="*/ 0 w 1879679"/>
              <a:gd name="connsiteY11" fmla="*/ 3595563 h 5634975"/>
              <a:gd name="connsiteX12" fmla="*/ 0 w 1879679"/>
              <a:gd name="connsiteY12" fmla="*/ 3345816 h 5634975"/>
              <a:gd name="connsiteX13" fmla="*/ 0 w 1879679"/>
              <a:gd name="connsiteY13" fmla="*/ 3227956 h 5634975"/>
              <a:gd name="connsiteX14" fmla="*/ 0 w 1879679"/>
              <a:gd name="connsiteY14" fmla="*/ 3227955 h 5634975"/>
              <a:gd name="connsiteX15" fmla="*/ 0 w 1879679"/>
              <a:gd name="connsiteY15" fmla="*/ 3178086 h 5634975"/>
              <a:gd name="connsiteX16" fmla="*/ 0 w 1879679"/>
              <a:gd name="connsiteY16" fmla="*/ 3070800 h 5634975"/>
              <a:gd name="connsiteX17" fmla="*/ 0 w 1879679"/>
              <a:gd name="connsiteY17" fmla="*/ 3016557 h 5634975"/>
              <a:gd name="connsiteX18" fmla="*/ 0 w 1879679"/>
              <a:gd name="connsiteY18" fmla="*/ 2810481 h 5634975"/>
              <a:gd name="connsiteX19" fmla="*/ 0 w 1879679"/>
              <a:gd name="connsiteY19" fmla="*/ 2810476 h 5634975"/>
              <a:gd name="connsiteX20" fmla="*/ 0 w 1879679"/>
              <a:gd name="connsiteY20" fmla="*/ 2703195 h 5634975"/>
              <a:gd name="connsiteX21" fmla="*/ 0 w 1879679"/>
              <a:gd name="connsiteY21" fmla="*/ 2703194 h 5634975"/>
              <a:gd name="connsiteX22" fmla="*/ 0 w 1879679"/>
              <a:gd name="connsiteY22" fmla="*/ 2653323 h 5634975"/>
              <a:gd name="connsiteX23" fmla="*/ 0 w 1879679"/>
              <a:gd name="connsiteY23" fmla="*/ 2599080 h 5634975"/>
              <a:gd name="connsiteX24" fmla="*/ 0 w 1879679"/>
              <a:gd name="connsiteY24" fmla="*/ 2535466 h 5634975"/>
              <a:gd name="connsiteX25" fmla="*/ 0 w 1879679"/>
              <a:gd name="connsiteY25" fmla="*/ 2535463 h 5634975"/>
              <a:gd name="connsiteX26" fmla="*/ 0 w 1879679"/>
              <a:gd name="connsiteY26" fmla="*/ 2491793 h 5634975"/>
              <a:gd name="connsiteX27" fmla="*/ 0 w 1879679"/>
              <a:gd name="connsiteY27" fmla="*/ 2324065 h 5634975"/>
              <a:gd name="connsiteX28" fmla="*/ 0 w 1879679"/>
              <a:gd name="connsiteY28" fmla="*/ 2285718 h 5634975"/>
              <a:gd name="connsiteX29" fmla="*/ 0 w 1879679"/>
              <a:gd name="connsiteY29" fmla="*/ 2285716 h 5634975"/>
              <a:gd name="connsiteX30" fmla="*/ 0 w 1879679"/>
              <a:gd name="connsiteY30" fmla="*/ 2254586 h 5634975"/>
              <a:gd name="connsiteX31" fmla="*/ 0 w 1879679"/>
              <a:gd name="connsiteY31" fmla="*/ 2254585 h 5634975"/>
              <a:gd name="connsiteX32" fmla="*/ 0 w 1879679"/>
              <a:gd name="connsiteY32" fmla="*/ 2117989 h 5634975"/>
              <a:gd name="connsiteX33" fmla="*/ 0 w 1879679"/>
              <a:gd name="connsiteY33" fmla="*/ 2117987 h 5634975"/>
              <a:gd name="connsiteX34" fmla="*/ 0 w 1879679"/>
              <a:gd name="connsiteY34" fmla="*/ 2074317 h 5634975"/>
              <a:gd name="connsiteX35" fmla="*/ 0 w 1879679"/>
              <a:gd name="connsiteY35" fmla="*/ 2043187 h 5634975"/>
              <a:gd name="connsiteX36" fmla="*/ 0 w 1879679"/>
              <a:gd name="connsiteY36" fmla="*/ 2010704 h 5634975"/>
              <a:gd name="connsiteX37" fmla="*/ 0 w 1879679"/>
              <a:gd name="connsiteY37" fmla="*/ 2010701 h 5634975"/>
              <a:gd name="connsiteX38" fmla="*/ 0 w 1879679"/>
              <a:gd name="connsiteY38" fmla="*/ 1906588 h 5634975"/>
              <a:gd name="connsiteX39" fmla="*/ 0 w 1879679"/>
              <a:gd name="connsiteY39" fmla="*/ 1837111 h 5634975"/>
              <a:gd name="connsiteX40" fmla="*/ 0 w 1879679"/>
              <a:gd name="connsiteY40" fmla="*/ 1837107 h 5634975"/>
              <a:gd name="connsiteX41" fmla="*/ 0 w 1879679"/>
              <a:gd name="connsiteY41" fmla="*/ 1799303 h 5634975"/>
              <a:gd name="connsiteX42" fmla="*/ 0 w 1879679"/>
              <a:gd name="connsiteY42" fmla="*/ 1797973 h 5634975"/>
              <a:gd name="connsiteX43" fmla="*/ 0 w 1879679"/>
              <a:gd name="connsiteY43" fmla="*/ 1729826 h 5634975"/>
              <a:gd name="connsiteX44" fmla="*/ 0 w 1879679"/>
              <a:gd name="connsiteY44" fmla="*/ 1729824 h 5634975"/>
              <a:gd name="connsiteX45" fmla="*/ 0 w 1879679"/>
              <a:gd name="connsiteY45" fmla="*/ 1625710 h 5634975"/>
              <a:gd name="connsiteX46" fmla="*/ 0 w 1879679"/>
              <a:gd name="connsiteY46" fmla="*/ 1593227 h 5634975"/>
              <a:gd name="connsiteX47" fmla="*/ 0 w 1879679"/>
              <a:gd name="connsiteY47" fmla="*/ 1593225 h 5634975"/>
              <a:gd name="connsiteX48" fmla="*/ 0 w 1879679"/>
              <a:gd name="connsiteY48" fmla="*/ 1562096 h 5634975"/>
              <a:gd name="connsiteX49" fmla="*/ 0 w 1879679"/>
              <a:gd name="connsiteY49" fmla="*/ 1562093 h 5634975"/>
              <a:gd name="connsiteX50" fmla="*/ 0 w 1879679"/>
              <a:gd name="connsiteY50" fmla="*/ 1548513 h 5634975"/>
              <a:gd name="connsiteX51" fmla="*/ 0 w 1879679"/>
              <a:gd name="connsiteY51" fmla="*/ 1518424 h 5634975"/>
              <a:gd name="connsiteX52" fmla="*/ 0 w 1879679"/>
              <a:gd name="connsiteY52" fmla="*/ 1381826 h 5634975"/>
              <a:gd name="connsiteX53" fmla="*/ 0 w 1879679"/>
              <a:gd name="connsiteY53" fmla="*/ 1350695 h 5634975"/>
              <a:gd name="connsiteX54" fmla="*/ 0 w 1879679"/>
              <a:gd name="connsiteY54" fmla="*/ 1312348 h 5634975"/>
              <a:gd name="connsiteX55" fmla="*/ 0 w 1879679"/>
              <a:gd name="connsiteY55" fmla="*/ 1312346 h 5634975"/>
              <a:gd name="connsiteX56" fmla="*/ 0 w 1879679"/>
              <a:gd name="connsiteY56" fmla="*/ 1144619 h 5634975"/>
              <a:gd name="connsiteX57" fmla="*/ 0 w 1879679"/>
              <a:gd name="connsiteY57" fmla="*/ 1144617 h 5634975"/>
              <a:gd name="connsiteX58" fmla="*/ 0 w 1879679"/>
              <a:gd name="connsiteY58" fmla="*/ 1100947 h 5634975"/>
              <a:gd name="connsiteX59" fmla="*/ 0 w 1879679"/>
              <a:gd name="connsiteY59" fmla="*/ 1037334 h 5634975"/>
              <a:gd name="connsiteX60" fmla="*/ 0 w 1879679"/>
              <a:gd name="connsiteY60" fmla="*/ 1037331 h 5634975"/>
              <a:gd name="connsiteX61" fmla="*/ 0 w 1879679"/>
              <a:gd name="connsiteY61" fmla="*/ 983089 h 5634975"/>
              <a:gd name="connsiteX62" fmla="*/ 0 w 1879679"/>
              <a:gd name="connsiteY62" fmla="*/ 983087 h 5634975"/>
              <a:gd name="connsiteX63" fmla="*/ 0 w 1879679"/>
              <a:gd name="connsiteY63" fmla="*/ 973370 h 5634975"/>
              <a:gd name="connsiteX64" fmla="*/ 0 w 1879679"/>
              <a:gd name="connsiteY64" fmla="*/ 933218 h 5634975"/>
              <a:gd name="connsiteX65" fmla="*/ 0 w 1879679"/>
              <a:gd name="connsiteY65" fmla="*/ 825933 h 5634975"/>
              <a:gd name="connsiteX66" fmla="*/ 0 w 1879679"/>
              <a:gd name="connsiteY66" fmla="*/ 824603 h 5634975"/>
              <a:gd name="connsiteX67" fmla="*/ 0 w 1879679"/>
              <a:gd name="connsiteY67" fmla="*/ 619857 h 5634975"/>
              <a:gd name="connsiteX68" fmla="*/ 0 w 1879679"/>
              <a:gd name="connsiteY68" fmla="*/ 619855 h 5634975"/>
              <a:gd name="connsiteX69" fmla="*/ 0 w 1879679"/>
              <a:gd name="connsiteY69" fmla="*/ 575143 h 5634975"/>
              <a:gd name="connsiteX70" fmla="*/ 0 w 1879679"/>
              <a:gd name="connsiteY70" fmla="*/ 408456 h 5634975"/>
              <a:gd name="connsiteX71" fmla="*/ 0 w 1879679"/>
              <a:gd name="connsiteY71" fmla="*/ 9719 h 5634975"/>
              <a:gd name="connsiteX72" fmla="*/ 0 w 1879679"/>
              <a:gd name="connsiteY72" fmla="*/ 9717 h 5634975"/>
              <a:gd name="connsiteX73" fmla="*/ 0 w 1879679"/>
              <a:gd name="connsiteY73" fmla="*/ 0 h 5634975"/>
              <a:gd name="connsiteX74" fmla="*/ 455215 w 1879679"/>
              <a:gd name="connsiteY74" fmla="*/ 0 h 5634975"/>
              <a:gd name="connsiteX75" fmla="*/ 548216 w 1879679"/>
              <a:gd name="connsiteY75" fmla="*/ 0 h 5634975"/>
              <a:gd name="connsiteX76" fmla="*/ 1065514 w 1879679"/>
              <a:gd name="connsiteY76" fmla="*/ 0 h 5634975"/>
              <a:gd name="connsiteX77" fmla="*/ 1159590 w 1879679"/>
              <a:gd name="connsiteY77" fmla="*/ 0 h 5634975"/>
              <a:gd name="connsiteX78" fmla="*/ 1520728 w 1879679"/>
              <a:gd name="connsiteY78" fmla="*/ 0 h 5634975"/>
              <a:gd name="connsiteX79" fmla="*/ 1613728 w 1879679"/>
              <a:gd name="connsiteY79" fmla="*/ 0 h 5634975"/>
              <a:gd name="connsiteX80" fmla="*/ 1879679 w 1879679"/>
              <a:gd name="connsiteY80" fmla="*/ 0 h 5634975"/>
              <a:gd name="connsiteX81" fmla="*/ 1879679 w 1879679"/>
              <a:gd name="connsiteY81" fmla="*/ 74513 h 5634975"/>
              <a:gd name="connsiteX82" fmla="*/ 1879679 w 1879679"/>
              <a:gd name="connsiteY82" fmla="*/ 519922 h 5634975"/>
              <a:gd name="connsiteX83" fmla="*/ 1879679 w 1879679"/>
              <a:gd name="connsiteY83" fmla="*/ 973370 h 5634975"/>
              <a:gd name="connsiteX84" fmla="*/ 1879679 w 1879679"/>
              <a:gd name="connsiteY84" fmla="*/ 1047883 h 5634975"/>
              <a:gd name="connsiteX85" fmla="*/ 1879679 w 1879679"/>
              <a:gd name="connsiteY85" fmla="*/ 1493292 h 5634975"/>
              <a:gd name="connsiteX86" fmla="*/ 1879679 w 1879679"/>
              <a:gd name="connsiteY86" fmla="*/ 2386177 h 5634975"/>
              <a:gd name="connsiteX87" fmla="*/ 1879679 w 1879679"/>
              <a:gd name="connsiteY87" fmla="*/ 3238990 h 5634975"/>
              <a:gd name="connsiteX88" fmla="*/ 1879679 w 1879679"/>
              <a:gd name="connsiteY88" fmla="*/ 3359547 h 5634975"/>
              <a:gd name="connsiteX89" fmla="*/ 1879679 w 1879679"/>
              <a:gd name="connsiteY89" fmla="*/ 3368717 h 5634975"/>
              <a:gd name="connsiteX90" fmla="*/ 1879679 w 1879679"/>
              <a:gd name="connsiteY90" fmla="*/ 3872474 h 5634975"/>
              <a:gd name="connsiteX91" fmla="*/ 1879679 w 1879679"/>
              <a:gd name="connsiteY91" fmla="*/ 4003702 h 5634975"/>
              <a:gd name="connsiteX92" fmla="*/ 1879679 w 1879679"/>
              <a:gd name="connsiteY92" fmla="*/ 4212360 h 5634975"/>
              <a:gd name="connsiteX93" fmla="*/ 1879679 w 1879679"/>
              <a:gd name="connsiteY93" fmla="*/ 4342087 h 5634975"/>
              <a:gd name="connsiteX94" fmla="*/ 1879679 w 1879679"/>
              <a:gd name="connsiteY94" fmla="*/ 4661605 h 5634975"/>
              <a:gd name="connsiteX95" fmla="*/ 1879679 w 1879679"/>
              <a:gd name="connsiteY95" fmla="*/ 4845844 h 5634975"/>
              <a:gd name="connsiteX96" fmla="*/ 1879679 w 1879679"/>
              <a:gd name="connsiteY96" fmla="*/ 4977072 h 5634975"/>
              <a:gd name="connsiteX97" fmla="*/ 1879679 w 1879679"/>
              <a:gd name="connsiteY97" fmla="*/ 5634975 h 5634975"/>
              <a:gd name="connsiteX98" fmla="*/ 1820360 w 1879679"/>
              <a:gd name="connsiteY98" fmla="*/ 5634975 h 5634975"/>
              <a:gd name="connsiteX99" fmla="*/ 1388114 w 1879679"/>
              <a:gd name="connsiteY99" fmla="*/ 5634975 h 5634975"/>
              <a:gd name="connsiteX100" fmla="*/ 1252844 w 1879679"/>
              <a:gd name="connsiteY100" fmla="*/ 5634975 h 5634975"/>
              <a:gd name="connsiteX101" fmla="*/ 820598 w 1879679"/>
              <a:gd name="connsiteY101" fmla="*/ 5634975 h 5634975"/>
              <a:gd name="connsiteX102" fmla="*/ 754847 w 1879679"/>
              <a:gd name="connsiteY102" fmla="*/ 5634975 h 5634975"/>
              <a:gd name="connsiteX103" fmla="*/ 322601 w 1879679"/>
              <a:gd name="connsiteY103" fmla="*/ 5634975 h 5634975"/>
              <a:gd name="connsiteX104" fmla="*/ 0 w 1879679"/>
              <a:gd name="connsiteY104" fmla="*/ 5261425 h 563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879679" h="5634975">
                <a:moveTo>
                  <a:pt x="0" y="5261425"/>
                </a:moveTo>
                <a:lnTo>
                  <a:pt x="0" y="4843948"/>
                </a:lnTo>
                <a:lnTo>
                  <a:pt x="0" y="4736662"/>
                </a:lnTo>
                <a:lnTo>
                  <a:pt x="0" y="4568933"/>
                </a:lnTo>
                <a:lnTo>
                  <a:pt x="0" y="4319186"/>
                </a:lnTo>
                <a:lnTo>
                  <a:pt x="0" y="4288055"/>
                </a:lnTo>
                <a:lnTo>
                  <a:pt x="0" y="4151456"/>
                </a:lnTo>
                <a:lnTo>
                  <a:pt x="0" y="4044170"/>
                </a:lnTo>
                <a:lnTo>
                  <a:pt x="0" y="3870578"/>
                </a:lnTo>
                <a:lnTo>
                  <a:pt x="0" y="3763292"/>
                </a:lnTo>
                <a:lnTo>
                  <a:pt x="0" y="3626693"/>
                </a:lnTo>
                <a:lnTo>
                  <a:pt x="0" y="3595563"/>
                </a:lnTo>
                <a:lnTo>
                  <a:pt x="0" y="3345816"/>
                </a:lnTo>
                <a:lnTo>
                  <a:pt x="0" y="3227956"/>
                </a:lnTo>
                <a:lnTo>
                  <a:pt x="0" y="3227955"/>
                </a:lnTo>
                <a:lnTo>
                  <a:pt x="0" y="3178086"/>
                </a:lnTo>
                <a:lnTo>
                  <a:pt x="0" y="3070800"/>
                </a:lnTo>
                <a:lnTo>
                  <a:pt x="0" y="3016557"/>
                </a:lnTo>
                <a:lnTo>
                  <a:pt x="0" y="2810481"/>
                </a:lnTo>
                <a:lnTo>
                  <a:pt x="0" y="2810476"/>
                </a:lnTo>
                <a:lnTo>
                  <a:pt x="0" y="2703195"/>
                </a:lnTo>
                <a:lnTo>
                  <a:pt x="0" y="2703194"/>
                </a:lnTo>
                <a:lnTo>
                  <a:pt x="0" y="2653323"/>
                </a:lnTo>
                <a:lnTo>
                  <a:pt x="0" y="2599080"/>
                </a:lnTo>
                <a:lnTo>
                  <a:pt x="0" y="2535466"/>
                </a:lnTo>
                <a:lnTo>
                  <a:pt x="0" y="2535463"/>
                </a:lnTo>
                <a:lnTo>
                  <a:pt x="0" y="2491793"/>
                </a:lnTo>
                <a:lnTo>
                  <a:pt x="0" y="2324065"/>
                </a:lnTo>
                <a:lnTo>
                  <a:pt x="0" y="2285718"/>
                </a:lnTo>
                <a:lnTo>
                  <a:pt x="0" y="2285716"/>
                </a:lnTo>
                <a:lnTo>
                  <a:pt x="0" y="2254586"/>
                </a:lnTo>
                <a:lnTo>
                  <a:pt x="0" y="2254585"/>
                </a:lnTo>
                <a:lnTo>
                  <a:pt x="0" y="2117989"/>
                </a:lnTo>
                <a:lnTo>
                  <a:pt x="0" y="2117987"/>
                </a:lnTo>
                <a:lnTo>
                  <a:pt x="0" y="2074317"/>
                </a:lnTo>
                <a:lnTo>
                  <a:pt x="0" y="2043187"/>
                </a:lnTo>
                <a:lnTo>
                  <a:pt x="0" y="2010704"/>
                </a:lnTo>
                <a:lnTo>
                  <a:pt x="0" y="2010701"/>
                </a:lnTo>
                <a:lnTo>
                  <a:pt x="0" y="1906588"/>
                </a:lnTo>
                <a:lnTo>
                  <a:pt x="0" y="1837111"/>
                </a:lnTo>
                <a:lnTo>
                  <a:pt x="0" y="1837107"/>
                </a:lnTo>
                <a:lnTo>
                  <a:pt x="0" y="1799303"/>
                </a:lnTo>
                <a:lnTo>
                  <a:pt x="0" y="1797973"/>
                </a:lnTo>
                <a:lnTo>
                  <a:pt x="0" y="1729826"/>
                </a:lnTo>
                <a:lnTo>
                  <a:pt x="0" y="1729824"/>
                </a:lnTo>
                <a:lnTo>
                  <a:pt x="0" y="1625710"/>
                </a:lnTo>
                <a:lnTo>
                  <a:pt x="0" y="1593227"/>
                </a:lnTo>
                <a:lnTo>
                  <a:pt x="0" y="1593225"/>
                </a:lnTo>
                <a:lnTo>
                  <a:pt x="0" y="1562096"/>
                </a:lnTo>
                <a:lnTo>
                  <a:pt x="0" y="1562093"/>
                </a:lnTo>
                <a:lnTo>
                  <a:pt x="0" y="1548513"/>
                </a:lnTo>
                <a:lnTo>
                  <a:pt x="0" y="1518424"/>
                </a:lnTo>
                <a:lnTo>
                  <a:pt x="0" y="1381826"/>
                </a:lnTo>
                <a:lnTo>
                  <a:pt x="0" y="1350695"/>
                </a:lnTo>
                <a:lnTo>
                  <a:pt x="0" y="1312348"/>
                </a:lnTo>
                <a:lnTo>
                  <a:pt x="0" y="1312346"/>
                </a:lnTo>
                <a:lnTo>
                  <a:pt x="0" y="1144619"/>
                </a:lnTo>
                <a:lnTo>
                  <a:pt x="0" y="1144617"/>
                </a:lnTo>
                <a:lnTo>
                  <a:pt x="0" y="1100947"/>
                </a:lnTo>
                <a:lnTo>
                  <a:pt x="0" y="1037334"/>
                </a:lnTo>
                <a:lnTo>
                  <a:pt x="0" y="1037331"/>
                </a:lnTo>
                <a:lnTo>
                  <a:pt x="0" y="983089"/>
                </a:lnTo>
                <a:lnTo>
                  <a:pt x="0" y="983087"/>
                </a:lnTo>
                <a:lnTo>
                  <a:pt x="0" y="973370"/>
                </a:lnTo>
                <a:lnTo>
                  <a:pt x="0" y="933218"/>
                </a:lnTo>
                <a:lnTo>
                  <a:pt x="0" y="825933"/>
                </a:lnTo>
                <a:lnTo>
                  <a:pt x="0" y="824603"/>
                </a:lnTo>
                <a:lnTo>
                  <a:pt x="0" y="619857"/>
                </a:lnTo>
                <a:lnTo>
                  <a:pt x="0" y="619855"/>
                </a:lnTo>
                <a:lnTo>
                  <a:pt x="0" y="575143"/>
                </a:lnTo>
                <a:lnTo>
                  <a:pt x="0" y="408456"/>
                </a:lnTo>
                <a:lnTo>
                  <a:pt x="0" y="9719"/>
                </a:lnTo>
                <a:lnTo>
                  <a:pt x="0" y="9717"/>
                </a:lnTo>
                <a:lnTo>
                  <a:pt x="0" y="0"/>
                </a:lnTo>
                <a:lnTo>
                  <a:pt x="455215" y="0"/>
                </a:lnTo>
                <a:lnTo>
                  <a:pt x="548216" y="0"/>
                </a:lnTo>
                <a:lnTo>
                  <a:pt x="1065514" y="0"/>
                </a:lnTo>
                <a:lnTo>
                  <a:pt x="1159590" y="0"/>
                </a:lnTo>
                <a:lnTo>
                  <a:pt x="1520728" y="0"/>
                </a:lnTo>
                <a:lnTo>
                  <a:pt x="1613728" y="0"/>
                </a:lnTo>
                <a:lnTo>
                  <a:pt x="1879679" y="0"/>
                </a:lnTo>
                <a:lnTo>
                  <a:pt x="1879679" y="74513"/>
                </a:lnTo>
                <a:lnTo>
                  <a:pt x="1879679" y="519922"/>
                </a:lnTo>
                <a:lnTo>
                  <a:pt x="1879679" y="973370"/>
                </a:lnTo>
                <a:lnTo>
                  <a:pt x="1879679" y="1047883"/>
                </a:lnTo>
                <a:lnTo>
                  <a:pt x="1879679" y="1493292"/>
                </a:lnTo>
                <a:lnTo>
                  <a:pt x="1879679" y="2386177"/>
                </a:lnTo>
                <a:lnTo>
                  <a:pt x="1879679" y="3238990"/>
                </a:lnTo>
                <a:lnTo>
                  <a:pt x="1879679" y="3359547"/>
                </a:lnTo>
                <a:lnTo>
                  <a:pt x="1879679" y="3368717"/>
                </a:lnTo>
                <a:lnTo>
                  <a:pt x="1879679" y="3872474"/>
                </a:lnTo>
                <a:lnTo>
                  <a:pt x="1879679" y="4003702"/>
                </a:lnTo>
                <a:lnTo>
                  <a:pt x="1879679" y="4212360"/>
                </a:lnTo>
                <a:lnTo>
                  <a:pt x="1879679" y="4342087"/>
                </a:lnTo>
                <a:lnTo>
                  <a:pt x="1879679" y="4661605"/>
                </a:lnTo>
                <a:lnTo>
                  <a:pt x="1879679" y="4845844"/>
                </a:lnTo>
                <a:lnTo>
                  <a:pt x="1879679" y="4977072"/>
                </a:lnTo>
                <a:lnTo>
                  <a:pt x="1879679" y="5634975"/>
                </a:lnTo>
                <a:lnTo>
                  <a:pt x="1820360" y="5634975"/>
                </a:lnTo>
                <a:lnTo>
                  <a:pt x="1388114" y="5634975"/>
                </a:lnTo>
                <a:lnTo>
                  <a:pt x="1252844" y="5634975"/>
                </a:lnTo>
                <a:lnTo>
                  <a:pt x="820598" y="5634975"/>
                </a:lnTo>
                <a:lnTo>
                  <a:pt x="754847" y="5634975"/>
                </a:lnTo>
                <a:lnTo>
                  <a:pt x="322601" y="5634975"/>
                </a:lnTo>
                <a:cubicBezTo>
                  <a:pt x="144908" y="5634975"/>
                  <a:pt x="0" y="5468406"/>
                  <a:pt x="0" y="5261425"/>
                </a:cubicBezTo>
                <a:close/>
              </a:path>
            </a:pathLst>
          </a:custGeom>
          <a:noFill/>
          <a:ln w="24491" cap="flat">
            <a:solidFill>
              <a:srgbClr val="EC7C69"/>
            </a:solidFill>
            <a:prstDash val="solid"/>
            <a:miter/>
          </a:ln>
        </p:spPr>
        <p:txBody>
          <a:bodyPr wrap="square" rtlCol="0" anchor="ctr">
            <a:noAutofit/>
          </a:bodyPr>
          <a:lstStyle/>
          <a:p>
            <a:endParaRPr lang="en-US"/>
          </a:p>
        </p:txBody>
      </p:sp>
      <p:grpSp>
        <p:nvGrpSpPr>
          <p:cNvPr id="11" name="Group 10">
            <a:extLst>
              <a:ext uri="{FF2B5EF4-FFF2-40B4-BE49-F238E27FC236}">
                <a16:creationId xmlns:a16="http://schemas.microsoft.com/office/drawing/2014/main" id="{7A2FC3A1-C2F1-B6E7-FDBE-4D58C2613998}"/>
              </a:ext>
            </a:extLst>
          </p:cNvPr>
          <p:cNvGrpSpPr/>
          <p:nvPr/>
        </p:nvGrpSpPr>
        <p:grpSpPr>
          <a:xfrm>
            <a:off x="1758796" y="481158"/>
            <a:ext cx="793524" cy="801083"/>
            <a:chOff x="4897755" y="3322320"/>
            <a:chExt cx="600074" cy="605790"/>
          </a:xfrm>
        </p:grpSpPr>
        <p:sp>
          <p:nvSpPr>
            <p:cNvPr id="12" name="Freeform 20">
              <a:extLst>
                <a:ext uri="{FF2B5EF4-FFF2-40B4-BE49-F238E27FC236}">
                  <a16:creationId xmlns:a16="http://schemas.microsoft.com/office/drawing/2014/main" id="{DD0419DE-C89A-B799-61A8-874D5BDBFFA8}"/>
                </a:ext>
              </a:extLst>
            </p:cNvPr>
            <p:cNvSpPr/>
            <p:nvPr/>
          </p:nvSpPr>
          <p:spPr>
            <a:xfrm>
              <a:off x="4897755" y="3322320"/>
              <a:ext cx="600074" cy="605790"/>
            </a:xfrm>
            <a:custGeom>
              <a:avLst/>
              <a:gdLst>
                <a:gd name="connsiteX0" fmla="*/ 600075 w 600074"/>
                <a:gd name="connsiteY0" fmla="*/ 302895 h 605790"/>
                <a:gd name="connsiteX1" fmla="*/ 300037 w 600074"/>
                <a:gd name="connsiteY1" fmla="*/ 605790 h 605790"/>
                <a:gd name="connsiteX2" fmla="*/ 0 w 600074"/>
                <a:gd name="connsiteY2" fmla="*/ 302895 h 605790"/>
                <a:gd name="connsiteX3" fmla="*/ 300037 w 600074"/>
                <a:gd name="connsiteY3" fmla="*/ 0 h 605790"/>
                <a:gd name="connsiteX4" fmla="*/ 600075 w 600074"/>
                <a:gd name="connsiteY4" fmla="*/ 302895 h 6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4" h="605790">
                  <a:moveTo>
                    <a:pt x="600075" y="302895"/>
                  </a:moveTo>
                  <a:cubicBezTo>
                    <a:pt x="600075" y="470179"/>
                    <a:pt x="465744" y="605790"/>
                    <a:pt x="300037" y="605790"/>
                  </a:cubicBezTo>
                  <a:cubicBezTo>
                    <a:pt x="134331" y="605790"/>
                    <a:pt x="0" y="470179"/>
                    <a:pt x="0" y="302895"/>
                  </a:cubicBezTo>
                  <a:cubicBezTo>
                    <a:pt x="0" y="135611"/>
                    <a:pt x="134331" y="0"/>
                    <a:pt x="300037" y="0"/>
                  </a:cubicBezTo>
                  <a:cubicBezTo>
                    <a:pt x="465744" y="0"/>
                    <a:pt x="600075" y="135611"/>
                    <a:pt x="600075" y="302895"/>
                  </a:cubicBezTo>
                  <a:close/>
                </a:path>
              </a:pathLst>
            </a:custGeom>
            <a:solidFill>
              <a:srgbClr val="00979B"/>
            </a:solidFill>
            <a:ln w="9525" cap="flat">
              <a:noFill/>
              <a:prstDash val="solid"/>
              <a:miter/>
            </a:ln>
          </p:spPr>
          <p:txBody>
            <a:bodyPr rtlCol="0" anchor="ctr"/>
            <a:lstStyle/>
            <a:p>
              <a:endParaRPr lang="en-US"/>
            </a:p>
          </p:txBody>
        </p:sp>
        <p:sp>
          <p:nvSpPr>
            <p:cNvPr id="13" name="Freeform 21">
              <a:extLst>
                <a:ext uri="{FF2B5EF4-FFF2-40B4-BE49-F238E27FC236}">
                  <a16:creationId xmlns:a16="http://schemas.microsoft.com/office/drawing/2014/main" id="{E4E41BA4-D805-986C-C6E5-743E6DEE56EA}"/>
                </a:ext>
              </a:extLst>
            </p:cNvPr>
            <p:cNvSpPr/>
            <p:nvPr/>
          </p:nvSpPr>
          <p:spPr>
            <a:xfrm>
              <a:off x="5040944" y="3439468"/>
              <a:ext cx="383543" cy="485784"/>
            </a:xfrm>
            <a:custGeom>
              <a:avLst/>
              <a:gdLst>
                <a:gd name="connsiteX0" fmla="*/ 383543 w 383543"/>
                <a:gd name="connsiteY0" fmla="*/ 383867 h 485784"/>
                <a:gd name="connsiteX1" fmla="*/ 289246 w 383543"/>
                <a:gd name="connsiteY1" fmla="*/ 229562 h 485784"/>
                <a:gd name="connsiteX2" fmla="*/ 205426 w 383543"/>
                <a:gd name="connsiteY2" fmla="*/ 122882 h 485784"/>
                <a:gd name="connsiteX3" fmla="*/ 205426 w 383543"/>
                <a:gd name="connsiteY3" fmla="*/ 111452 h 485784"/>
                <a:gd name="connsiteX4" fmla="*/ 248288 w 383543"/>
                <a:gd name="connsiteY4" fmla="*/ 127644 h 485784"/>
                <a:gd name="connsiteX5" fmla="*/ 254956 w 383543"/>
                <a:gd name="connsiteY5" fmla="*/ 107642 h 485784"/>
                <a:gd name="connsiteX6" fmla="*/ 206378 w 383543"/>
                <a:gd name="connsiteY6" fmla="*/ 87640 h 485784"/>
                <a:gd name="connsiteX7" fmla="*/ 198758 w 383543"/>
                <a:gd name="connsiteY7" fmla="*/ 63827 h 485784"/>
                <a:gd name="connsiteX8" fmla="*/ 198758 w 383543"/>
                <a:gd name="connsiteY8" fmla="*/ 63827 h 485784"/>
                <a:gd name="connsiteX9" fmla="*/ 221618 w 383543"/>
                <a:gd name="connsiteY9" fmla="*/ 18107 h 485784"/>
                <a:gd name="connsiteX10" fmla="*/ 213046 w 383543"/>
                <a:gd name="connsiteY10" fmla="*/ 2867 h 485784"/>
                <a:gd name="connsiteX11" fmla="*/ 193043 w 383543"/>
                <a:gd name="connsiteY11" fmla="*/ 4772 h 485784"/>
                <a:gd name="connsiteX12" fmla="*/ 128273 w 383543"/>
                <a:gd name="connsiteY12" fmla="*/ 10 h 485784"/>
                <a:gd name="connsiteX13" fmla="*/ 103508 w 383543"/>
                <a:gd name="connsiteY13" fmla="*/ 10 h 485784"/>
                <a:gd name="connsiteX14" fmla="*/ 101603 w 383543"/>
                <a:gd name="connsiteY14" fmla="*/ 10 h 485784"/>
                <a:gd name="connsiteX15" fmla="*/ 70171 w 383543"/>
                <a:gd name="connsiteY15" fmla="*/ 16202 h 485784"/>
                <a:gd name="connsiteX16" fmla="*/ 93031 w 383543"/>
                <a:gd name="connsiteY16" fmla="*/ 62874 h 485784"/>
                <a:gd name="connsiteX17" fmla="*/ 86363 w 383543"/>
                <a:gd name="connsiteY17" fmla="*/ 86687 h 485784"/>
                <a:gd name="connsiteX18" fmla="*/ 42548 w 383543"/>
                <a:gd name="connsiteY18" fmla="*/ 106690 h 485784"/>
                <a:gd name="connsiteX19" fmla="*/ 49216 w 383543"/>
                <a:gd name="connsiteY19" fmla="*/ 126692 h 485784"/>
                <a:gd name="connsiteX20" fmla="*/ 86363 w 383543"/>
                <a:gd name="connsiteY20" fmla="*/ 111452 h 485784"/>
                <a:gd name="connsiteX21" fmla="*/ 87316 w 383543"/>
                <a:gd name="connsiteY21" fmla="*/ 121929 h 485784"/>
                <a:gd name="connsiteX22" fmla="*/ 34928 w 383543"/>
                <a:gd name="connsiteY22" fmla="*/ 171460 h 485784"/>
                <a:gd name="connsiteX23" fmla="*/ 4448 w 383543"/>
                <a:gd name="connsiteY23" fmla="*/ 220990 h 485784"/>
                <a:gd name="connsiteX24" fmla="*/ 29213 w 383543"/>
                <a:gd name="connsiteY24" fmla="*/ 329574 h 485784"/>
                <a:gd name="connsiteX25" fmla="*/ 27308 w 383543"/>
                <a:gd name="connsiteY25" fmla="*/ 329574 h 485784"/>
                <a:gd name="connsiteX26" fmla="*/ 138751 w 383543"/>
                <a:gd name="connsiteY26" fmla="*/ 485785 h 485784"/>
                <a:gd name="connsiteX27" fmla="*/ 156848 w 383543"/>
                <a:gd name="connsiteY27" fmla="*/ 485785 h 485784"/>
                <a:gd name="connsiteX28" fmla="*/ 381638 w 383543"/>
                <a:gd name="connsiteY28" fmla="*/ 383867 h 48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3543" h="485784">
                  <a:moveTo>
                    <a:pt x="383543" y="383867"/>
                  </a:moveTo>
                  <a:lnTo>
                    <a:pt x="289246" y="229562"/>
                  </a:lnTo>
                  <a:cubicBezTo>
                    <a:pt x="278768" y="182890"/>
                    <a:pt x="237811" y="154315"/>
                    <a:pt x="205426" y="122882"/>
                  </a:cubicBezTo>
                  <a:lnTo>
                    <a:pt x="205426" y="111452"/>
                  </a:lnTo>
                  <a:cubicBezTo>
                    <a:pt x="206378" y="111452"/>
                    <a:pt x="248288" y="127644"/>
                    <a:pt x="248288" y="127644"/>
                  </a:cubicBezTo>
                  <a:cubicBezTo>
                    <a:pt x="259718" y="127644"/>
                    <a:pt x="264481" y="114310"/>
                    <a:pt x="254956" y="107642"/>
                  </a:cubicBezTo>
                  <a:lnTo>
                    <a:pt x="206378" y="87640"/>
                  </a:lnTo>
                  <a:cubicBezTo>
                    <a:pt x="206378" y="79067"/>
                    <a:pt x="209236" y="66685"/>
                    <a:pt x="198758" y="63827"/>
                  </a:cubicBezTo>
                  <a:lnTo>
                    <a:pt x="198758" y="63827"/>
                  </a:lnTo>
                  <a:cubicBezTo>
                    <a:pt x="198758" y="62874"/>
                    <a:pt x="221618" y="18107"/>
                    <a:pt x="221618" y="18107"/>
                  </a:cubicBezTo>
                  <a:cubicBezTo>
                    <a:pt x="224476" y="12392"/>
                    <a:pt x="219713" y="3819"/>
                    <a:pt x="213046" y="2867"/>
                  </a:cubicBezTo>
                  <a:cubicBezTo>
                    <a:pt x="207331" y="2867"/>
                    <a:pt x="198758" y="4772"/>
                    <a:pt x="193043" y="4772"/>
                  </a:cubicBezTo>
                  <a:cubicBezTo>
                    <a:pt x="170183" y="6677"/>
                    <a:pt x="150181" y="2867"/>
                    <a:pt x="128273" y="10"/>
                  </a:cubicBezTo>
                  <a:lnTo>
                    <a:pt x="103508" y="10"/>
                  </a:lnTo>
                  <a:cubicBezTo>
                    <a:pt x="103508" y="10"/>
                    <a:pt x="103508" y="10"/>
                    <a:pt x="101603" y="10"/>
                  </a:cubicBezTo>
                  <a:cubicBezTo>
                    <a:pt x="91126" y="10"/>
                    <a:pt x="65408" y="-943"/>
                    <a:pt x="70171" y="16202"/>
                  </a:cubicBezTo>
                  <a:lnTo>
                    <a:pt x="93031" y="62874"/>
                  </a:lnTo>
                  <a:cubicBezTo>
                    <a:pt x="83506" y="67637"/>
                    <a:pt x="88268" y="78115"/>
                    <a:pt x="86363" y="86687"/>
                  </a:cubicBezTo>
                  <a:lnTo>
                    <a:pt x="42548" y="106690"/>
                  </a:lnTo>
                  <a:cubicBezTo>
                    <a:pt x="33023" y="113357"/>
                    <a:pt x="37786" y="126692"/>
                    <a:pt x="49216" y="126692"/>
                  </a:cubicBezTo>
                  <a:lnTo>
                    <a:pt x="86363" y="111452"/>
                  </a:lnTo>
                  <a:cubicBezTo>
                    <a:pt x="86363" y="115262"/>
                    <a:pt x="86363" y="118119"/>
                    <a:pt x="87316" y="121929"/>
                  </a:cubicBezTo>
                  <a:cubicBezTo>
                    <a:pt x="70171" y="139074"/>
                    <a:pt x="51121" y="153362"/>
                    <a:pt x="34928" y="171460"/>
                  </a:cubicBezTo>
                  <a:cubicBezTo>
                    <a:pt x="21593" y="185747"/>
                    <a:pt x="11116" y="200987"/>
                    <a:pt x="4448" y="220990"/>
                  </a:cubicBezTo>
                  <a:cubicBezTo>
                    <a:pt x="-6982" y="260994"/>
                    <a:pt x="4448" y="300999"/>
                    <a:pt x="29213" y="329574"/>
                  </a:cubicBezTo>
                  <a:lnTo>
                    <a:pt x="27308" y="329574"/>
                  </a:lnTo>
                  <a:cubicBezTo>
                    <a:pt x="27308" y="329574"/>
                    <a:pt x="138751" y="485785"/>
                    <a:pt x="138751" y="485785"/>
                  </a:cubicBezTo>
                  <a:cubicBezTo>
                    <a:pt x="144466" y="485785"/>
                    <a:pt x="151133" y="485785"/>
                    <a:pt x="156848" y="485785"/>
                  </a:cubicBezTo>
                  <a:cubicBezTo>
                    <a:pt x="246383" y="485785"/>
                    <a:pt x="326393" y="445779"/>
                    <a:pt x="381638" y="383867"/>
                  </a:cubicBezTo>
                  <a:close/>
                </a:path>
              </a:pathLst>
            </a:custGeom>
            <a:solidFill>
              <a:srgbClr val="087377"/>
            </a:solidFill>
            <a:ln w="9525" cap="flat">
              <a:noFill/>
              <a:prstDash val="solid"/>
              <a:miter/>
            </a:ln>
          </p:spPr>
          <p:txBody>
            <a:bodyPr rtlCol="0" anchor="ctr"/>
            <a:lstStyle/>
            <a:p>
              <a:endParaRPr lang="en-US"/>
            </a:p>
          </p:txBody>
        </p:sp>
        <p:grpSp>
          <p:nvGrpSpPr>
            <p:cNvPr id="15" name="Graphic 14">
              <a:extLst>
                <a:ext uri="{FF2B5EF4-FFF2-40B4-BE49-F238E27FC236}">
                  <a16:creationId xmlns:a16="http://schemas.microsoft.com/office/drawing/2014/main" id="{B6FDD9AD-82E7-F037-7CEE-082217D660C3}"/>
                </a:ext>
              </a:extLst>
            </p:cNvPr>
            <p:cNvGrpSpPr/>
            <p:nvPr/>
          </p:nvGrpSpPr>
          <p:grpSpPr>
            <a:xfrm>
              <a:off x="5040867" y="3443287"/>
              <a:ext cx="290185" cy="367426"/>
              <a:chOff x="5040867" y="3443287"/>
              <a:chExt cx="290185" cy="367426"/>
            </a:xfrm>
            <a:solidFill>
              <a:srgbClr val="FFFFFF"/>
            </a:solidFill>
          </p:grpSpPr>
          <p:sp>
            <p:nvSpPr>
              <p:cNvPr id="16" name="Freeform 23">
                <a:extLst>
                  <a:ext uri="{FF2B5EF4-FFF2-40B4-BE49-F238E27FC236}">
                    <a16:creationId xmlns:a16="http://schemas.microsoft.com/office/drawing/2014/main" id="{1709C050-6CF5-F505-4C45-6B120DE7076D}"/>
                  </a:ext>
                </a:extLst>
              </p:cNvPr>
              <p:cNvSpPr/>
              <p:nvPr/>
            </p:nvSpPr>
            <p:spPr>
              <a:xfrm>
                <a:off x="5040867" y="3443287"/>
                <a:ext cx="290185" cy="367426"/>
              </a:xfrm>
              <a:custGeom>
                <a:avLst/>
                <a:gdLst>
                  <a:gd name="connsiteX0" fmla="*/ 125493 w 290185"/>
                  <a:gd name="connsiteY0" fmla="*/ 0 h 367426"/>
                  <a:gd name="connsiteX1" fmla="*/ 190263 w 290185"/>
                  <a:gd name="connsiteY1" fmla="*/ 4763 h 367426"/>
                  <a:gd name="connsiteX2" fmla="*/ 210265 w 290185"/>
                  <a:gd name="connsiteY2" fmla="*/ 2858 h 367426"/>
                  <a:gd name="connsiteX3" fmla="*/ 218838 w 290185"/>
                  <a:gd name="connsiteY3" fmla="*/ 18097 h 367426"/>
                  <a:gd name="connsiteX4" fmla="*/ 195978 w 290185"/>
                  <a:gd name="connsiteY4" fmla="*/ 62865 h 367426"/>
                  <a:gd name="connsiteX5" fmla="*/ 195978 w 290185"/>
                  <a:gd name="connsiteY5" fmla="*/ 62865 h 367426"/>
                  <a:gd name="connsiteX6" fmla="*/ 203598 w 290185"/>
                  <a:gd name="connsiteY6" fmla="*/ 87630 h 367426"/>
                  <a:gd name="connsiteX7" fmla="*/ 252175 w 290185"/>
                  <a:gd name="connsiteY7" fmla="*/ 107633 h 367426"/>
                  <a:gd name="connsiteX8" fmla="*/ 245508 w 290185"/>
                  <a:gd name="connsiteY8" fmla="*/ 127635 h 367426"/>
                  <a:gd name="connsiteX9" fmla="*/ 204550 w 290185"/>
                  <a:gd name="connsiteY9" fmla="*/ 111442 h 367426"/>
                  <a:gd name="connsiteX10" fmla="*/ 204550 w 290185"/>
                  <a:gd name="connsiteY10" fmla="*/ 122872 h 367426"/>
                  <a:gd name="connsiteX11" fmla="*/ 287418 w 290185"/>
                  <a:gd name="connsiteY11" fmla="*/ 229553 h 367426"/>
                  <a:gd name="connsiteX12" fmla="*/ 183595 w 290185"/>
                  <a:gd name="connsiteY12" fmla="*/ 366713 h 367426"/>
                  <a:gd name="connsiteX13" fmla="*/ 105490 w 290185"/>
                  <a:gd name="connsiteY13" fmla="*/ 366713 h 367426"/>
                  <a:gd name="connsiteX14" fmla="*/ 4525 w 290185"/>
                  <a:gd name="connsiteY14" fmla="*/ 221933 h 367426"/>
                  <a:gd name="connsiteX15" fmla="*/ 35005 w 290185"/>
                  <a:gd name="connsiteY15" fmla="*/ 172403 h 367426"/>
                  <a:gd name="connsiteX16" fmla="*/ 87393 w 290185"/>
                  <a:gd name="connsiteY16" fmla="*/ 122872 h 367426"/>
                  <a:gd name="connsiteX17" fmla="*/ 86440 w 290185"/>
                  <a:gd name="connsiteY17" fmla="*/ 112395 h 367426"/>
                  <a:gd name="connsiteX18" fmla="*/ 49293 w 290185"/>
                  <a:gd name="connsiteY18" fmla="*/ 127635 h 367426"/>
                  <a:gd name="connsiteX19" fmla="*/ 42625 w 290185"/>
                  <a:gd name="connsiteY19" fmla="*/ 107633 h 367426"/>
                  <a:gd name="connsiteX20" fmla="*/ 86440 w 290185"/>
                  <a:gd name="connsiteY20" fmla="*/ 87630 h 367426"/>
                  <a:gd name="connsiteX21" fmla="*/ 93108 w 290185"/>
                  <a:gd name="connsiteY21" fmla="*/ 63817 h 367426"/>
                  <a:gd name="connsiteX22" fmla="*/ 70248 w 290185"/>
                  <a:gd name="connsiteY22" fmla="*/ 17145 h 367426"/>
                  <a:gd name="connsiteX23" fmla="*/ 101680 w 290185"/>
                  <a:gd name="connsiteY23" fmla="*/ 953 h 367426"/>
                  <a:gd name="connsiteX24" fmla="*/ 103585 w 290185"/>
                  <a:gd name="connsiteY24" fmla="*/ 953 h 367426"/>
                  <a:gd name="connsiteX25" fmla="*/ 128350 w 290185"/>
                  <a:gd name="connsiteY25" fmla="*/ 953 h 367426"/>
                  <a:gd name="connsiteX26" fmla="*/ 190263 w 290185"/>
                  <a:gd name="connsiteY26" fmla="*/ 26670 h 367426"/>
                  <a:gd name="connsiteX27" fmla="*/ 158830 w 290185"/>
                  <a:gd name="connsiteY27" fmla="*/ 26670 h 367426"/>
                  <a:gd name="connsiteX28" fmla="*/ 122635 w 290185"/>
                  <a:gd name="connsiteY28" fmla="*/ 21908 h 367426"/>
                  <a:gd name="connsiteX29" fmla="*/ 94060 w 290185"/>
                  <a:gd name="connsiteY29" fmla="*/ 21908 h 367426"/>
                  <a:gd name="connsiteX30" fmla="*/ 114063 w 290185"/>
                  <a:gd name="connsiteY30" fmla="*/ 60960 h 367426"/>
                  <a:gd name="connsiteX31" fmla="*/ 116920 w 290185"/>
                  <a:gd name="connsiteY31" fmla="*/ 60960 h 367426"/>
                  <a:gd name="connsiteX32" fmla="*/ 171213 w 290185"/>
                  <a:gd name="connsiteY32" fmla="*/ 61913 h 367426"/>
                  <a:gd name="connsiteX33" fmla="*/ 190263 w 290185"/>
                  <a:gd name="connsiteY33" fmla="*/ 25717 h 367426"/>
                  <a:gd name="connsiteX34" fmla="*/ 182643 w 290185"/>
                  <a:gd name="connsiteY34" fmla="*/ 84772 h 367426"/>
                  <a:gd name="connsiteX35" fmla="*/ 106443 w 290185"/>
                  <a:gd name="connsiteY35" fmla="*/ 84772 h 367426"/>
                  <a:gd name="connsiteX36" fmla="*/ 106443 w 290185"/>
                  <a:gd name="connsiteY36" fmla="*/ 105728 h 367426"/>
                  <a:gd name="connsiteX37" fmla="*/ 182643 w 290185"/>
                  <a:gd name="connsiteY37" fmla="*/ 105728 h 367426"/>
                  <a:gd name="connsiteX38" fmla="*/ 182643 w 290185"/>
                  <a:gd name="connsiteY38" fmla="*/ 84772 h 367426"/>
                  <a:gd name="connsiteX39" fmla="*/ 112158 w 290185"/>
                  <a:gd name="connsiteY39" fmla="*/ 127635 h 367426"/>
                  <a:gd name="connsiteX40" fmla="*/ 39768 w 290185"/>
                  <a:gd name="connsiteY40" fmla="*/ 196215 h 367426"/>
                  <a:gd name="connsiteX41" fmla="*/ 105490 w 290185"/>
                  <a:gd name="connsiteY41" fmla="*/ 343853 h 367426"/>
                  <a:gd name="connsiteX42" fmla="*/ 181690 w 290185"/>
                  <a:gd name="connsiteY42" fmla="*/ 343853 h 367426"/>
                  <a:gd name="connsiteX43" fmla="*/ 246460 w 290185"/>
                  <a:gd name="connsiteY43" fmla="*/ 195263 h 367426"/>
                  <a:gd name="connsiteX44" fmla="*/ 175975 w 290185"/>
                  <a:gd name="connsiteY44" fmla="*/ 127635 h 367426"/>
                  <a:gd name="connsiteX45" fmla="*/ 111205 w 290185"/>
                  <a:gd name="connsiteY45" fmla="*/ 127635 h 36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90185" h="367426">
                    <a:moveTo>
                      <a:pt x="125493" y="0"/>
                    </a:moveTo>
                    <a:cubicBezTo>
                      <a:pt x="147400" y="3810"/>
                      <a:pt x="167403" y="6667"/>
                      <a:pt x="190263" y="4763"/>
                    </a:cubicBezTo>
                    <a:cubicBezTo>
                      <a:pt x="213123" y="2858"/>
                      <a:pt x="204550" y="1905"/>
                      <a:pt x="210265" y="2858"/>
                    </a:cubicBezTo>
                    <a:cubicBezTo>
                      <a:pt x="215980" y="3810"/>
                      <a:pt x="221695" y="11430"/>
                      <a:pt x="218838" y="18097"/>
                    </a:cubicBezTo>
                    <a:lnTo>
                      <a:pt x="195978" y="62865"/>
                    </a:lnTo>
                    <a:lnTo>
                      <a:pt x="195978" y="62865"/>
                    </a:lnTo>
                    <a:cubicBezTo>
                      <a:pt x="206455" y="66675"/>
                      <a:pt x="203598" y="79058"/>
                      <a:pt x="203598" y="87630"/>
                    </a:cubicBezTo>
                    <a:lnTo>
                      <a:pt x="252175" y="107633"/>
                    </a:lnTo>
                    <a:cubicBezTo>
                      <a:pt x="261700" y="114300"/>
                      <a:pt x="256938" y="127635"/>
                      <a:pt x="245508" y="127635"/>
                    </a:cubicBezTo>
                    <a:lnTo>
                      <a:pt x="204550" y="111442"/>
                    </a:lnTo>
                    <a:lnTo>
                      <a:pt x="204550" y="122872"/>
                    </a:lnTo>
                    <a:cubicBezTo>
                      <a:pt x="235030" y="154305"/>
                      <a:pt x="276940" y="182880"/>
                      <a:pt x="287418" y="229553"/>
                    </a:cubicBezTo>
                    <a:cubicBezTo>
                      <a:pt x="302658" y="297180"/>
                      <a:pt x="253128" y="362903"/>
                      <a:pt x="183595" y="366713"/>
                    </a:cubicBezTo>
                    <a:cubicBezTo>
                      <a:pt x="160735" y="367665"/>
                      <a:pt x="128350" y="367665"/>
                      <a:pt x="105490" y="366713"/>
                    </a:cubicBezTo>
                    <a:cubicBezTo>
                      <a:pt x="33100" y="361950"/>
                      <a:pt x="-15477" y="290513"/>
                      <a:pt x="4525" y="221933"/>
                    </a:cubicBezTo>
                    <a:cubicBezTo>
                      <a:pt x="24528" y="153353"/>
                      <a:pt x="20718" y="187642"/>
                      <a:pt x="35005" y="172403"/>
                    </a:cubicBezTo>
                    <a:cubicBezTo>
                      <a:pt x="49293" y="157163"/>
                      <a:pt x="70248" y="140017"/>
                      <a:pt x="87393" y="122872"/>
                    </a:cubicBezTo>
                    <a:cubicBezTo>
                      <a:pt x="85488" y="119063"/>
                      <a:pt x="86440" y="116205"/>
                      <a:pt x="86440" y="112395"/>
                    </a:cubicBezTo>
                    <a:lnTo>
                      <a:pt x="49293" y="127635"/>
                    </a:lnTo>
                    <a:cubicBezTo>
                      <a:pt x="37863" y="127635"/>
                      <a:pt x="33100" y="114300"/>
                      <a:pt x="42625" y="107633"/>
                    </a:cubicBezTo>
                    <a:lnTo>
                      <a:pt x="86440" y="87630"/>
                    </a:lnTo>
                    <a:cubicBezTo>
                      <a:pt x="87393" y="79058"/>
                      <a:pt x="83583" y="68580"/>
                      <a:pt x="93108" y="63817"/>
                    </a:cubicBezTo>
                    <a:lnTo>
                      <a:pt x="70248" y="17145"/>
                    </a:lnTo>
                    <a:cubicBezTo>
                      <a:pt x="65485" y="-953"/>
                      <a:pt x="91203" y="953"/>
                      <a:pt x="101680" y="953"/>
                    </a:cubicBezTo>
                    <a:cubicBezTo>
                      <a:pt x="112158" y="953"/>
                      <a:pt x="103585" y="953"/>
                      <a:pt x="103585" y="953"/>
                    </a:cubicBezTo>
                    <a:lnTo>
                      <a:pt x="128350" y="953"/>
                    </a:lnTo>
                    <a:close/>
                    <a:moveTo>
                      <a:pt x="190263" y="26670"/>
                    </a:moveTo>
                    <a:cubicBezTo>
                      <a:pt x="179785" y="26670"/>
                      <a:pt x="169308" y="27622"/>
                      <a:pt x="158830" y="26670"/>
                    </a:cubicBezTo>
                    <a:cubicBezTo>
                      <a:pt x="148353" y="25717"/>
                      <a:pt x="135018" y="21908"/>
                      <a:pt x="122635" y="21908"/>
                    </a:cubicBezTo>
                    <a:cubicBezTo>
                      <a:pt x="110253" y="21908"/>
                      <a:pt x="103585" y="21908"/>
                      <a:pt x="94060" y="21908"/>
                    </a:cubicBezTo>
                    <a:lnTo>
                      <a:pt x="114063" y="60960"/>
                    </a:lnTo>
                    <a:lnTo>
                      <a:pt x="116920" y="60960"/>
                    </a:lnTo>
                    <a:cubicBezTo>
                      <a:pt x="116920" y="61913"/>
                      <a:pt x="171213" y="61913"/>
                      <a:pt x="171213" y="61913"/>
                    </a:cubicBezTo>
                    <a:lnTo>
                      <a:pt x="190263" y="25717"/>
                    </a:lnTo>
                    <a:close/>
                    <a:moveTo>
                      <a:pt x="182643" y="84772"/>
                    </a:moveTo>
                    <a:lnTo>
                      <a:pt x="106443" y="84772"/>
                    </a:lnTo>
                    <a:lnTo>
                      <a:pt x="106443" y="105728"/>
                    </a:lnTo>
                    <a:lnTo>
                      <a:pt x="182643" y="105728"/>
                    </a:lnTo>
                    <a:lnTo>
                      <a:pt x="182643" y="84772"/>
                    </a:lnTo>
                    <a:close/>
                    <a:moveTo>
                      <a:pt x="112158" y="127635"/>
                    </a:moveTo>
                    <a:cubicBezTo>
                      <a:pt x="89298" y="150495"/>
                      <a:pt x="60723" y="171450"/>
                      <a:pt x="39768" y="196215"/>
                    </a:cubicBezTo>
                    <a:cubicBezTo>
                      <a:pt x="-5952" y="253365"/>
                      <a:pt x="31195" y="340042"/>
                      <a:pt x="105490" y="343853"/>
                    </a:cubicBezTo>
                    <a:cubicBezTo>
                      <a:pt x="127398" y="344805"/>
                      <a:pt x="159783" y="344805"/>
                      <a:pt x="181690" y="343853"/>
                    </a:cubicBezTo>
                    <a:cubicBezTo>
                      <a:pt x="255985" y="339090"/>
                      <a:pt x="293133" y="253365"/>
                      <a:pt x="246460" y="195263"/>
                    </a:cubicBezTo>
                    <a:cubicBezTo>
                      <a:pt x="226458" y="170497"/>
                      <a:pt x="199788" y="149542"/>
                      <a:pt x="175975" y="127635"/>
                    </a:cubicBezTo>
                    <a:lnTo>
                      <a:pt x="111205" y="127635"/>
                    </a:lnTo>
                    <a:close/>
                  </a:path>
                </a:pathLst>
              </a:custGeom>
              <a:solidFill>
                <a:srgbClr val="FFFFFF"/>
              </a:solidFill>
              <a:ln w="9525" cap="flat">
                <a:noFill/>
                <a:prstDash val="solid"/>
                <a:miter/>
              </a:ln>
            </p:spPr>
            <p:txBody>
              <a:bodyPr rtlCol="0" anchor="ctr"/>
              <a:lstStyle/>
              <a:p>
                <a:endParaRPr lang="en-US"/>
              </a:p>
            </p:txBody>
          </p:sp>
          <p:sp>
            <p:nvSpPr>
              <p:cNvPr id="17" name="Freeform 24">
                <a:extLst>
                  <a:ext uri="{FF2B5EF4-FFF2-40B4-BE49-F238E27FC236}">
                    <a16:creationId xmlns:a16="http://schemas.microsoft.com/office/drawing/2014/main" id="{3187B872-9D6D-FE41-FA9A-CBF92F1EFCFD}"/>
                  </a:ext>
                </a:extLst>
              </p:cNvPr>
              <p:cNvSpPr/>
              <p:nvPr/>
            </p:nvSpPr>
            <p:spPr>
              <a:xfrm>
                <a:off x="5119456" y="3615073"/>
                <a:ext cx="112629" cy="129142"/>
              </a:xfrm>
              <a:custGeom>
                <a:avLst/>
                <a:gdLst>
                  <a:gd name="connsiteX0" fmla="*/ 44046 w 112629"/>
                  <a:gd name="connsiteY0" fmla="*/ 37764 h 129142"/>
                  <a:gd name="connsiteX1" fmla="*/ 71668 w 112629"/>
                  <a:gd name="connsiteY1" fmla="*/ 37764 h 129142"/>
                  <a:gd name="connsiteX2" fmla="*/ 79288 w 112629"/>
                  <a:gd name="connsiteY2" fmla="*/ 45384 h 129142"/>
                  <a:gd name="connsiteX3" fmla="*/ 69763 w 112629"/>
                  <a:gd name="connsiteY3" fmla="*/ 58719 h 129142"/>
                  <a:gd name="connsiteX4" fmla="*/ 34521 w 112629"/>
                  <a:gd name="connsiteY4" fmla="*/ 58719 h 129142"/>
                  <a:gd name="connsiteX5" fmla="*/ 34521 w 112629"/>
                  <a:gd name="connsiteY5" fmla="*/ 73959 h 129142"/>
                  <a:gd name="connsiteX6" fmla="*/ 65001 w 112629"/>
                  <a:gd name="connsiteY6" fmla="*/ 73959 h 129142"/>
                  <a:gd name="connsiteX7" fmla="*/ 68811 w 112629"/>
                  <a:gd name="connsiteY7" fmla="*/ 75864 h 129142"/>
                  <a:gd name="connsiteX8" fmla="*/ 70716 w 112629"/>
                  <a:gd name="connsiteY8" fmla="*/ 92056 h 129142"/>
                  <a:gd name="connsiteX9" fmla="*/ 65001 w 112629"/>
                  <a:gd name="connsiteY9" fmla="*/ 94914 h 129142"/>
                  <a:gd name="connsiteX10" fmla="*/ 44998 w 112629"/>
                  <a:gd name="connsiteY10" fmla="*/ 94914 h 129142"/>
                  <a:gd name="connsiteX11" fmla="*/ 79288 w 112629"/>
                  <a:gd name="connsiteY11" fmla="*/ 107296 h 129142"/>
                  <a:gd name="connsiteX12" fmla="*/ 105006 w 112629"/>
                  <a:gd name="connsiteY12" fmla="*/ 103486 h 129142"/>
                  <a:gd name="connsiteX13" fmla="*/ 97386 w 112629"/>
                  <a:gd name="connsiteY13" fmla="*/ 122536 h 129142"/>
                  <a:gd name="connsiteX14" fmla="*/ 19281 w 112629"/>
                  <a:gd name="connsiteY14" fmla="*/ 94914 h 129142"/>
                  <a:gd name="connsiteX15" fmla="*/ 4993 w 112629"/>
                  <a:gd name="connsiteY15" fmla="*/ 92056 h 129142"/>
                  <a:gd name="connsiteX16" fmla="*/ 13566 w 112629"/>
                  <a:gd name="connsiteY16" fmla="*/ 72054 h 129142"/>
                  <a:gd name="connsiteX17" fmla="*/ 13566 w 112629"/>
                  <a:gd name="connsiteY17" fmla="*/ 56814 h 129142"/>
                  <a:gd name="connsiteX18" fmla="*/ 3088 w 112629"/>
                  <a:gd name="connsiteY18" fmla="*/ 38716 h 129142"/>
                  <a:gd name="connsiteX19" fmla="*/ 19281 w 112629"/>
                  <a:gd name="connsiteY19" fmla="*/ 34906 h 129142"/>
                  <a:gd name="connsiteX20" fmla="*/ 85003 w 112629"/>
                  <a:gd name="connsiteY20" fmla="*/ 1569 h 129142"/>
                  <a:gd name="connsiteX21" fmla="*/ 112626 w 112629"/>
                  <a:gd name="connsiteY21" fmla="*/ 22524 h 129142"/>
                  <a:gd name="connsiteX22" fmla="*/ 102148 w 112629"/>
                  <a:gd name="connsiteY22" fmla="*/ 33001 h 129142"/>
                  <a:gd name="connsiteX23" fmla="*/ 88813 w 112629"/>
                  <a:gd name="connsiteY23" fmla="*/ 25381 h 129142"/>
                  <a:gd name="connsiteX24" fmla="*/ 54523 w 112629"/>
                  <a:gd name="connsiteY24" fmla="*/ 25381 h 129142"/>
                  <a:gd name="connsiteX25" fmla="*/ 45951 w 112629"/>
                  <a:gd name="connsiteY25" fmla="*/ 33954 h 129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2629" h="129142">
                    <a:moveTo>
                      <a:pt x="44046" y="37764"/>
                    </a:moveTo>
                    <a:lnTo>
                      <a:pt x="71668" y="37764"/>
                    </a:lnTo>
                    <a:cubicBezTo>
                      <a:pt x="74526" y="37764"/>
                      <a:pt x="78336" y="42526"/>
                      <a:pt x="79288" y="45384"/>
                    </a:cubicBezTo>
                    <a:cubicBezTo>
                      <a:pt x="80241" y="51099"/>
                      <a:pt x="76431" y="58719"/>
                      <a:pt x="69763" y="58719"/>
                    </a:cubicBezTo>
                    <a:lnTo>
                      <a:pt x="34521" y="58719"/>
                    </a:lnTo>
                    <a:cubicBezTo>
                      <a:pt x="33568" y="64434"/>
                      <a:pt x="33568" y="69196"/>
                      <a:pt x="34521" y="73959"/>
                    </a:cubicBezTo>
                    <a:lnTo>
                      <a:pt x="65001" y="73959"/>
                    </a:lnTo>
                    <a:cubicBezTo>
                      <a:pt x="65001" y="73959"/>
                      <a:pt x="68811" y="75864"/>
                      <a:pt x="68811" y="75864"/>
                    </a:cubicBezTo>
                    <a:cubicBezTo>
                      <a:pt x="74526" y="79674"/>
                      <a:pt x="74526" y="87294"/>
                      <a:pt x="70716" y="92056"/>
                    </a:cubicBezTo>
                    <a:cubicBezTo>
                      <a:pt x="66906" y="96819"/>
                      <a:pt x="65001" y="94914"/>
                      <a:pt x="65001" y="94914"/>
                    </a:cubicBezTo>
                    <a:lnTo>
                      <a:pt x="44998" y="94914"/>
                    </a:lnTo>
                    <a:cubicBezTo>
                      <a:pt x="52618" y="105391"/>
                      <a:pt x="65953" y="110154"/>
                      <a:pt x="79288" y="107296"/>
                    </a:cubicBezTo>
                    <a:cubicBezTo>
                      <a:pt x="92623" y="104439"/>
                      <a:pt x="97386" y="94914"/>
                      <a:pt x="105006" y="103486"/>
                    </a:cubicBezTo>
                    <a:cubicBezTo>
                      <a:pt x="112626" y="112059"/>
                      <a:pt x="105006" y="118726"/>
                      <a:pt x="97386" y="122536"/>
                    </a:cubicBezTo>
                    <a:cubicBezTo>
                      <a:pt x="67858" y="138729"/>
                      <a:pt x="33568" y="123489"/>
                      <a:pt x="19281" y="94914"/>
                    </a:cubicBezTo>
                    <a:cubicBezTo>
                      <a:pt x="13566" y="93961"/>
                      <a:pt x="9756" y="94914"/>
                      <a:pt x="4993" y="92056"/>
                    </a:cubicBezTo>
                    <a:cubicBezTo>
                      <a:pt x="-4532" y="85389"/>
                      <a:pt x="3088" y="71101"/>
                      <a:pt x="13566" y="72054"/>
                    </a:cubicBezTo>
                    <a:cubicBezTo>
                      <a:pt x="12613" y="67291"/>
                      <a:pt x="12613" y="61576"/>
                      <a:pt x="13566" y="56814"/>
                    </a:cubicBezTo>
                    <a:cubicBezTo>
                      <a:pt x="3088" y="57766"/>
                      <a:pt x="-4532" y="46336"/>
                      <a:pt x="3088" y="38716"/>
                    </a:cubicBezTo>
                    <a:cubicBezTo>
                      <a:pt x="10708" y="31096"/>
                      <a:pt x="13566" y="36811"/>
                      <a:pt x="19281" y="34906"/>
                    </a:cubicBezTo>
                    <a:cubicBezTo>
                      <a:pt x="31663" y="10141"/>
                      <a:pt x="56428" y="-5099"/>
                      <a:pt x="85003" y="1569"/>
                    </a:cubicBezTo>
                    <a:cubicBezTo>
                      <a:pt x="113578" y="8236"/>
                      <a:pt x="112626" y="12999"/>
                      <a:pt x="112626" y="22524"/>
                    </a:cubicBezTo>
                    <a:cubicBezTo>
                      <a:pt x="112626" y="32049"/>
                      <a:pt x="107863" y="33001"/>
                      <a:pt x="102148" y="33001"/>
                    </a:cubicBezTo>
                    <a:cubicBezTo>
                      <a:pt x="96433" y="33001"/>
                      <a:pt x="93576" y="28239"/>
                      <a:pt x="88813" y="25381"/>
                    </a:cubicBezTo>
                    <a:cubicBezTo>
                      <a:pt x="78336" y="18714"/>
                      <a:pt x="65001" y="19666"/>
                      <a:pt x="54523" y="25381"/>
                    </a:cubicBezTo>
                    <a:cubicBezTo>
                      <a:pt x="44046" y="31096"/>
                      <a:pt x="47856" y="30144"/>
                      <a:pt x="45951" y="33954"/>
                    </a:cubicBez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4542109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CDF59-C2C2-0F71-9473-8D778266160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0EE4489-BED2-40C4-B487-666D244E48C7}"/>
              </a:ext>
            </a:extLst>
          </p:cNvPr>
          <p:cNvSpPr>
            <a:spLocks noGrp="1"/>
          </p:cNvSpPr>
          <p:nvPr>
            <p:ph type="body" sz="quarter" idx="18"/>
          </p:nvPr>
        </p:nvSpPr>
        <p:spPr>
          <a:xfrm>
            <a:off x="7253207" y="1618150"/>
            <a:ext cx="4267624" cy="870198"/>
          </a:xfrm>
        </p:spPr>
        <p:txBody>
          <a:bodyPr/>
          <a:lstStyle/>
          <a:p>
            <a:pPr>
              <a:lnSpc>
                <a:spcPts val="3240"/>
              </a:lnSpc>
            </a:pPr>
            <a:r>
              <a:rPr lang="en-GB" sz="3200" dirty="0"/>
              <a:t>Setting Up &amp; Launching Smart </a:t>
            </a:r>
          </a:p>
          <a:p>
            <a:pPr>
              <a:lnSpc>
                <a:spcPts val="3240"/>
              </a:lnSpc>
            </a:pPr>
            <a:endParaRPr lang="en-GB" sz="3200" dirty="0"/>
          </a:p>
        </p:txBody>
      </p:sp>
      <p:sp>
        <p:nvSpPr>
          <p:cNvPr id="3" name="Text Placeholder 2">
            <a:extLst>
              <a:ext uri="{FF2B5EF4-FFF2-40B4-BE49-F238E27FC236}">
                <a16:creationId xmlns:a16="http://schemas.microsoft.com/office/drawing/2014/main" id="{8E0DC63F-1113-8B2F-1469-86F174148462}"/>
              </a:ext>
            </a:extLst>
          </p:cNvPr>
          <p:cNvSpPr>
            <a:spLocks noGrp="1"/>
          </p:cNvSpPr>
          <p:nvPr>
            <p:ph type="body" sz="quarter" idx="19"/>
          </p:nvPr>
        </p:nvSpPr>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Module 6</a:t>
            </a:r>
          </a:p>
        </p:txBody>
      </p:sp>
      <p:sp>
        <p:nvSpPr>
          <p:cNvPr id="29" name="Slide Number Placeholder 5">
            <a:extLst>
              <a:ext uri="{FF2B5EF4-FFF2-40B4-BE49-F238E27FC236}">
                <a16:creationId xmlns:a16="http://schemas.microsoft.com/office/drawing/2014/main" id="{34392913-5D35-7857-F687-67AA0DFE900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5</a:t>
            </a:fld>
            <a:endParaRPr lang="fr-CA" sz="1200" dirty="0"/>
          </a:p>
        </p:txBody>
      </p:sp>
      <p:sp>
        <p:nvSpPr>
          <p:cNvPr id="25" name="Text Placeholder 4">
            <a:extLst>
              <a:ext uri="{FF2B5EF4-FFF2-40B4-BE49-F238E27FC236}">
                <a16:creationId xmlns:a16="http://schemas.microsoft.com/office/drawing/2014/main" id="{8D450DFA-D326-43D0-9DF1-C765CEBB9981}"/>
              </a:ext>
            </a:extLst>
          </p:cNvPr>
          <p:cNvSpPr>
            <a:spLocks noGrp="1"/>
          </p:cNvSpPr>
          <p:nvPr>
            <p:ph type="body" sz="quarter" idx="23"/>
          </p:nvPr>
        </p:nvSpPr>
        <p:spPr>
          <a:xfrm>
            <a:off x="455462" y="3682738"/>
            <a:ext cx="3130702" cy="1373830"/>
          </a:xfrm>
        </p:spPr>
        <p:txBody>
          <a:bodyPr lIns="91440" tIns="45720" rIns="91440" bIns="45720" anchor="t"/>
          <a:lstStyle/>
          <a:p>
            <a:pPr>
              <a:buNone/>
            </a:pPr>
            <a:r>
              <a:rPr lang="en-US" sz="4000" b="1" dirty="0">
                <a:solidFill>
                  <a:srgbClr val="EC7C69"/>
                </a:solidFill>
              </a:rPr>
              <a:t>Overview:</a:t>
            </a:r>
            <a:endParaRPr lang="en-US" sz="4000" dirty="0"/>
          </a:p>
        </p:txBody>
      </p:sp>
      <p:sp>
        <p:nvSpPr>
          <p:cNvPr id="26" name="Text Placeholder 4">
            <a:extLst>
              <a:ext uri="{FF2B5EF4-FFF2-40B4-BE49-F238E27FC236}">
                <a16:creationId xmlns:a16="http://schemas.microsoft.com/office/drawing/2014/main" id="{E692E126-A856-F0CE-FE52-EDEEF84A76E2}"/>
              </a:ext>
            </a:extLst>
          </p:cNvPr>
          <p:cNvSpPr txBox="1">
            <a:spLocks/>
          </p:cNvSpPr>
          <p:nvPr/>
        </p:nvSpPr>
        <p:spPr>
          <a:xfrm>
            <a:off x="4813539" y="4455381"/>
            <a:ext cx="6707291" cy="70420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dirty="0"/>
              <a:t>This module introduces what sets these accommodations apart from traditional tourism models and explores key business, financial, and site planning principles for launching your own. You’ll gain the foundational knowledge needed to shape a successful, purpose-driven business that aligns with both market trends and your personal values.</a:t>
            </a:r>
          </a:p>
        </p:txBody>
      </p:sp>
      <p:sp>
        <p:nvSpPr>
          <p:cNvPr id="27" name="Text Placeholder 4">
            <a:extLst>
              <a:ext uri="{FF2B5EF4-FFF2-40B4-BE49-F238E27FC236}">
                <a16:creationId xmlns:a16="http://schemas.microsoft.com/office/drawing/2014/main" id="{71E24FF5-0447-4C0E-374E-FA093D1717F6}"/>
              </a:ext>
            </a:extLst>
          </p:cNvPr>
          <p:cNvSpPr txBox="1">
            <a:spLocks/>
          </p:cNvSpPr>
          <p:nvPr/>
        </p:nvSpPr>
        <p:spPr>
          <a:xfrm>
            <a:off x="473838" y="4455381"/>
            <a:ext cx="4149919"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b="1" dirty="0"/>
              <a:t>Alternative tourism accommodation—like eco-lodges, glamping pods, and heritage stays—is booming as travellers increasingly seek authentic, sustainable experiences</a:t>
            </a:r>
            <a:endParaRPr lang="en-IE" dirty="0"/>
          </a:p>
        </p:txBody>
      </p:sp>
      <p:pic>
        <p:nvPicPr>
          <p:cNvPr id="10" name="Picture Placeholder 9" descr="A group of kids drawing on a large screen&#10;&#10;AI-generated content may be incorrect.">
            <a:extLst>
              <a:ext uri="{FF2B5EF4-FFF2-40B4-BE49-F238E27FC236}">
                <a16:creationId xmlns:a16="http://schemas.microsoft.com/office/drawing/2014/main" id="{5A1F078E-E173-7B74-2357-E88D097464BD}"/>
              </a:ext>
            </a:extLst>
          </p:cNvPr>
          <p:cNvPicPr>
            <a:picLocks noGrp="1" noChangeAspect="1"/>
          </p:cNvPicPr>
          <p:nvPr>
            <p:ph type="pic" sz="quarter" idx="67"/>
          </p:nvPr>
        </p:nvPicPr>
        <p:blipFill>
          <a:blip r:embed="rId2"/>
          <a:srcRect t="1389" b="1389"/>
          <a:stretch>
            <a:fillRect/>
          </a:stretch>
        </p:blipFill>
        <p:spPr/>
      </p:pic>
    </p:spTree>
    <p:extLst>
      <p:ext uri="{BB962C8B-B14F-4D97-AF65-F5344CB8AC3E}">
        <p14:creationId xmlns:p14="http://schemas.microsoft.com/office/powerpoint/2010/main" val="11648024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3AF5E-6216-6822-2C64-C661804B76C5}"/>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086796F9-8B2E-CD2D-C725-D287BE8EB5E3}"/>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EC7C69"/>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F4748ACE-CFF3-3E5F-25D4-694F0013754D}"/>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CBB881E8-D2DA-02B3-15CD-8AE9E32B340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50</a:t>
            </a:fld>
            <a:endParaRPr lang="fr-CA" sz="1200" dirty="0"/>
          </a:p>
        </p:txBody>
      </p:sp>
      <p:sp>
        <p:nvSpPr>
          <p:cNvPr id="2" name="TextBox 1">
            <a:extLst>
              <a:ext uri="{FF2B5EF4-FFF2-40B4-BE49-F238E27FC236}">
                <a16:creationId xmlns:a16="http://schemas.microsoft.com/office/drawing/2014/main" id="{98F9E3C3-3E67-3D0C-1014-7C3624DAD5FD}"/>
              </a:ext>
            </a:extLst>
          </p:cNvPr>
          <p:cNvSpPr txBox="1"/>
          <p:nvPr/>
        </p:nvSpPr>
        <p:spPr>
          <a:xfrm>
            <a:off x="2039426" y="1231046"/>
            <a:ext cx="8900381" cy="2246769"/>
          </a:xfrm>
          <a:prstGeom prst="rect">
            <a:avLst/>
          </a:prstGeom>
          <a:noFill/>
        </p:spPr>
        <p:txBody>
          <a:bodyPr wrap="square">
            <a:spAutoFit/>
          </a:bodyPr>
          <a:lstStyle/>
          <a:p>
            <a:pPr>
              <a:lnSpc>
                <a:spcPts val="2380"/>
              </a:lnSpc>
              <a:spcAft>
                <a:spcPts val="1200"/>
              </a:spcAft>
            </a:pPr>
            <a:r>
              <a:rPr lang="en-IE" sz="2200" dirty="0">
                <a:solidFill>
                  <a:srgbClr val="494949"/>
                </a:solidFill>
              </a:rPr>
              <a:t>This slides explain the above in more detail and approximate costings, prices and ROI you can expect according to a number of popular alternative tourism accommodations</a:t>
            </a:r>
          </a:p>
          <a:p>
            <a:pPr>
              <a:lnSpc>
                <a:spcPts val="2380"/>
              </a:lnSpc>
              <a:spcAft>
                <a:spcPts val="1200"/>
              </a:spcAft>
            </a:pPr>
            <a:endParaRPr lang="en-IE" sz="2200" dirty="0">
              <a:solidFill>
                <a:srgbClr val="494949"/>
              </a:solidFill>
            </a:endParaRPr>
          </a:p>
          <a:p>
            <a:pPr>
              <a:lnSpc>
                <a:spcPts val="2380"/>
              </a:lnSpc>
            </a:pPr>
            <a:endParaRPr lang="en-US" sz="2200" dirty="0">
              <a:solidFill>
                <a:srgbClr val="494949"/>
              </a:solidFill>
            </a:endParaRPr>
          </a:p>
          <a:p>
            <a:pPr>
              <a:lnSpc>
                <a:spcPts val="2380"/>
              </a:lnSpc>
            </a:pPr>
            <a:endParaRPr lang="en-US" sz="2200" b="0" dirty="0">
              <a:solidFill>
                <a:srgbClr val="494949"/>
              </a:solidFill>
            </a:endParaRPr>
          </a:p>
        </p:txBody>
      </p:sp>
      <p:pic>
        <p:nvPicPr>
          <p:cNvPr id="14" name="Picture 13">
            <a:extLst>
              <a:ext uri="{FF2B5EF4-FFF2-40B4-BE49-F238E27FC236}">
                <a16:creationId xmlns:a16="http://schemas.microsoft.com/office/drawing/2014/main" id="{BACD75D3-D935-99A8-2E96-532EF5F24156}"/>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DEF03917-2F7A-4FCA-C104-24A09E7FEAAE}"/>
              </a:ext>
            </a:extLst>
          </p:cNvPr>
          <p:cNvSpPr txBox="1">
            <a:spLocks/>
          </p:cNvSpPr>
          <p:nvPr/>
        </p:nvSpPr>
        <p:spPr>
          <a:xfrm>
            <a:off x="2039427" y="400242"/>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Concept and Accommodation Types</a:t>
            </a:r>
          </a:p>
          <a:p>
            <a:pPr>
              <a:lnSpc>
                <a:spcPts val="2900"/>
              </a:lnSpc>
            </a:pPr>
            <a:endParaRPr lang="en-US" dirty="0">
              <a:solidFill>
                <a:srgbClr val="459597"/>
              </a:solidFill>
            </a:endParaRPr>
          </a:p>
          <a:p>
            <a:pPr>
              <a:lnSpc>
                <a:spcPts val="2900"/>
              </a:lnSpc>
            </a:pPr>
            <a:endParaRPr lang="en-US" dirty="0"/>
          </a:p>
        </p:txBody>
      </p:sp>
      <p:sp>
        <p:nvSpPr>
          <p:cNvPr id="6" name="Text Placeholder 3">
            <a:extLst>
              <a:ext uri="{FF2B5EF4-FFF2-40B4-BE49-F238E27FC236}">
                <a16:creationId xmlns:a16="http://schemas.microsoft.com/office/drawing/2014/main" id="{CD7B4574-AEDD-0C7F-6967-DA58B25D82C5}"/>
              </a:ext>
            </a:extLst>
          </p:cNvPr>
          <p:cNvSpPr txBox="1">
            <a:spLocks/>
          </p:cNvSpPr>
          <p:nvPr/>
        </p:nvSpPr>
        <p:spPr>
          <a:xfrm rot="16200000">
            <a:off x="-983297" y="1835609"/>
            <a:ext cx="4099836"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Types of ATAs</a:t>
            </a:r>
          </a:p>
          <a:p>
            <a:pPr algn="r">
              <a:lnSpc>
                <a:spcPts val="3620"/>
              </a:lnSpc>
            </a:pPr>
            <a:endParaRPr lang="en-US" dirty="0">
              <a:solidFill>
                <a:schemeClr val="bg1"/>
              </a:solidFill>
            </a:endParaRPr>
          </a:p>
        </p:txBody>
      </p:sp>
      <p:sp>
        <p:nvSpPr>
          <p:cNvPr id="11" name="TextBox 10">
            <a:extLst>
              <a:ext uri="{FF2B5EF4-FFF2-40B4-BE49-F238E27FC236}">
                <a16:creationId xmlns:a16="http://schemas.microsoft.com/office/drawing/2014/main" id="{26DC3575-58B2-80EE-6244-9DD434BFAFE9}"/>
              </a:ext>
            </a:extLst>
          </p:cNvPr>
          <p:cNvSpPr txBox="1"/>
          <p:nvPr/>
        </p:nvSpPr>
        <p:spPr>
          <a:xfrm>
            <a:off x="2039426" y="5915642"/>
            <a:ext cx="6311152" cy="369332"/>
          </a:xfrm>
          <a:prstGeom prst="rect">
            <a:avLst/>
          </a:prstGeom>
          <a:noFill/>
        </p:spPr>
        <p:txBody>
          <a:bodyPr wrap="square" rtlCol="0">
            <a:spAutoFit/>
          </a:bodyPr>
          <a:lstStyle/>
          <a:p>
            <a:r>
              <a:rPr lang="en-US" dirty="0">
                <a:solidFill>
                  <a:srgbClr val="459597"/>
                </a:solidFill>
                <a:hlinkClick r:id="rId4">
                  <a:extLst>
                    <a:ext uri="{A12FA001-AC4F-418D-AE19-62706E023703}">
                      <ahyp:hlinkClr xmlns:ahyp="http://schemas.microsoft.com/office/drawing/2018/hyperlinkcolor" val="tx"/>
                    </a:ext>
                  </a:extLst>
                </a:hlinkClick>
              </a:rPr>
              <a:t>How To Start, Set Up, And Build A Profitable Glamping Business</a:t>
            </a:r>
            <a:endParaRPr lang="en-IE" dirty="0">
              <a:solidFill>
                <a:srgbClr val="459597"/>
              </a:solidFill>
            </a:endParaRPr>
          </a:p>
        </p:txBody>
      </p:sp>
      <p:graphicFrame>
        <p:nvGraphicFramePr>
          <p:cNvPr id="13" name="Table 12">
            <a:extLst>
              <a:ext uri="{FF2B5EF4-FFF2-40B4-BE49-F238E27FC236}">
                <a16:creationId xmlns:a16="http://schemas.microsoft.com/office/drawing/2014/main" id="{C61FA31E-7E74-6F4E-4C9B-2C552FA73420}"/>
              </a:ext>
            </a:extLst>
          </p:cNvPr>
          <p:cNvGraphicFramePr>
            <a:graphicFrameLocks noGrp="1"/>
          </p:cNvGraphicFramePr>
          <p:nvPr>
            <p:extLst>
              <p:ext uri="{D42A27DB-BD31-4B8C-83A1-F6EECF244321}">
                <p14:modId xmlns:p14="http://schemas.microsoft.com/office/powerpoint/2010/main" val="3123918390"/>
              </p:ext>
            </p:extLst>
          </p:nvPr>
        </p:nvGraphicFramePr>
        <p:xfrm>
          <a:off x="2071513" y="2533486"/>
          <a:ext cx="9424200" cy="3322320"/>
        </p:xfrm>
        <a:graphic>
          <a:graphicData uri="http://schemas.openxmlformats.org/drawingml/2006/table">
            <a:tbl>
              <a:tblPr firstRow="1" bandRow="1">
                <a:tableStyleId>{5C22544A-7EE6-4342-B048-85BDC9FD1C3A}</a:tableStyleId>
              </a:tblPr>
              <a:tblGrid>
                <a:gridCol w="3141400">
                  <a:extLst>
                    <a:ext uri="{9D8B030D-6E8A-4147-A177-3AD203B41FA5}">
                      <a16:colId xmlns:a16="http://schemas.microsoft.com/office/drawing/2014/main" val="1315654808"/>
                    </a:ext>
                  </a:extLst>
                </a:gridCol>
                <a:gridCol w="3141400">
                  <a:extLst>
                    <a:ext uri="{9D8B030D-6E8A-4147-A177-3AD203B41FA5}">
                      <a16:colId xmlns:a16="http://schemas.microsoft.com/office/drawing/2014/main" val="2964838693"/>
                    </a:ext>
                  </a:extLst>
                </a:gridCol>
                <a:gridCol w="3141400">
                  <a:extLst>
                    <a:ext uri="{9D8B030D-6E8A-4147-A177-3AD203B41FA5}">
                      <a16:colId xmlns:a16="http://schemas.microsoft.com/office/drawing/2014/main" val="573140853"/>
                    </a:ext>
                  </a:extLst>
                </a:gridCol>
              </a:tblGrid>
              <a:tr h="370840">
                <a:tc>
                  <a:txBody>
                    <a:bodyPr/>
                    <a:lstStyle/>
                    <a:p>
                      <a:r>
                        <a:rPr lang="en-IE" sz="2200" b="1" dirty="0">
                          <a:effectLst/>
                        </a:rPr>
                        <a:t>Accommodation Type</a:t>
                      </a:r>
                    </a:p>
                  </a:txBody>
                  <a:tcPr anchor="ctr">
                    <a:lnB w="12700" cap="flat" cmpd="sng" algn="ctr">
                      <a:solidFill>
                        <a:srgbClr val="459597"/>
                      </a:solidFill>
                      <a:prstDash val="solid"/>
                      <a:round/>
                      <a:headEnd type="none" w="med" len="med"/>
                      <a:tailEnd type="none" w="med" len="med"/>
                    </a:lnB>
                    <a:solidFill>
                      <a:srgbClr val="EC7C69"/>
                    </a:solidFill>
                  </a:tcPr>
                </a:tc>
                <a:tc>
                  <a:txBody>
                    <a:bodyPr/>
                    <a:lstStyle/>
                    <a:p>
                      <a:r>
                        <a:rPr lang="en-IE" sz="2200" b="1" dirty="0">
                          <a:effectLst/>
                        </a:rPr>
                        <a:t>Pros</a:t>
                      </a:r>
                    </a:p>
                  </a:txBody>
                  <a:tcPr anchor="ctr">
                    <a:lnB w="12700" cap="flat" cmpd="sng" algn="ctr">
                      <a:solidFill>
                        <a:srgbClr val="459597"/>
                      </a:solidFill>
                      <a:prstDash val="solid"/>
                      <a:round/>
                      <a:headEnd type="none" w="med" len="med"/>
                      <a:tailEnd type="none" w="med" len="med"/>
                    </a:lnB>
                    <a:solidFill>
                      <a:srgbClr val="EC7C69"/>
                    </a:solidFill>
                  </a:tcPr>
                </a:tc>
                <a:tc>
                  <a:txBody>
                    <a:bodyPr/>
                    <a:lstStyle/>
                    <a:p>
                      <a:r>
                        <a:rPr lang="en-IE" sz="2200" b="1" dirty="0">
                          <a:effectLst/>
                        </a:rPr>
                        <a:t>Cons</a:t>
                      </a:r>
                    </a:p>
                  </a:txBody>
                  <a:tcPr anchor="ctr">
                    <a:lnB w="12700" cap="flat" cmpd="sng" algn="ctr">
                      <a:solidFill>
                        <a:srgbClr val="459597"/>
                      </a:solidFill>
                      <a:prstDash val="solid"/>
                      <a:round/>
                      <a:headEnd type="none" w="med" len="med"/>
                      <a:tailEnd type="none" w="med" len="med"/>
                    </a:lnB>
                    <a:solidFill>
                      <a:srgbClr val="EC7C69"/>
                    </a:solidFill>
                  </a:tcPr>
                </a:tc>
                <a:extLst>
                  <a:ext uri="{0D108BD9-81ED-4DB2-BD59-A6C34878D82A}">
                    <a16:rowId xmlns:a16="http://schemas.microsoft.com/office/drawing/2014/main" val="3641832468"/>
                  </a:ext>
                </a:extLst>
              </a:tr>
              <a:tr h="370840">
                <a:tc>
                  <a:txBody>
                    <a:bodyPr/>
                    <a:lstStyle/>
                    <a:p>
                      <a:r>
                        <a:rPr lang="en-IE" sz="2000" b="1" dirty="0">
                          <a:solidFill>
                            <a:srgbClr val="459597"/>
                          </a:solidFill>
                          <a:effectLst/>
                        </a:rPr>
                        <a:t>Safari Tents</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tc>
                  <a:txBody>
                    <a:bodyPr/>
                    <a:lstStyle/>
                    <a:p>
                      <a:r>
                        <a:rPr lang="en-IE" sz="2000">
                          <a:solidFill>
                            <a:srgbClr val="494949"/>
                          </a:solidFill>
                          <a:effectLst/>
                        </a:rPr>
                        <a:t>Spacious, family-friendly</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tc>
                  <a:txBody>
                    <a:bodyPr/>
                    <a:lstStyle/>
                    <a:p>
                      <a:r>
                        <a:rPr lang="en-IE" sz="2000">
                          <a:solidFill>
                            <a:srgbClr val="494949"/>
                          </a:solidFill>
                          <a:effectLst/>
                        </a:rPr>
                        <a:t>Less insulated</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extLst>
                  <a:ext uri="{0D108BD9-81ED-4DB2-BD59-A6C34878D82A}">
                    <a16:rowId xmlns:a16="http://schemas.microsoft.com/office/drawing/2014/main" val="436756021"/>
                  </a:ext>
                </a:extLst>
              </a:tr>
              <a:tr h="370840">
                <a:tc>
                  <a:txBody>
                    <a:bodyPr/>
                    <a:lstStyle/>
                    <a:p>
                      <a:r>
                        <a:rPr lang="en-IE" sz="2000" b="1" dirty="0">
                          <a:solidFill>
                            <a:srgbClr val="459597"/>
                          </a:solidFill>
                          <a:effectLst/>
                        </a:rPr>
                        <a:t>Glamping Domes</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tc>
                  <a:txBody>
                    <a:bodyPr/>
                    <a:lstStyle/>
                    <a:p>
                      <a:r>
                        <a:rPr lang="en-US" sz="2000" dirty="0">
                          <a:solidFill>
                            <a:srgbClr val="494949"/>
                          </a:solidFill>
                          <a:effectLst/>
                        </a:rPr>
                        <a:t>Futuristic design, well-insulated, suitable for all audiences</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tc>
                  <a:txBody>
                    <a:bodyPr/>
                    <a:lstStyle/>
                    <a:p>
                      <a:r>
                        <a:rPr lang="en-IE" sz="2000">
                          <a:solidFill>
                            <a:srgbClr val="494949"/>
                          </a:solidFill>
                          <a:effectLst/>
                        </a:rPr>
                        <a:t>Can get hot</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extLst>
                  <a:ext uri="{0D108BD9-81ED-4DB2-BD59-A6C34878D82A}">
                    <a16:rowId xmlns:a16="http://schemas.microsoft.com/office/drawing/2014/main" val="2119150372"/>
                  </a:ext>
                </a:extLst>
              </a:tr>
              <a:tr h="370840">
                <a:tc>
                  <a:txBody>
                    <a:bodyPr/>
                    <a:lstStyle/>
                    <a:p>
                      <a:r>
                        <a:rPr lang="en-IE" sz="2000" b="1" dirty="0">
                          <a:solidFill>
                            <a:srgbClr val="459597"/>
                          </a:solidFill>
                          <a:effectLst/>
                        </a:rPr>
                        <a:t>Tiny Houses</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tc>
                  <a:txBody>
                    <a:bodyPr/>
                    <a:lstStyle/>
                    <a:p>
                      <a:r>
                        <a:rPr lang="en-IE" sz="2000" dirty="0">
                          <a:solidFill>
                            <a:srgbClr val="494949"/>
                          </a:solidFill>
                          <a:effectLst/>
                        </a:rPr>
                        <a:t>Fully equipped, usable year-round</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tc>
                  <a:txBody>
                    <a:bodyPr/>
                    <a:lstStyle/>
                    <a:p>
                      <a:r>
                        <a:rPr lang="en-IE" sz="2000" dirty="0">
                          <a:solidFill>
                            <a:srgbClr val="494949"/>
                          </a:solidFill>
                          <a:effectLst/>
                        </a:rPr>
                        <a:t>Smaller</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extLst>
                  <a:ext uri="{0D108BD9-81ED-4DB2-BD59-A6C34878D82A}">
                    <a16:rowId xmlns:a16="http://schemas.microsoft.com/office/drawing/2014/main" val="1324824433"/>
                  </a:ext>
                </a:extLst>
              </a:tr>
              <a:tr h="370840">
                <a:tc>
                  <a:txBody>
                    <a:bodyPr/>
                    <a:lstStyle/>
                    <a:p>
                      <a:r>
                        <a:rPr lang="en-IE" sz="2000" b="1" dirty="0">
                          <a:solidFill>
                            <a:srgbClr val="459597"/>
                          </a:solidFill>
                          <a:effectLst/>
                        </a:rPr>
                        <a:t>Treehouses</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tc>
                  <a:txBody>
                    <a:bodyPr/>
                    <a:lstStyle/>
                    <a:p>
                      <a:r>
                        <a:rPr lang="en-IE" sz="2000" dirty="0">
                          <a:solidFill>
                            <a:srgbClr val="494949"/>
                          </a:solidFill>
                          <a:effectLst/>
                        </a:rPr>
                        <a:t>Unique, immersive in nature</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tc>
                  <a:txBody>
                    <a:bodyPr/>
                    <a:lstStyle/>
                    <a:p>
                      <a:r>
                        <a:rPr lang="en-IE" sz="2000" dirty="0">
                          <a:solidFill>
                            <a:srgbClr val="494949"/>
                          </a:solidFill>
                          <a:effectLst/>
                        </a:rPr>
                        <a:t>Not always accessible</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extLst>
                  <a:ext uri="{0D108BD9-81ED-4DB2-BD59-A6C34878D82A}">
                    <a16:rowId xmlns:a16="http://schemas.microsoft.com/office/drawing/2014/main" val="1847260058"/>
                  </a:ext>
                </a:extLst>
              </a:tr>
              <a:tr h="0">
                <a:tc>
                  <a:txBody>
                    <a:bodyPr/>
                    <a:lstStyle/>
                    <a:p>
                      <a:r>
                        <a:rPr lang="en-IE" sz="2000" b="1" dirty="0">
                          <a:solidFill>
                            <a:srgbClr val="459597"/>
                          </a:solidFill>
                          <a:effectLst/>
                        </a:rPr>
                        <a:t>Yurts</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tc>
                  <a:txBody>
                    <a:bodyPr/>
                    <a:lstStyle/>
                    <a:p>
                      <a:r>
                        <a:rPr lang="en-IE" sz="2000">
                          <a:solidFill>
                            <a:srgbClr val="494949"/>
                          </a:solidFill>
                          <a:effectLst/>
                        </a:rPr>
                        <a:t>Cozy, atmospheric</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tc>
                  <a:txBody>
                    <a:bodyPr/>
                    <a:lstStyle/>
                    <a:p>
                      <a:r>
                        <a:rPr lang="en-IE" sz="2000" dirty="0">
                          <a:solidFill>
                            <a:srgbClr val="494949"/>
                          </a:solidFill>
                          <a:effectLst/>
                        </a:rPr>
                        <a:t>Thin walls = less privacy</a:t>
                      </a:r>
                    </a:p>
                  </a:txBody>
                  <a:tcPr anchor="ct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noFill/>
                  </a:tcPr>
                </a:tc>
                <a:extLst>
                  <a:ext uri="{0D108BD9-81ED-4DB2-BD59-A6C34878D82A}">
                    <a16:rowId xmlns:a16="http://schemas.microsoft.com/office/drawing/2014/main" val="1360181461"/>
                  </a:ext>
                </a:extLst>
              </a:tr>
            </a:tbl>
          </a:graphicData>
        </a:graphic>
      </p:graphicFrame>
    </p:spTree>
    <p:extLst>
      <p:ext uri="{BB962C8B-B14F-4D97-AF65-F5344CB8AC3E}">
        <p14:creationId xmlns:p14="http://schemas.microsoft.com/office/powerpoint/2010/main" val="10669766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027F6-6059-A605-6167-9E6DA576DC6C}"/>
            </a:ext>
          </a:extLst>
        </p:cNvPr>
        <p:cNvGrpSpPr/>
        <p:nvPr/>
      </p:nvGrpSpPr>
      <p:grpSpPr>
        <a:xfrm>
          <a:off x="0" y="0"/>
          <a:ext cx="0" cy="0"/>
          <a:chOff x="0" y="0"/>
          <a:chExt cx="0" cy="0"/>
        </a:xfrm>
      </p:grpSpPr>
      <p:sp>
        <p:nvSpPr>
          <p:cNvPr id="2" name="Text Placeholder 3">
            <a:extLst>
              <a:ext uri="{FF2B5EF4-FFF2-40B4-BE49-F238E27FC236}">
                <a16:creationId xmlns:a16="http://schemas.microsoft.com/office/drawing/2014/main" id="{293329F3-26C2-6FC3-750D-042FAFD54A5C}"/>
              </a:ext>
            </a:extLst>
          </p:cNvPr>
          <p:cNvSpPr txBox="1">
            <a:spLocks/>
          </p:cNvSpPr>
          <p:nvPr/>
        </p:nvSpPr>
        <p:spPr>
          <a:xfrm>
            <a:off x="638570" y="460983"/>
            <a:ext cx="827770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Cabins</a:t>
            </a:r>
          </a:p>
        </p:txBody>
      </p:sp>
      <p:cxnSp>
        <p:nvCxnSpPr>
          <p:cNvPr id="3" name="Straight Connector 2">
            <a:extLst>
              <a:ext uri="{FF2B5EF4-FFF2-40B4-BE49-F238E27FC236}">
                <a16:creationId xmlns:a16="http://schemas.microsoft.com/office/drawing/2014/main" id="{4445B15F-DF04-88BC-E95F-FAF059374D53}"/>
              </a:ext>
            </a:extLst>
          </p:cNvPr>
          <p:cNvCxnSpPr>
            <a:cxnSpLocks/>
          </p:cNvCxnSpPr>
          <p:nvPr/>
        </p:nvCxnSpPr>
        <p:spPr>
          <a:xfrm>
            <a:off x="0" y="1068885"/>
            <a:ext cx="270192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8F47BE2-4C13-E3CA-3D13-6A26FE9B946E}"/>
              </a:ext>
            </a:extLst>
          </p:cNvPr>
          <p:cNvSpPr txBox="1"/>
          <p:nvPr/>
        </p:nvSpPr>
        <p:spPr>
          <a:xfrm>
            <a:off x="605790" y="1404147"/>
            <a:ext cx="4630825" cy="3481787"/>
          </a:xfrm>
          <a:prstGeom prst="rect">
            <a:avLst/>
          </a:prstGeom>
          <a:noFill/>
        </p:spPr>
        <p:txBody>
          <a:bodyPr wrap="square">
            <a:spAutoFit/>
          </a:bodyPr>
          <a:lstStyle/>
          <a:p>
            <a:pPr marL="457200" indent="-457200">
              <a:lnSpc>
                <a:spcPts val="2240"/>
              </a:lnSpc>
              <a:buClr>
                <a:srgbClr val="EC7C69"/>
              </a:buClr>
              <a:buFont typeface="Arial" panose="020B0604020202020204" pitchFamily="34" charset="0"/>
              <a:buChar char="•"/>
            </a:pPr>
            <a:r>
              <a:rPr lang="en-US" sz="2200" dirty="0">
                <a:solidFill>
                  <a:srgbClr val="494949"/>
                </a:solidFill>
              </a:rPr>
              <a:t>Cabins are </a:t>
            </a:r>
            <a:r>
              <a:rPr lang="en-US" sz="2200" b="1" dirty="0">
                <a:solidFill>
                  <a:srgbClr val="494949"/>
                </a:solidFill>
              </a:rPr>
              <a:t>growing in popularity </a:t>
            </a:r>
            <a:r>
              <a:rPr lang="en-US" sz="2200" dirty="0">
                <a:solidFill>
                  <a:srgbClr val="494949"/>
                </a:solidFill>
              </a:rPr>
              <a:t>as travelers looks to </a:t>
            </a:r>
            <a:r>
              <a:rPr lang="en-US" sz="2200" b="1" dirty="0">
                <a:solidFill>
                  <a:srgbClr val="494949"/>
                </a:solidFill>
              </a:rPr>
              <a:t>reconnect with nature </a:t>
            </a:r>
            <a:r>
              <a:rPr lang="en-US" sz="2200" dirty="0">
                <a:solidFill>
                  <a:srgbClr val="494949"/>
                </a:solidFill>
              </a:rPr>
              <a:t>and escape their busy lifestyles. </a:t>
            </a:r>
          </a:p>
          <a:p>
            <a:pPr marL="457200" indent="-457200">
              <a:lnSpc>
                <a:spcPts val="2240"/>
              </a:lnSpc>
              <a:buClr>
                <a:srgbClr val="EC7C69"/>
              </a:buClr>
              <a:buFont typeface="Arial" panose="020B0604020202020204" pitchFamily="34" charset="0"/>
              <a:buChar char="•"/>
            </a:pPr>
            <a:r>
              <a:rPr lang="en-US" sz="2200" dirty="0">
                <a:solidFill>
                  <a:srgbClr val="494949"/>
                </a:solidFill>
              </a:rPr>
              <a:t>Cabins can be basic through to high-end, bespoke designs. </a:t>
            </a:r>
          </a:p>
          <a:p>
            <a:pPr marL="457200" indent="-457200">
              <a:lnSpc>
                <a:spcPts val="2240"/>
              </a:lnSpc>
              <a:buClr>
                <a:srgbClr val="EC7C69"/>
              </a:buClr>
              <a:buFont typeface="Arial" panose="020B0604020202020204" pitchFamily="34" charset="0"/>
              <a:buChar char="•"/>
            </a:pPr>
            <a:r>
              <a:rPr lang="en-US" sz="2200" dirty="0">
                <a:solidFill>
                  <a:srgbClr val="494949"/>
                </a:solidFill>
              </a:rPr>
              <a:t>Cabins with </a:t>
            </a:r>
            <a:r>
              <a:rPr lang="en-US" sz="2200" b="1" dirty="0">
                <a:solidFill>
                  <a:srgbClr val="494949"/>
                </a:solidFill>
              </a:rPr>
              <a:t>en-suite facilities </a:t>
            </a:r>
            <a:r>
              <a:rPr lang="en-US" sz="2200" dirty="0">
                <a:solidFill>
                  <a:srgbClr val="494949"/>
                </a:solidFill>
              </a:rPr>
              <a:t>are most popular. </a:t>
            </a:r>
          </a:p>
          <a:p>
            <a:pPr marL="457200" indent="-457200">
              <a:lnSpc>
                <a:spcPts val="2240"/>
              </a:lnSpc>
              <a:buClr>
                <a:srgbClr val="EC7C69"/>
              </a:buClr>
              <a:buFont typeface="Arial" panose="020B0604020202020204" pitchFamily="34" charset="0"/>
              <a:buChar char="•"/>
            </a:pPr>
            <a:r>
              <a:rPr lang="en-US" sz="2200" dirty="0">
                <a:solidFill>
                  <a:srgbClr val="494949"/>
                </a:solidFill>
              </a:rPr>
              <a:t>With the right location, these can provide </a:t>
            </a:r>
            <a:r>
              <a:rPr lang="en-US" sz="2200" b="1" dirty="0">
                <a:solidFill>
                  <a:srgbClr val="494949"/>
                </a:solidFill>
              </a:rPr>
              <a:t>significant ROI (Return on Investment) </a:t>
            </a:r>
            <a:r>
              <a:rPr lang="en-US" sz="2200" dirty="0">
                <a:solidFill>
                  <a:srgbClr val="494949"/>
                </a:solidFill>
              </a:rPr>
              <a:t>and allow for </a:t>
            </a:r>
            <a:r>
              <a:rPr lang="en-US" sz="2200" b="1" dirty="0">
                <a:solidFill>
                  <a:srgbClr val="494949"/>
                </a:solidFill>
              </a:rPr>
              <a:t>year-round use. </a:t>
            </a:r>
            <a:endParaRPr lang="en-IE" sz="2200" b="1" dirty="0">
              <a:solidFill>
                <a:srgbClr val="494949"/>
              </a:solidFill>
            </a:endParaRPr>
          </a:p>
        </p:txBody>
      </p:sp>
      <p:sp>
        <p:nvSpPr>
          <p:cNvPr id="36" name="TextBox 35">
            <a:extLst>
              <a:ext uri="{FF2B5EF4-FFF2-40B4-BE49-F238E27FC236}">
                <a16:creationId xmlns:a16="http://schemas.microsoft.com/office/drawing/2014/main" id="{22130658-B58A-E3C6-614F-188DBF03A73F}"/>
              </a:ext>
            </a:extLst>
          </p:cNvPr>
          <p:cNvSpPr txBox="1"/>
          <p:nvPr/>
        </p:nvSpPr>
        <p:spPr>
          <a:xfrm>
            <a:off x="1158274" y="5494819"/>
            <a:ext cx="3850106" cy="646331"/>
          </a:xfrm>
          <a:prstGeom prst="rect">
            <a:avLst/>
          </a:prstGeom>
          <a:noFill/>
        </p:spPr>
        <p:txBody>
          <a:bodyPr wrap="square" rtlCol="0">
            <a:spAutoFit/>
          </a:bodyPr>
          <a:lstStyle/>
          <a:p>
            <a:pPr>
              <a:tabLst>
                <a:tab pos="2130425" algn="l"/>
                <a:tab pos="2166938" algn="l"/>
                <a:tab pos="2260600" algn="l"/>
              </a:tabLst>
            </a:pPr>
            <a:r>
              <a:rPr lang="en-US" sz="1800" b="1" dirty="0">
                <a:solidFill>
                  <a:srgbClr val="494949"/>
                </a:solidFill>
              </a:rPr>
              <a:t>Typical Unit Cost	</a:t>
            </a:r>
            <a:r>
              <a:rPr lang="en-US" sz="1800" dirty="0">
                <a:solidFill>
                  <a:srgbClr val="494949"/>
                </a:solidFill>
              </a:rPr>
              <a:t>€30,000-50,000</a:t>
            </a:r>
          </a:p>
          <a:p>
            <a:pPr>
              <a:tabLst>
                <a:tab pos="2130425" algn="l"/>
                <a:tab pos="2166938" algn="l"/>
                <a:tab pos="2260600" algn="l"/>
              </a:tabLst>
            </a:pPr>
            <a:r>
              <a:rPr lang="en-US" sz="1800" b="1" dirty="0">
                <a:solidFill>
                  <a:srgbClr val="494949"/>
                </a:solidFill>
              </a:rPr>
              <a:t>Typical Nightly Rental	</a:t>
            </a:r>
            <a:r>
              <a:rPr lang="en-US" sz="1800" dirty="0">
                <a:solidFill>
                  <a:srgbClr val="494949"/>
                </a:solidFill>
              </a:rPr>
              <a:t>€100-200</a:t>
            </a:r>
            <a:endParaRPr lang="en-IE" sz="1800" dirty="0">
              <a:solidFill>
                <a:srgbClr val="494949"/>
              </a:solidFill>
            </a:endParaRPr>
          </a:p>
        </p:txBody>
      </p:sp>
      <p:sp>
        <p:nvSpPr>
          <p:cNvPr id="37" name="Freeform 36">
            <a:extLst>
              <a:ext uri="{FF2B5EF4-FFF2-40B4-BE49-F238E27FC236}">
                <a16:creationId xmlns:a16="http://schemas.microsoft.com/office/drawing/2014/main" id="{34640E4A-153E-7655-BDB6-CF8C534B9949}"/>
              </a:ext>
            </a:extLst>
          </p:cNvPr>
          <p:cNvSpPr/>
          <p:nvPr/>
        </p:nvSpPr>
        <p:spPr>
          <a:xfrm rot="5400000">
            <a:off x="2414302" y="3369314"/>
            <a:ext cx="2173047" cy="5759105"/>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FBA63B"/>
            </a:solidFill>
            <a:prstDash val="solid"/>
            <a:miter/>
          </a:ln>
        </p:spPr>
        <p:txBody>
          <a:bodyPr wrap="square" rtlCol="0" anchor="ctr">
            <a:noAutofit/>
          </a:bodyPr>
          <a:lstStyle/>
          <a:p>
            <a:endParaRPr lang="en-US"/>
          </a:p>
        </p:txBody>
      </p:sp>
      <p:grpSp>
        <p:nvGrpSpPr>
          <p:cNvPr id="60" name="Group 59">
            <a:extLst>
              <a:ext uri="{FF2B5EF4-FFF2-40B4-BE49-F238E27FC236}">
                <a16:creationId xmlns:a16="http://schemas.microsoft.com/office/drawing/2014/main" id="{2872573A-97C8-2BED-A783-52D4E8190778}"/>
              </a:ext>
            </a:extLst>
          </p:cNvPr>
          <p:cNvGrpSpPr/>
          <p:nvPr/>
        </p:nvGrpSpPr>
        <p:grpSpPr>
          <a:xfrm>
            <a:off x="213047" y="5403122"/>
            <a:ext cx="790813" cy="789906"/>
            <a:chOff x="4979483" y="3025351"/>
            <a:chExt cx="347616" cy="347217"/>
          </a:xfrm>
        </p:grpSpPr>
        <p:sp>
          <p:nvSpPr>
            <p:cNvPr id="61" name="Freeform 60">
              <a:extLst>
                <a:ext uri="{FF2B5EF4-FFF2-40B4-BE49-F238E27FC236}">
                  <a16:creationId xmlns:a16="http://schemas.microsoft.com/office/drawing/2014/main" id="{6445B084-EC88-E4B3-F0CA-510CB711EF8F}"/>
                </a:ext>
              </a:extLst>
            </p:cNvPr>
            <p:cNvSpPr/>
            <p:nvPr/>
          </p:nvSpPr>
          <p:spPr>
            <a:xfrm>
              <a:off x="4979483" y="3025351"/>
              <a:ext cx="346465" cy="346642"/>
            </a:xfrm>
            <a:custGeom>
              <a:avLst/>
              <a:gdLst>
                <a:gd name="connsiteX0" fmla="*/ 103019 w 346465"/>
                <a:gd name="connsiteY0" fmla="*/ 236086 h 346642"/>
                <a:gd name="connsiteX1" fmla="*/ 74818 w 346465"/>
                <a:gd name="connsiteY1" fmla="*/ 207295 h 346642"/>
                <a:gd name="connsiteX2" fmla="*/ 71365 w 346465"/>
                <a:gd name="connsiteY2" fmla="*/ 199233 h 346642"/>
                <a:gd name="connsiteX3" fmla="*/ 71365 w 346465"/>
                <a:gd name="connsiteY3" fmla="*/ 116315 h 346642"/>
                <a:gd name="connsiteX4" fmla="*/ 77696 w 346465"/>
                <a:gd name="connsiteY4" fmla="*/ 109981 h 346642"/>
                <a:gd name="connsiteX5" fmla="*/ 94386 w 346465"/>
                <a:gd name="connsiteY5" fmla="*/ 133590 h 346642"/>
                <a:gd name="connsiteX6" fmla="*/ 141003 w 346465"/>
                <a:gd name="connsiteY6" fmla="*/ 93282 h 346642"/>
                <a:gd name="connsiteX7" fmla="*/ 172082 w 346465"/>
                <a:gd name="connsiteY7" fmla="*/ 81190 h 346642"/>
                <a:gd name="connsiteX8" fmla="*/ 177261 w 346465"/>
                <a:gd name="connsiteY8" fmla="*/ 80039 h 346642"/>
                <a:gd name="connsiteX9" fmla="*/ 147334 w 346465"/>
                <a:gd name="connsiteY9" fmla="*/ 40883 h 346642"/>
                <a:gd name="connsiteX10" fmla="*/ 183592 w 346465"/>
                <a:gd name="connsiteY10" fmla="*/ 78887 h 346642"/>
                <a:gd name="connsiteX11" fmla="*/ 187621 w 346465"/>
                <a:gd name="connsiteY11" fmla="*/ 78887 h 346642"/>
                <a:gd name="connsiteX12" fmla="*/ 244022 w 346465"/>
                <a:gd name="connsiteY12" fmla="*/ 53551 h 346642"/>
                <a:gd name="connsiteX13" fmla="*/ 218123 w 346465"/>
                <a:gd name="connsiteY13" fmla="*/ 81766 h 346642"/>
                <a:gd name="connsiteX14" fmla="*/ 273949 w 346465"/>
                <a:gd name="connsiteY14" fmla="*/ 109981 h 346642"/>
                <a:gd name="connsiteX15" fmla="*/ 280280 w 346465"/>
                <a:gd name="connsiteY15" fmla="*/ 116315 h 346642"/>
                <a:gd name="connsiteX16" fmla="*/ 280280 w 346465"/>
                <a:gd name="connsiteY16" fmla="*/ 116315 h 346642"/>
                <a:gd name="connsiteX17" fmla="*/ 346465 w 346465"/>
                <a:gd name="connsiteY17" fmla="*/ 181959 h 346642"/>
                <a:gd name="connsiteX18" fmla="*/ 346465 w 346465"/>
                <a:gd name="connsiteY18" fmla="*/ 173321 h 346642"/>
                <a:gd name="connsiteX19" fmla="*/ 173233 w 346465"/>
                <a:gd name="connsiteY19" fmla="*/ 0 h 346642"/>
                <a:gd name="connsiteX20" fmla="*/ 0 w 346465"/>
                <a:gd name="connsiteY20" fmla="*/ 173321 h 346642"/>
                <a:gd name="connsiteX21" fmla="*/ 173233 w 346465"/>
                <a:gd name="connsiteY21" fmla="*/ 346643 h 346642"/>
                <a:gd name="connsiteX22" fmla="*/ 176686 w 346465"/>
                <a:gd name="connsiteY22" fmla="*/ 346643 h 346642"/>
                <a:gd name="connsiteX23" fmla="*/ 105896 w 346465"/>
                <a:gd name="connsiteY23" fmla="*/ 276969 h 346642"/>
                <a:gd name="connsiteX24" fmla="*/ 102443 w 346465"/>
                <a:gd name="connsiteY24" fmla="*/ 236086 h 34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6465" h="346642">
                  <a:moveTo>
                    <a:pt x="103019" y="236086"/>
                  </a:moveTo>
                  <a:lnTo>
                    <a:pt x="74818" y="207295"/>
                  </a:lnTo>
                  <a:cubicBezTo>
                    <a:pt x="72516" y="204991"/>
                    <a:pt x="71365" y="202688"/>
                    <a:pt x="71365" y="199233"/>
                  </a:cubicBezTo>
                  <a:lnTo>
                    <a:pt x="71365" y="116315"/>
                  </a:lnTo>
                  <a:cubicBezTo>
                    <a:pt x="71365" y="112860"/>
                    <a:pt x="74243" y="109981"/>
                    <a:pt x="77696" y="109981"/>
                  </a:cubicBezTo>
                  <a:cubicBezTo>
                    <a:pt x="84602" y="109981"/>
                    <a:pt x="91508" y="118043"/>
                    <a:pt x="94386" y="133590"/>
                  </a:cubicBezTo>
                  <a:cubicBezTo>
                    <a:pt x="94386" y="133590"/>
                    <a:pt x="111652" y="109406"/>
                    <a:pt x="141003" y="93282"/>
                  </a:cubicBezTo>
                  <a:cubicBezTo>
                    <a:pt x="149636" y="86373"/>
                    <a:pt x="159996" y="82342"/>
                    <a:pt x="172082" y="81190"/>
                  </a:cubicBezTo>
                  <a:cubicBezTo>
                    <a:pt x="173808" y="81190"/>
                    <a:pt x="175535" y="80615"/>
                    <a:pt x="177261" y="80039"/>
                  </a:cubicBezTo>
                  <a:cubicBezTo>
                    <a:pt x="147910" y="70250"/>
                    <a:pt x="147334" y="40883"/>
                    <a:pt x="147334" y="40883"/>
                  </a:cubicBezTo>
                  <a:lnTo>
                    <a:pt x="183592" y="78887"/>
                  </a:lnTo>
                  <a:cubicBezTo>
                    <a:pt x="184743" y="78887"/>
                    <a:pt x="186470" y="78887"/>
                    <a:pt x="187621" y="78887"/>
                  </a:cubicBezTo>
                  <a:cubicBezTo>
                    <a:pt x="191074" y="69674"/>
                    <a:pt x="204311" y="42610"/>
                    <a:pt x="244022" y="53551"/>
                  </a:cubicBezTo>
                  <a:cubicBezTo>
                    <a:pt x="244022" y="53551"/>
                    <a:pt x="238267" y="74280"/>
                    <a:pt x="218123" y="81766"/>
                  </a:cubicBezTo>
                  <a:cubicBezTo>
                    <a:pt x="235389" y="85797"/>
                    <a:pt x="254382" y="94434"/>
                    <a:pt x="273949" y="109981"/>
                  </a:cubicBezTo>
                  <a:cubicBezTo>
                    <a:pt x="277978" y="109981"/>
                    <a:pt x="280280" y="112860"/>
                    <a:pt x="280280" y="116315"/>
                  </a:cubicBezTo>
                  <a:lnTo>
                    <a:pt x="280280" y="116315"/>
                  </a:lnTo>
                  <a:cubicBezTo>
                    <a:pt x="280280" y="116315"/>
                    <a:pt x="346465" y="181959"/>
                    <a:pt x="346465" y="181959"/>
                  </a:cubicBezTo>
                  <a:cubicBezTo>
                    <a:pt x="346465" y="179079"/>
                    <a:pt x="346465" y="176200"/>
                    <a:pt x="346465" y="173321"/>
                  </a:cubicBezTo>
                  <a:cubicBezTo>
                    <a:pt x="346465" y="77736"/>
                    <a:pt x="268770" y="0"/>
                    <a:pt x="173233" y="0"/>
                  </a:cubicBezTo>
                  <a:cubicBezTo>
                    <a:pt x="77696" y="0"/>
                    <a:pt x="0" y="77736"/>
                    <a:pt x="0" y="173321"/>
                  </a:cubicBezTo>
                  <a:cubicBezTo>
                    <a:pt x="0" y="268907"/>
                    <a:pt x="77696" y="346643"/>
                    <a:pt x="173233" y="346643"/>
                  </a:cubicBezTo>
                  <a:cubicBezTo>
                    <a:pt x="268770" y="346643"/>
                    <a:pt x="175535" y="346643"/>
                    <a:pt x="176686" y="346643"/>
                  </a:cubicBezTo>
                  <a:lnTo>
                    <a:pt x="105896" y="276969"/>
                  </a:lnTo>
                  <a:lnTo>
                    <a:pt x="102443" y="236086"/>
                  </a:lnTo>
                  <a:close/>
                </a:path>
              </a:pathLst>
            </a:custGeom>
            <a:solidFill>
              <a:srgbClr val="00979B"/>
            </a:solidFill>
            <a:ln w="12700"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B5086876-7C45-9C21-C941-C055487BE6D4}"/>
                </a:ext>
              </a:extLst>
            </p:cNvPr>
            <p:cNvSpPr/>
            <p:nvPr/>
          </p:nvSpPr>
          <p:spPr>
            <a:xfrm>
              <a:off x="5051424" y="3066809"/>
              <a:ext cx="275675" cy="305759"/>
            </a:xfrm>
            <a:custGeom>
              <a:avLst/>
              <a:gdLst>
                <a:gd name="connsiteX0" fmla="*/ 275100 w 275675"/>
                <a:gd name="connsiteY0" fmla="*/ 140500 h 305759"/>
                <a:gd name="connsiteX1" fmla="*/ 208915 w 275675"/>
                <a:gd name="connsiteY1" fmla="*/ 75432 h 305759"/>
                <a:gd name="connsiteX2" fmla="*/ 208915 w 275675"/>
                <a:gd name="connsiteY2" fmla="*/ 75432 h 305759"/>
                <a:gd name="connsiteX3" fmla="*/ 202584 w 275675"/>
                <a:gd name="connsiteY3" fmla="*/ 69098 h 305759"/>
                <a:gd name="connsiteX4" fmla="*/ 146759 w 275675"/>
                <a:gd name="connsiteY4" fmla="*/ 40883 h 305759"/>
                <a:gd name="connsiteX5" fmla="*/ 172657 w 275675"/>
                <a:gd name="connsiteY5" fmla="*/ 12668 h 305759"/>
                <a:gd name="connsiteX6" fmla="*/ 116256 w 275675"/>
                <a:gd name="connsiteY6" fmla="*/ 38004 h 305759"/>
                <a:gd name="connsiteX7" fmla="*/ 112227 w 275675"/>
                <a:gd name="connsiteY7" fmla="*/ 38004 h 305759"/>
                <a:gd name="connsiteX8" fmla="*/ 75969 w 275675"/>
                <a:gd name="connsiteY8" fmla="*/ 0 h 305759"/>
                <a:gd name="connsiteX9" fmla="*/ 105896 w 275675"/>
                <a:gd name="connsiteY9" fmla="*/ 39156 h 305759"/>
                <a:gd name="connsiteX10" fmla="*/ 100717 w 275675"/>
                <a:gd name="connsiteY10" fmla="*/ 40307 h 305759"/>
                <a:gd name="connsiteX11" fmla="*/ 69638 w 275675"/>
                <a:gd name="connsiteY11" fmla="*/ 52400 h 305759"/>
                <a:gd name="connsiteX12" fmla="*/ 23021 w 275675"/>
                <a:gd name="connsiteY12" fmla="*/ 92707 h 305759"/>
                <a:gd name="connsiteX13" fmla="*/ 6331 w 275675"/>
                <a:gd name="connsiteY13" fmla="*/ 69098 h 305759"/>
                <a:gd name="connsiteX14" fmla="*/ 0 w 275675"/>
                <a:gd name="connsiteY14" fmla="*/ 75432 h 305759"/>
                <a:gd name="connsiteX15" fmla="*/ 0 w 275675"/>
                <a:gd name="connsiteY15" fmla="*/ 158350 h 305759"/>
                <a:gd name="connsiteX16" fmla="*/ 3453 w 275675"/>
                <a:gd name="connsiteY16" fmla="*/ 166412 h 305759"/>
                <a:gd name="connsiteX17" fmla="*/ 31654 w 275675"/>
                <a:gd name="connsiteY17" fmla="*/ 195203 h 305759"/>
                <a:gd name="connsiteX18" fmla="*/ 35107 w 275675"/>
                <a:gd name="connsiteY18" fmla="*/ 236086 h 305759"/>
                <a:gd name="connsiteX19" fmla="*/ 105896 w 275675"/>
                <a:gd name="connsiteY19" fmla="*/ 305760 h 305759"/>
                <a:gd name="connsiteX20" fmla="*/ 275676 w 275675"/>
                <a:gd name="connsiteY20" fmla="*/ 141076 h 30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5675" h="305759">
                  <a:moveTo>
                    <a:pt x="275100" y="140500"/>
                  </a:moveTo>
                  <a:lnTo>
                    <a:pt x="208915" y="75432"/>
                  </a:lnTo>
                  <a:lnTo>
                    <a:pt x="208915" y="75432"/>
                  </a:lnTo>
                  <a:cubicBezTo>
                    <a:pt x="208915" y="71977"/>
                    <a:pt x="206037" y="68523"/>
                    <a:pt x="202584" y="69098"/>
                  </a:cubicBezTo>
                  <a:cubicBezTo>
                    <a:pt x="183016" y="53551"/>
                    <a:pt x="164024" y="44914"/>
                    <a:pt x="146759" y="40883"/>
                  </a:cubicBezTo>
                  <a:cubicBezTo>
                    <a:pt x="166326" y="33398"/>
                    <a:pt x="172657" y="12668"/>
                    <a:pt x="172657" y="12668"/>
                  </a:cubicBezTo>
                  <a:cubicBezTo>
                    <a:pt x="133522" y="1728"/>
                    <a:pt x="119709" y="28791"/>
                    <a:pt x="116256" y="38004"/>
                  </a:cubicBezTo>
                  <a:cubicBezTo>
                    <a:pt x="115105" y="38004"/>
                    <a:pt x="113378" y="38004"/>
                    <a:pt x="112227" y="38004"/>
                  </a:cubicBezTo>
                  <a:lnTo>
                    <a:pt x="75969" y="0"/>
                  </a:lnTo>
                  <a:cubicBezTo>
                    <a:pt x="75969" y="0"/>
                    <a:pt x="76545" y="28791"/>
                    <a:pt x="105896" y="39156"/>
                  </a:cubicBezTo>
                  <a:cubicBezTo>
                    <a:pt x="104170" y="39156"/>
                    <a:pt x="102443" y="39732"/>
                    <a:pt x="100717" y="40307"/>
                  </a:cubicBezTo>
                  <a:cubicBezTo>
                    <a:pt x="89206" y="40883"/>
                    <a:pt x="78271" y="45490"/>
                    <a:pt x="69638" y="52400"/>
                  </a:cubicBezTo>
                  <a:cubicBezTo>
                    <a:pt x="40287" y="68523"/>
                    <a:pt x="23021" y="92707"/>
                    <a:pt x="23021" y="92707"/>
                  </a:cubicBezTo>
                  <a:cubicBezTo>
                    <a:pt x="20143" y="77736"/>
                    <a:pt x="13237" y="69674"/>
                    <a:pt x="6331" y="69098"/>
                  </a:cubicBezTo>
                  <a:cubicBezTo>
                    <a:pt x="2878" y="69098"/>
                    <a:pt x="0" y="71977"/>
                    <a:pt x="0" y="75432"/>
                  </a:cubicBezTo>
                  <a:lnTo>
                    <a:pt x="0" y="158350"/>
                  </a:lnTo>
                  <a:cubicBezTo>
                    <a:pt x="0" y="161229"/>
                    <a:pt x="1151" y="164108"/>
                    <a:pt x="3453" y="166412"/>
                  </a:cubicBezTo>
                  <a:lnTo>
                    <a:pt x="31654" y="195203"/>
                  </a:lnTo>
                  <a:lnTo>
                    <a:pt x="35107" y="236086"/>
                  </a:lnTo>
                  <a:lnTo>
                    <a:pt x="105896" y="305760"/>
                  </a:lnTo>
                  <a:cubicBezTo>
                    <a:pt x="197405" y="304033"/>
                    <a:pt x="271072" y="231479"/>
                    <a:pt x="275676" y="141076"/>
                  </a:cubicBezTo>
                  <a:close/>
                </a:path>
              </a:pathLst>
            </a:custGeom>
            <a:solidFill>
              <a:srgbClr val="087377"/>
            </a:solidFill>
            <a:ln w="12700" cap="flat">
              <a:noFill/>
              <a:prstDash val="solid"/>
              <a:miter/>
            </a:ln>
          </p:spPr>
          <p:txBody>
            <a:bodyPr rtlCol="0" anchor="ctr"/>
            <a:lstStyle/>
            <a:p>
              <a:endParaRPr lang="en-US"/>
            </a:p>
          </p:txBody>
        </p:sp>
        <p:grpSp>
          <p:nvGrpSpPr>
            <p:cNvPr id="63" name="Graphic 39">
              <a:extLst>
                <a:ext uri="{FF2B5EF4-FFF2-40B4-BE49-F238E27FC236}">
                  <a16:creationId xmlns:a16="http://schemas.microsoft.com/office/drawing/2014/main" id="{D6361233-098C-D323-98BA-0433F857BF36}"/>
                </a:ext>
              </a:extLst>
            </p:cNvPr>
            <p:cNvGrpSpPr/>
            <p:nvPr/>
          </p:nvGrpSpPr>
          <p:grpSpPr>
            <a:xfrm>
              <a:off x="5050273" y="3065658"/>
              <a:ext cx="210066" cy="234933"/>
              <a:chOff x="5050273" y="3065658"/>
              <a:chExt cx="210066" cy="234933"/>
            </a:xfrm>
            <a:noFill/>
          </p:grpSpPr>
          <p:sp>
            <p:nvSpPr>
              <p:cNvPr id="64" name="Freeform 63">
                <a:extLst>
                  <a:ext uri="{FF2B5EF4-FFF2-40B4-BE49-F238E27FC236}">
                    <a16:creationId xmlns:a16="http://schemas.microsoft.com/office/drawing/2014/main" id="{44128059-2E60-6F38-B673-BBE87B2AF508}"/>
                  </a:ext>
                </a:extLst>
              </p:cNvPr>
              <p:cNvSpPr/>
              <p:nvPr/>
            </p:nvSpPr>
            <p:spPr>
              <a:xfrm>
                <a:off x="5168063" y="3133605"/>
                <a:ext cx="92275" cy="142227"/>
              </a:xfrm>
              <a:custGeom>
                <a:avLst/>
                <a:gdLst>
                  <a:gd name="connsiteX0" fmla="*/ 45658 w 92275"/>
                  <a:gd name="connsiteY0" fmla="*/ 141651 h 142227"/>
                  <a:gd name="connsiteX1" fmla="*/ 88823 w 92275"/>
                  <a:gd name="connsiteY1" fmla="*/ 97313 h 142227"/>
                  <a:gd name="connsiteX2" fmla="*/ 92276 w 92275"/>
                  <a:gd name="connsiteY2" fmla="*/ 89252 h 142227"/>
                  <a:gd name="connsiteX3" fmla="*/ 92276 w 92275"/>
                  <a:gd name="connsiteY3" fmla="*/ 6334 h 142227"/>
                  <a:gd name="connsiteX4" fmla="*/ 85945 w 92275"/>
                  <a:gd name="connsiteY4" fmla="*/ 0 h 142227"/>
                  <a:gd name="connsiteX5" fmla="*/ 69255 w 92275"/>
                  <a:gd name="connsiteY5" fmla="*/ 23608 h 142227"/>
                  <a:gd name="connsiteX6" fmla="*/ 63499 w 92275"/>
                  <a:gd name="connsiteY6" fmla="*/ 69674 h 142227"/>
                  <a:gd name="connsiteX7" fmla="*/ 49687 w 92275"/>
                  <a:gd name="connsiteY7" fmla="*/ 73705 h 142227"/>
                  <a:gd name="connsiteX8" fmla="*/ 34148 w 92275"/>
                  <a:gd name="connsiteY8" fmla="*/ 89252 h 142227"/>
                  <a:gd name="connsiteX9" fmla="*/ 7674 w 92275"/>
                  <a:gd name="connsiteY9" fmla="*/ 101920 h 142227"/>
                  <a:gd name="connsiteX10" fmla="*/ 767 w 92275"/>
                  <a:gd name="connsiteY10" fmla="*/ 142227 h 14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2227">
                    <a:moveTo>
                      <a:pt x="45658" y="141651"/>
                    </a:moveTo>
                    <a:lnTo>
                      <a:pt x="88823" y="97313"/>
                    </a:lnTo>
                    <a:cubicBezTo>
                      <a:pt x="91125" y="95010"/>
                      <a:pt x="92276" y="92131"/>
                      <a:pt x="92276" y="89252"/>
                    </a:cubicBezTo>
                    <a:lnTo>
                      <a:pt x="92276" y="6334"/>
                    </a:lnTo>
                    <a:cubicBezTo>
                      <a:pt x="92276" y="2879"/>
                      <a:pt x="89398" y="0"/>
                      <a:pt x="85945" y="0"/>
                    </a:cubicBezTo>
                    <a:cubicBezTo>
                      <a:pt x="79039" y="0"/>
                      <a:pt x="72132" y="8061"/>
                      <a:pt x="69255" y="23608"/>
                    </a:cubicBezTo>
                    <a:lnTo>
                      <a:pt x="63499" y="69674"/>
                    </a:lnTo>
                    <a:cubicBezTo>
                      <a:pt x="58320" y="69674"/>
                      <a:pt x="53140" y="70250"/>
                      <a:pt x="49687" y="73705"/>
                    </a:cubicBezTo>
                    <a:lnTo>
                      <a:pt x="34148" y="89252"/>
                    </a:lnTo>
                    <a:cubicBezTo>
                      <a:pt x="20335" y="92131"/>
                      <a:pt x="15155" y="93858"/>
                      <a:pt x="7674" y="101920"/>
                    </a:cubicBezTo>
                    <a:cubicBezTo>
                      <a:pt x="-1535" y="111133"/>
                      <a:pt x="-384" y="123801"/>
                      <a:pt x="767" y="142227"/>
                    </a:cubicBezTo>
                  </a:path>
                </a:pathLst>
              </a:custGeom>
              <a:noFill/>
              <a:ln w="12700" cap="flat">
                <a:solidFill>
                  <a:srgbClr val="FFFFFF"/>
                </a:solid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6913D535-5061-3422-54E6-683CDB327E6E}"/>
                  </a:ext>
                </a:extLst>
              </p:cNvPr>
              <p:cNvSpPr/>
              <p:nvPr/>
            </p:nvSpPr>
            <p:spPr>
              <a:xfrm>
                <a:off x="5166529"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108C767-89D9-2D56-CF2B-766FE538E900}"/>
                  </a:ext>
                </a:extLst>
              </p:cNvPr>
              <p:cNvSpPr/>
              <p:nvPr/>
            </p:nvSpPr>
            <p:spPr>
              <a:xfrm>
                <a:off x="5214297" y="3203855"/>
                <a:ext cx="26838" cy="36276"/>
              </a:xfrm>
              <a:custGeom>
                <a:avLst/>
                <a:gdLst>
                  <a:gd name="connsiteX0" fmla="*/ 17841 w 26838"/>
                  <a:gd name="connsiteY0" fmla="*/ 0 h 36276"/>
                  <a:gd name="connsiteX1" fmla="*/ 23021 w 26838"/>
                  <a:gd name="connsiteY1" fmla="*/ 1727 h 36276"/>
                  <a:gd name="connsiteX2" fmla="*/ 25899 w 26838"/>
                  <a:gd name="connsiteY2" fmla="*/ 9213 h 36276"/>
                  <a:gd name="connsiteX3" fmla="*/ 0 w 26838"/>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6838" h="36276">
                    <a:moveTo>
                      <a:pt x="17841" y="0"/>
                    </a:moveTo>
                    <a:cubicBezTo>
                      <a:pt x="19568" y="0"/>
                      <a:pt x="21294" y="576"/>
                      <a:pt x="23021" y="1727"/>
                    </a:cubicBezTo>
                    <a:cubicBezTo>
                      <a:pt x="25899" y="2879"/>
                      <a:pt x="28201" y="6334"/>
                      <a:pt x="25899" y="9213"/>
                    </a:cubicBezTo>
                    <a:lnTo>
                      <a:pt x="0" y="36277"/>
                    </a:lnTo>
                  </a:path>
                </a:pathLst>
              </a:custGeom>
              <a:noFill/>
              <a:ln w="12700" cap="flat">
                <a:solidFill>
                  <a:srgbClr val="FFFFFF"/>
                </a:solid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1CCDD0AD-D4A2-E7BE-C231-73025999E3C5}"/>
                  </a:ext>
                </a:extLst>
              </p:cNvPr>
              <p:cNvSpPr/>
              <p:nvPr/>
            </p:nvSpPr>
            <p:spPr>
              <a:xfrm>
                <a:off x="5050273" y="3133605"/>
                <a:ext cx="92275" cy="141651"/>
              </a:xfrm>
              <a:custGeom>
                <a:avLst/>
                <a:gdLst>
                  <a:gd name="connsiteX0" fmla="*/ 91508 w 92275"/>
                  <a:gd name="connsiteY0" fmla="*/ 141076 h 141651"/>
                  <a:gd name="connsiteX1" fmla="*/ 84602 w 92275"/>
                  <a:gd name="connsiteY1" fmla="*/ 101920 h 141651"/>
                  <a:gd name="connsiteX2" fmla="*/ 58128 w 92275"/>
                  <a:gd name="connsiteY2" fmla="*/ 89252 h 141651"/>
                  <a:gd name="connsiteX3" fmla="*/ 42589 w 92275"/>
                  <a:gd name="connsiteY3" fmla="*/ 73705 h 141651"/>
                  <a:gd name="connsiteX4" fmla="*/ 28776 w 92275"/>
                  <a:gd name="connsiteY4" fmla="*/ 69674 h 141651"/>
                  <a:gd name="connsiteX5" fmla="*/ 23021 w 92275"/>
                  <a:gd name="connsiteY5" fmla="*/ 23608 h 141651"/>
                  <a:gd name="connsiteX6" fmla="*/ 6331 w 92275"/>
                  <a:gd name="connsiteY6" fmla="*/ 0 h 141651"/>
                  <a:gd name="connsiteX7" fmla="*/ 0 w 92275"/>
                  <a:gd name="connsiteY7" fmla="*/ 6334 h 141651"/>
                  <a:gd name="connsiteX8" fmla="*/ 0 w 92275"/>
                  <a:gd name="connsiteY8" fmla="*/ 89252 h 141651"/>
                  <a:gd name="connsiteX9" fmla="*/ 3453 w 92275"/>
                  <a:gd name="connsiteY9" fmla="*/ 97313 h 141651"/>
                  <a:gd name="connsiteX10" fmla="*/ 46617 w 92275"/>
                  <a:gd name="connsiteY10" fmla="*/ 141651 h 14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1651">
                    <a:moveTo>
                      <a:pt x="91508" y="141076"/>
                    </a:moveTo>
                    <a:cubicBezTo>
                      <a:pt x="92659" y="123225"/>
                      <a:pt x="93810" y="110557"/>
                      <a:pt x="84602" y="101920"/>
                    </a:cubicBezTo>
                    <a:cubicBezTo>
                      <a:pt x="77120" y="94434"/>
                      <a:pt x="71940" y="92707"/>
                      <a:pt x="58128" y="89252"/>
                    </a:cubicBezTo>
                    <a:lnTo>
                      <a:pt x="42589" y="73705"/>
                    </a:lnTo>
                    <a:cubicBezTo>
                      <a:pt x="39711" y="70826"/>
                      <a:pt x="33956" y="69098"/>
                      <a:pt x="28776" y="69674"/>
                    </a:cubicBezTo>
                    <a:lnTo>
                      <a:pt x="23021" y="23608"/>
                    </a:lnTo>
                    <a:cubicBezTo>
                      <a:pt x="20143" y="8637"/>
                      <a:pt x="13237" y="576"/>
                      <a:pt x="6331" y="0"/>
                    </a:cubicBezTo>
                    <a:cubicBezTo>
                      <a:pt x="2878" y="0"/>
                      <a:pt x="0" y="2879"/>
                      <a:pt x="0" y="6334"/>
                    </a:cubicBezTo>
                    <a:lnTo>
                      <a:pt x="0" y="89252"/>
                    </a:lnTo>
                    <a:cubicBezTo>
                      <a:pt x="0" y="92131"/>
                      <a:pt x="1151" y="95010"/>
                      <a:pt x="3453" y="97313"/>
                    </a:cubicBezTo>
                    <a:lnTo>
                      <a:pt x="46617" y="141651"/>
                    </a:lnTo>
                  </a:path>
                </a:pathLst>
              </a:custGeom>
              <a:noFill/>
              <a:ln w="12700" cap="flat">
                <a:solidFill>
                  <a:srgbClr val="FFFFFF"/>
                </a:solid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EC8A9927-DECF-13F2-380A-A6C262A28F4A}"/>
                  </a:ext>
                </a:extLst>
              </p:cNvPr>
              <p:cNvSpPr/>
              <p:nvPr/>
            </p:nvSpPr>
            <p:spPr>
              <a:xfrm>
                <a:off x="5085380"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C7EA1481-3584-077C-126D-C5EACEE2EA5D}"/>
                  </a:ext>
                </a:extLst>
              </p:cNvPr>
              <p:cNvSpPr/>
              <p:nvPr/>
            </p:nvSpPr>
            <p:spPr>
              <a:xfrm>
                <a:off x="5069224" y="3203855"/>
                <a:ext cx="28817" cy="36276"/>
              </a:xfrm>
              <a:custGeom>
                <a:avLst/>
                <a:gdLst>
                  <a:gd name="connsiteX0" fmla="*/ 9825 w 28817"/>
                  <a:gd name="connsiteY0" fmla="*/ 0 h 36276"/>
                  <a:gd name="connsiteX1" fmla="*/ 4070 w 28817"/>
                  <a:gd name="connsiteY1" fmla="*/ 1727 h 36276"/>
                  <a:gd name="connsiteX2" fmla="*/ 1192 w 28817"/>
                  <a:gd name="connsiteY2" fmla="*/ 9213 h 36276"/>
                  <a:gd name="connsiteX3" fmla="*/ 28817 w 28817"/>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8817" h="36276">
                    <a:moveTo>
                      <a:pt x="9825" y="0"/>
                    </a:moveTo>
                    <a:cubicBezTo>
                      <a:pt x="7523" y="0"/>
                      <a:pt x="5796" y="576"/>
                      <a:pt x="4070" y="1727"/>
                    </a:cubicBezTo>
                    <a:cubicBezTo>
                      <a:pt x="1192" y="2879"/>
                      <a:pt x="-1686" y="6334"/>
                      <a:pt x="1192" y="9213"/>
                    </a:cubicBezTo>
                    <a:lnTo>
                      <a:pt x="28817" y="36277"/>
                    </a:lnTo>
                  </a:path>
                </a:pathLst>
              </a:custGeom>
              <a:noFill/>
              <a:ln w="12700" cap="flat">
                <a:solidFill>
                  <a:srgbClr val="FFFFFF"/>
                </a:solid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41530AEB-7B57-5C9E-65B0-0CA85B8CA077}"/>
                  </a:ext>
                </a:extLst>
              </p:cNvPr>
              <p:cNvSpPr/>
              <p:nvPr/>
            </p:nvSpPr>
            <p:spPr>
              <a:xfrm>
                <a:off x="5099768" y="3105389"/>
                <a:ext cx="109349" cy="111708"/>
              </a:xfrm>
              <a:custGeom>
                <a:avLst/>
                <a:gdLst>
                  <a:gd name="connsiteX0" fmla="*/ 109349 w 109349"/>
                  <a:gd name="connsiteY0" fmla="*/ 55854 h 111708"/>
                  <a:gd name="connsiteX1" fmla="*/ 54675 w 109349"/>
                  <a:gd name="connsiteY1" fmla="*/ 111709 h 111708"/>
                  <a:gd name="connsiteX2" fmla="*/ 0 w 109349"/>
                  <a:gd name="connsiteY2" fmla="*/ 55854 h 111708"/>
                  <a:gd name="connsiteX3" fmla="*/ 54675 w 109349"/>
                  <a:gd name="connsiteY3" fmla="*/ 0 h 111708"/>
                  <a:gd name="connsiteX4" fmla="*/ 109349 w 109349"/>
                  <a:gd name="connsiteY4" fmla="*/ 55854 h 111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9" h="111708">
                    <a:moveTo>
                      <a:pt x="109349" y="55854"/>
                    </a:moveTo>
                    <a:cubicBezTo>
                      <a:pt x="109349" y="86702"/>
                      <a:pt x="84871" y="111709"/>
                      <a:pt x="54675" y="111709"/>
                    </a:cubicBezTo>
                    <a:cubicBezTo>
                      <a:pt x="24479" y="111709"/>
                      <a:pt x="0" y="86702"/>
                      <a:pt x="0" y="55854"/>
                    </a:cubicBezTo>
                    <a:cubicBezTo>
                      <a:pt x="0" y="25007"/>
                      <a:pt x="24479" y="0"/>
                      <a:pt x="54675" y="0"/>
                    </a:cubicBezTo>
                    <a:cubicBezTo>
                      <a:pt x="84871" y="0"/>
                      <a:pt x="109349" y="25007"/>
                      <a:pt x="109349" y="55854"/>
                    </a:cubicBezTo>
                    <a:close/>
                  </a:path>
                </a:pathLst>
              </a:custGeom>
              <a:noFill/>
              <a:ln w="12700" cap="flat">
                <a:solidFill>
                  <a:srgbClr val="FFFFFF"/>
                </a:solid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1C95B249-D0A9-F3C2-DC3E-0A628719B135}"/>
                  </a:ext>
                </a:extLst>
              </p:cNvPr>
              <p:cNvSpPr/>
              <p:nvPr/>
            </p:nvSpPr>
            <p:spPr>
              <a:xfrm rot="-947999">
                <a:off x="5112912" y="3116152"/>
                <a:ext cx="87479" cy="87524"/>
              </a:xfrm>
              <a:custGeom>
                <a:avLst/>
                <a:gdLst>
                  <a:gd name="connsiteX0" fmla="*/ 87480 w 87479"/>
                  <a:gd name="connsiteY0" fmla="*/ 43762 h 87524"/>
                  <a:gd name="connsiteX1" fmla="*/ 43740 w 87479"/>
                  <a:gd name="connsiteY1" fmla="*/ 87524 h 87524"/>
                  <a:gd name="connsiteX2" fmla="*/ 0 w 87479"/>
                  <a:gd name="connsiteY2" fmla="*/ 43762 h 87524"/>
                  <a:gd name="connsiteX3" fmla="*/ 43740 w 87479"/>
                  <a:gd name="connsiteY3" fmla="*/ 0 h 87524"/>
                  <a:gd name="connsiteX4" fmla="*/ 87480 w 87479"/>
                  <a:gd name="connsiteY4" fmla="*/ 43762 h 8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79" h="87524">
                    <a:moveTo>
                      <a:pt x="87480" y="43762"/>
                    </a:moveTo>
                    <a:cubicBezTo>
                      <a:pt x="87480" y="67931"/>
                      <a:pt x="67897" y="87524"/>
                      <a:pt x="43740" y="87524"/>
                    </a:cubicBezTo>
                    <a:cubicBezTo>
                      <a:pt x="19583" y="87524"/>
                      <a:pt x="0" y="67931"/>
                      <a:pt x="0" y="43762"/>
                    </a:cubicBezTo>
                    <a:cubicBezTo>
                      <a:pt x="0" y="19592"/>
                      <a:pt x="19583" y="0"/>
                      <a:pt x="43740" y="0"/>
                    </a:cubicBezTo>
                    <a:cubicBezTo>
                      <a:pt x="67897" y="0"/>
                      <a:pt x="87480" y="19593"/>
                      <a:pt x="87480" y="43762"/>
                    </a:cubicBezTo>
                    <a:close/>
                  </a:path>
                </a:pathLst>
              </a:custGeom>
              <a:noFill/>
              <a:ln w="12700" cap="flat">
                <a:solidFill>
                  <a:srgbClr val="FFFFFF"/>
                </a:solid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7FA1CE31-B293-3F1C-E3D8-D6B2619F20EF}"/>
                  </a:ext>
                </a:extLst>
              </p:cNvPr>
              <p:cNvSpPr/>
              <p:nvPr/>
            </p:nvSpPr>
            <p:spPr>
              <a:xfrm>
                <a:off x="5126818" y="3065658"/>
                <a:ext cx="39711" cy="41458"/>
              </a:xfrm>
              <a:custGeom>
                <a:avLst/>
                <a:gdLst>
                  <a:gd name="connsiteX0" fmla="*/ 0 w 39711"/>
                  <a:gd name="connsiteY0" fmla="*/ 0 h 41458"/>
                  <a:gd name="connsiteX1" fmla="*/ 39711 w 39711"/>
                  <a:gd name="connsiteY1" fmla="*/ 41459 h 41458"/>
                </a:gdLst>
                <a:ahLst/>
                <a:cxnLst>
                  <a:cxn ang="0">
                    <a:pos x="connsiteX0" y="connsiteY0"/>
                  </a:cxn>
                  <a:cxn ang="0">
                    <a:pos x="connsiteX1" y="connsiteY1"/>
                  </a:cxn>
                </a:cxnLst>
                <a:rect l="l" t="t" r="r" b="b"/>
                <a:pathLst>
                  <a:path w="39711" h="41458">
                    <a:moveTo>
                      <a:pt x="0" y="0"/>
                    </a:moveTo>
                    <a:cubicBezTo>
                      <a:pt x="0" y="0"/>
                      <a:pt x="575" y="35125"/>
                      <a:pt x="39711" y="41459"/>
                    </a:cubicBezTo>
                  </a:path>
                </a:pathLst>
              </a:custGeom>
              <a:noFill/>
              <a:ln w="12700" cap="flat">
                <a:solidFill>
                  <a:srgbClr val="FFFFFF"/>
                </a:solid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1ADF1B14-B04B-8058-6D7B-D2E9E4A8370E}"/>
                  </a:ext>
                </a:extLst>
              </p:cNvPr>
              <p:cNvSpPr/>
              <p:nvPr/>
            </p:nvSpPr>
            <p:spPr>
              <a:xfrm>
                <a:off x="5166529" y="3075715"/>
                <a:ext cx="56976" cy="33260"/>
              </a:xfrm>
              <a:custGeom>
                <a:avLst/>
                <a:gdLst>
                  <a:gd name="connsiteX0" fmla="*/ 0 w 56976"/>
                  <a:gd name="connsiteY0" fmla="*/ 30826 h 33260"/>
                  <a:gd name="connsiteX1" fmla="*/ 56977 w 56976"/>
                  <a:gd name="connsiteY1" fmla="*/ 2610 h 33260"/>
                  <a:gd name="connsiteX2" fmla="*/ 0 w 56976"/>
                  <a:gd name="connsiteY2" fmla="*/ 30826 h 33260"/>
                </a:gdLst>
                <a:ahLst/>
                <a:cxnLst>
                  <a:cxn ang="0">
                    <a:pos x="connsiteX0" y="connsiteY0"/>
                  </a:cxn>
                  <a:cxn ang="0">
                    <a:pos x="connsiteX1" y="connsiteY1"/>
                  </a:cxn>
                  <a:cxn ang="0">
                    <a:pos x="connsiteX2" y="connsiteY2"/>
                  </a:cxn>
                </a:cxnLst>
                <a:rect l="l" t="t" r="r" b="b"/>
                <a:pathLst>
                  <a:path w="56976" h="33260">
                    <a:moveTo>
                      <a:pt x="0" y="30826"/>
                    </a:moveTo>
                    <a:cubicBezTo>
                      <a:pt x="0" y="30826"/>
                      <a:pt x="10359" y="-10633"/>
                      <a:pt x="56977" y="2610"/>
                    </a:cubicBezTo>
                    <a:cubicBezTo>
                      <a:pt x="56977" y="2610"/>
                      <a:pt x="45466" y="43494"/>
                      <a:pt x="0" y="30826"/>
                    </a:cubicBezTo>
                    <a:close/>
                  </a:path>
                </a:pathLst>
              </a:custGeom>
              <a:noFill/>
              <a:ln w="12700" cap="flat">
                <a:solidFill>
                  <a:srgbClr val="FFFFFF"/>
                </a:solid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51999D08-F9A5-EC1D-80D5-AE809188012E}"/>
                  </a:ext>
                </a:extLst>
              </p:cNvPr>
              <p:cNvSpPr/>
              <p:nvPr/>
            </p:nvSpPr>
            <p:spPr>
              <a:xfrm>
                <a:off x="5166529" y="3078326"/>
                <a:ext cx="56976" cy="28790"/>
              </a:xfrm>
              <a:custGeom>
                <a:avLst/>
                <a:gdLst>
                  <a:gd name="connsiteX0" fmla="*/ 56977 w 56976"/>
                  <a:gd name="connsiteY0" fmla="*/ 0 h 28790"/>
                  <a:gd name="connsiteX1" fmla="*/ 0 w 56976"/>
                  <a:gd name="connsiteY1" fmla="*/ 28791 h 28790"/>
                </a:gdLst>
                <a:ahLst/>
                <a:cxnLst>
                  <a:cxn ang="0">
                    <a:pos x="connsiteX0" y="connsiteY0"/>
                  </a:cxn>
                  <a:cxn ang="0">
                    <a:pos x="connsiteX1" y="connsiteY1"/>
                  </a:cxn>
                </a:cxnLst>
                <a:rect l="l" t="t" r="r" b="b"/>
                <a:pathLst>
                  <a:path w="56976" h="28790">
                    <a:moveTo>
                      <a:pt x="56977" y="0"/>
                    </a:moveTo>
                    <a:lnTo>
                      <a:pt x="0" y="28791"/>
                    </a:lnTo>
                  </a:path>
                </a:pathLst>
              </a:custGeom>
              <a:ln w="12700" cap="flat">
                <a:solidFill>
                  <a:srgbClr val="FFFFFF"/>
                </a:solid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B013C646-A867-6B4C-848B-86CEF6B6E228}"/>
                  </a:ext>
                </a:extLst>
              </p:cNvPr>
              <p:cNvSpPr/>
              <p:nvPr/>
            </p:nvSpPr>
            <p:spPr>
              <a:xfrm>
                <a:off x="5128544" y="3135332"/>
                <a:ext cx="44315" cy="52975"/>
              </a:xfrm>
              <a:custGeom>
                <a:avLst/>
                <a:gdLst>
                  <a:gd name="connsiteX0" fmla="*/ 43164 w 44315"/>
                  <a:gd name="connsiteY0" fmla="*/ 46065 h 52975"/>
                  <a:gd name="connsiteX1" fmla="*/ 25899 w 44315"/>
                  <a:gd name="connsiteY1" fmla="*/ 52975 h 52975"/>
                  <a:gd name="connsiteX2" fmla="*/ 0 w 44315"/>
                  <a:gd name="connsiteY2" fmla="*/ 26488 h 52975"/>
                  <a:gd name="connsiteX3" fmla="*/ 25899 w 44315"/>
                  <a:gd name="connsiteY3" fmla="*/ 0 h 52975"/>
                  <a:gd name="connsiteX4" fmla="*/ 44315 w 44315"/>
                  <a:gd name="connsiteY4" fmla="*/ 7486 h 5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5" h="52975">
                    <a:moveTo>
                      <a:pt x="43164" y="46065"/>
                    </a:moveTo>
                    <a:cubicBezTo>
                      <a:pt x="38560" y="50096"/>
                      <a:pt x="32229" y="52975"/>
                      <a:pt x="25899" y="52975"/>
                    </a:cubicBezTo>
                    <a:cubicBezTo>
                      <a:pt x="11510" y="52975"/>
                      <a:pt x="0" y="41459"/>
                      <a:pt x="0" y="26488"/>
                    </a:cubicBezTo>
                    <a:cubicBezTo>
                      <a:pt x="0" y="11516"/>
                      <a:pt x="11510" y="0"/>
                      <a:pt x="25899" y="0"/>
                    </a:cubicBezTo>
                    <a:cubicBezTo>
                      <a:pt x="40287" y="0"/>
                      <a:pt x="39711" y="2879"/>
                      <a:pt x="44315" y="7486"/>
                    </a:cubicBezTo>
                  </a:path>
                </a:pathLst>
              </a:custGeom>
              <a:noFill/>
              <a:ln w="12700" cap="flat">
                <a:solidFill>
                  <a:srgbClr val="FFFFFF"/>
                </a:solid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CD4845E2-CB71-1B98-A675-575EFB360624}"/>
                  </a:ext>
                </a:extLst>
              </p:cNvPr>
              <p:cNvSpPr/>
              <p:nvPr/>
            </p:nvSpPr>
            <p:spPr>
              <a:xfrm>
                <a:off x="5120487" y="3156637"/>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511D092F-1CB1-5C6D-3C48-59FDC9B70A64}"/>
                  </a:ext>
                </a:extLst>
              </p:cNvPr>
              <p:cNvSpPr/>
              <p:nvPr/>
            </p:nvSpPr>
            <p:spPr>
              <a:xfrm>
                <a:off x="5120487" y="3167578"/>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grpSp>
      </p:grpSp>
      <p:sp>
        <p:nvSpPr>
          <p:cNvPr id="79" name="Slide Number Placeholder 5">
            <a:extLst>
              <a:ext uri="{FF2B5EF4-FFF2-40B4-BE49-F238E27FC236}">
                <a16:creationId xmlns:a16="http://schemas.microsoft.com/office/drawing/2014/main" id="{9851C96F-0522-9027-7B81-B5236EE928BB}"/>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51</a:t>
            </a:fld>
            <a:endParaRPr lang="fr-CA" sz="1200" dirty="0"/>
          </a:p>
        </p:txBody>
      </p:sp>
      <p:pic>
        <p:nvPicPr>
          <p:cNvPr id="8" name="Picture 7">
            <a:extLst>
              <a:ext uri="{FF2B5EF4-FFF2-40B4-BE49-F238E27FC236}">
                <a16:creationId xmlns:a16="http://schemas.microsoft.com/office/drawing/2014/main" id="{6FBB066B-360F-FED5-A78D-57F3CEB68DB4}"/>
              </a:ext>
            </a:extLst>
          </p:cNvPr>
          <p:cNvPicPr>
            <a:picLocks noChangeAspect="1"/>
          </p:cNvPicPr>
          <p:nvPr/>
        </p:nvPicPr>
        <p:blipFill>
          <a:blip r:embed="rId2"/>
          <a:stretch>
            <a:fillRect/>
          </a:stretch>
        </p:blipFill>
        <p:spPr>
          <a:xfrm>
            <a:off x="5741919" y="582884"/>
            <a:ext cx="5897926" cy="5696041"/>
          </a:xfrm>
          <a:prstGeom prst="rect">
            <a:avLst/>
          </a:prstGeom>
        </p:spPr>
      </p:pic>
      <p:sp>
        <p:nvSpPr>
          <p:cNvPr id="9" name="TextBox 8">
            <a:extLst>
              <a:ext uri="{FF2B5EF4-FFF2-40B4-BE49-F238E27FC236}">
                <a16:creationId xmlns:a16="http://schemas.microsoft.com/office/drawing/2014/main" id="{D2B944B6-AD04-0030-586A-83D509507B91}"/>
              </a:ext>
            </a:extLst>
          </p:cNvPr>
          <p:cNvSpPr txBox="1"/>
          <p:nvPr/>
        </p:nvSpPr>
        <p:spPr>
          <a:xfrm>
            <a:off x="8255281" y="367843"/>
            <a:ext cx="3936719" cy="369332"/>
          </a:xfrm>
          <a:prstGeom prst="rect">
            <a:avLst/>
          </a:prstGeom>
          <a:solidFill>
            <a:srgbClr val="EC7C69"/>
          </a:solidFill>
        </p:spPr>
        <p:txBody>
          <a:bodyPr wrap="none" rtlCol="0">
            <a:spAutoFit/>
          </a:bodyPr>
          <a:lstStyle/>
          <a:p>
            <a:pPr algn="ctr"/>
            <a:r>
              <a:rPr lang="en-IE" dirty="0">
                <a:solidFill>
                  <a:schemeClr val="bg1"/>
                </a:solidFill>
              </a:rPr>
              <a:t>Information provided by </a:t>
            </a:r>
            <a:r>
              <a:rPr lang="en-IE" dirty="0">
                <a:solidFill>
                  <a:schemeClr val="bg1"/>
                </a:solidFill>
                <a:hlinkClick r:id="rId3">
                  <a:extLst>
                    <a:ext uri="{A12FA001-AC4F-418D-AE19-62706E023703}">
                      <ahyp:hlinkClr xmlns:ahyp="http://schemas.microsoft.com/office/drawing/2018/hyperlinkcolor" val="tx"/>
                    </a:ext>
                  </a:extLst>
                </a:hlinkClick>
              </a:rPr>
              <a:t>www.savills.ie  </a:t>
            </a:r>
            <a:endParaRPr lang="en-IE" dirty="0">
              <a:solidFill>
                <a:schemeClr val="bg1"/>
              </a:solidFill>
            </a:endParaRPr>
          </a:p>
        </p:txBody>
      </p:sp>
    </p:spTree>
    <p:extLst>
      <p:ext uri="{BB962C8B-B14F-4D97-AF65-F5344CB8AC3E}">
        <p14:creationId xmlns:p14="http://schemas.microsoft.com/office/powerpoint/2010/main" val="24375893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E4121-0D34-1B3E-D2F6-03CAC9F84C8D}"/>
            </a:ext>
          </a:extLst>
        </p:cNvPr>
        <p:cNvGrpSpPr/>
        <p:nvPr/>
      </p:nvGrpSpPr>
      <p:grpSpPr>
        <a:xfrm>
          <a:off x="0" y="0"/>
          <a:ext cx="0" cy="0"/>
          <a:chOff x="0" y="0"/>
          <a:chExt cx="0" cy="0"/>
        </a:xfrm>
      </p:grpSpPr>
      <p:sp>
        <p:nvSpPr>
          <p:cNvPr id="2" name="Text Placeholder 3">
            <a:extLst>
              <a:ext uri="{FF2B5EF4-FFF2-40B4-BE49-F238E27FC236}">
                <a16:creationId xmlns:a16="http://schemas.microsoft.com/office/drawing/2014/main" id="{A8715546-D37B-F786-84EA-915D3C273638}"/>
              </a:ext>
            </a:extLst>
          </p:cNvPr>
          <p:cNvSpPr txBox="1">
            <a:spLocks/>
          </p:cNvSpPr>
          <p:nvPr/>
        </p:nvSpPr>
        <p:spPr>
          <a:xfrm>
            <a:off x="638570" y="460983"/>
            <a:ext cx="827770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IE" sz="3600" dirty="0"/>
              <a:t>Shepard Huts</a:t>
            </a:r>
          </a:p>
        </p:txBody>
      </p:sp>
      <p:cxnSp>
        <p:nvCxnSpPr>
          <p:cNvPr id="3" name="Straight Connector 2">
            <a:extLst>
              <a:ext uri="{FF2B5EF4-FFF2-40B4-BE49-F238E27FC236}">
                <a16:creationId xmlns:a16="http://schemas.microsoft.com/office/drawing/2014/main" id="{CD569DAC-D253-D69D-BB68-536D8C480A0F}"/>
              </a:ext>
            </a:extLst>
          </p:cNvPr>
          <p:cNvCxnSpPr>
            <a:cxnSpLocks/>
          </p:cNvCxnSpPr>
          <p:nvPr/>
        </p:nvCxnSpPr>
        <p:spPr>
          <a:xfrm>
            <a:off x="0" y="1068885"/>
            <a:ext cx="270192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0D1001E-4EC0-350C-D9B7-2D011C23E7B4}"/>
              </a:ext>
            </a:extLst>
          </p:cNvPr>
          <p:cNvSpPr txBox="1"/>
          <p:nvPr/>
        </p:nvSpPr>
        <p:spPr>
          <a:xfrm>
            <a:off x="605790" y="1404147"/>
            <a:ext cx="4691276" cy="3042564"/>
          </a:xfrm>
          <a:prstGeom prst="rect">
            <a:avLst/>
          </a:prstGeom>
          <a:noFill/>
        </p:spPr>
        <p:txBody>
          <a:bodyPr wrap="square">
            <a:spAutoFit/>
          </a:bodyPr>
          <a:lstStyle/>
          <a:p>
            <a:pPr marL="457200" indent="-457200">
              <a:lnSpc>
                <a:spcPts val="2340"/>
              </a:lnSpc>
              <a:buClr>
                <a:srgbClr val="EC7C69"/>
              </a:buClr>
              <a:buFont typeface="Arial" panose="020B0604020202020204" pitchFamily="34" charset="0"/>
              <a:buChar char="•"/>
            </a:pPr>
            <a:r>
              <a:rPr lang="en-US" sz="2200" dirty="0">
                <a:solidFill>
                  <a:srgbClr val="494949"/>
                </a:solidFill>
              </a:rPr>
              <a:t>Shepherd huts are becoming increasingly popular and have had good national press recently. </a:t>
            </a:r>
          </a:p>
          <a:p>
            <a:pPr marL="457200" indent="-457200">
              <a:lnSpc>
                <a:spcPts val="2340"/>
              </a:lnSpc>
              <a:buClr>
                <a:srgbClr val="EC7C69"/>
              </a:buClr>
              <a:buFont typeface="Arial" panose="020B0604020202020204" pitchFamily="34" charset="0"/>
              <a:buChar char="•"/>
            </a:pPr>
            <a:r>
              <a:rPr lang="en-US" sz="2200" b="1" dirty="0">
                <a:solidFill>
                  <a:srgbClr val="494949"/>
                </a:solidFill>
              </a:rPr>
              <a:t> ROI is good, depending on the specification, location, and rental levels</a:t>
            </a:r>
            <a:r>
              <a:rPr lang="en-US" sz="2200" dirty="0">
                <a:solidFill>
                  <a:srgbClr val="494949"/>
                </a:solidFill>
              </a:rPr>
              <a:t>. </a:t>
            </a:r>
          </a:p>
          <a:p>
            <a:pPr marL="457200" indent="-457200">
              <a:lnSpc>
                <a:spcPts val="2340"/>
              </a:lnSpc>
              <a:buClr>
                <a:srgbClr val="EC7C69"/>
              </a:buClr>
              <a:buFont typeface="Arial" panose="020B0604020202020204" pitchFamily="34" charset="0"/>
              <a:buChar char="•"/>
            </a:pPr>
            <a:r>
              <a:rPr lang="en-US" sz="2200" dirty="0">
                <a:solidFill>
                  <a:srgbClr val="494949"/>
                </a:solidFill>
              </a:rPr>
              <a:t>They are more commonly used for </a:t>
            </a:r>
            <a:r>
              <a:rPr lang="en-US" sz="2200" b="1" dirty="0">
                <a:solidFill>
                  <a:srgbClr val="494949"/>
                </a:solidFill>
              </a:rPr>
              <a:t>year-round accommodation,</a:t>
            </a:r>
            <a:r>
              <a:rPr lang="en-US" sz="2200" dirty="0">
                <a:solidFill>
                  <a:srgbClr val="494949"/>
                </a:solidFill>
              </a:rPr>
              <a:t> with growing evidence of use in </a:t>
            </a:r>
            <a:r>
              <a:rPr lang="en-US" sz="2200" b="1" dirty="0">
                <a:solidFill>
                  <a:srgbClr val="494949"/>
                </a:solidFill>
              </a:rPr>
              <a:t>gardens </a:t>
            </a:r>
            <a:r>
              <a:rPr lang="en-US" sz="2200" dirty="0">
                <a:solidFill>
                  <a:srgbClr val="494949"/>
                </a:solidFill>
              </a:rPr>
              <a:t>as an </a:t>
            </a:r>
            <a:r>
              <a:rPr lang="en-US" sz="2200" b="1" dirty="0">
                <a:solidFill>
                  <a:srgbClr val="494949"/>
                </a:solidFill>
              </a:rPr>
              <a:t>office space </a:t>
            </a:r>
            <a:r>
              <a:rPr lang="en-US" sz="2200" dirty="0">
                <a:solidFill>
                  <a:srgbClr val="494949"/>
                </a:solidFill>
              </a:rPr>
              <a:t>or </a:t>
            </a:r>
            <a:r>
              <a:rPr lang="en-US" sz="2200" b="1" dirty="0">
                <a:solidFill>
                  <a:srgbClr val="494949"/>
                </a:solidFill>
              </a:rPr>
              <a:t>‘den’.</a:t>
            </a:r>
            <a:endParaRPr lang="en-IE" sz="2200" b="1" dirty="0">
              <a:solidFill>
                <a:srgbClr val="494949"/>
              </a:solidFill>
            </a:endParaRPr>
          </a:p>
        </p:txBody>
      </p:sp>
      <p:sp>
        <p:nvSpPr>
          <p:cNvPr id="36" name="TextBox 35">
            <a:extLst>
              <a:ext uri="{FF2B5EF4-FFF2-40B4-BE49-F238E27FC236}">
                <a16:creationId xmlns:a16="http://schemas.microsoft.com/office/drawing/2014/main" id="{C74901A9-268E-A7BB-8F87-06D6EDEA13A3}"/>
              </a:ext>
            </a:extLst>
          </p:cNvPr>
          <p:cNvSpPr txBox="1"/>
          <p:nvPr/>
        </p:nvSpPr>
        <p:spPr>
          <a:xfrm>
            <a:off x="1158273" y="5494819"/>
            <a:ext cx="4078341" cy="646331"/>
          </a:xfrm>
          <a:prstGeom prst="rect">
            <a:avLst/>
          </a:prstGeom>
          <a:noFill/>
        </p:spPr>
        <p:txBody>
          <a:bodyPr wrap="square" rtlCol="0">
            <a:spAutoFit/>
          </a:bodyPr>
          <a:lstStyle/>
          <a:p>
            <a:pPr>
              <a:tabLst>
                <a:tab pos="2133600" algn="l"/>
              </a:tabLst>
            </a:pPr>
            <a:r>
              <a:rPr lang="en-US" sz="1800" b="1" dirty="0">
                <a:solidFill>
                  <a:srgbClr val="494949"/>
                </a:solidFill>
              </a:rPr>
              <a:t>Typical Unit Cost 	</a:t>
            </a:r>
            <a:r>
              <a:rPr lang="en-US" sz="1800" dirty="0">
                <a:solidFill>
                  <a:srgbClr val="494949"/>
                </a:solidFill>
              </a:rPr>
              <a:t>€18,000-50,000</a:t>
            </a:r>
          </a:p>
          <a:p>
            <a:pPr>
              <a:tabLst>
                <a:tab pos="2133600" algn="l"/>
              </a:tabLst>
            </a:pPr>
            <a:r>
              <a:rPr lang="en-US" sz="1800" b="1" dirty="0">
                <a:solidFill>
                  <a:srgbClr val="494949"/>
                </a:solidFill>
              </a:rPr>
              <a:t>Typical Nightly Rental 	</a:t>
            </a:r>
            <a:r>
              <a:rPr lang="en-US" sz="1800" dirty="0">
                <a:solidFill>
                  <a:srgbClr val="494949"/>
                </a:solidFill>
              </a:rPr>
              <a:t>€75-125</a:t>
            </a:r>
            <a:endParaRPr lang="en-IE" sz="1800" dirty="0">
              <a:solidFill>
                <a:srgbClr val="494949"/>
              </a:solidFill>
            </a:endParaRPr>
          </a:p>
        </p:txBody>
      </p:sp>
      <p:sp>
        <p:nvSpPr>
          <p:cNvPr id="37" name="Freeform 36">
            <a:extLst>
              <a:ext uri="{FF2B5EF4-FFF2-40B4-BE49-F238E27FC236}">
                <a16:creationId xmlns:a16="http://schemas.microsoft.com/office/drawing/2014/main" id="{816B8B41-0182-53E1-154D-88E46EE9C751}"/>
              </a:ext>
            </a:extLst>
          </p:cNvPr>
          <p:cNvSpPr/>
          <p:nvPr/>
        </p:nvSpPr>
        <p:spPr>
          <a:xfrm rot="5400000">
            <a:off x="2414302" y="3369314"/>
            <a:ext cx="2173047" cy="5759105"/>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FBA63B"/>
            </a:solidFill>
            <a:prstDash val="solid"/>
            <a:miter/>
          </a:ln>
        </p:spPr>
        <p:txBody>
          <a:bodyPr wrap="square" rtlCol="0" anchor="ctr">
            <a:noAutofit/>
          </a:bodyPr>
          <a:lstStyle/>
          <a:p>
            <a:endParaRPr lang="en-US"/>
          </a:p>
        </p:txBody>
      </p:sp>
      <p:grpSp>
        <p:nvGrpSpPr>
          <p:cNvPr id="60" name="Group 59">
            <a:extLst>
              <a:ext uri="{FF2B5EF4-FFF2-40B4-BE49-F238E27FC236}">
                <a16:creationId xmlns:a16="http://schemas.microsoft.com/office/drawing/2014/main" id="{03E7FB91-BC84-7686-1825-DDD65A515D85}"/>
              </a:ext>
            </a:extLst>
          </p:cNvPr>
          <p:cNvGrpSpPr/>
          <p:nvPr/>
        </p:nvGrpSpPr>
        <p:grpSpPr>
          <a:xfrm>
            <a:off x="213047" y="5403122"/>
            <a:ext cx="790813" cy="789906"/>
            <a:chOff x="4979483" y="3025351"/>
            <a:chExt cx="347616" cy="347217"/>
          </a:xfrm>
        </p:grpSpPr>
        <p:sp>
          <p:nvSpPr>
            <p:cNvPr id="61" name="Freeform 60">
              <a:extLst>
                <a:ext uri="{FF2B5EF4-FFF2-40B4-BE49-F238E27FC236}">
                  <a16:creationId xmlns:a16="http://schemas.microsoft.com/office/drawing/2014/main" id="{4769A3F8-3EAE-CE87-21F5-8E3C001769AB}"/>
                </a:ext>
              </a:extLst>
            </p:cNvPr>
            <p:cNvSpPr/>
            <p:nvPr/>
          </p:nvSpPr>
          <p:spPr>
            <a:xfrm>
              <a:off x="4979483" y="3025351"/>
              <a:ext cx="346465" cy="346642"/>
            </a:xfrm>
            <a:custGeom>
              <a:avLst/>
              <a:gdLst>
                <a:gd name="connsiteX0" fmla="*/ 103019 w 346465"/>
                <a:gd name="connsiteY0" fmla="*/ 236086 h 346642"/>
                <a:gd name="connsiteX1" fmla="*/ 74818 w 346465"/>
                <a:gd name="connsiteY1" fmla="*/ 207295 h 346642"/>
                <a:gd name="connsiteX2" fmla="*/ 71365 w 346465"/>
                <a:gd name="connsiteY2" fmla="*/ 199233 h 346642"/>
                <a:gd name="connsiteX3" fmla="*/ 71365 w 346465"/>
                <a:gd name="connsiteY3" fmla="*/ 116315 h 346642"/>
                <a:gd name="connsiteX4" fmla="*/ 77696 w 346465"/>
                <a:gd name="connsiteY4" fmla="*/ 109981 h 346642"/>
                <a:gd name="connsiteX5" fmla="*/ 94386 w 346465"/>
                <a:gd name="connsiteY5" fmla="*/ 133590 h 346642"/>
                <a:gd name="connsiteX6" fmla="*/ 141003 w 346465"/>
                <a:gd name="connsiteY6" fmla="*/ 93282 h 346642"/>
                <a:gd name="connsiteX7" fmla="*/ 172082 w 346465"/>
                <a:gd name="connsiteY7" fmla="*/ 81190 h 346642"/>
                <a:gd name="connsiteX8" fmla="*/ 177261 w 346465"/>
                <a:gd name="connsiteY8" fmla="*/ 80039 h 346642"/>
                <a:gd name="connsiteX9" fmla="*/ 147334 w 346465"/>
                <a:gd name="connsiteY9" fmla="*/ 40883 h 346642"/>
                <a:gd name="connsiteX10" fmla="*/ 183592 w 346465"/>
                <a:gd name="connsiteY10" fmla="*/ 78887 h 346642"/>
                <a:gd name="connsiteX11" fmla="*/ 187621 w 346465"/>
                <a:gd name="connsiteY11" fmla="*/ 78887 h 346642"/>
                <a:gd name="connsiteX12" fmla="*/ 244022 w 346465"/>
                <a:gd name="connsiteY12" fmla="*/ 53551 h 346642"/>
                <a:gd name="connsiteX13" fmla="*/ 218123 w 346465"/>
                <a:gd name="connsiteY13" fmla="*/ 81766 h 346642"/>
                <a:gd name="connsiteX14" fmla="*/ 273949 w 346465"/>
                <a:gd name="connsiteY14" fmla="*/ 109981 h 346642"/>
                <a:gd name="connsiteX15" fmla="*/ 280280 w 346465"/>
                <a:gd name="connsiteY15" fmla="*/ 116315 h 346642"/>
                <a:gd name="connsiteX16" fmla="*/ 280280 w 346465"/>
                <a:gd name="connsiteY16" fmla="*/ 116315 h 346642"/>
                <a:gd name="connsiteX17" fmla="*/ 346465 w 346465"/>
                <a:gd name="connsiteY17" fmla="*/ 181959 h 346642"/>
                <a:gd name="connsiteX18" fmla="*/ 346465 w 346465"/>
                <a:gd name="connsiteY18" fmla="*/ 173321 h 346642"/>
                <a:gd name="connsiteX19" fmla="*/ 173233 w 346465"/>
                <a:gd name="connsiteY19" fmla="*/ 0 h 346642"/>
                <a:gd name="connsiteX20" fmla="*/ 0 w 346465"/>
                <a:gd name="connsiteY20" fmla="*/ 173321 h 346642"/>
                <a:gd name="connsiteX21" fmla="*/ 173233 w 346465"/>
                <a:gd name="connsiteY21" fmla="*/ 346643 h 346642"/>
                <a:gd name="connsiteX22" fmla="*/ 176686 w 346465"/>
                <a:gd name="connsiteY22" fmla="*/ 346643 h 346642"/>
                <a:gd name="connsiteX23" fmla="*/ 105896 w 346465"/>
                <a:gd name="connsiteY23" fmla="*/ 276969 h 346642"/>
                <a:gd name="connsiteX24" fmla="*/ 102443 w 346465"/>
                <a:gd name="connsiteY24" fmla="*/ 236086 h 34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6465" h="346642">
                  <a:moveTo>
                    <a:pt x="103019" y="236086"/>
                  </a:moveTo>
                  <a:lnTo>
                    <a:pt x="74818" y="207295"/>
                  </a:lnTo>
                  <a:cubicBezTo>
                    <a:pt x="72516" y="204991"/>
                    <a:pt x="71365" y="202688"/>
                    <a:pt x="71365" y="199233"/>
                  </a:cubicBezTo>
                  <a:lnTo>
                    <a:pt x="71365" y="116315"/>
                  </a:lnTo>
                  <a:cubicBezTo>
                    <a:pt x="71365" y="112860"/>
                    <a:pt x="74243" y="109981"/>
                    <a:pt x="77696" y="109981"/>
                  </a:cubicBezTo>
                  <a:cubicBezTo>
                    <a:pt x="84602" y="109981"/>
                    <a:pt x="91508" y="118043"/>
                    <a:pt x="94386" y="133590"/>
                  </a:cubicBezTo>
                  <a:cubicBezTo>
                    <a:pt x="94386" y="133590"/>
                    <a:pt x="111652" y="109406"/>
                    <a:pt x="141003" y="93282"/>
                  </a:cubicBezTo>
                  <a:cubicBezTo>
                    <a:pt x="149636" y="86373"/>
                    <a:pt x="159996" y="82342"/>
                    <a:pt x="172082" y="81190"/>
                  </a:cubicBezTo>
                  <a:cubicBezTo>
                    <a:pt x="173808" y="81190"/>
                    <a:pt x="175535" y="80615"/>
                    <a:pt x="177261" y="80039"/>
                  </a:cubicBezTo>
                  <a:cubicBezTo>
                    <a:pt x="147910" y="70250"/>
                    <a:pt x="147334" y="40883"/>
                    <a:pt x="147334" y="40883"/>
                  </a:cubicBezTo>
                  <a:lnTo>
                    <a:pt x="183592" y="78887"/>
                  </a:lnTo>
                  <a:cubicBezTo>
                    <a:pt x="184743" y="78887"/>
                    <a:pt x="186470" y="78887"/>
                    <a:pt x="187621" y="78887"/>
                  </a:cubicBezTo>
                  <a:cubicBezTo>
                    <a:pt x="191074" y="69674"/>
                    <a:pt x="204311" y="42610"/>
                    <a:pt x="244022" y="53551"/>
                  </a:cubicBezTo>
                  <a:cubicBezTo>
                    <a:pt x="244022" y="53551"/>
                    <a:pt x="238267" y="74280"/>
                    <a:pt x="218123" y="81766"/>
                  </a:cubicBezTo>
                  <a:cubicBezTo>
                    <a:pt x="235389" y="85797"/>
                    <a:pt x="254382" y="94434"/>
                    <a:pt x="273949" y="109981"/>
                  </a:cubicBezTo>
                  <a:cubicBezTo>
                    <a:pt x="277978" y="109981"/>
                    <a:pt x="280280" y="112860"/>
                    <a:pt x="280280" y="116315"/>
                  </a:cubicBezTo>
                  <a:lnTo>
                    <a:pt x="280280" y="116315"/>
                  </a:lnTo>
                  <a:cubicBezTo>
                    <a:pt x="280280" y="116315"/>
                    <a:pt x="346465" y="181959"/>
                    <a:pt x="346465" y="181959"/>
                  </a:cubicBezTo>
                  <a:cubicBezTo>
                    <a:pt x="346465" y="179079"/>
                    <a:pt x="346465" y="176200"/>
                    <a:pt x="346465" y="173321"/>
                  </a:cubicBezTo>
                  <a:cubicBezTo>
                    <a:pt x="346465" y="77736"/>
                    <a:pt x="268770" y="0"/>
                    <a:pt x="173233" y="0"/>
                  </a:cubicBezTo>
                  <a:cubicBezTo>
                    <a:pt x="77696" y="0"/>
                    <a:pt x="0" y="77736"/>
                    <a:pt x="0" y="173321"/>
                  </a:cubicBezTo>
                  <a:cubicBezTo>
                    <a:pt x="0" y="268907"/>
                    <a:pt x="77696" y="346643"/>
                    <a:pt x="173233" y="346643"/>
                  </a:cubicBezTo>
                  <a:cubicBezTo>
                    <a:pt x="268770" y="346643"/>
                    <a:pt x="175535" y="346643"/>
                    <a:pt x="176686" y="346643"/>
                  </a:cubicBezTo>
                  <a:lnTo>
                    <a:pt x="105896" y="276969"/>
                  </a:lnTo>
                  <a:lnTo>
                    <a:pt x="102443" y="236086"/>
                  </a:lnTo>
                  <a:close/>
                </a:path>
              </a:pathLst>
            </a:custGeom>
            <a:solidFill>
              <a:srgbClr val="00979B"/>
            </a:solidFill>
            <a:ln w="12700"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C32DCDE4-480C-B8F1-3516-54F63B710697}"/>
                </a:ext>
              </a:extLst>
            </p:cNvPr>
            <p:cNvSpPr/>
            <p:nvPr/>
          </p:nvSpPr>
          <p:spPr>
            <a:xfrm>
              <a:off x="5051424" y="3066809"/>
              <a:ext cx="275675" cy="305759"/>
            </a:xfrm>
            <a:custGeom>
              <a:avLst/>
              <a:gdLst>
                <a:gd name="connsiteX0" fmla="*/ 275100 w 275675"/>
                <a:gd name="connsiteY0" fmla="*/ 140500 h 305759"/>
                <a:gd name="connsiteX1" fmla="*/ 208915 w 275675"/>
                <a:gd name="connsiteY1" fmla="*/ 75432 h 305759"/>
                <a:gd name="connsiteX2" fmla="*/ 208915 w 275675"/>
                <a:gd name="connsiteY2" fmla="*/ 75432 h 305759"/>
                <a:gd name="connsiteX3" fmla="*/ 202584 w 275675"/>
                <a:gd name="connsiteY3" fmla="*/ 69098 h 305759"/>
                <a:gd name="connsiteX4" fmla="*/ 146759 w 275675"/>
                <a:gd name="connsiteY4" fmla="*/ 40883 h 305759"/>
                <a:gd name="connsiteX5" fmla="*/ 172657 w 275675"/>
                <a:gd name="connsiteY5" fmla="*/ 12668 h 305759"/>
                <a:gd name="connsiteX6" fmla="*/ 116256 w 275675"/>
                <a:gd name="connsiteY6" fmla="*/ 38004 h 305759"/>
                <a:gd name="connsiteX7" fmla="*/ 112227 w 275675"/>
                <a:gd name="connsiteY7" fmla="*/ 38004 h 305759"/>
                <a:gd name="connsiteX8" fmla="*/ 75969 w 275675"/>
                <a:gd name="connsiteY8" fmla="*/ 0 h 305759"/>
                <a:gd name="connsiteX9" fmla="*/ 105896 w 275675"/>
                <a:gd name="connsiteY9" fmla="*/ 39156 h 305759"/>
                <a:gd name="connsiteX10" fmla="*/ 100717 w 275675"/>
                <a:gd name="connsiteY10" fmla="*/ 40307 h 305759"/>
                <a:gd name="connsiteX11" fmla="*/ 69638 w 275675"/>
                <a:gd name="connsiteY11" fmla="*/ 52400 h 305759"/>
                <a:gd name="connsiteX12" fmla="*/ 23021 w 275675"/>
                <a:gd name="connsiteY12" fmla="*/ 92707 h 305759"/>
                <a:gd name="connsiteX13" fmla="*/ 6331 w 275675"/>
                <a:gd name="connsiteY13" fmla="*/ 69098 h 305759"/>
                <a:gd name="connsiteX14" fmla="*/ 0 w 275675"/>
                <a:gd name="connsiteY14" fmla="*/ 75432 h 305759"/>
                <a:gd name="connsiteX15" fmla="*/ 0 w 275675"/>
                <a:gd name="connsiteY15" fmla="*/ 158350 h 305759"/>
                <a:gd name="connsiteX16" fmla="*/ 3453 w 275675"/>
                <a:gd name="connsiteY16" fmla="*/ 166412 h 305759"/>
                <a:gd name="connsiteX17" fmla="*/ 31654 w 275675"/>
                <a:gd name="connsiteY17" fmla="*/ 195203 h 305759"/>
                <a:gd name="connsiteX18" fmla="*/ 35107 w 275675"/>
                <a:gd name="connsiteY18" fmla="*/ 236086 h 305759"/>
                <a:gd name="connsiteX19" fmla="*/ 105896 w 275675"/>
                <a:gd name="connsiteY19" fmla="*/ 305760 h 305759"/>
                <a:gd name="connsiteX20" fmla="*/ 275676 w 275675"/>
                <a:gd name="connsiteY20" fmla="*/ 141076 h 30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5675" h="305759">
                  <a:moveTo>
                    <a:pt x="275100" y="140500"/>
                  </a:moveTo>
                  <a:lnTo>
                    <a:pt x="208915" y="75432"/>
                  </a:lnTo>
                  <a:lnTo>
                    <a:pt x="208915" y="75432"/>
                  </a:lnTo>
                  <a:cubicBezTo>
                    <a:pt x="208915" y="71977"/>
                    <a:pt x="206037" y="68523"/>
                    <a:pt x="202584" y="69098"/>
                  </a:cubicBezTo>
                  <a:cubicBezTo>
                    <a:pt x="183016" y="53551"/>
                    <a:pt x="164024" y="44914"/>
                    <a:pt x="146759" y="40883"/>
                  </a:cubicBezTo>
                  <a:cubicBezTo>
                    <a:pt x="166326" y="33398"/>
                    <a:pt x="172657" y="12668"/>
                    <a:pt x="172657" y="12668"/>
                  </a:cubicBezTo>
                  <a:cubicBezTo>
                    <a:pt x="133522" y="1728"/>
                    <a:pt x="119709" y="28791"/>
                    <a:pt x="116256" y="38004"/>
                  </a:cubicBezTo>
                  <a:cubicBezTo>
                    <a:pt x="115105" y="38004"/>
                    <a:pt x="113378" y="38004"/>
                    <a:pt x="112227" y="38004"/>
                  </a:cubicBezTo>
                  <a:lnTo>
                    <a:pt x="75969" y="0"/>
                  </a:lnTo>
                  <a:cubicBezTo>
                    <a:pt x="75969" y="0"/>
                    <a:pt x="76545" y="28791"/>
                    <a:pt x="105896" y="39156"/>
                  </a:cubicBezTo>
                  <a:cubicBezTo>
                    <a:pt x="104170" y="39156"/>
                    <a:pt x="102443" y="39732"/>
                    <a:pt x="100717" y="40307"/>
                  </a:cubicBezTo>
                  <a:cubicBezTo>
                    <a:pt x="89206" y="40883"/>
                    <a:pt x="78271" y="45490"/>
                    <a:pt x="69638" y="52400"/>
                  </a:cubicBezTo>
                  <a:cubicBezTo>
                    <a:pt x="40287" y="68523"/>
                    <a:pt x="23021" y="92707"/>
                    <a:pt x="23021" y="92707"/>
                  </a:cubicBezTo>
                  <a:cubicBezTo>
                    <a:pt x="20143" y="77736"/>
                    <a:pt x="13237" y="69674"/>
                    <a:pt x="6331" y="69098"/>
                  </a:cubicBezTo>
                  <a:cubicBezTo>
                    <a:pt x="2878" y="69098"/>
                    <a:pt x="0" y="71977"/>
                    <a:pt x="0" y="75432"/>
                  </a:cubicBezTo>
                  <a:lnTo>
                    <a:pt x="0" y="158350"/>
                  </a:lnTo>
                  <a:cubicBezTo>
                    <a:pt x="0" y="161229"/>
                    <a:pt x="1151" y="164108"/>
                    <a:pt x="3453" y="166412"/>
                  </a:cubicBezTo>
                  <a:lnTo>
                    <a:pt x="31654" y="195203"/>
                  </a:lnTo>
                  <a:lnTo>
                    <a:pt x="35107" y="236086"/>
                  </a:lnTo>
                  <a:lnTo>
                    <a:pt x="105896" y="305760"/>
                  </a:lnTo>
                  <a:cubicBezTo>
                    <a:pt x="197405" y="304033"/>
                    <a:pt x="271072" y="231479"/>
                    <a:pt x="275676" y="141076"/>
                  </a:cubicBezTo>
                  <a:close/>
                </a:path>
              </a:pathLst>
            </a:custGeom>
            <a:solidFill>
              <a:srgbClr val="087377"/>
            </a:solidFill>
            <a:ln w="12700" cap="flat">
              <a:noFill/>
              <a:prstDash val="solid"/>
              <a:miter/>
            </a:ln>
          </p:spPr>
          <p:txBody>
            <a:bodyPr rtlCol="0" anchor="ctr"/>
            <a:lstStyle/>
            <a:p>
              <a:endParaRPr lang="en-US"/>
            </a:p>
          </p:txBody>
        </p:sp>
        <p:grpSp>
          <p:nvGrpSpPr>
            <p:cNvPr id="63" name="Graphic 39">
              <a:extLst>
                <a:ext uri="{FF2B5EF4-FFF2-40B4-BE49-F238E27FC236}">
                  <a16:creationId xmlns:a16="http://schemas.microsoft.com/office/drawing/2014/main" id="{C0AABA3D-ECF6-BBDF-AEC7-5468A6382D43}"/>
                </a:ext>
              </a:extLst>
            </p:cNvPr>
            <p:cNvGrpSpPr/>
            <p:nvPr/>
          </p:nvGrpSpPr>
          <p:grpSpPr>
            <a:xfrm>
              <a:off x="5050273" y="3065658"/>
              <a:ext cx="210066" cy="234933"/>
              <a:chOff x="5050273" y="3065658"/>
              <a:chExt cx="210066" cy="234933"/>
            </a:xfrm>
            <a:noFill/>
          </p:grpSpPr>
          <p:sp>
            <p:nvSpPr>
              <p:cNvPr id="64" name="Freeform 63">
                <a:extLst>
                  <a:ext uri="{FF2B5EF4-FFF2-40B4-BE49-F238E27FC236}">
                    <a16:creationId xmlns:a16="http://schemas.microsoft.com/office/drawing/2014/main" id="{D76F31E0-988F-7D84-EF86-A45644B5F5CF}"/>
                  </a:ext>
                </a:extLst>
              </p:cNvPr>
              <p:cNvSpPr/>
              <p:nvPr/>
            </p:nvSpPr>
            <p:spPr>
              <a:xfrm>
                <a:off x="5168063" y="3133605"/>
                <a:ext cx="92275" cy="142227"/>
              </a:xfrm>
              <a:custGeom>
                <a:avLst/>
                <a:gdLst>
                  <a:gd name="connsiteX0" fmla="*/ 45658 w 92275"/>
                  <a:gd name="connsiteY0" fmla="*/ 141651 h 142227"/>
                  <a:gd name="connsiteX1" fmla="*/ 88823 w 92275"/>
                  <a:gd name="connsiteY1" fmla="*/ 97313 h 142227"/>
                  <a:gd name="connsiteX2" fmla="*/ 92276 w 92275"/>
                  <a:gd name="connsiteY2" fmla="*/ 89252 h 142227"/>
                  <a:gd name="connsiteX3" fmla="*/ 92276 w 92275"/>
                  <a:gd name="connsiteY3" fmla="*/ 6334 h 142227"/>
                  <a:gd name="connsiteX4" fmla="*/ 85945 w 92275"/>
                  <a:gd name="connsiteY4" fmla="*/ 0 h 142227"/>
                  <a:gd name="connsiteX5" fmla="*/ 69255 w 92275"/>
                  <a:gd name="connsiteY5" fmla="*/ 23608 h 142227"/>
                  <a:gd name="connsiteX6" fmla="*/ 63499 w 92275"/>
                  <a:gd name="connsiteY6" fmla="*/ 69674 h 142227"/>
                  <a:gd name="connsiteX7" fmla="*/ 49687 w 92275"/>
                  <a:gd name="connsiteY7" fmla="*/ 73705 h 142227"/>
                  <a:gd name="connsiteX8" fmla="*/ 34148 w 92275"/>
                  <a:gd name="connsiteY8" fmla="*/ 89252 h 142227"/>
                  <a:gd name="connsiteX9" fmla="*/ 7674 w 92275"/>
                  <a:gd name="connsiteY9" fmla="*/ 101920 h 142227"/>
                  <a:gd name="connsiteX10" fmla="*/ 767 w 92275"/>
                  <a:gd name="connsiteY10" fmla="*/ 142227 h 14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2227">
                    <a:moveTo>
                      <a:pt x="45658" y="141651"/>
                    </a:moveTo>
                    <a:lnTo>
                      <a:pt x="88823" y="97313"/>
                    </a:lnTo>
                    <a:cubicBezTo>
                      <a:pt x="91125" y="95010"/>
                      <a:pt x="92276" y="92131"/>
                      <a:pt x="92276" y="89252"/>
                    </a:cubicBezTo>
                    <a:lnTo>
                      <a:pt x="92276" y="6334"/>
                    </a:lnTo>
                    <a:cubicBezTo>
                      <a:pt x="92276" y="2879"/>
                      <a:pt x="89398" y="0"/>
                      <a:pt x="85945" y="0"/>
                    </a:cubicBezTo>
                    <a:cubicBezTo>
                      <a:pt x="79039" y="0"/>
                      <a:pt x="72132" y="8061"/>
                      <a:pt x="69255" y="23608"/>
                    </a:cubicBezTo>
                    <a:lnTo>
                      <a:pt x="63499" y="69674"/>
                    </a:lnTo>
                    <a:cubicBezTo>
                      <a:pt x="58320" y="69674"/>
                      <a:pt x="53140" y="70250"/>
                      <a:pt x="49687" y="73705"/>
                    </a:cubicBezTo>
                    <a:lnTo>
                      <a:pt x="34148" y="89252"/>
                    </a:lnTo>
                    <a:cubicBezTo>
                      <a:pt x="20335" y="92131"/>
                      <a:pt x="15155" y="93858"/>
                      <a:pt x="7674" y="101920"/>
                    </a:cubicBezTo>
                    <a:cubicBezTo>
                      <a:pt x="-1535" y="111133"/>
                      <a:pt x="-384" y="123801"/>
                      <a:pt x="767" y="142227"/>
                    </a:cubicBezTo>
                  </a:path>
                </a:pathLst>
              </a:custGeom>
              <a:noFill/>
              <a:ln w="12700" cap="flat">
                <a:solidFill>
                  <a:srgbClr val="FFFFFF"/>
                </a:solid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547307D7-6865-BA45-2A90-22BBA405FFA3}"/>
                  </a:ext>
                </a:extLst>
              </p:cNvPr>
              <p:cNvSpPr/>
              <p:nvPr/>
            </p:nvSpPr>
            <p:spPr>
              <a:xfrm>
                <a:off x="5166529"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0E5CA777-7782-D0C9-670D-2CF9452D3B69}"/>
                  </a:ext>
                </a:extLst>
              </p:cNvPr>
              <p:cNvSpPr/>
              <p:nvPr/>
            </p:nvSpPr>
            <p:spPr>
              <a:xfrm>
                <a:off x="5214297" y="3203855"/>
                <a:ext cx="26838" cy="36276"/>
              </a:xfrm>
              <a:custGeom>
                <a:avLst/>
                <a:gdLst>
                  <a:gd name="connsiteX0" fmla="*/ 17841 w 26838"/>
                  <a:gd name="connsiteY0" fmla="*/ 0 h 36276"/>
                  <a:gd name="connsiteX1" fmla="*/ 23021 w 26838"/>
                  <a:gd name="connsiteY1" fmla="*/ 1727 h 36276"/>
                  <a:gd name="connsiteX2" fmla="*/ 25899 w 26838"/>
                  <a:gd name="connsiteY2" fmla="*/ 9213 h 36276"/>
                  <a:gd name="connsiteX3" fmla="*/ 0 w 26838"/>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6838" h="36276">
                    <a:moveTo>
                      <a:pt x="17841" y="0"/>
                    </a:moveTo>
                    <a:cubicBezTo>
                      <a:pt x="19568" y="0"/>
                      <a:pt x="21294" y="576"/>
                      <a:pt x="23021" y="1727"/>
                    </a:cubicBezTo>
                    <a:cubicBezTo>
                      <a:pt x="25899" y="2879"/>
                      <a:pt x="28201" y="6334"/>
                      <a:pt x="25899" y="9213"/>
                    </a:cubicBezTo>
                    <a:lnTo>
                      <a:pt x="0" y="36277"/>
                    </a:lnTo>
                  </a:path>
                </a:pathLst>
              </a:custGeom>
              <a:noFill/>
              <a:ln w="12700" cap="flat">
                <a:solidFill>
                  <a:srgbClr val="FFFFFF"/>
                </a:solid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579F45C3-19BB-9A42-D9D6-6D6623B06A9F}"/>
                  </a:ext>
                </a:extLst>
              </p:cNvPr>
              <p:cNvSpPr/>
              <p:nvPr/>
            </p:nvSpPr>
            <p:spPr>
              <a:xfrm>
                <a:off x="5050273" y="3133605"/>
                <a:ext cx="92275" cy="141651"/>
              </a:xfrm>
              <a:custGeom>
                <a:avLst/>
                <a:gdLst>
                  <a:gd name="connsiteX0" fmla="*/ 91508 w 92275"/>
                  <a:gd name="connsiteY0" fmla="*/ 141076 h 141651"/>
                  <a:gd name="connsiteX1" fmla="*/ 84602 w 92275"/>
                  <a:gd name="connsiteY1" fmla="*/ 101920 h 141651"/>
                  <a:gd name="connsiteX2" fmla="*/ 58128 w 92275"/>
                  <a:gd name="connsiteY2" fmla="*/ 89252 h 141651"/>
                  <a:gd name="connsiteX3" fmla="*/ 42589 w 92275"/>
                  <a:gd name="connsiteY3" fmla="*/ 73705 h 141651"/>
                  <a:gd name="connsiteX4" fmla="*/ 28776 w 92275"/>
                  <a:gd name="connsiteY4" fmla="*/ 69674 h 141651"/>
                  <a:gd name="connsiteX5" fmla="*/ 23021 w 92275"/>
                  <a:gd name="connsiteY5" fmla="*/ 23608 h 141651"/>
                  <a:gd name="connsiteX6" fmla="*/ 6331 w 92275"/>
                  <a:gd name="connsiteY6" fmla="*/ 0 h 141651"/>
                  <a:gd name="connsiteX7" fmla="*/ 0 w 92275"/>
                  <a:gd name="connsiteY7" fmla="*/ 6334 h 141651"/>
                  <a:gd name="connsiteX8" fmla="*/ 0 w 92275"/>
                  <a:gd name="connsiteY8" fmla="*/ 89252 h 141651"/>
                  <a:gd name="connsiteX9" fmla="*/ 3453 w 92275"/>
                  <a:gd name="connsiteY9" fmla="*/ 97313 h 141651"/>
                  <a:gd name="connsiteX10" fmla="*/ 46617 w 92275"/>
                  <a:gd name="connsiteY10" fmla="*/ 141651 h 14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1651">
                    <a:moveTo>
                      <a:pt x="91508" y="141076"/>
                    </a:moveTo>
                    <a:cubicBezTo>
                      <a:pt x="92659" y="123225"/>
                      <a:pt x="93810" y="110557"/>
                      <a:pt x="84602" y="101920"/>
                    </a:cubicBezTo>
                    <a:cubicBezTo>
                      <a:pt x="77120" y="94434"/>
                      <a:pt x="71940" y="92707"/>
                      <a:pt x="58128" y="89252"/>
                    </a:cubicBezTo>
                    <a:lnTo>
                      <a:pt x="42589" y="73705"/>
                    </a:lnTo>
                    <a:cubicBezTo>
                      <a:pt x="39711" y="70826"/>
                      <a:pt x="33956" y="69098"/>
                      <a:pt x="28776" y="69674"/>
                    </a:cubicBezTo>
                    <a:lnTo>
                      <a:pt x="23021" y="23608"/>
                    </a:lnTo>
                    <a:cubicBezTo>
                      <a:pt x="20143" y="8637"/>
                      <a:pt x="13237" y="576"/>
                      <a:pt x="6331" y="0"/>
                    </a:cubicBezTo>
                    <a:cubicBezTo>
                      <a:pt x="2878" y="0"/>
                      <a:pt x="0" y="2879"/>
                      <a:pt x="0" y="6334"/>
                    </a:cubicBezTo>
                    <a:lnTo>
                      <a:pt x="0" y="89252"/>
                    </a:lnTo>
                    <a:cubicBezTo>
                      <a:pt x="0" y="92131"/>
                      <a:pt x="1151" y="95010"/>
                      <a:pt x="3453" y="97313"/>
                    </a:cubicBezTo>
                    <a:lnTo>
                      <a:pt x="46617" y="141651"/>
                    </a:lnTo>
                  </a:path>
                </a:pathLst>
              </a:custGeom>
              <a:noFill/>
              <a:ln w="12700" cap="flat">
                <a:solidFill>
                  <a:srgbClr val="FFFFFF"/>
                </a:solid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AE3E2E8A-358D-4574-5B2D-5660AFAC40D9}"/>
                  </a:ext>
                </a:extLst>
              </p:cNvPr>
              <p:cNvSpPr/>
              <p:nvPr/>
            </p:nvSpPr>
            <p:spPr>
              <a:xfrm>
                <a:off x="5085380"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239B2568-B02F-F64C-A2F8-645DB9AD5769}"/>
                  </a:ext>
                </a:extLst>
              </p:cNvPr>
              <p:cNvSpPr/>
              <p:nvPr/>
            </p:nvSpPr>
            <p:spPr>
              <a:xfrm>
                <a:off x="5069224" y="3203855"/>
                <a:ext cx="28817" cy="36276"/>
              </a:xfrm>
              <a:custGeom>
                <a:avLst/>
                <a:gdLst>
                  <a:gd name="connsiteX0" fmla="*/ 9825 w 28817"/>
                  <a:gd name="connsiteY0" fmla="*/ 0 h 36276"/>
                  <a:gd name="connsiteX1" fmla="*/ 4070 w 28817"/>
                  <a:gd name="connsiteY1" fmla="*/ 1727 h 36276"/>
                  <a:gd name="connsiteX2" fmla="*/ 1192 w 28817"/>
                  <a:gd name="connsiteY2" fmla="*/ 9213 h 36276"/>
                  <a:gd name="connsiteX3" fmla="*/ 28817 w 28817"/>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8817" h="36276">
                    <a:moveTo>
                      <a:pt x="9825" y="0"/>
                    </a:moveTo>
                    <a:cubicBezTo>
                      <a:pt x="7523" y="0"/>
                      <a:pt x="5796" y="576"/>
                      <a:pt x="4070" y="1727"/>
                    </a:cubicBezTo>
                    <a:cubicBezTo>
                      <a:pt x="1192" y="2879"/>
                      <a:pt x="-1686" y="6334"/>
                      <a:pt x="1192" y="9213"/>
                    </a:cubicBezTo>
                    <a:lnTo>
                      <a:pt x="28817" y="36277"/>
                    </a:lnTo>
                  </a:path>
                </a:pathLst>
              </a:custGeom>
              <a:noFill/>
              <a:ln w="12700" cap="flat">
                <a:solidFill>
                  <a:srgbClr val="FFFFFF"/>
                </a:solid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EA6CBF58-BA9D-C6A0-98AC-4186938A3678}"/>
                  </a:ext>
                </a:extLst>
              </p:cNvPr>
              <p:cNvSpPr/>
              <p:nvPr/>
            </p:nvSpPr>
            <p:spPr>
              <a:xfrm>
                <a:off x="5099768" y="3105389"/>
                <a:ext cx="109349" cy="111708"/>
              </a:xfrm>
              <a:custGeom>
                <a:avLst/>
                <a:gdLst>
                  <a:gd name="connsiteX0" fmla="*/ 109349 w 109349"/>
                  <a:gd name="connsiteY0" fmla="*/ 55854 h 111708"/>
                  <a:gd name="connsiteX1" fmla="*/ 54675 w 109349"/>
                  <a:gd name="connsiteY1" fmla="*/ 111709 h 111708"/>
                  <a:gd name="connsiteX2" fmla="*/ 0 w 109349"/>
                  <a:gd name="connsiteY2" fmla="*/ 55854 h 111708"/>
                  <a:gd name="connsiteX3" fmla="*/ 54675 w 109349"/>
                  <a:gd name="connsiteY3" fmla="*/ 0 h 111708"/>
                  <a:gd name="connsiteX4" fmla="*/ 109349 w 109349"/>
                  <a:gd name="connsiteY4" fmla="*/ 55854 h 111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9" h="111708">
                    <a:moveTo>
                      <a:pt x="109349" y="55854"/>
                    </a:moveTo>
                    <a:cubicBezTo>
                      <a:pt x="109349" y="86702"/>
                      <a:pt x="84871" y="111709"/>
                      <a:pt x="54675" y="111709"/>
                    </a:cubicBezTo>
                    <a:cubicBezTo>
                      <a:pt x="24479" y="111709"/>
                      <a:pt x="0" y="86702"/>
                      <a:pt x="0" y="55854"/>
                    </a:cubicBezTo>
                    <a:cubicBezTo>
                      <a:pt x="0" y="25007"/>
                      <a:pt x="24479" y="0"/>
                      <a:pt x="54675" y="0"/>
                    </a:cubicBezTo>
                    <a:cubicBezTo>
                      <a:pt x="84871" y="0"/>
                      <a:pt x="109349" y="25007"/>
                      <a:pt x="109349" y="55854"/>
                    </a:cubicBezTo>
                    <a:close/>
                  </a:path>
                </a:pathLst>
              </a:custGeom>
              <a:noFill/>
              <a:ln w="12700" cap="flat">
                <a:solidFill>
                  <a:srgbClr val="FFFFFF"/>
                </a:solid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3E9B534C-B298-D444-0B08-526E5C3EAF9F}"/>
                  </a:ext>
                </a:extLst>
              </p:cNvPr>
              <p:cNvSpPr/>
              <p:nvPr/>
            </p:nvSpPr>
            <p:spPr>
              <a:xfrm rot="-947999">
                <a:off x="5112912" y="3116152"/>
                <a:ext cx="87479" cy="87524"/>
              </a:xfrm>
              <a:custGeom>
                <a:avLst/>
                <a:gdLst>
                  <a:gd name="connsiteX0" fmla="*/ 87480 w 87479"/>
                  <a:gd name="connsiteY0" fmla="*/ 43762 h 87524"/>
                  <a:gd name="connsiteX1" fmla="*/ 43740 w 87479"/>
                  <a:gd name="connsiteY1" fmla="*/ 87524 h 87524"/>
                  <a:gd name="connsiteX2" fmla="*/ 0 w 87479"/>
                  <a:gd name="connsiteY2" fmla="*/ 43762 h 87524"/>
                  <a:gd name="connsiteX3" fmla="*/ 43740 w 87479"/>
                  <a:gd name="connsiteY3" fmla="*/ 0 h 87524"/>
                  <a:gd name="connsiteX4" fmla="*/ 87480 w 87479"/>
                  <a:gd name="connsiteY4" fmla="*/ 43762 h 8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79" h="87524">
                    <a:moveTo>
                      <a:pt x="87480" y="43762"/>
                    </a:moveTo>
                    <a:cubicBezTo>
                      <a:pt x="87480" y="67931"/>
                      <a:pt x="67897" y="87524"/>
                      <a:pt x="43740" y="87524"/>
                    </a:cubicBezTo>
                    <a:cubicBezTo>
                      <a:pt x="19583" y="87524"/>
                      <a:pt x="0" y="67931"/>
                      <a:pt x="0" y="43762"/>
                    </a:cubicBezTo>
                    <a:cubicBezTo>
                      <a:pt x="0" y="19592"/>
                      <a:pt x="19583" y="0"/>
                      <a:pt x="43740" y="0"/>
                    </a:cubicBezTo>
                    <a:cubicBezTo>
                      <a:pt x="67897" y="0"/>
                      <a:pt x="87480" y="19593"/>
                      <a:pt x="87480" y="43762"/>
                    </a:cubicBezTo>
                    <a:close/>
                  </a:path>
                </a:pathLst>
              </a:custGeom>
              <a:noFill/>
              <a:ln w="12700" cap="flat">
                <a:solidFill>
                  <a:srgbClr val="FFFFFF"/>
                </a:solid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2A82CFCA-9CA3-3600-6710-899161F363CF}"/>
                  </a:ext>
                </a:extLst>
              </p:cNvPr>
              <p:cNvSpPr/>
              <p:nvPr/>
            </p:nvSpPr>
            <p:spPr>
              <a:xfrm>
                <a:off x="5126818" y="3065658"/>
                <a:ext cx="39711" cy="41458"/>
              </a:xfrm>
              <a:custGeom>
                <a:avLst/>
                <a:gdLst>
                  <a:gd name="connsiteX0" fmla="*/ 0 w 39711"/>
                  <a:gd name="connsiteY0" fmla="*/ 0 h 41458"/>
                  <a:gd name="connsiteX1" fmla="*/ 39711 w 39711"/>
                  <a:gd name="connsiteY1" fmla="*/ 41459 h 41458"/>
                </a:gdLst>
                <a:ahLst/>
                <a:cxnLst>
                  <a:cxn ang="0">
                    <a:pos x="connsiteX0" y="connsiteY0"/>
                  </a:cxn>
                  <a:cxn ang="0">
                    <a:pos x="connsiteX1" y="connsiteY1"/>
                  </a:cxn>
                </a:cxnLst>
                <a:rect l="l" t="t" r="r" b="b"/>
                <a:pathLst>
                  <a:path w="39711" h="41458">
                    <a:moveTo>
                      <a:pt x="0" y="0"/>
                    </a:moveTo>
                    <a:cubicBezTo>
                      <a:pt x="0" y="0"/>
                      <a:pt x="575" y="35125"/>
                      <a:pt x="39711" y="41459"/>
                    </a:cubicBezTo>
                  </a:path>
                </a:pathLst>
              </a:custGeom>
              <a:noFill/>
              <a:ln w="12700" cap="flat">
                <a:solidFill>
                  <a:srgbClr val="FFFFFF"/>
                </a:solid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C292524F-789F-B0BE-8E1D-1340F494C089}"/>
                  </a:ext>
                </a:extLst>
              </p:cNvPr>
              <p:cNvSpPr/>
              <p:nvPr/>
            </p:nvSpPr>
            <p:spPr>
              <a:xfrm>
                <a:off x="5166529" y="3075715"/>
                <a:ext cx="56976" cy="33260"/>
              </a:xfrm>
              <a:custGeom>
                <a:avLst/>
                <a:gdLst>
                  <a:gd name="connsiteX0" fmla="*/ 0 w 56976"/>
                  <a:gd name="connsiteY0" fmla="*/ 30826 h 33260"/>
                  <a:gd name="connsiteX1" fmla="*/ 56977 w 56976"/>
                  <a:gd name="connsiteY1" fmla="*/ 2610 h 33260"/>
                  <a:gd name="connsiteX2" fmla="*/ 0 w 56976"/>
                  <a:gd name="connsiteY2" fmla="*/ 30826 h 33260"/>
                </a:gdLst>
                <a:ahLst/>
                <a:cxnLst>
                  <a:cxn ang="0">
                    <a:pos x="connsiteX0" y="connsiteY0"/>
                  </a:cxn>
                  <a:cxn ang="0">
                    <a:pos x="connsiteX1" y="connsiteY1"/>
                  </a:cxn>
                  <a:cxn ang="0">
                    <a:pos x="connsiteX2" y="connsiteY2"/>
                  </a:cxn>
                </a:cxnLst>
                <a:rect l="l" t="t" r="r" b="b"/>
                <a:pathLst>
                  <a:path w="56976" h="33260">
                    <a:moveTo>
                      <a:pt x="0" y="30826"/>
                    </a:moveTo>
                    <a:cubicBezTo>
                      <a:pt x="0" y="30826"/>
                      <a:pt x="10359" y="-10633"/>
                      <a:pt x="56977" y="2610"/>
                    </a:cubicBezTo>
                    <a:cubicBezTo>
                      <a:pt x="56977" y="2610"/>
                      <a:pt x="45466" y="43494"/>
                      <a:pt x="0" y="30826"/>
                    </a:cubicBezTo>
                    <a:close/>
                  </a:path>
                </a:pathLst>
              </a:custGeom>
              <a:noFill/>
              <a:ln w="12700" cap="flat">
                <a:solidFill>
                  <a:srgbClr val="FFFFFF"/>
                </a:solid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EF51286D-AB3D-473E-C9EB-7BA27CB1C5C1}"/>
                  </a:ext>
                </a:extLst>
              </p:cNvPr>
              <p:cNvSpPr/>
              <p:nvPr/>
            </p:nvSpPr>
            <p:spPr>
              <a:xfrm>
                <a:off x="5166529" y="3078326"/>
                <a:ext cx="56976" cy="28790"/>
              </a:xfrm>
              <a:custGeom>
                <a:avLst/>
                <a:gdLst>
                  <a:gd name="connsiteX0" fmla="*/ 56977 w 56976"/>
                  <a:gd name="connsiteY0" fmla="*/ 0 h 28790"/>
                  <a:gd name="connsiteX1" fmla="*/ 0 w 56976"/>
                  <a:gd name="connsiteY1" fmla="*/ 28791 h 28790"/>
                </a:gdLst>
                <a:ahLst/>
                <a:cxnLst>
                  <a:cxn ang="0">
                    <a:pos x="connsiteX0" y="connsiteY0"/>
                  </a:cxn>
                  <a:cxn ang="0">
                    <a:pos x="connsiteX1" y="connsiteY1"/>
                  </a:cxn>
                </a:cxnLst>
                <a:rect l="l" t="t" r="r" b="b"/>
                <a:pathLst>
                  <a:path w="56976" h="28790">
                    <a:moveTo>
                      <a:pt x="56977" y="0"/>
                    </a:moveTo>
                    <a:lnTo>
                      <a:pt x="0" y="28791"/>
                    </a:lnTo>
                  </a:path>
                </a:pathLst>
              </a:custGeom>
              <a:ln w="12700" cap="flat">
                <a:solidFill>
                  <a:srgbClr val="FFFFFF"/>
                </a:solid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46901143-0665-D215-C345-23A100AFAA6E}"/>
                  </a:ext>
                </a:extLst>
              </p:cNvPr>
              <p:cNvSpPr/>
              <p:nvPr/>
            </p:nvSpPr>
            <p:spPr>
              <a:xfrm>
                <a:off x="5128544" y="3135332"/>
                <a:ext cx="44315" cy="52975"/>
              </a:xfrm>
              <a:custGeom>
                <a:avLst/>
                <a:gdLst>
                  <a:gd name="connsiteX0" fmla="*/ 43164 w 44315"/>
                  <a:gd name="connsiteY0" fmla="*/ 46065 h 52975"/>
                  <a:gd name="connsiteX1" fmla="*/ 25899 w 44315"/>
                  <a:gd name="connsiteY1" fmla="*/ 52975 h 52975"/>
                  <a:gd name="connsiteX2" fmla="*/ 0 w 44315"/>
                  <a:gd name="connsiteY2" fmla="*/ 26488 h 52975"/>
                  <a:gd name="connsiteX3" fmla="*/ 25899 w 44315"/>
                  <a:gd name="connsiteY3" fmla="*/ 0 h 52975"/>
                  <a:gd name="connsiteX4" fmla="*/ 44315 w 44315"/>
                  <a:gd name="connsiteY4" fmla="*/ 7486 h 5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5" h="52975">
                    <a:moveTo>
                      <a:pt x="43164" y="46065"/>
                    </a:moveTo>
                    <a:cubicBezTo>
                      <a:pt x="38560" y="50096"/>
                      <a:pt x="32229" y="52975"/>
                      <a:pt x="25899" y="52975"/>
                    </a:cubicBezTo>
                    <a:cubicBezTo>
                      <a:pt x="11510" y="52975"/>
                      <a:pt x="0" y="41459"/>
                      <a:pt x="0" y="26488"/>
                    </a:cubicBezTo>
                    <a:cubicBezTo>
                      <a:pt x="0" y="11516"/>
                      <a:pt x="11510" y="0"/>
                      <a:pt x="25899" y="0"/>
                    </a:cubicBezTo>
                    <a:cubicBezTo>
                      <a:pt x="40287" y="0"/>
                      <a:pt x="39711" y="2879"/>
                      <a:pt x="44315" y="7486"/>
                    </a:cubicBezTo>
                  </a:path>
                </a:pathLst>
              </a:custGeom>
              <a:noFill/>
              <a:ln w="12700" cap="flat">
                <a:solidFill>
                  <a:srgbClr val="FFFFFF"/>
                </a:solid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ECB6ECF8-9A79-1E55-F921-07264234FD09}"/>
                  </a:ext>
                </a:extLst>
              </p:cNvPr>
              <p:cNvSpPr/>
              <p:nvPr/>
            </p:nvSpPr>
            <p:spPr>
              <a:xfrm>
                <a:off x="5120487" y="3156637"/>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71339E73-B685-FF79-1150-88CD10A46F60}"/>
                  </a:ext>
                </a:extLst>
              </p:cNvPr>
              <p:cNvSpPr/>
              <p:nvPr/>
            </p:nvSpPr>
            <p:spPr>
              <a:xfrm>
                <a:off x="5120487" y="3167578"/>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grpSp>
      </p:grpSp>
      <p:sp>
        <p:nvSpPr>
          <p:cNvPr id="79" name="Slide Number Placeholder 5">
            <a:extLst>
              <a:ext uri="{FF2B5EF4-FFF2-40B4-BE49-F238E27FC236}">
                <a16:creationId xmlns:a16="http://schemas.microsoft.com/office/drawing/2014/main" id="{2199584E-288E-8C26-25B3-472DDE7A30A1}"/>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52</a:t>
            </a:fld>
            <a:endParaRPr lang="fr-CA" sz="1200" dirty="0"/>
          </a:p>
        </p:txBody>
      </p:sp>
      <p:pic>
        <p:nvPicPr>
          <p:cNvPr id="5" name="Picture 4">
            <a:extLst>
              <a:ext uri="{FF2B5EF4-FFF2-40B4-BE49-F238E27FC236}">
                <a16:creationId xmlns:a16="http://schemas.microsoft.com/office/drawing/2014/main" id="{7C80EEAB-DC09-3B8E-8F4E-3300CAFBAF2F}"/>
              </a:ext>
            </a:extLst>
          </p:cNvPr>
          <p:cNvPicPr>
            <a:picLocks noChangeAspect="1"/>
          </p:cNvPicPr>
          <p:nvPr/>
        </p:nvPicPr>
        <p:blipFill>
          <a:blip r:embed="rId2"/>
          <a:stretch>
            <a:fillRect/>
          </a:stretch>
        </p:blipFill>
        <p:spPr>
          <a:xfrm>
            <a:off x="5654542" y="579075"/>
            <a:ext cx="6044516" cy="5817938"/>
          </a:xfrm>
          <a:prstGeom prst="rect">
            <a:avLst/>
          </a:prstGeom>
        </p:spPr>
      </p:pic>
      <p:sp>
        <p:nvSpPr>
          <p:cNvPr id="6" name="TextBox 5">
            <a:extLst>
              <a:ext uri="{FF2B5EF4-FFF2-40B4-BE49-F238E27FC236}">
                <a16:creationId xmlns:a16="http://schemas.microsoft.com/office/drawing/2014/main" id="{3A3FD8E9-E70F-4490-041D-017ED3A0A9AF}"/>
              </a:ext>
            </a:extLst>
          </p:cNvPr>
          <p:cNvSpPr txBox="1"/>
          <p:nvPr/>
        </p:nvSpPr>
        <p:spPr>
          <a:xfrm>
            <a:off x="8255281" y="367843"/>
            <a:ext cx="3936719" cy="369332"/>
          </a:xfrm>
          <a:prstGeom prst="rect">
            <a:avLst/>
          </a:prstGeom>
          <a:solidFill>
            <a:srgbClr val="EC7C69"/>
          </a:solidFill>
        </p:spPr>
        <p:txBody>
          <a:bodyPr wrap="none" rtlCol="0">
            <a:spAutoFit/>
          </a:bodyPr>
          <a:lstStyle/>
          <a:p>
            <a:pPr algn="ctr"/>
            <a:r>
              <a:rPr lang="en-IE" dirty="0">
                <a:solidFill>
                  <a:schemeClr val="bg1"/>
                </a:solidFill>
              </a:rPr>
              <a:t>Information provided by </a:t>
            </a:r>
            <a:r>
              <a:rPr lang="en-IE" dirty="0">
                <a:solidFill>
                  <a:schemeClr val="bg1"/>
                </a:solidFill>
                <a:hlinkClick r:id="rId3">
                  <a:extLst>
                    <a:ext uri="{A12FA001-AC4F-418D-AE19-62706E023703}">
                      <ahyp:hlinkClr xmlns:ahyp="http://schemas.microsoft.com/office/drawing/2018/hyperlinkcolor" val="tx"/>
                    </a:ext>
                  </a:extLst>
                </a:hlinkClick>
              </a:rPr>
              <a:t>www.savills.ie  </a:t>
            </a:r>
            <a:endParaRPr lang="en-IE" dirty="0">
              <a:solidFill>
                <a:schemeClr val="bg1"/>
              </a:solidFill>
            </a:endParaRPr>
          </a:p>
        </p:txBody>
      </p:sp>
    </p:spTree>
    <p:extLst>
      <p:ext uri="{BB962C8B-B14F-4D97-AF65-F5344CB8AC3E}">
        <p14:creationId xmlns:p14="http://schemas.microsoft.com/office/powerpoint/2010/main" val="27486713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7EFC4-154A-D758-E118-3E0BF246DCFE}"/>
            </a:ext>
          </a:extLst>
        </p:cNvPr>
        <p:cNvGrpSpPr/>
        <p:nvPr/>
      </p:nvGrpSpPr>
      <p:grpSpPr>
        <a:xfrm>
          <a:off x="0" y="0"/>
          <a:ext cx="0" cy="0"/>
          <a:chOff x="0" y="0"/>
          <a:chExt cx="0" cy="0"/>
        </a:xfrm>
      </p:grpSpPr>
      <p:sp>
        <p:nvSpPr>
          <p:cNvPr id="2" name="Text Placeholder 3">
            <a:extLst>
              <a:ext uri="{FF2B5EF4-FFF2-40B4-BE49-F238E27FC236}">
                <a16:creationId xmlns:a16="http://schemas.microsoft.com/office/drawing/2014/main" id="{C14A0E85-6CB1-3230-F9C8-233BB242B6A0}"/>
              </a:ext>
            </a:extLst>
          </p:cNvPr>
          <p:cNvSpPr txBox="1">
            <a:spLocks/>
          </p:cNvSpPr>
          <p:nvPr/>
        </p:nvSpPr>
        <p:spPr>
          <a:xfrm>
            <a:off x="638570" y="460983"/>
            <a:ext cx="4209877" cy="72439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IE" sz="3600" dirty="0"/>
              <a:t>Bell Tents</a:t>
            </a:r>
          </a:p>
        </p:txBody>
      </p:sp>
      <p:cxnSp>
        <p:nvCxnSpPr>
          <p:cNvPr id="3" name="Straight Connector 2">
            <a:extLst>
              <a:ext uri="{FF2B5EF4-FFF2-40B4-BE49-F238E27FC236}">
                <a16:creationId xmlns:a16="http://schemas.microsoft.com/office/drawing/2014/main" id="{BDF29E18-E8D7-A038-CAD1-1A9EEDF89B89}"/>
              </a:ext>
            </a:extLst>
          </p:cNvPr>
          <p:cNvCxnSpPr>
            <a:cxnSpLocks/>
          </p:cNvCxnSpPr>
          <p:nvPr/>
        </p:nvCxnSpPr>
        <p:spPr>
          <a:xfrm>
            <a:off x="0" y="1068885"/>
            <a:ext cx="270192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D625427-961B-4F4E-F0D0-F0A62AE05C07}"/>
              </a:ext>
            </a:extLst>
          </p:cNvPr>
          <p:cNvSpPr txBox="1"/>
          <p:nvPr/>
        </p:nvSpPr>
        <p:spPr>
          <a:xfrm>
            <a:off x="605790" y="1404147"/>
            <a:ext cx="4691276" cy="3927422"/>
          </a:xfrm>
          <a:prstGeom prst="rect">
            <a:avLst/>
          </a:prstGeom>
          <a:noFill/>
        </p:spPr>
        <p:txBody>
          <a:bodyPr wrap="square">
            <a:spAutoFit/>
          </a:bodyPr>
          <a:lstStyle/>
          <a:p>
            <a:pPr marL="457200" indent="-457200">
              <a:lnSpc>
                <a:spcPts val="2340"/>
              </a:lnSpc>
              <a:buClr>
                <a:srgbClr val="EC7C69"/>
              </a:buClr>
              <a:buFont typeface="Arial" panose="020B0604020202020204" pitchFamily="34" charset="0"/>
              <a:buChar char="•"/>
            </a:pPr>
            <a:r>
              <a:rPr lang="en-US" sz="2200" dirty="0">
                <a:solidFill>
                  <a:srgbClr val="494949"/>
                </a:solidFill>
              </a:rPr>
              <a:t>A basic tent structure is usually provided as a </a:t>
            </a:r>
            <a:r>
              <a:rPr lang="en-US" sz="2200" b="1" dirty="0">
                <a:solidFill>
                  <a:srgbClr val="494949"/>
                </a:solidFill>
              </a:rPr>
              <a:t>‘pop-up’ </a:t>
            </a:r>
            <a:r>
              <a:rPr lang="en-US" sz="2200" dirty="0">
                <a:solidFill>
                  <a:srgbClr val="494949"/>
                </a:solidFill>
              </a:rPr>
              <a:t>or height-of-summer season facility. </a:t>
            </a:r>
          </a:p>
          <a:p>
            <a:pPr marL="457200" indent="-457200">
              <a:lnSpc>
                <a:spcPts val="2340"/>
              </a:lnSpc>
              <a:buClr>
                <a:srgbClr val="EC7C69"/>
              </a:buClr>
              <a:buFont typeface="Arial" panose="020B0604020202020204" pitchFamily="34" charset="0"/>
              <a:buChar char="•"/>
            </a:pPr>
            <a:r>
              <a:rPr lang="en-US" sz="2200" dirty="0">
                <a:solidFill>
                  <a:srgbClr val="494949"/>
                </a:solidFill>
              </a:rPr>
              <a:t>They provide </a:t>
            </a:r>
            <a:r>
              <a:rPr lang="en-US" sz="2200" b="1" dirty="0">
                <a:solidFill>
                  <a:srgbClr val="494949"/>
                </a:solidFill>
              </a:rPr>
              <a:t>basic facilities</a:t>
            </a:r>
            <a:r>
              <a:rPr lang="en-US" sz="2200" dirty="0">
                <a:solidFill>
                  <a:srgbClr val="494949"/>
                </a:solidFill>
              </a:rPr>
              <a:t>, although some higher-level bell tents do have furnishings to a high standard. </a:t>
            </a:r>
          </a:p>
          <a:p>
            <a:pPr marL="457200" indent="-457200">
              <a:lnSpc>
                <a:spcPts val="2340"/>
              </a:lnSpc>
              <a:buClr>
                <a:srgbClr val="EC7C69"/>
              </a:buClr>
              <a:buFont typeface="Arial" panose="020B0604020202020204" pitchFamily="34" charset="0"/>
              <a:buChar char="•"/>
            </a:pPr>
            <a:r>
              <a:rPr lang="en-US" sz="2200" dirty="0">
                <a:solidFill>
                  <a:srgbClr val="494949"/>
                </a:solidFill>
              </a:rPr>
              <a:t>It is possible to provide these structures under </a:t>
            </a:r>
            <a:r>
              <a:rPr lang="en-US" sz="2200" b="1" dirty="0">
                <a:solidFill>
                  <a:srgbClr val="494949"/>
                </a:solidFill>
              </a:rPr>
              <a:t>28-day camping rights</a:t>
            </a:r>
            <a:r>
              <a:rPr lang="en-US" sz="2200" dirty="0">
                <a:solidFill>
                  <a:srgbClr val="494949"/>
                </a:solidFill>
              </a:rPr>
              <a:t>. Check your country’s rights.</a:t>
            </a:r>
          </a:p>
          <a:p>
            <a:pPr marL="457200" indent="-457200">
              <a:lnSpc>
                <a:spcPts val="2340"/>
              </a:lnSpc>
              <a:buClr>
                <a:srgbClr val="EC7C69"/>
              </a:buClr>
              <a:buFont typeface="Arial" panose="020B0604020202020204" pitchFamily="34" charset="0"/>
              <a:buChar char="•"/>
            </a:pPr>
            <a:endParaRPr lang="en-US" sz="2200" dirty="0">
              <a:solidFill>
                <a:srgbClr val="494949"/>
              </a:solidFill>
            </a:endParaRPr>
          </a:p>
          <a:p>
            <a:pPr marL="457200" indent="-457200">
              <a:lnSpc>
                <a:spcPts val="2340"/>
              </a:lnSpc>
              <a:buClr>
                <a:srgbClr val="EC7C69"/>
              </a:buClr>
              <a:buFont typeface="Arial" panose="020B0604020202020204" pitchFamily="34" charset="0"/>
              <a:buChar char="•"/>
            </a:pPr>
            <a:endParaRPr lang="en-US" sz="2200" dirty="0">
              <a:solidFill>
                <a:srgbClr val="494949"/>
              </a:solidFill>
            </a:endParaRPr>
          </a:p>
          <a:p>
            <a:pPr marL="457200" indent="-457200">
              <a:lnSpc>
                <a:spcPts val="2340"/>
              </a:lnSpc>
              <a:buClr>
                <a:srgbClr val="EC7C69"/>
              </a:buClr>
              <a:buFont typeface="Arial" panose="020B0604020202020204" pitchFamily="34" charset="0"/>
              <a:buChar char="•"/>
            </a:pPr>
            <a:endParaRPr lang="en-IE" sz="2200" b="1" dirty="0">
              <a:solidFill>
                <a:srgbClr val="494949"/>
              </a:solidFill>
            </a:endParaRPr>
          </a:p>
        </p:txBody>
      </p:sp>
      <p:sp>
        <p:nvSpPr>
          <p:cNvPr id="36" name="TextBox 35">
            <a:extLst>
              <a:ext uri="{FF2B5EF4-FFF2-40B4-BE49-F238E27FC236}">
                <a16:creationId xmlns:a16="http://schemas.microsoft.com/office/drawing/2014/main" id="{1004C282-5A60-72E7-34BF-6EEEDBCEC1FF}"/>
              </a:ext>
            </a:extLst>
          </p:cNvPr>
          <p:cNvSpPr txBox="1"/>
          <p:nvPr/>
        </p:nvSpPr>
        <p:spPr>
          <a:xfrm>
            <a:off x="1158273" y="5494819"/>
            <a:ext cx="4078341" cy="646331"/>
          </a:xfrm>
          <a:prstGeom prst="rect">
            <a:avLst/>
          </a:prstGeom>
          <a:noFill/>
        </p:spPr>
        <p:txBody>
          <a:bodyPr wrap="square" rtlCol="0">
            <a:spAutoFit/>
          </a:bodyPr>
          <a:lstStyle/>
          <a:p>
            <a:pPr>
              <a:tabLst>
                <a:tab pos="2127250" algn="l"/>
              </a:tabLst>
            </a:pPr>
            <a:r>
              <a:rPr lang="en-US" sz="1800" b="1" dirty="0">
                <a:solidFill>
                  <a:srgbClr val="494949"/>
                </a:solidFill>
              </a:rPr>
              <a:t>Typical Unit Cost 	</a:t>
            </a:r>
            <a:r>
              <a:rPr lang="en-US" sz="1800" dirty="0">
                <a:solidFill>
                  <a:srgbClr val="494949"/>
                </a:solidFill>
              </a:rPr>
              <a:t>€500-2000</a:t>
            </a:r>
          </a:p>
          <a:p>
            <a:pPr>
              <a:tabLst>
                <a:tab pos="2127250" algn="l"/>
              </a:tabLst>
            </a:pPr>
            <a:r>
              <a:rPr lang="en-US" sz="1800" b="1" dirty="0">
                <a:solidFill>
                  <a:srgbClr val="494949"/>
                </a:solidFill>
              </a:rPr>
              <a:t>Typical Nightly Rental 	</a:t>
            </a:r>
            <a:r>
              <a:rPr lang="en-US" sz="1800" dirty="0">
                <a:solidFill>
                  <a:srgbClr val="494949"/>
                </a:solidFill>
              </a:rPr>
              <a:t>€50-100</a:t>
            </a:r>
            <a:endParaRPr lang="en-IE" sz="1800" dirty="0">
              <a:solidFill>
                <a:srgbClr val="494949"/>
              </a:solidFill>
            </a:endParaRPr>
          </a:p>
        </p:txBody>
      </p:sp>
      <p:sp>
        <p:nvSpPr>
          <p:cNvPr id="37" name="Freeform 36">
            <a:extLst>
              <a:ext uri="{FF2B5EF4-FFF2-40B4-BE49-F238E27FC236}">
                <a16:creationId xmlns:a16="http://schemas.microsoft.com/office/drawing/2014/main" id="{751562DB-1DC9-DD12-3315-70CD12CBB465}"/>
              </a:ext>
            </a:extLst>
          </p:cNvPr>
          <p:cNvSpPr/>
          <p:nvPr/>
        </p:nvSpPr>
        <p:spPr>
          <a:xfrm rot="5400000">
            <a:off x="2414302" y="3369314"/>
            <a:ext cx="2173047" cy="5759105"/>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FBA63B"/>
            </a:solidFill>
            <a:prstDash val="solid"/>
            <a:miter/>
          </a:ln>
        </p:spPr>
        <p:txBody>
          <a:bodyPr wrap="square" rtlCol="0" anchor="ctr">
            <a:noAutofit/>
          </a:bodyPr>
          <a:lstStyle/>
          <a:p>
            <a:endParaRPr lang="en-US"/>
          </a:p>
        </p:txBody>
      </p:sp>
      <p:grpSp>
        <p:nvGrpSpPr>
          <p:cNvPr id="60" name="Group 59">
            <a:extLst>
              <a:ext uri="{FF2B5EF4-FFF2-40B4-BE49-F238E27FC236}">
                <a16:creationId xmlns:a16="http://schemas.microsoft.com/office/drawing/2014/main" id="{6CBC2B35-85A9-A962-F725-465810C6D320}"/>
              </a:ext>
            </a:extLst>
          </p:cNvPr>
          <p:cNvGrpSpPr/>
          <p:nvPr/>
        </p:nvGrpSpPr>
        <p:grpSpPr>
          <a:xfrm>
            <a:off x="213047" y="5403122"/>
            <a:ext cx="790813" cy="789906"/>
            <a:chOff x="4979483" y="3025351"/>
            <a:chExt cx="347616" cy="347217"/>
          </a:xfrm>
        </p:grpSpPr>
        <p:sp>
          <p:nvSpPr>
            <p:cNvPr id="61" name="Freeform 60">
              <a:extLst>
                <a:ext uri="{FF2B5EF4-FFF2-40B4-BE49-F238E27FC236}">
                  <a16:creationId xmlns:a16="http://schemas.microsoft.com/office/drawing/2014/main" id="{313D09C1-F98F-F911-B358-C2A5C5F4C137}"/>
                </a:ext>
              </a:extLst>
            </p:cNvPr>
            <p:cNvSpPr/>
            <p:nvPr/>
          </p:nvSpPr>
          <p:spPr>
            <a:xfrm>
              <a:off x="4979483" y="3025351"/>
              <a:ext cx="346465" cy="346642"/>
            </a:xfrm>
            <a:custGeom>
              <a:avLst/>
              <a:gdLst>
                <a:gd name="connsiteX0" fmla="*/ 103019 w 346465"/>
                <a:gd name="connsiteY0" fmla="*/ 236086 h 346642"/>
                <a:gd name="connsiteX1" fmla="*/ 74818 w 346465"/>
                <a:gd name="connsiteY1" fmla="*/ 207295 h 346642"/>
                <a:gd name="connsiteX2" fmla="*/ 71365 w 346465"/>
                <a:gd name="connsiteY2" fmla="*/ 199233 h 346642"/>
                <a:gd name="connsiteX3" fmla="*/ 71365 w 346465"/>
                <a:gd name="connsiteY3" fmla="*/ 116315 h 346642"/>
                <a:gd name="connsiteX4" fmla="*/ 77696 w 346465"/>
                <a:gd name="connsiteY4" fmla="*/ 109981 h 346642"/>
                <a:gd name="connsiteX5" fmla="*/ 94386 w 346465"/>
                <a:gd name="connsiteY5" fmla="*/ 133590 h 346642"/>
                <a:gd name="connsiteX6" fmla="*/ 141003 w 346465"/>
                <a:gd name="connsiteY6" fmla="*/ 93282 h 346642"/>
                <a:gd name="connsiteX7" fmla="*/ 172082 w 346465"/>
                <a:gd name="connsiteY7" fmla="*/ 81190 h 346642"/>
                <a:gd name="connsiteX8" fmla="*/ 177261 w 346465"/>
                <a:gd name="connsiteY8" fmla="*/ 80039 h 346642"/>
                <a:gd name="connsiteX9" fmla="*/ 147334 w 346465"/>
                <a:gd name="connsiteY9" fmla="*/ 40883 h 346642"/>
                <a:gd name="connsiteX10" fmla="*/ 183592 w 346465"/>
                <a:gd name="connsiteY10" fmla="*/ 78887 h 346642"/>
                <a:gd name="connsiteX11" fmla="*/ 187621 w 346465"/>
                <a:gd name="connsiteY11" fmla="*/ 78887 h 346642"/>
                <a:gd name="connsiteX12" fmla="*/ 244022 w 346465"/>
                <a:gd name="connsiteY12" fmla="*/ 53551 h 346642"/>
                <a:gd name="connsiteX13" fmla="*/ 218123 w 346465"/>
                <a:gd name="connsiteY13" fmla="*/ 81766 h 346642"/>
                <a:gd name="connsiteX14" fmla="*/ 273949 w 346465"/>
                <a:gd name="connsiteY14" fmla="*/ 109981 h 346642"/>
                <a:gd name="connsiteX15" fmla="*/ 280280 w 346465"/>
                <a:gd name="connsiteY15" fmla="*/ 116315 h 346642"/>
                <a:gd name="connsiteX16" fmla="*/ 280280 w 346465"/>
                <a:gd name="connsiteY16" fmla="*/ 116315 h 346642"/>
                <a:gd name="connsiteX17" fmla="*/ 346465 w 346465"/>
                <a:gd name="connsiteY17" fmla="*/ 181959 h 346642"/>
                <a:gd name="connsiteX18" fmla="*/ 346465 w 346465"/>
                <a:gd name="connsiteY18" fmla="*/ 173321 h 346642"/>
                <a:gd name="connsiteX19" fmla="*/ 173233 w 346465"/>
                <a:gd name="connsiteY19" fmla="*/ 0 h 346642"/>
                <a:gd name="connsiteX20" fmla="*/ 0 w 346465"/>
                <a:gd name="connsiteY20" fmla="*/ 173321 h 346642"/>
                <a:gd name="connsiteX21" fmla="*/ 173233 w 346465"/>
                <a:gd name="connsiteY21" fmla="*/ 346643 h 346642"/>
                <a:gd name="connsiteX22" fmla="*/ 176686 w 346465"/>
                <a:gd name="connsiteY22" fmla="*/ 346643 h 346642"/>
                <a:gd name="connsiteX23" fmla="*/ 105896 w 346465"/>
                <a:gd name="connsiteY23" fmla="*/ 276969 h 346642"/>
                <a:gd name="connsiteX24" fmla="*/ 102443 w 346465"/>
                <a:gd name="connsiteY24" fmla="*/ 236086 h 34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6465" h="346642">
                  <a:moveTo>
                    <a:pt x="103019" y="236086"/>
                  </a:moveTo>
                  <a:lnTo>
                    <a:pt x="74818" y="207295"/>
                  </a:lnTo>
                  <a:cubicBezTo>
                    <a:pt x="72516" y="204991"/>
                    <a:pt x="71365" y="202688"/>
                    <a:pt x="71365" y="199233"/>
                  </a:cubicBezTo>
                  <a:lnTo>
                    <a:pt x="71365" y="116315"/>
                  </a:lnTo>
                  <a:cubicBezTo>
                    <a:pt x="71365" y="112860"/>
                    <a:pt x="74243" y="109981"/>
                    <a:pt x="77696" y="109981"/>
                  </a:cubicBezTo>
                  <a:cubicBezTo>
                    <a:pt x="84602" y="109981"/>
                    <a:pt x="91508" y="118043"/>
                    <a:pt x="94386" y="133590"/>
                  </a:cubicBezTo>
                  <a:cubicBezTo>
                    <a:pt x="94386" y="133590"/>
                    <a:pt x="111652" y="109406"/>
                    <a:pt x="141003" y="93282"/>
                  </a:cubicBezTo>
                  <a:cubicBezTo>
                    <a:pt x="149636" y="86373"/>
                    <a:pt x="159996" y="82342"/>
                    <a:pt x="172082" y="81190"/>
                  </a:cubicBezTo>
                  <a:cubicBezTo>
                    <a:pt x="173808" y="81190"/>
                    <a:pt x="175535" y="80615"/>
                    <a:pt x="177261" y="80039"/>
                  </a:cubicBezTo>
                  <a:cubicBezTo>
                    <a:pt x="147910" y="70250"/>
                    <a:pt x="147334" y="40883"/>
                    <a:pt x="147334" y="40883"/>
                  </a:cubicBezTo>
                  <a:lnTo>
                    <a:pt x="183592" y="78887"/>
                  </a:lnTo>
                  <a:cubicBezTo>
                    <a:pt x="184743" y="78887"/>
                    <a:pt x="186470" y="78887"/>
                    <a:pt x="187621" y="78887"/>
                  </a:cubicBezTo>
                  <a:cubicBezTo>
                    <a:pt x="191074" y="69674"/>
                    <a:pt x="204311" y="42610"/>
                    <a:pt x="244022" y="53551"/>
                  </a:cubicBezTo>
                  <a:cubicBezTo>
                    <a:pt x="244022" y="53551"/>
                    <a:pt x="238267" y="74280"/>
                    <a:pt x="218123" y="81766"/>
                  </a:cubicBezTo>
                  <a:cubicBezTo>
                    <a:pt x="235389" y="85797"/>
                    <a:pt x="254382" y="94434"/>
                    <a:pt x="273949" y="109981"/>
                  </a:cubicBezTo>
                  <a:cubicBezTo>
                    <a:pt x="277978" y="109981"/>
                    <a:pt x="280280" y="112860"/>
                    <a:pt x="280280" y="116315"/>
                  </a:cubicBezTo>
                  <a:lnTo>
                    <a:pt x="280280" y="116315"/>
                  </a:lnTo>
                  <a:cubicBezTo>
                    <a:pt x="280280" y="116315"/>
                    <a:pt x="346465" y="181959"/>
                    <a:pt x="346465" y="181959"/>
                  </a:cubicBezTo>
                  <a:cubicBezTo>
                    <a:pt x="346465" y="179079"/>
                    <a:pt x="346465" y="176200"/>
                    <a:pt x="346465" y="173321"/>
                  </a:cubicBezTo>
                  <a:cubicBezTo>
                    <a:pt x="346465" y="77736"/>
                    <a:pt x="268770" y="0"/>
                    <a:pt x="173233" y="0"/>
                  </a:cubicBezTo>
                  <a:cubicBezTo>
                    <a:pt x="77696" y="0"/>
                    <a:pt x="0" y="77736"/>
                    <a:pt x="0" y="173321"/>
                  </a:cubicBezTo>
                  <a:cubicBezTo>
                    <a:pt x="0" y="268907"/>
                    <a:pt x="77696" y="346643"/>
                    <a:pt x="173233" y="346643"/>
                  </a:cubicBezTo>
                  <a:cubicBezTo>
                    <a:pt x="268770" y="346643"/>
                    <a:pt x="175535" y="346643"/>
                    <a:pt x="176686" y="346643"/>
                  </a:cubicBezTo>
                  <a:lnTo>
                    <a:pt x="105896" y="276969"/>
                  </a:lnTo>
                  <a:lnTo>
                    <a:pt x="102443" y="236086"/>
                  </a:lnTo>
                  <a:close/>
                </a:path>
              </a:pathLst>
            </a:custGeom>
            <a:solidFill>
              <a:srgbClr val="00979B"/>
            </a:solidFill>
            <a:ln w="12700"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FE71DF15-767C-06BC-CB81-26972482BC96}"/>
                </a:ext>
              </a:extLst>
            </p:cNvPr>
            <p:cNvSpPr/>
            <p:nvPr/>
          </p:nvSpPr>
          <p:spPr>
            <a:xfrm>
              <a:off x="5051424" y="3066809"/>
              <a:ext cx="275675" cy="305759"/>
            </a:xfrm>
            <a:custGeom>
              <a:avLst/>
              <a:gdLst>
                <a:gd name="connsiteX0" fmla="*/ 275100 w 275675"/>
                <a:gd name="connsiteY0" fmla="*/ 140500 h 305759"/>
                <a:gd name="connsiteX1" fmla="*/ 208915 w 275675"/>
                <a:gd name="connsiteY1" fmla="*/ 75432 h 305759"/>
                <a:gd name="connsiteX2" fmla="*/ 208915 w 275675"/>
                <a:gd name="connsiteY2" fmla="*/ 75432 h 305759"/>
                <a:gd name="connsiteX3" fmla="*/ 202584 w 275675"/>
                <a:gd name="connsiteY3" fmla="*/ 69098 h 305759"/>
                <a:gd name="connsiteX4" fmla="*/ 146759 w 275675"/>
                <a:gd name="connsiteY4" fmla="*/ 40883 h 305759"/>
                <a:gd name="connsiteX5" fmla="*/ 172657 w 275675"/>
                <a:gd name="connsiteY5" fmla="*/ 12668 h 305759"/>
                <a:gd name="connsiteX6" fmla="*/ 116256 w 275675"/>
                <a:gd name="connsiteY6" fmla="*/ 38004 h 305759"/>
                <a:gd name="connsiteX7" fmla="*/ 112227 w 275675"/>
                <a:gd name="connsiteY7" fmla="*/ 38004 h 305759"/>
                <a:gd name="connsiteX8" fmla="*/ 75969 w 275675"/>
                <a:gd name="connsiteY8" fmla="*/ 0 h 305759"/>
                <a:gd name="connsiteX9" fmla="*/ 105896 w 275675"/>
                <a:gd name="connsiteY9" fmla="*/ 39156 h 305759"/>
                <a:gd name="connsiteX10" fmla="*/ 100717 w 275675"/>
                <a:gd name="connsiteY10" fmla="*/ 40307 h 305759"/>
                <a:gd name="connsiteX11" fmla="*/ 69638 w 275675"/>
                <a:gd name="connsiteY11" fmla="*/ 52400 h 305759"/>
                <a:gd name="connsiteX12" fmla="*/ 23021 w 275675"/>
                <a:gd name="connsiteY12" fmla="*/ 92707 h 305759"/>
                <a:gd name="connsiteX13" fmla="*/ 6331 w 275675"/>
                <a:gd name="connsiteY13" fmla="*/ 69098 h 305759"/>
                <a:gd name="connsiteX14" fmla="*/ 0 w 275675"/>
                <a:gd name="connsiteY14" fmla="*/ 75432 h 305759"/>
                <a:gd name="connsiteX15" fmla="*/ 0 w 275675"/>
                <a:gd name="connsiteY15" fmla="*/ 158350 h 305759"/>
                <a:gd name="connsiteX16" fmla="*/ 3453 w 275675"/>
                <a:gd name="connsiteY16" fmla="*/ 166412 h 305759"/>
                <a:gd name="connsiteX17" fmla="*/ 31654 w 275675"/>
                <a:gd name="connsiteY17" fmla="*/ 195203 h 305759"/>
                <a:gd name="connsiteX18" fmla="*/ 35107 w 275675"/>
                <a:gd name="connsiteY18" fmla="*/ 236086 h 305759"/>
                <a:gd name="connsiteX19" fmla="*/ 105896 w 275675"/>
                <a:gd name="connsiteY19" fmla="*/ 305760 h 305759"/>
                <a:gd name="connsiteX20" fmla="*/ 275676 w 275675"/>
                <a:gd name="connsiteY20" fmla="*/ 141076 h 30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5675" h="305759">
                  <a:moveTo>
                    <a:pt x="275100" y="140500"/>
                  </a:moveTo>
                  <a:lnTo>
                    <a:pt x="208915" y="75432"/>
                  </a:lnTo>
                  <a:lnTo>
                    <a:pt x="208915" y="75432"/>
                  </a:lnTo>
                  <a:cubicBezTo>
                    <a:pt x="208915" y="71977"/>
                    <a:pt x="206037" y="68523"/>
                    <a:pt x="202584" y="69098"/>
                  </a:cubicBezTo>
                  <a:cubicBezTo>
                    <a:pt x="183016" y="53551"/>
                    <a:pt x="164024" y="44914"/>
                    <a:pt x="146759" y="40883"/>
                  </a:cubicBezTo>
                  <a:cubicBezTo>
                    <a:pt x="166326" y="33398"/>
                    <a:pt x="172657" y="12668"/>
                    <a:pt x="172657" y="12668"/>
                  </a:cubicBezTo>
                  <a:cubicBezTo>
                    <a:pt x="133522" y="1728"/>
                    <a:pt x="119709" y="28791"/>
                    <a:pt x="116256" y="38004"/>
                  </a:cubicBezTo>
                  <a:cubicBezTo>
                    <a:pt x="115105" y="38004"/>
                    <a:pt x="113378" y="38004"/>
                    <a:pt x="112227" y="38004"/>
                  </a:cubicBezTo>
                  <a:lnTo>
                    <a:pt x="75969" y="0"/>
                  </a:lnTo>
                  <a:cubicBezTo>
                    <a:pt x="75969" y="0"/>
                    <a:pt x="76545" y="28791"/>
                    <a:pt x="105896" y="39156"/>
                  </a:cubicBezTo>
                  <a:cubicBezTo>
                    <a:pt x="104170" y="39156"/>
                    <a:pt x="102443" y="39732"/>
                    <a:pt x="100717" y="40307"/>
                  </a:cubicBezTo>
                  <a:cubicBezTo>
                    <a:pt x="89206" y="40883"/>
                    <a:pt x="78271" y="45490"/>
                    <a:pt x="69638" y="52400"/>
                  </a:cubicBezTo>
                  <a:cubicBezTo>
                    <a:pt x="40287" y="68523"/>
                    <a:pt x="23021" y="92707"/>
                    <a:pt x="23021" y="92707"/>
                  </a:cubicBezTo>
                  <a:cubicBezTo>
                    <a:pt x="20143" y="77736"/>
                    <a:pt x="13237" y="69674"/>
                    <a:pt x="6331" y="69098"/>
                  </a:cubicBezTo>
                  <a:cubicBezTo>
                    <a:pt x="2878" y="69098"/>
                    <a:pt x="0" y="71977"/>
                    <a:pt x="0" y="75432"/>
                  </a:cubicBezTo>
                  <a:lnTo>
                    <a:pt x="0" y="158350"/>
                  </a:lnTo>
                  <a:cubicBezTo>
                    <a:pt x="0" y="161229"/>
                    <a:pt x="1151" y="164108"/>
                    <a:pt x="3453" y="166412"/>
                  </a:cubicBezTo>
                  <a:lnTo>
                    <a:pt x="31654" y="195203"/>
                  </a:lnTo>
                  <a:lnTo>
                    <a:pt x="35107" y="236086"/>
                  </a:lnTo>
                  <a:lnTo>
                    <a:pt x="105896" y="305760"/>
                  </a:lnTo>
                  <a:cubicBezTo>
                    <a:pt x="197405" y="304033"/>
                    <a:pt x="271072" y="231479"/>
                    <a:pt x="275676" y="141076"/>
                  </a:cubicBezTo>
                  <a:close/>
                </a:path>
              </a:pathLst>
            </a:custGeom>
            <a:solidFill>
              <a:srgbClr val="087377"/>
            </a:solidFill>
            <a:ln w="12700" cap="flat">
              <a:noFill/>
              <a:prstDash val="solid"/>
              <a:miter/>
            </a:ln>
          </p:spPr>
          <p:txBody>
            <a:bodyPr rtlCol="0" anchor="ctr"/>
            <a:lstStyle/>
            <a:p>
              <a:endParaRPr lang="en-US"/>
            </a:p>
          </p:txBody>
        </p:sp>
        <p:grpSp>
          <p:nvGrpSpPr>
            <p:cNvPr id="63" name="Graphic 39">
              <a:extLst>
                <a:ext uri="{FF2B5EF4-FFF2-40B4-BE49-F238E27FC236}">
                  <a16:creationId xmlns:a16="http://schemas.microsoft.com/office/drawing/2014/main" id="{B694A316-01E8-B0C1-9456-93E6256A9562}"/>
                </a:ext>
              </a:extLst>
            </p:cNvPr>
            <p:cNvGrpSpPr/>
            <p:nvPr/>
          </p:nvGrpSpPr>
          <p:grpSpPr>
            <a:xfrm>
              <a:off x="5050273" y="3065658"/>
              <a:ext cx="210066" cy="234933"/>
              <a:chOff x="5050273" y="3065658"/>
              <a:chExt cx="210066" cy="234933"/>
            </a:xfrm>
            <a:noFill/>
          </p:grpSpPr>
          <p:sp>
            <p:nvSpPr>
              <p:cNvPr id="64" name="Freeform 63">
                <a:extLst>
                  <a:ext uri="{FF2B5EF4-FFF2-40B4-BE49-F238E27FC236}">
                    <a16:creationId xmlns:a16="http://schemas.microsoft.com/office/drawing/2014/main" id="{5903FDEE-B0DF-2866-4883-35CBB1EFF931}"/>
                  </a:ext>
                </a:extLst>
              </p:cNvPr>
              <p:cNvSpPr/>
              <p:nvPr/>
            </p:nvSpPr>
            <p:spPr>
              <a:xfrm>
                <a:off x="5168063" y="3133605"/>
                <a:ext cx="92275" cy="142227"/>
              </a:xfrm>
              <a:custGeom>
                <a:avLst/>
                <a:gdLst>
                  <a:gd name="connsiteX0" fmla="*/ 45658 w 92275"/>
                  <a:gd name="connsiteY0" fmla="*/ 141651 h 142227"/>
                  <a:gd name="connsiteX1" fmla="*/ 88823 w 92275"/>
                  <a:gd name="connsiteY1" fmla="*/ 97313 h 142227"/>
                  <a:gd name="connsiteX2" fmla="*/ 92276 w 92275"/>
                  <a:gd name="connsiteY2" fmla="*/ 89252 h 142227"/>
                  <a:gd name="connsiteX3" fmla="*/ 92276 w 92275"/>
                  <a:gd name="connsiteY3" fmla="*/ 6334 h 142227"/>
                  <a:gd name="connsiteX4" fmla="*/ 85945 w 92275"/>
                  <a:gd name="connsiteY4" fmla="*/ 0 h 142227"/>
                  <a:gd name="connsiteX5" fmla="*/ 69255 w 92275"/>
                  <a:gd name="connsiteY5" fmla="*/ 23608 h 142227"/>
                  <a:gd name="connsiteX6" fmla="*/ 63499 w 92275"/>
                  <a:gd name="connsiteY6" fmla="*/ 69674 h 142227"/>
                  <a:gd name="connsiteX7" fmla="*/ 49687 w 92275"/>
                  <a:gd name="connsiteY7" fmla="*/ 73705 h 142227"/>
                  <a:gd name="connsiteX8" fmla="*/ 34148 w 92275"/>
                  <a:gd name="connsiteY8" fmla="*/ 89252 h 142227"/>
                  <a:gd name="connsiteX9" fmla="*/ 7674 w 92275"/>
                  <a:gd name="connsiteY9" fmla="*/ 101920 h 142227"/>
                  <a:gd name="connsiteX10" fmla="*/ 767 w 92275"/>
                  <a:gd name="connsiteY10" fmla="*/ 142227 h 14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2227">
                    <a:moveTo>
                      <a:pt x="45658" y="141651"/>
                    </a:moveTo>
                    <a:lnTo>
                      <a:pt x="88823" y="97313"/>
                    </a:lnTo>
                    <a:cubicBezTo>
                      <a:pt x="91125" y="95010"/>
                      <a:pt x="92276" y="92131"/>
                      <a:pt x="92276" y="89252"/>
                    </a:cubicBezTo>
                    <a:lnTo>
                      <a:pt x="92276" y="6334"/>
                    </a:lnTo>
                    <a:cubicBezTo>
                      <a:pt x="92276" y="2879"/>
                      <a:pt x="89398" y="0"/>
                      <a:pt x="85945" y="0"/>
                    </a:cubicBezTo>
                    <a:cubicBezTo>
                      <a:pt x="79039" y="0"/>
                      <a:pt x="72132" y="8061"/>
                      <a:pt x="69255" y="23608"/>
                    </a:cubicBezTo>
                    <a:lnTo>
                      <a:pt x="63499" y="69674"/>
                    </a:lnTo>
                    <a:cubicBezTo>
                      <a:pt x="58320" y="69674"/>
                      <a:pt x="53140" y="70250"/>
                      <a:pt x="49687" y="73705"/>
                    </a:cubicBezTo>
                    <a:lnTo>
                      <a:pt x="34148" y="89252"/>
                    </a:lnTo>
                    <a:cubicBezTo>
                      <a:pt x="20335" y="92131"/>
                      <a:pt x="15155" y="93858"/>
                      <a:pt x="7674" y="101920"/>
                    </a:cubicBezTo>
                    <a:cubicBezTo>
                      <a:pt x="-1535" y="111133"/>
                      <a:pt x="-384" y="123801"/>
                      <a:pt x="767" y="142227"/>
                    </a:cubicBezTo>
                  </a:path>
                </a:pathLst>
              </a:custGeom>
              <a:noFill/>
              <a:ln w="12700" cap="flat">
                <a:solidFill>
                  <a:srgbClr val="FFFFFF"/>
                </a:solid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1E01A564-9981-1392-47AB-0C37642A8A7B}"/>
                  </a:ext>
                </a:extLst>
              </p:cNvPr>
              <p:cNvSpPr/>
              <p:nvPr/>
            </p:nvSpPr>
            <p:spPr>
              <a:xfrm>
                <a:off x="5166529"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9C44C218-0950-47A1-D27B-5D7B431E5FA9}"/>
                  </a:ext>
                </a:extLst>
              </p:cNvPr>
              <p:cNvSpPr/>
              <p:nvPr/>
            </p:nvSpPr>
            <p:spPr>
              <a:xfrm>
                <a:off x="5214297" y="3203855"/>
                <a:ext cx="26838" cy="36276"/>
              </a:xfrm>
              <a:custGeom>
                <a:avLst/>
                <a:gdLst>
                  <a:gd name="connsiteX0" fmla="*/ 17841 w 26838"/>
                  <a:gd name="connsiteY0" fmla="*/ 0 h 36276"/>
                  <a:gd name="connsiteX1" fmla="*/ 23021 w 26838"/>
                  <a:gd name="connsiteY1" fmla="*/ 1727 h 36276"/>
                  <a:gd name="connsiteX2" fmla="*/ 25899 w 26838"/>
                  <a:gd name="connsiteY2" fmla="*/ 9213 h 36276"/>
                  <a:gd name="connsiteX3" fmla="*/ 0 w 26838"/>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6838" h="36276">
                    <a:moveTo>
                      <a:pt x="17841" y="0"/>
                    </a:moveTo>
                    <a:cubicBezTo>
                      <a:pt x="19568" y="0"/>
                      <a:pt x="21294" y="576"/>
                      <a:pt x="23021" y="1727"/>
                    </a:cubicBezTo>
                    <a:cubicBezTo>
                      <a:pt x="25899" y="2879"/>
                      <a:pt x="28201" y="6334"/>
                      <a:pt x="25899" y="9213"/>
                    </a:cubicBezTo>
                    <a:lnTo>
                      <a:pt x="0" y="36277"/>
                    </a:lnTo>
                  </a:path>
                </a:pathLst>
              </a:custGeom>
              <a:noFill/>
              <a:ln w="12700" cap="flat">
                <a:solidFill>
                  <a:srgbClr val="FFFFFF"/>
                </a:solid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1E7257E9-620C-B917-2402-073493ECCBF5}"/>
                  </a:ext>
                </a:extLst>
              </p:cNvPr>
              <p:cNvSpPr/>
              <p:nvPr/>
            </p:nvSpPr>
            <p:spPr>
              <a:xfrm>
                <a:off x="5050273" y="3133605"/>
                <a:ext cx="92275" cy="141651"/>
              </a:xfrm>
              <a:custGeom>
                <a:avLst/>
                <a:gdLst>
                  <a:gd name="connsiteX0" fmla="*/ 91508 w 92275"/>
                  <a:gd name="connsiteY0" fmla="*/ 141076 h 141651"/>
                  <a:gd name="connsiteX1" fmla="*/ 84602 w 92275"/>
                  <a:gd name="connsiteY1" fmla="*/ 101920 h 141651"/>
                  <a:gd name="connsiteX2" fmla="*/ 58128 w 92275"/>
                  <a:gd name="connsiteY2" fmla="*/ 89252 h 141651"/>
                  <a:gd name="connsiteX3" fmla="*/ 42589 w 92275"/>
                  <a:gd name="connsiteY3" fmla="*/ 73705 h 141651"/>
                  <a:gd name="connsiteX4" fmla="*/ 28776 w 92275"/>
                  <a:gd name="connsiteY4" fmla="*/ 69674 h 141651"/>
                  <a:gd name="connsiteX5" fmla="*/ 23021 w 92275"/>
                  <a:gd name="connsiteY5" fmla="*/ 23608 h 141651"/>
                  <a:gd name="connsiteX6" fmla="*/ 6331 w 92275"/>
                  <a:gd name="connsiteY6" fmla="*/ 0 h 141651"/>
                  <a:gd name="connsiteX7" fmla="*/ 0 w 92275"/>
                  <a:gd name="connsiteY7" fmla="*/ 6334 h 141651"/>
                  <a:gd name="connsiteX8" fmla="*/ 0 w 92275"/>
                  <a:gd name="connsiteY8" fmla="*/ 89252 h 141651"/>
                  <a:gd name="connsiteX9" fmla="*/ 3453 w 92275"/>
                  <a:gd name="connsiteY9" fmla="*/ 97313 h 141651"/>
                  <a:gd name="connsiteX10" fmla="*/ 46617 w 92275"/>
                  <a:gd name="connsiteY10" fmla="*/ 141651 h 14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1651">
                    <a:moveTo>
                      <a:pt x="91508" y="141076"/>
                    </a:moveTo>
                    <a:cubicBezTo>
                      <a:pt x="92659" y="123225"/>
                      <a:pt x="93810" y="110557"/>
                      <a:pt x="84602" y="101920"/>
                    </a:cubicBezTo>
                    <a:cubicBezTo>
                      <a:pt x="77120" y="94434"/>
                      <a:pt x="71940" y="92707"/>
                      <a:pt x="58128" y="89252"/>
                    </a:cubicBezTo>
                    <a:lnTo>
                      <a:pt x="42589" y="73705"/>
                    </a:lnTo>
                    <a:cubicBezTo>
                      <a:pt x="39711" y="70826"/>
                      <a:pt x="33956" y="69098"/>
                      <a:pt x="28776" y="69674"/>
                    </a:cubicBezTo>
                    <a:lnTo>
                      <a:pt x="23021" y="23608"/>
                    </a:lnTo>
                    <a:cubicBezTo>
                      <a:pt x="20143" y="8637"/>
                      <a:pt x="13237" y="576"/>
                      <a:pt x="6331" y="0"/>
                    </a:cubicBezTo>
                    <a:cubicBezTo>
                      <a:pt x="2878" y="0"/>
                      <a:pt x="0" y="2879"/>
                      <a:pt x="0" y="6334"/>
                    </a:cubicBezTo>
                    <a:lnTo>
                      <a:pt x="0" y="89252"/>
                    </a:lnTo>
                    <a:cubicBezTo>
                      <a:pt x="0" y="92131"/>
                      <a:pt x="1151" y="95010"/>
                      <a:pt x="3453" y="97313"/>
                    </a:cubicBezTo>
                    <a:lnTo>
                      <a:pt x="46617" y="141651"/>
                    </a:lnTo>
                  </a:path>
                </a:pathLst>
              </a:custGeom>
              <a:noFill/>
              <a:ln w="12700" cap="flat">
                <a:solidFill>
                  <a:srgbClr val="FFFFFF"/>
                </a:solid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070B575F-BD26-D07C-E07E-49EA83900035}"/>
                  </a:ext>
                </a:extLst>
              </p:cNvPr>
              <p:cNvSpPr/>
              <p:nvPr/>
            </p:nvSpPr>
            <p:spPr>
              <a:xfrm>
                <a:off x="5085380"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B016865A-60AF-CED4-59B7-53B8CB7E4F48}"/>
                  </a:ext>
                </a:extLst>
              </p:cNvPr>
              <p:cNvSpPr/>
              <p:nvPr/>
            </p:nvSpPr>
            <p:spPr>
              <a:xfrm>
                <a:off x="5069224" y="3203855"/>
                <a:ext cx="28817" cy="36276"/>
              </a:xfrm>
              <a:custGeom>
                <a:avLst/>
                <a:gdLst>
                  <a:gd name="connsiteX0" fmla="*/ 9825 w 28817"/>
                  <a:gd name="connsiteY0" fmla="*/ 0 h 36276"/>
                  <a:gd name="connsiteX1" fmla="*/ 4070 w 28817"/>
                  <a:gd name="connsiteY1" fmla="*/ 1727 h 36276"/>
                  <a:gd name="connsiteX2" fmla="*/ 1192 w 28817"/>
                  <a:gd name="connsiteY2" fmla="*/ 9213 h 36276"/>
                  <a:gd name="connsiteX3" fmla="*/ 28817 w 28817"/>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8817" h="36276">
                    <a:moveTo>
                      <a:pt x="9825" y="0"/>
                    </a:moveTo>
                    <a:cubicBezTo>
                      <a:pt x="7523" y="0"/>
                      <a:pt x="5796" y="576"/>
                      <a:pt x="4070" y="1727"/>
                    </a:cubicBezTo>
                    <a:cubicBezTo>
                      <a:pt x="1192" y="2879"/>
                      <a:pt x="-1686" y="6334"/>
                      <a:pt x="1192" y="9213"/>
                    </a:cubicBezTo>
                    <a:lnTo>
                      <a:pt x="28817" y="36277"/>
                    </a:lnTo>
                  </a:path>
                </a:pathLst>
              </a:custGeom>
              <a:noFill/>
              <a:ln w="12700" cap="flat">
                <a:solidFill>
                  <a:srgbClr val="FFFFFF"/>
                </a:solid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9E0B5652-B0E1-1391-D378-2CE6298000F5}"/>
                  </a:ext>
                </a:extLst>
              </p:cNvPr>
              <p:cNvSpPr/>
              <p:nvPr/>
            </p:nvSpPr>
            <p:spPr>
              <a:xfrm>
                <a:off x="5099768" y="3105389"/>
                <a:ext cx="109349" cy="111708"/>
              </a:xfrm>
              <a:custGeom>
                <a:avLst/>
                <a:gdLst>
                  <a:gd name="connsiteX0" fmla="*/ 109349 w 109349"/>
                  <a:gd name="connsiteY0" fmla="*/ 55854 h 111708"/>
                  <a:gd name="connsiteX1" fmla="*/ 54675 w 109349"/>
                  <a:gd name="connsiteY1" fmla="*/ 111709 h 111708"/>
                  <a:gd name="connsiteX2" fmla="*/ 0 w 109349"/>
                  <a:gd name="connsiteY2" fmla="*/ 55854 h 111708"/>
                  <a:gd name="connsiteX3" fmla="*/ 54675 w 109349"/>
                  <a:gd name="connsiteY3" fmla="*/ 0 h 111708"/>
                  <a:gd name="connsiteX4" fmla="*/ 109349 w 109349"/>
                  <a:gd name="connsiteY4" fmla="*/ 55854 h 111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9" h="111708">
                    <a:moveTo>
                      <a:pt x="109349" y="55854"/>
                    </a:moveTo>
                    <a:cubicBezTo>
                      <a:pt x="109349" y="86702"/>
                      <a:pt x="84871" y="111709"/>
                      <a:pt x="54675" y="111709"/>
                    </a:cubicBezTo>
                    <a:cubicBezTo>
                      <a:pt x="24479" y="111709"/>
                      <a:pt x="0" y="86702"/>
                      <a:pt x="0" y="55854"/>
                    </a:cubicBezTo>
                    <a:cubicBezTo>
                      <a:pt x="0" y="25007"/>
                      <a:pt x="24479" y="0"/>
                      <a:pt x="54675" y="0"/>
                    </a:cubicBezTo>
                    <a:cubicBezTo>
                      <a:pt x="84871" y="0"/>
                      <a:pt x="109349" y="25007"/>
                      <a:pt x="109349" y="55854"/>
                    </a:cubicBezTo>
                    <a:close/>
                  </a:path>
                </a:pathLst>
              </a:custGeom>
              <a:noFill/>
              <a:ln w="12700" cap="flat">
                <a:solidFill>
                  <a:srgbClr val="FFFFFF"/>
                </a:solid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7DD08475-5D08-5B34-E3FD-97B9CD740599}"/>
                  </a:ext>
                </a:extLst>
              </p:cNvPr>
              <p:cNvSpPr/>
              <p:nvPr/>
            </p:nvSpPr>
            <p:spPr>
              <a:xfrm rot="-947999">
                <a:off x="5112912" y="3116152"/>
                <a:ext cx="87479" cy="87524"/>
              </a:xfrm>
              <a:custGeom>
                <a:avLst/>
                <a:gdLst>
                  <a:gd name="connsiteX0" fmla="*/ 87480 w 87479"/>
                  <a:gd name="connsiteY0" fmla="*/ 43762 h 87524"/>
                  <a:gd name="connsiteX1" fmla="*/ 43740 w 87479"/>
                  <a:gd name="connsiteY1" fmla="*/ 87524 h 87524"/>
                  <a:gd name="connsiteX2" fmla="*/ 0 w 87479"/>
                  <a:gd name="connsiteY2" fmla="*/ 43762 h 87524"/>
                  <a:gd name="connsiteX3" fmla="*/ 43740 w 87479"/>
                  <a:gd name="connsiteY3" fmla="*/ 0 h 87524"/>
                  <a:gd name="connsiteX4" fmla="*/ 87480 w 87479"/>
                  <a:gd name="connsiteY4" fmla="*/ 43762 h 8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79" h="87524">
                    <a:moveTo>
                      <a:pt x="87480" y="43762"/>
                    </a:moveTo>
                    <a:cubicBezTo>
                      <a:pt x="87480" y="67931"/>
                      <a:pt x="67897" y="87524"/>
                      <a:pt x="43740" y="87524"/>
                    </a:cubicBezTo>
                    <a:cubicBezTo>
                      <a:pt x="19583" y="87524"/>
                      <a:pt x="0" y="67931"/>
                      <a:pt x="0" y="43762"/>
                    </a:cubicBezTo>
                    <a:cubicBezTo>
                      <a:pt x="0" y="19592"/>
                      <a:pt x="19583" y="0"/>
                      <a:pt x="43740" y="0"/>
                    </a:cubicBezTo>
                    <a:cubicBezTo>
                      <a:pt x="67897" y="0"/>
                      <a:pt x="87480" y="19593"/>
                      <a:pt x="87480" y="43762"/>
                    </a:cubicBezTo>
                    <a:close/>
                  </a:path>
                </a:pathLst>
              </a:custGeom>
              <a:noFill/>
              <a:ln w="12700" cap="flat">
                <a:solidFill>
                  <a:srgbClr val="FFFFFF"/>
                </a:solid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AF2DA5ED-50CA-D549-B640-36649594DD51}"/>
                  </a:ext>
                </a:extLst>
              </p:cNvPr>
              <p:cNvSpPr/>
              <p:nvPr/>
            </p:nvSpPr>
            <p:spPr>
              <a:xfrm>
                <a:off x="5126818" y="3065658"/>
                <a:ext cx="39711" cy="41458"/>
              </a:xfrm>
              <a:custGeom>
                <a:avLst/>
                <a:gdLst>
                  <a:gd name="connsiteX0" fmla="*/ 0 w 39711"/>
                  <a:gd name="connsiteY0" fmla="*/ 0 h 41458"/>
                  <a:gd name="connsiteX1" fmla="*/ 39711 w 39711"/>
                  <a:gd name="connsiteY1" fmla="*/ 41459 h 41458"/>
                </a:gdLst>
                <a:ahLst/>
                <a:cxnLst>
                  <a:cxn ang="0">
                    <a:pos x="connsiteX0" y="connsiteY0"/>
                  </a:cxn>
                  <a:cxn ang="0">
                    <a:pos x="connsiteX1" y="connsiteY1"/>
                  </a:cxn>
                </a:cxnLst>
                <a:rect l="l" t="t" r="r" b="b"/>
                <a:pathLst>
                  <a:path w="39711" h="41458">
                    <a:moveTo>
                      <a:pt x="0" y="0"/>
                    </a:moveTo>
                    <a:cubicBezTo>
                      <a:pt x="0" y="0"/>
                      <a:pt x="575" y="35125"/>
                      <a:pt x="39711" y="41459"/>
                    </a:cubicBezTo>
                  </a:path>
                </a:pathLst>
              </a:custGeom>
              <a:noFill/>
              <a:ln w="12700" cap="flat">
                <a:solidFill>
                  <a:srgbClr val="FFFFFF"/>
                </a:solid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5C66905E-B62D-19B8-940D-B00EBB0B8DAA}"/>
                  </a:ext>
                </a:extLst>
              </p:cNvPr>
              <p:cNvSpPr/>
              <p:nvPr/>
            </p:nvSpPr>
            <p:spPr>
              <a:xfrm>
                <a:off x="5166529" y="3075715"/>
                <a:ext cx="56976" cy="33260"/>
              </a:xfrm>
              <a:custGeom>
                <a:avLst/>
                <a:gdLst>
                  <a:gd name="connsiteX0" fmla="*/ 0 w 56976"/>
                  <a:gd name="connsiteY0" fmla="*/ 30826 h 33260"/>
                  <a:gd name="connsiteX1" fmla="*/ 56977 w 56976"/>
                  <a:gd name="connsiteY1" fmla="*/ 2610 h 33260"/>
                  <a:gd name="connsiteX2" fmla="*/ 0 w 56976"/>
                  <a:gd name="connsiteY2" fmla="*/ 30826 h 33260"/>
                </a:gdLst>
                <a:ahLst/>
                <a:cxnLst>
                  <a:cxn ang="0">
                    <a:pos x="connsiteX0" y="connsiteY0"/>
                  </a:cxn>
                  <a:cxn ang="0">
                    <a:pos x="connsiteX1" y="connsiteY1"/>
                  </a:cxn>
                  <a:cxn ang="0">
                    <a:pos x="connsiteX2" y="connsiteY2"/>
                  </a:cxn>
                </a:cxnLst>
                <a:rect l="l" t="t" r="r" b="b"/>
                <a:pathLst>
                  <a:path w="56976" h="33260">
                    <a:moveTo>
                      <a:pt x="0" y="30826"/>
                    </a:moveTo>
                    <a:cubicBezTo>
                      <a:pt x="0" y="30826"/>
                      <a:pt x="10359" y="-10633"/>
                      <a:pt x="56977" y="2610"/>
                    </a:cubicBezTo>
                    <a:cubicBezTo>
                      <a:pt x="56977" y="2610"/>
                      <a:pt x="45466" y="43494"/>
                      <a:pt x="0" y="30826"/>
                    </a:cubicBezTo>
                    <a:close/>
                  </a:path>
                </a:pathLst>
              </a:custGeom>
              <a:noFill/>
              <a:ln w="12700" cap="flat">
                <a:solidFill>
                  <a:srgbClr val="FFFFFF"/>
                </a:solid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93619404-CE6C-93E4-E3E4-A946191615E7}"/>
                  </a:ext>
                </a:extLst>
              </p:cNvPr>
              <p:cNvSpPr/>
              <p:nvPr/>
            </p:nvSpPr>
            <p:spPr>
              <a:xfrm>
                <a:off x="5166529" y="3078326"/>
                <a:ext cx="56976" cy="28790"/>
              </a:xfrm>
              <a:custGeom>
                <a:avLst/>
                <a:gdLst>
                  <a:gd name="connsiteX0" fmla="*/ 56977 w 56976"/>
                  <a:gd name="connsiteY0" fmla="*/ 0 h 28790"/>
                  <a:gd name="connsiteX1" fmla="*/ 0 w 56976"/>
                  <a:gd name="connsiteY1" fmla="*/ 28791 h 28790"/>
                </a:gdLst>
                <a:ahLst/>
                <a:cxnLst>
                  <a:cxn ang="0">
                    <a:pos x="connsiteX0" y="connsiteY0"/>
                  </a:cxn>
                  <a:cxn ang="0">
                    <a:pos x="connsiteX1" y="connsiteY1"/>
                  </a:cxn>
                </a:cxnLst>
                <a:rect l="l" t="t" r="r" b="b"/>
                <a:pathLst>
                  <a:path w="56976" h="28790">
                    <a:moveTo>
                      <a:pt x="56977" y="0"/>
                    </a:moveTo>
                    <a:lnTo>
                      <a:pt x="0" y="28791"/>
                    </a:lnTo>
                  </a:path>
                </a:pathLst>
              </a:custGeom>
              <a:ln w="12700" cap="flat">
                <a:solidFill>
                  <a:srgbClr val="FFFFFF"/>
                </a:solid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15D49FE0-D700-25A3-203F-41128CBDB82C}"/>
                  </a:ext>
                </a:extLst>
              </p:cNvPr>
              <p:cNvSpPr/>
              <p:nvPr/>
            </p:nvSpPr>
            <p:spPr>
              <a:xfrm>
                <a:off x="5128544" y="3135332"/>
                <a:ext cx="44315" cy="52975"/>
              </a:xfrm>
              <a:custGeom>
                <a:avLst/>
                <a:gdLst>
                  <a:gd name="connsiteX0" fmla="*/ 43164 w 44315"/>
                  <a:gd name="connsiteY0" fmla="*/ 46065 h 52975"/>
                  <a:gd name="connsiteX1" fmla="*/ 25899 w 44315"/>
                  <a:gd name="connsiteY1" fmla="*/ 52975 h 52975"/>
                  <a:gd name="connsiteX2" fmla="*/ 0 w 44315"/>
                  <a:gd name="connsiteY2" fmla="*/ 26488 h 52975"/>
                  <a:gd name="connsiteX3" fmla="*/ 25899 w 44315"/>
                  <a:gd name="connsiteY3" fmla="*/ 0 h 52975"/>
                  <a:gd name="connsiteX4" fmla="*/ 44315 w 44315"/>
                  <a:gd name="connsiteY4" fmla="*/ 7486 h 5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5" h="52975">
                    <a:moveTo>
                      <a:pt x="43164" y="46065"/>
                    </a:moveTo>
                    <a:cubicBezTo>
                      <a:pt x="38560" y="50096"/>
                      <a:pt x="32229" y="52975"/>
                      <a:pt x="25899" y="52975"/>
                    </a:cubicBezTo>
                    <a:cubicBezTo>
                      <a:pt x="11510" y="52975"/>
                      <a:pt x="0" y="41459"/>
                      <a:pt x="0" y="26488"/>
                    </a:cubicBezTo>
                    <a:cubicBezTo>
                      <a:pt x="0" y="11516"/>
                      <a:pt x="11510" y="0"/>
                      <a:pt x="25899" y="0"/>
                    </a:cubicBezTo>
                    <a:cubicBezTo>
                      <a:pt x="40287" y="0"/>
                      <a:pt x="39711" y="2879"/>
                      <a:pt x="44315" y="7486"/>
                    </a:cubicBezTo>
                  </a:path>
                </a:pathLst>
              </a:custGeom>
              <a:noFill/>
              <a:ln w="12700" cap="flat">
                <a:solidFill>
                  <a:srgbClr val="FFFFFF"/>
                </a:solid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B9284AB7-5E9D-96BF-CAF1-66830C6EA102}"/>
                  </a:ext>
                </a:extLst>
              </p:cNvPr>
              <p:cNvSpPr/>
              <p:nvPr/>
            </p:nvSpPr>
            <p:spPr>
              <a:xfrm>
                <a:off x="5120487" y="3156637"/>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7997A384-E83B-3CA6-DF7D-9AFD7F0B96E8}"/>
                  </a:ext>
                </a:extLst>
              </p:cNvPr>
              <p:cNvSpPr/>
              <p:nvPr/>
            </p:nvSpPr>
            <p:spPr>
              <a:xfrm>
                <a:off x="5120487" y="3167578"/>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grpSp>
      </p:grpSp>
      <p:sp>
        <p:nvSpPr>
          <p:cNvPr id="79" name="Slide Number Placeholder 5">
            <a:extLst>
              <a:ext uri="{FF2B5EF4-FFF2-40B4-BE49-F238E27FC236}">
                <a16:creationId xmlns:a16="http://schemas.microsoft.com/office/drawing/2014/main" id="{C165F99E-E993-87EF-2D21-B3113DD0F309}"/>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53</a:t>
            </a:fld>
            <a:endParaRPr lang="fr-CA" sz="1200" dirty="0"/>
          </a:p>
        </p:txBody>
      </p:sp>
      <p:pic>
        <p:nvPicPr>
          <p:cNvPr id="9" name="Picture 8">
            <a:extLst>
              <a:ext uri="{FF2B5EF4-FFF2-40B4-BE49-F238E27FC236}">
                <a16:creationId xmlns:a16="http://schemas.microsoft.com/office/drawing/2014/main" id="{9D3D9001-923F-54C3-131D-0B1A7288E4F1}"/>
              </a:ext>
            </a:extLst>
          </p:cNvPr>
          <p:cNvPicPr>
            <a:picLocks noChangeAspect="1"/>
          </p:cNvPicPr>
          <p:nvPr/>
        </p:nvPicPr>
        <p:blipFill>
          <a:blip r:embed="rId2"/>
          <a:stretch>
            <a:fillRect/>
          </a:stretch>
        </p:blipFill>
        <p:spPr>
          <a:xfrm>
            <a:off x="5636093" y="579075"/>
            <a:ext cx="6045373" cy="5817938"/>
          </a:xfrm>
          <a:prstGeom prst="rect">
            <a:avLst/>
          </a:prstGeom>
        </p:spPr>
      </p:pic>
      <p:sp>
        <p:nvSpPr>
          <p:cNvPr id="10" name="TextBox 9">
            <a:extLst>
              <a:ext uri="{FF2B5EF4-FFF2-40B4-BE49-F238E27FC236}">
                <a16:creationId xmlns:a16="http://schemas.microsoft.com/office/drawing/2014/main" id="{C9073449-D1FB-9B27-BBCD-C6DE3100610F}"/>
              </a:ext>
            </a:extLst>
          </p:cNvPr>
          <p:cNvSpPr txBox="1"/>
          <p:nvPr/>
        </p:nvSpPr>
        <p:spPr>
          <a:xfrm>
            <a:off x="8255281" y="367843"/>
            <a:ext cx="3936719" cy="369332"/>
          </a:xfrm>
          <a:prstGeom prst="rect">
            <a:avLst/>
          </a:prstGeom>
          <a:solidFill>
            <a:srgbClr val="EC7C69"/>
          </a:solidFill>
        </p:spPr>
        <p:txBody>
          <a:bodyPr wrap="none" rtlCol="0">
            <a:spAutoFit/>
          </a:bodyPr>
          <a:lstStyle/>
          <a:p>
            <a:pPr algn="ctr"/>
            <a:r>
              <a:rPr lang="en-IE" dirty="0">
                <a:solidFill>
                  <a:schemeClr val="bg1"/>
                </a:solidFill>
              </a:rPr>
              <a:t>Information provided by </a:t>
            </a:r>
            <a:r>
              <a:rPr lang="en-IE" dirty="0">
                <a:solidFill>
                  <a:schemeClr val="bg1"/>
                </a:solidFill>
                <a:hlinkClick r:id="rId3">
                  <a:extLst>
                    <a:ext uri="{A12FA001-AC4F-418D-AE19-62706E023703}">
                      <ahyp:hlinkClr xmlns:ahyp="http://schemas.microsoft.com/office/drawing/2018/hyperlinkcolor" val="tx"/>
                    </a:ext>
                  </a:extLst>
                </a:hlinkClick>
              </a:rPr>
              <a:t>www.savills.ie  </a:t>
            </a:r>
            <a:endParaRPr lang="en-IE" dirty="0">
              <a:solidFill>
                <a:schemeClr val="bg1"/>
              </a:solidFill>
            </a:endParaRPr>
          </a:p>
        </p:txBody>
      </p:sp>
    </p:spTree>
    <p:extLst>
      <p:ext uri="{BB962C8B-B14F-4D97-AF65-F5344CB8AC3E}">
        <p14:creationId xmlns:p14="http://schemas.microsoft.com/office/powerpoint/2010/main" val="10607340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23669-69EF-E655-1EEE-D3FD2FDA9ADD}"/>
            </a:ext>
          </a:extLst>
        </p:cNvPr>
        <p:cNvGrpSpPr/>
        <p:nvPr/>
      </p:nvGrpSpPr>
      <p:grpSpPr>
        <a:xfrm>
          <a:off x="0" y="0"/>
          <a:ext cx="0" cy="0"/>
          <a:chOff x="0" y="0"/>
          <a:chExt cx="0" cy="0"/>
        </a:xfrm>
      </p:grpSpPr>
      <p:sp>
        <p:nvSpPr>
          <p:cNvPr id="37" name="Freeform 36">
            <a:extLst>
              <a:ext uri="{FF2B5EF4-FFF2-40B4-BE49-F238E27FC236}">
                <a16:creationId xmlns:a16="http://schemas.microsoft.com/office/drawing/2014/main" id="{4AE99CAC-7291-CD52-DC94-53A25BA14610}"/>
              </a:ext>
            </a:extLst>
          </p:cNvPr>
          <p:cNvSpPr/>
          <p:nvPr/>
        </p:nvSpPr>
        <p:spPr>
          <a:xfrm rot="5400000">
            <a:off x="2414302" y="3369314"/>
            <a:ext cx="2173047" cy="5759105"/>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FBA63B"/>
            </a:solidFill>
            <a:prstDash val="solid"/>
            <a:miter/>
          </a:ln>
        </p:spPr>
        <p:txBody>
          <a:bodyPr wrap="square" rtlCol="0" anchor="ctr">
            <a:noAutofit/>
          </a:bodyPr>
          <a:lstStyle/>
          <a:p>
            <a:endParaRPr lang="en-US"/>
          </a:p>
        </p:txBody>
      </p:sp>
      <p:pic>
        <p:nvPicPr>
          <p:cNvPr id="4" name="Picture 3">
            <a:extLst>
              <a:ext uri="{FF2B5EF4-FFF2-40B4-BE49-F238E27FC236}">
                <a16:creationId xmlns:a16="http://schemas.microsoft.com/office/drawing/2014/main" id="{E0998E05-3762-1967-A2B4-0E40C03B328B}"/>
              </a:ext>
            </a:extLst>
          </p:cNvPr>
          <p:cNvPicPr>
            <a:picLocks noChangeAspect="1"/>
          </p:cNvPicPr>
          <p:nvPr/>
        </p:nvPicPr>
        <p:blipFill>
          <a:blip r:embed="rId2"/>
          <a:stretch>
            <a:fillRect/>
          </a:stretch>
        </p:blipFill>
        <p:spPr>
          <a:xfrm>
            <a:off x="5611042" y="552509"/>
            <a:ext cx="6094267" cy="5844504"/>
          </a:xfrm>
          <a:prstGeom prst="rect">
            <a:avLst/>
          </a:prstGeom>
        </p:spPr>
      </p:pic>
      <p:sp>
        <p:nvSpPr>
          <p:cNvPr id="2" name="Text Placeholder 3">
            <a:extLst>
              <a:ext uri="{FF2B5EF4-FFF2-40B4-BE49-F238E27FC236}">
                <a16:creationId xmlns:a16="http://schemas.microsoft.com/office/drawing/2014/main" id="{ECE8B0D9-396D-9568-5E76-8A99C231ABD7}"/>
              </a:ext>
            </a:extLst>
          </p:cNvPr>
          <p:cNvSpPr txBox="1">
            <a:spLocks/>
          </p:cNvSpPr>
          <p:nvPr/>
        </p:nvSpPr>
        <p:spPr>
          <a:xfrm>
            <a:off x="638570" y="460983"/>
            <a:ext cx="4209877" cy="72439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IE" sz="3600" dirty="0"/>
              <a:t>Yurts</a:t>
            </a:r>
          </a:p>
        </p:txBody>
      </p:sp>
      <p:cxnSp>
        <p:nvCxnSpPr>
          <p:cNvPr id="3" name="Straight Connector 2">
            <a:extLst>
              <a:ext uri="{FF2B5EF4-FFF2-40B4-BE49-F238E27FC236}">
                <a16:creationId xmlns:a16="http://schemas.microsoft.com/office/drawing/2014/main" id="{86195A9D-3F65-3D44-C24D-45FD746C505D}"/>
              </a:ext>
            </a:extLst>
          </p:cNvPr>
          <p:cNvCxnSpPr>
            <a:cxnSpLocks/>
          </p:cNvCxnSpPr>
          <p:nvPr/>
        </p:nvCxnSpPr>
        <p:spPr>
          <a:xfrm>
            <a:off x="0" y="1068885"/>
            <a:ext cx="270192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258B68F-6384-73A8-077D-B642C68FD540}"/>
              </a:ext>
            </a:extLst>
          </p:cNvPr>
          <p:cNvSpPr txBox="1"/>
          <p:nvPr/>
        </p:nvSpPr>
        <p:spPr>
          <a:xfrm>
            <a:off x="605790" y="1404147"/>
            <a:ext cx="4691276" cy="3337517"/>
          </a:xfrm>
          <a:prstGeom prst="rect">
            <a:avLst/>
          </a:prstGeom>
          <a:noFill/>
        </p:spPr>
        <p:txBody>
          <a:bodyPr wrap="square">
            <a:spAutoFit/>
          </a:bodyPr>
          <a:lstStyle/>
          <a:p>
            <a:pPr marL="342900" indent="-342900">
              <a:lnSpc>
                <a:spcPts val="2340"/>
              </a:lnSpc>
              <a:buClr>
                <a:srgbClr val="EC7C69"/>
              </a:buClr>
              <a:buFont typeface="Arial" panose="020B0604020202020204" pitchFamily="34" charset="0"/>
              <a:buChar char="•"/>
            </a:pPr>
            <a:r>
              <a:rPr lang="en-US" sz="2200" dirty="0">
                <a:solidFill>
                  <a:srgbClr val="494949"/>
                </a:solidFill>
              </a:rPr>
              <a:t>A more </a:t>
            </a:r>
            <a:r>
              <a:rPr lang="en-US" sz="2200" b="1" dirty="0">
                <a:solidFill>
                  <a:srgbClr val="494949"/>
                </a:solidFill>
              </a:rPr>
              <a:t>robust structure </a:t>
            </a:r>
            <a:r>
              <a:rPr lang="en-US" sz="2200" dirty="0">
                <a:solidFill>
                  <a:srgbClr val="494949"/>
                </a:solidFill>
              </a:rPr>
              <a:t>than a bell tent, yurts are most suitable for high season use. </a:t>
            </a:r>
          </a:p>
          <a:p>
            <a:pPr marL="342900" indent="-342900">
              <a:lnSpc>
                <a:spcPts val="2340"/>
              </a:lnSpc>
              <a:buClr>
                <a:srgbClr val="EC7C69"/>
              </a:buClr>
              <a:buFont typeface="Arial" panose="020B0604020202020204" pitchFamily="34" charset="0"/>
              <a:buChar char="•"/>
            </a:pPr>
            <a:r>
              <a:rPr lang="en-US" sz="2200" b="1" dirty="0">
                <a:solidFill>
                  <a:srgbClr val="494949"/>
                </a:solidFill>
              </a:rPr>
              <a:t>ROI is stronger </a:t>
            </a:r>
            <a:r>
              <a:rPr lang="en-US" sz="2200" dirty="0">
                <a:solidFill>
                  <a:srgbClr val="494949"/>
                </a:solidFill>
              </a:rPr>
              <a:t>depending on specification and location. </a:t>
            </a:r>
          </a:p>
          <a:p>
            <a:pPr marL="342900" indent="-342900">
              <a:lnSpc>
                <a:spcPts val="2340"/>
              </a:lnSpc>
              <a:buClr>
                <a:srgbClr val="EC7C69"/>
              </a:buClr>
              <a:buFont typeface="Arial" panose="020B0604020202020204" pitchFamily="34" charset="0"/>
              <a:buChar char="•"/>
            </a:pPr>
            <a:r>
              <a:rPr lang="en-US" sz="2200" dirty="0">
                <a:solidFill>
                  <a:srgbClr val="494949"/>
                </a:solidFill>
              </a:rPr>
              <a:t>The onus is on the landowner to provide high-quality internal </a:t>
            </a:r>
            <a:r>
              <a:rPr lang="en-US" sz="2200" b="1" dirty="0">
                <a:solidFill>
                  <a:srgbClr val="494949"/>
                </a:solidFill>
              </a:rPr>
              <a:t>furnishings, including heating. </a:t>
            </a:r>
          </a:p>
          <a:p>
            <a:pPr marL="342900" indent="-342900">
              <a:lnSpc>
                <a:spcPts val="2340"/>
              </a:lnSpc>
              <a:buClr>
                <a:srgbClr val="EC7C69"/>
              </a:buClr>
              <a:buFont typeface="Arial" panose="020B0604020202020204" pitchFamily="34" charset="0"/>
              <a:buChar char="•"/>
            </a:pPr>
            <a:r>
              <a:rPr lang="en-US" sz="2200" b="1" dirty="0">
                <a:solidFill>
                  <a:srgbClr val="494949"/>
                </a:solidFill>
              </a:rPr>
              <a:t>Very popular </a:t>
            </a:r>
            <a:r>
              <a:rPr lang="en-US" sz="2200" dirty="0">
                <a:solidFill>
                  <a:srgbClr val="494949"/>
                </a:solidFill>
              </a:rPr>
              <a:t>with groups of families on existing holiday parks and holiday cottage complexes</a:t>
            </a:r>
            <a:endParaRPr lang="en-IE" sz="2200" dirty="0">
              <a:solidFill>
                <a:srgbClr val="494949"/>
              </a:solidFill>
            </a:endParaRPr>
          </a:p>
        </p:txBody>
      </p:sp>
      <p:sp>
        <p:nvSpPr>
          <p:cNvPr id="36" name="TextBox 35">
            <a:extLst>
              <a:ext uri="{FF2B5EF4-FFF2-40B4-BE49-F238E27FC236}">
                <a16:creationId xmlns:a16="http://schemas.microsoft.com/office/drawing/2014/main" id="{9F43F010-4BC3-7239-24B8-B8E42F32808C}"/>
              </a:ext>
            </a:extLst>
          </p:cNvPr>
          <p:cNvSpPr txBox="1"/>
          <p:nvPr/>
        </p:nvSpPr>
        <p:spPr>
          <a:xfrm>
            <a:off x="1158273" y="5494819"/>
            <a:ext cx="4078341" cy="646331"/>
          </a:xfrm>
          <a:prstGeom prst="rect">
            <a:avLst/>
          </a:prstGeom>
          <a:noFill/>
        </p:spPr>
        <p:txBody>
          <a:bodyPr wrap="square" rtlCol="0">
            <a:spAutoFit/>
          </a:bodyPr>
          <a:lstStyle/>
          <a:p>
            <a:pPr>
              <a:tabLst>
                <a:tab pos="2127250" algn="l"/>
              </a:tabLst>
            </a:pPr>
            <a:r>
              <a:rPr lang="en-US" sz="1800" b="1" dirty="0">
                <a:solidFill>
                  <a:srgbClr val="494949"/>
                </a:solidFill>
              </a:rPr>
              <a:t>Typical Unit Cost 	</a:t>
            </a:r>
            <a:r>
              <a:rPr lang="en-US" sz="1800" dirty="0">
                <a:solidFill>
                  <a:srgbClr val="494949"/>
                </a:solidFill>
              </a:rPr>
              <a:t>€3,500-10,000</a:t>
            </a:r>
          </a:p>
          <a:p>
            <a:pPr>
              <a:tabLst>
                <a:tab pos="2127250" algn="l"/>
              </a:tabLst>
            </a:pPr>
            <a:r>
              <a:rPr lang="en-US" sz="1800" b="1" dirty="0">
                <a:solidFill>
                  <a:srgbClr val="494949"/>
                </a:solidFill>
              </a:rPr>
              <a:t>Typical Nightly Rental	</a:t>
            </a:r>
            <a:r>
              <a:rPr lang="en-US" sz="1800" dirty="0">
                <a:solidFill>
                  <a:srgbClr val="494949"/>
                </a:solidFill>
              </a:rPr>
              <a:t>€50-150</a:t>
            </a:r>
            <a:endParaRPr lang="en-IE" sz="1800" dirty="0">
              <a:solidFill>
                <a:srgbClr val="494949"/>
              </a:solidFill>
            </a:endParaRPr>
          </a:p>
        </p:txBody>
      </p:sp>
      <p:grpSp>
        <p:nvGrpSpPr>
          <p:cNvPr id="60" name="Group 59">
            <a:extLst>
              <a:ext uri="{FF2B5EF4-FFF2-40B4-BE49-F238E27FC236}">
                <a16:creationId xmlns:a16="http://schemas.microsoft.com/office/drawing/2014/main" id="{1392B0A8-0915-651A-61C7-E8F5D0C414D3}"/>
              </a:ext>
            </a:extLst>
          </p:cNvPr>
          <p:cNvGrpSpPr/>
          <p:nvPr/>
        </p:nvGrpSpPr>
        <p:grpSpPr>
          <a:xfrm>
            <a:off x="213047" y="5403122"/>
            <a:ext cx="790813" cy="789906"/>
            <a:chOff x="4979483" y="3025351"/>
            <a:chExt cx="347616" cy="347217"/>
          </a:xfrm>
        </p:grpSpPr>
        <p:sp>
          <p:nvSpPr>
            <p:cNvPr id="61" name="Freeform 60">
              <a:extLst>
                <a:ext uri="{FF2B5EF4-FFF2-40B4-BE49-F238E27FC236}">
                  <a16:creationId xmlns:a16="http://schemas.microsoft.com/office/drawing/2014/main" id="{40F62BB4-4A67-41F2-B7CC-465614F24162}"/>
                </a:ext>
              </a:extLst>
            </p:cNvPr>
            <p:cNvSpPr/>
            <p:nvPr/>
          </p:nvSpPr>
          <p:spPr>
            <a:xfrm>
              <a:off x="4979483" y="3025351"/>
              <a:ext cx="346465" cy="346642"/>
            </a:xfrm>
            <a:custGeom>
              <a:avLst/>
              <a:gdLst>
                <a:gd name="connsiteX0" fmla="*/ 103019 w 346465"/>
                <a:gd name="connsiteY0" fmla="*/ 236086 h 346642"/>
                <a:gd name="connsiteX1" fmla="*/ 74818 w 346465"/>
                <a:gd name="connsiteY1" fmla="*/ 207295 h 346642"/>
                <a:gd name="connsiteX2" fmla="*/ 71365 w 346465"/>
                <a:gd name="connsiteY2" fmla="*/ 199233 h 346642"/>
                <a:gd name="connsiteX3" fmla="*/ 71365 w 346465"/>
                <a:gd name="connsiteY3" fmla="*/ 116315 h 346642"/>
                <a:gd name="connsiteX4" fmla="*/ 77696 w 346465"/>
                <a:gd name="connsiteY4" fmla="*/ 109981 h 346642"/>
                <a:gd name="connsiteX5" fmla="*/ 94386 w 346465"/>
                <a:gd name="connsiteY5" fmla="*/ 133590 h 346642"/>
                <a:gd name="connsiteX6" fmla="*/ 141003 w 346465"/>
                <a:gd name="connsiteY6" fmla="*/ 93282 h 346642"/>
                <a:gd name="connsiteX7" fmla="*/ 172082 w 346465"/>
                <a:gd name="connsiteY7" fmla="*/ 81190 h 346642"/>
                <a:gd name="connsiteX8" fmla="*/ 177261 w 346465"/>
                <a:gd name="connsiteY8" fmla="*/ 80039 h 346642"/>
                <a:gd name="connsiteX9" fmla="*/ 147334 w 346465"/>
                <a:gd name="connsiteY9" fmla="*/ 40883 h 346642"/>
                <a:gd name="connsiteX10" fmla="*/ 183592 w 346465"/>
                <a:gd name="connsiteY10" fmla="*/ 78887 h 346642"/>
                <a:gd name="connsiteX11" fmla="*/ 187621 w 346465"/>
                <a:gd name="connsiteY11" fmla="*/ 78887 h 346642"/>
                <a:gd name="connsiteX12" fmla="*/ 244022 w 346465"/>
                <a:gd name="connsiteY12" fmla="*/ 53551 h 346642"/>
                <a:gd name="connsiteX13" fmla="*/ 218123 w 346465"/>
                <a:gd name="connsiteY13" fmla="*/ 81766 h 346642"/>
                <a:gd name="connsiteX14" fmla="*/ 273949 w 346465"/>
                <a:gd name="connsiteY14" fmla="*/ 109981 h 346642"/>
                <a:gd name="connsiteX15" fmla="*/ 280280 w 346465"/>
                <a:gd name="connsiteY15" fmla="*/ 116315 h 346642"/>
                <a:gd name="connsiteX16" fmla="*/ 280280 w 346465"/>
                <a:gd name="connsiteY16" fmla="*/ 116315 h 346642"/>
                <a:gd name="connsiteX17" fmla="*/ 346465 w 346465"/>
                <a:gd name="connsiteY17" fmla="*/ 181959 h 346642"/>
                <a:gd name="connsiteX18" fmla="*/ 346465 w 346465"/>
                <a:gd name="connsiteY18" fmla="*/ 173321 h 346642"/>
                <a:gd name="connsiteX19" fmla="*/ 173233 w 346465"/>
                <a:gd name="connsiteY19" fmla="*/ 0 h 346642"/>
                <a:gd name="connsiteX20" fmla="*/ 0 w 346465"/>
                <a:gd name="connsiteY20" fmla="*/ 173321 h 346642"/>
                <a:gd name="connsiteX21" fmla="*/ 173233 w 346465"/>
                <a:gd name="connsiteY21" fmla="*/ 346643 h 346642"/>
                <a:gd name="connsiteX22" fmla="*/ 176686 w 346465"/>
                <a:gd name="connsiteY22" fmla="*/ 346643 h 346642"/>
                <a:gd name="connsiteX23" fmla="*/ 105896 w 346465"/>
                <a:gd name="connsiteY23" fmla="*/ 276969 h 346642"/>
                <a:gd name="connsiteX24" fmla="*/ 102443 w 346465"/>
                <a:gd name="connsiteY24" fmla="*/ 236086 h 34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6465" h="346642">
                  <a:moveTo>
                    <a:pt x="103019" y="236086"/>
                  </a:moveTo>
                  <a:lnTo>
                    <a:pt x="74818" y="207295"/>
                  </a:lnTo>
                  <a:cubicBezTo>
                    <a:pt x="72516" y="204991"/>
                    <a:pt x="71365" y="202688"/>
                    <a:pt x="71365" y="199233"/>
                  </a:cubicBezTo>
                  <a:lnTo>
                    <a:pt x="71365" y="116315"/>
                  </a:lnTo>
                  <a:cubicBezTo>
                    <a:pt x="71365" y="112860"/>
                    <a:pt x="74243" y="109981"/>
                    <a:pt x="77696" y="109981"/>
                  </a:cubicBezTo>
                  <a:cubicBezTo>
                    <a:pt x="84602" y="109981"/>
                    <a:pt x="91508" y="118043"/>
                    <a:pt x="94386" y="133590"/>
                  </a:cubicBezTo>
                  <a:cubicBezTo>
                    <a:pt x="94386" y="133590"/>
                    <a:pt x="111652" y="109406"/>
                    <a:pt x="141003" y="93282"/>
                  </a:cubicBezTo>
                  <a:cubicBezTo>
                    <a:pt x="149636" y="86373"/>
                    <a:pt x="159996" y="82342"/>
                    <a:pt x="172082" y="81190"/>
                  </a:cubicBezTo>
                  <a:cubicBezTo>
                    <a:pt x="173808" y="81190"/>
                    <a:pt x="175535" y="80615"/>
                    <a:pt x="177261" y="80039"/>
                  </a:cubicBezTo>
                  <a:cubicBezTo>
                    <a:pt x="147910" y="70250"/>
                    <a:pt x="147334" y="40883"/>
                    <a:pt x="147334" y="40883"/>
                  </a:cubicBezTo>
                  <a:lnTo>
                    <a:pt x="183592" y="78887"/>
                  </a:lnTo>
                  <a:cubicBezTo>
                    <a:pt x="184743" y="78887"/>
                    <a:pt x="186470" y="78887"/>
                    <a:pt x="187621" y="78887"/>
                  </a:cubicBezTo>
                  <a:cubicBezTo>
                    <a:pt x="191074" y="69674"/>
                    <a:pt x="204311" y="42610"/>
                    <a:pt x="244022" y="53551"/>
                  </a:cubicBezTo>
                  <a:cubicBezTo>
                    <a:pt x="244022" y="53551"/>
                    <a:pt x="238267" y="74280"/>
                    <a:pt x="218123" y="81766"/>
                  </a:cubicBezTo>
                  <a:cubicBezTo>
                    <a:pt x="235389" y="85797"/>
                    <a:pt x="254382" y="94434"/>
                    <a:pt x="273949" y="109981"/>
                  </a:cubicBezTo>
                  <a:cubicBezTo>
                    <a:pt x="277978" y="109981"/>
                    <a:pt x="280280" y="112860"/>
                    <a:pt x="280280" y="116315"/>
                  </a:cubicBezTo>
                  <a:lnTo>
                    <a:pt x="280280" y="116315"/>
                  </a:lnTo>
                  <a:cubicBezTo>
                    <a:pt x="280280" y="116315"/>
                    <a:pt x="346465" y="181959"/>
                    <a:pt x="346465" y="181959"/>
                  </a:cubicBezTo>
                  <a:cubicBezTo>
                    <a:pt x="346465" y="179079"/>
                    <a:pt x="346465" y="176200"/>
                    <a:pt x="346465" y="173321"/>
                  </a:cubicBezTo>
                  <a:cubicBezTo>
                    <a:pt x="346465" y="77736"/>
                    <a:pt x="268770" y="0"/>
                    <a:pt x="173233" y="0"/>
                  </a:cubicBezTo>
                  <a:cubicBezTo>
                    <a:pt x="77696" y="0"/>
                    <a:pt x="0" y="77736"/>
                    <a:pt x="0" y="173321"/>
                  </a:cubicBezTo>
                  <a:cubicBezTo>
                    <a:pt x="0" y="268907"/>
                    <a:pt x="77696" y="346643"/>
                    <a:pt x="173233" y="346643"/>
                  </a:cubicBezTo>
                  <a:cubicBezTo>
                    <a:pt x="268770" y="346643"/>
                    <a:pt x="175535" y="346643"/>
                    <a:pt x="176686" y="346643"/>
                  </a:cubicBezTo>
                  <a:lnTo>
                    <a:pt x="105896" y="276969"/>
                  </a:lnTo>
                  <a:lnTo>
                    <a:pt x="102443" y="236086"/>
                  </a:lnTo>
                  <a:close/>
                </a:path>
              </a:pathLst>
            </a:custGeom>
            <a:solidFill>
              <a:srgbClr val="00979B"/>
            </a:solidFill>
            <a:ln w="12700"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703FDA57-C064-487C-A4C2-9A6B0EA43D1D}"/>
                </a:ext>
              </a:extLst>
            </p:cNvPr>
            <p:cNvSpPr/>
            <p:nvPr/>
          </p:nvSpPr>
          <p:spPr>
            <a:xfrm>
              <a:off x="5051424" y="3066809"/>
              <a:ext cx="275675" cy="305759"/>
            </a:xfrm>
            <a:custGeom>
              <a:avLst/>
              <a:gdLst>
                <a:gd name="connsiteX0" fmla="*/ 275100 w 275675"/>
                <a:gd name="connsiteY0" fmla="*/ 140500 h 305759"/>
                <a:gd name="connsiteX1" fmla="*/ 208915 w 275675"/>
                <a:gd name="connsiteY1" fmla="*/ 75432 h 305759"/>
                <a:gd name="connsiteX2" fmla="*/ 208915 w 275675"/>
                <a:gd name="connsiteY2" fmla="*/ 75432 h 305759"/>
                <a:gd name="connsiteX3" fmla="*/ 202584 w 275675"/>
                <a:gd name="connsiteY3" fmla="*/ 69098 h 305759"/>
                <a:gd name="connsiteX4" fmla="*/ 146759 w 275675"/>
                <a:gd name="connsiteY4" fmla="*/ 40883 h 305759"/>
                <a:gd name="connsiteX5" fmla="*/ 172657 w 275675"/>
                <a:gd name="connsiteY5" fmla="*/ 12668 h 305759"/>
                <a:gd name="connsiteX6" fmla="*/ 116256 w 275675"/>
                <a:gd name="connsiteY6" fmla="*/ 38004 h 305759"/>
                <a:gd name="connsiteX7" fmla="*/ 112227 w 275675"/>
                <a:gd name="connsiteY7" fmla="*/ 38004 h 305759"/>
                <a:gd name="connsiteX8" fmla="*/ 75969 w 275675"/>
                <a:gd name="connsiteY8" fmla="*/ 0 h 305759"/>
                <a:gd name="connsiteX9" fmla="*/ 105896 w 275675"/>
                <a:gd name="connsiteY9" fmla="*/ 39156 h 305759"/>
                <a:gd name="connsiteX10" fmla="*/ 100717 w 275675"/>
                <a:gd name="connsiteY10" fmla="*/ 40307 h 305759"/>
                <a:gd name="connsiteX11" fmla="*/ 69638 w 275675"/>
                <a:gd name="connsiteY11" fmla="*/ 52400 h 305759"/>
                <a:gd name="connsiteX12" fmla="*/ 23021 w 275675"/>
                <a:gd name="connsiteY12" fmla="*/ 92707 h 305759"/>
                <a:gd name="connsiteX13" fmla="*/ 6331 w 275675"/>
                <a:gd name="connsiteY13" fmla="*/ 69098 h 305759"/>
                <a:gd name="connsiteX14" fmla="*/ 0 w 275675"/>
                <a:gd name="connsiteY14" fmla="*/ 75432 h 305759"/>
                <a:gd name="connsiteX15" fmla="*/ 0 w 275675"/>
                <a:gd name="connsiteY15" fmla="*/ 158350 h 305759"/>
                <a:gd name="connsiteX16" fmla="*/ 3453 w 275675"/>
                <a:gd name="connsiteY16" fmla="*/ 166412 h 305759"/>
                <a:gd name="connsiteX17" fmla="*/ 31654 w 275675"/>
                <a:gd name="connsiteY17" fmla="*/ 195203 h 305759"/>
                <a:gd name="connsiteX18" fmla="*/ 35107 w 275675"/>
                <a:gd name="connsiteY18" fmla="*/ 236086 h 305759"/>
                <a:gd name="connsiteX19" fmla="*/ 105896 w 275675"/>
                <a:gd name="connsiteY19" fmla="*/ 305760 h 305759"/>
                <a:gd name="connsiteX20" fmla="*/ 275676 w 275675"/>
                <a:gd name="connsiteY20" fmla="*/ 141076 h 30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5675" h="305759">
                  <a:moveTo>
                    <a:pt x="275100" y="140500"/>
                  </a:moveTo>
                  <a:lnTo>
                    <a:pt x="208915" y="75432"/>
                  </a:lnTo>
                  <a:lnTo>
                    <a:pt x="208915" y="75432"/>
                  </a:lnTo>
                  <a:cubicBezTo>
                    <a:pt x="208915" y="71977"/>
                    <a:pt x="206037" y="68523"/>
                    <a:pt x="202584" y="69098"/>
                  </a:cubicBezTo>
                  <a:cubicBezTo>
                    <a:pt x="183016" y="53551"/>
                    <a:pt x="164024" y="44914"/>
                    <a:pt x="146759" y="40883"/>
                  </a:cubicBezTo>
                  <a:cubicBezTo>
                    <a:pt x="166326" y="33398"/>
                    <a:pt x="172657" y="12668"/>
                    <a:pt x="172657" y="12668"/>
                  </a:cubicBezTo>
                  <a:cubicBezTo>
                    <a:pt x="133522" y="1728"/>
                    <a:pt x="119709" y="28791"/>
                    <a:pt x="116256" y="38004"/>
                  </a:cubicBezTo>
                  <a:cubicBezTo>
                    <a:pt x="115105" y="38004"/>
                    <a:pt x="113378" y="38004"/>
                    <a:pt x="112227" y="38004"/>
                  </a:cubicBezTo>
                  <a:lnTo>
                    <a:pt x="75969" y="0"/>
                  </a:lnTo>
                  <a:cubicBezTo>
                    <a:pt x="75969" y="0"/>
                    <a:pt x="76545" y="28791"/>
                    <a:pt x="105896" y="39156"/>
                  </a:cubicBezTo>
                  <a:cubicBezTo>
                    <a:pt x="104170" y="39156"/>
                    <a:pt x="102443" y="39732"/>
                    <a:pt x="100717" y="40307"/>
                  </a:cubicBezTo>
                  <a:cubicBezTo>
                    <a:pt x="89206" y="40883"/>
                    <a:pt x="78271" y="45490"/>
                    <a:pt x="69638" y="52400"/>
                  </a:cubicBezTo>
                  <a:cubicBezTo>
                    <a:pt x="40287" y="68523"/>
                    <a:pt x="23021" y="92707"/>
                    <a:pt x="23021" y="92707"/>
                  </a:cubicBezTo>
                  <a:cubicBezTo>
                    <a:pt x="20143" y="77736"/>
                    <a:pt x="13237" y="69674"/>
                    <a:pt x="6331" y="69098"/>
                  </a:cubicBezTo>
                  <a:cubicBezTo>
                    <a:pt x="2878" y="69098"/>
                    <a:pt x="0" y="71977"/>
                    <a:pt x="0" y="75432"/>
                  </a:cubicBezTo>
                  <a:lnTo>
                    <a:pt x="0" y="158350"/>
                  </a:lnTo>
                  <a:cubicBezTo>
                    <a:pt x="0" y="161229"/>
                    <a:pt x="1151" y="164108"/>
                    <a:pt x="3453" y="166412"/>
                  </a:cubicBezTo>
                  <a:lnTo>
                    <a:pt x="31654" y="195203"/>
                  </a:lnTo>
                  <a:lnTo>
                    <a:pt x="35107" y="236086"/>
                  </a:lnTo>
                  <a:lnTo>
                    <a:pt x="105896" y="305760"/>
                  </a:lnTo>
                  <a:cubicBezTo>
                    <a:pt x="197405" y="304033"/>
                    <a:pt x="271072" y="231479"/>
                    <a:pt x="275676" y="141076"/>
                  </a:cubicBezTo>
                  <a:close/>
                </a:path>
              </a:pathLst>
            </a:custGeom>
            <a:solidFill>
              <a:srgbClr val="087377"/>
            </a:solidFill>
            <a:ln w="12700" cap="flat">
              <a:noFill/>
              <a:prstDash val="solid"/>
              <a:miter/>
            </a:ln>
          </p:spPr>
          <p:txBody>
            <a:bodyPr rtlCol="0" anchor="ctr"/>
            <a:lstStyle/>
            <a:p>
              <a:endParaRPr lang="en-US"/>
            </a:p>
          </p:txBody>
        </p:sp>
        <p:grpSp>
          <p:nvGrpSpPr>
            <p:cNvPr id="63" name="Graphic 39">
              <a:extLst>
                <a:ext uri="{FF2B5EF4-FFF2-40B4-BE49-F238E27FC236}">
                  <a16:creationId xmlns:a16="http://schemas.microsoft.com/office/drawing/2014/main" id="{BF8D4AEF-2336-B401-1497-CA1A8B2EC588}"/>
                </a:ext>
              </a:extLst>
            </p:cNvPr>
            <p:cNvGrpSpPr/>
            <p:nvPr/>
          </p:nvGrpSpPr>
          <p:grpSpPr>
            <a:xfrm>
              <a:off x="5050273" y="3065658"/>
              <a:ext cx="210066" cy="234933"/>
              <a:chOff x="5050273" y="3065658"/>
              <a:chExt cx="210066" cy="234933"/>
            </a:xfrm>
            <a:noFill/>
          </p:grpSpPr>
          <p:sp>
            <p:nvSpPr>
              <p:cNvPr id="64" name="Freeform 63">
                <a:extLst>
                  <a:ext uri="{FF2B5EF4-FFF2-40B4-BE49-F238E27FC236}">
                    <a16:creationId xmlns:a16="http://schemas.microsoft.com/office/drawing/2014/main" id="{DF1907E2-62D5-6226-D882-13EA157778E3}"/>
                  </a:ext>
                </a:extLst>
              </p:cNvPr>
              <p:cNvSpPr/>
              <p:nvPr/>
            </p:nvSpPr>
            <p:spPr>
              <a:xfrm>
                <a:off x="5168063" y="3133605"/>
                <a:ext cx="92275" cy="142227"/>
              </a:xfrm>
              <a:custGeom>
                <a:avLst/>
                <a:gdLst>
                  <a:gd name="connsiteX0" fmla="*/ 45658 w 92275"/>
                  <a:gd name="connsiteY0" fmla="*/ 141651 h 142227"/>
                  <a:gd name="connsiteX1" fmla="*/ 88823 w 92275"/>
                  <a:gd name="connsiteY1" fmla="*/ 97313 h 142227"/>
                  <a:gd name="connsiteX2" fmla="*/ 92276 w 92275"/>
                  <a:gd name="connsiteY2" fmla="*/ 89252 h 142227"/>
                  <a:gd name="connsiteX3" fmla="*/ 92276 w 92275"/>
                  <a:gd name="connsiteY3" fmla="*/ 6334 h 142227"/>
                  <a:gd name="connsiteX4" fmla="*/ 85945 w 92275"/>
                  <a:gd name="connsiteY4" fmla="*/ 0 h 142227"/>
                  <a:gd name="connsiteX5" fmla="*/ 69255 w 92275"/>
                  <a:gd name="connsiteY5" fmla="*/ 23608 h 142227"/>
                  <a:gd name="connsiteX6" fmla="*/ 63499 w 92275"/>
                  <a:gd name="connsiteY6" fmla="*/ 69674 h 142227"/>
                  <a:gd name="connsiteX7" fmla="*/ 49687 w 92275"/>
                  <a:gd name="connsiteY7" fmla="*/ 73705 h 142227"/>
                  <a:gd name="connsiteX8" fmla="*/ 34148 w 92275"/>
                  <a:gd name="connsiteY8" fmla="*/ 89252 h 142227"/>
                  <a:gd name="connsiteX9" fmla="*/ 7674 w 92275"/>
                  <a:gd name="connsiteY9" fmla="*/ 101920 h 142227"/>
                  <a:gd name="connsiteX10" fmla="*/ 767 w 92275"/>
                  <a:gd name="connsiteY10" fmla="*/ 142227 h 14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2227">
                    <a:moveTo>
                      <a:pt x="45658" y="141651"/>
                    </a:moveTo>
                    <a:lnTo>
                      <a:pt x="88823" y="97313"/>
                    </a:lnTo>
                    <a:cubicBezTo>
                      <a:pt x="91125" y="95010"/>
                      <a:pt x="92276" y="92131"/>
                      <a:pt x="92276" y="89252"/>
                    </a:cubicBezTo>
                    <a:lnTo>
                      <a:pt x="92276" y="6334"/>
                    </a:lnTo>
                    <a:cubicBezTo>
                      <a:pt x="92276" y="2879"/>
                      <a:pt x="89398" y="0"/>
                      <a:pt x="85945" y="0"/>
                    </a:cubicBezTo>
                    <a:cubicBezTo>
                      <a:pt x="79039" y="0"/>
                      <a:pt x="72132" y="8061"/>
                      <a:pt x="69255" y="23608"/>
                    </a:cubicBezTo>
                    <a:lnTo>
                      <a:pt x="63499" y="69674"/>
                    </a:lnTo>
                    <a:cubicBezTo>
                      <a:pt x="58320" y="69674"/>
                      <a:pt x="53140" y="70250"/>
                      <a:pt x="49687" y="73705"/>
                    </a:cubicBezTo>
                    <a:lnTo>
                      <a:pt x="34148" y="89252"/>
                    </a:lnTo>
                    <a:cubicBezTo>
                      <a:pt x="20335" y="92131"/>
                      <a:pt x="15155" y="93858"/>
                      <a:pt x="7674" y="101920"/>
                    </a:cubicBezTo>
                    <a:cubicBezTo>
                      <a:pt x="-1535" y="111133"/>
                      <a:pt x="-384" y="123801"/>
                      <a:pt x="767" y="142227"/>
                    </a:cubicBezTo>
                  </a:path>
                </a:pathLst>
              </a:custGeom>
              <a:noFill/>
              <a:ln w="12700" cap="flat">
                <a:solidFill>
                  <a:srgbClr val="FFFFFF"/>
                </a:solid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441E8CDF-D8C8-B2ED-6425-985464F47BFC}"/>
                  </a:ext>
                </a:extLst>
              </p:cNvPr>
              <p:cNvSpPr/>
              <p:nvPr/>
            </p:nvSpPr>
            <p:spPr>
              <a:xfrm>
                <a:off x="5166529"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7D9E55B9-8E24-5EF5-76FE-1505BA95E745}"/>
                  </a:ext>
                </a:extLst>
              </p:cNvPr>
              <p:cNvSpPr/>
              <p:nvPr/>
            </p:nvSpPr>
            <p:spPr>
              <a:xfrm>
                <a:off x="5214297" y="3203855"/>
                <a:ext cx="26838" cy="36276"/>
              </a:xfrm>
              <a:custGeom>
                <a:avLst/>
                <a:gdLst>
                  <a:gd name="connsiteX0" fmla="*/ 17841 w 26838"/>
                  <a:gd name="connsiteY0" fmla="*/ 0 h 36276"/>
                  <a:gd name="connsiteX1" fmla="*/ 23021 w 26838"/>
                  <a:gd name="connsiteY1" fmla="*/ 1727 h 36276"/>
                  <a:gd name="connsiteX2" fmla="*/ 25899 w 26838"/>
                  <a:gd name="connsiteY2" fmla="*/ 9213 h 36276"/>
                  <a:gd name="connsiteX3" fmla="*/ 0 w 26838"/>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6838" h="36276">
                    <a:moveTo>
                      <a:pt x="17841" y="0"/>
                    </a:moveTo>
                    <a:cubicBezTo>
                      <a:pt x="19568" y="0"/>
                      <a:pt x="21294" y="576"/>
                      <a:pt x="23021" y="1727"/>
                    </a:cubicBezTo>
                    <a:cubicBezTo>
                      <a:pt x="25899" y="2879"/>
                      <a:pt x="28201" y="6334"/>
                      <a:pt x="25899" y="9213"/>
                    </a:cubicBezTo>
                    <a:lnTo>
                      <a:pt x="0" y="36277"/>
                    </a:lnTo>
                  </a:path>
                </a:pathLst>
              </a:custGeom>
              <a:noFill/>
              <a:ln w="12700" cap="flat">
                <a:solidFill>
                  <a:srgbClr val="FFFFFF"/>
                </a:solid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79BB690-B3B5-F0C2-D68C-D4208140B3D4}"/>
                  </a:ext>
                </a:extLst>
              </p:cNvPr>
              <p:cNvSpPr/>
              <p:nvPr/>
            </p:nvSpPr>
            <p:spPr>
              <a:xfrm>
                <a:off x="5050273" y="3133605"/>
                <a:ext cx="92275" cy="141651"/>
              </a:xfrm>
              <a:custGeom>
                <a:avLst/>
                <a:gdLst>
                  <a:gd name="connsiteX0" fmla="*/ 91508 w 92275"/>
                  <a:gd name="connsiteY0" fmla="*/ 141076 h 141651"/>
                  <a:gd name="connsiteX1" fmla="*/ 84602 w 92275"/>
                  <a:gd name="connsiteY1" fmla="*/ 101920 h 141651"/>
                  <a:gd name="connsiteX2" fmla="*/ 58128 w 92275"/>
                  <a:gd name="connsiteY2" fmla="*/ 89252 h 141651"/>
                  <a:gd name="connsiteX3" fmla="*/ 42589 w 92275"/>
                  <a:gd name="connsiteY3" fmla="*/ 73705 h 141651"/>
                  <a:gd name="connsiteX4" fmla="*/ 28776 w 92275"/>
                  <a:gd name="connsiteY4" fmla="*/ 69674 h 141651"/>
                  <a:gd name="connsiteX5" fmla="*/ 23021 w 92275"/>
                  <a:gd name="connsiteY5" fmla="*/ 23608 h 141651"/>
                  <a:gd name="connsiteX6" fmla="*/ 6331 w 92275"/>
                  <a:gd name="connsiteY6" fmla="*/ 0 h 141651"/>
                  <a:gd name="connsiteX7" fmla="*/ 0 w 92275"/>
                  <a:gd name="connsiteY7" fmla="*/ 6334 h 141651"/>
                  <a:gd name="connsiteX8" fmla="*/ 0 w 92275"/>
                  <a:gd name="connsiteY8" fmla="*/ 89252 h 141651"/>
                  <a:gd name="connsiteX9" fmla="*/ 3453 w 92275"/>
                  <a:gd name="connsiteY9" fmla="*/ 97313 h 141651"/>
                  <a:gd name="connsiteX10" fmla="*/ 46617 w 92275"/>
                  <a:gd name="connsiteY10" fmla="*/ 141651 h 14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1651">
                    <a:moveTo>
                      <a:pt x="91508" y="141076"/>
                    </a:moveTo>
                    <a:cubicBezTo>
                      <a:pt x="92659" y="123225"/>
                      <a:pt x="93810" y="110557"/>
                      <a:pt x="84602" y="101920"/>
                    </a:cubicBezTo>
                    <a:cubicBezTo>
                      <a:pt x="77120" y="94434"/>
                      <a:pt x="71940" y="92707"/>
                      <a:pt x="58128" y="89252"/>
                    </a:cubicBezTo>
                    <a:lnTo>
                      <a:pt x="42589" y="73705"/>
                    </a:lnTo>
                    <a:cubicBezTo>
                      <a:pt x="39711" y="70826"/>
                      <a:pt x="33956" y="69098"/>
                      <a:pt x="28776" y="69674"/>
                    </a:cubicBezTo>
                    <a:lnTo>
                      <a:pt x="23021" y="23608"/>
                    </a:lnTo>
                    <a:cubicBezTo>
                      <a:pt x="20143" y="8637"/>
                      <a:pt x="13237" y="576"/>
                      <a:pt x="6331" y="0"/>
                    </a:cubicBezTo>
                    <a:cubicBezTo>
                      <a:pt x="2878" y="0"/>
                      <a:pt x="0" y="2879"/>
                      <a:pt x="0" y="6334"/>
                    </a:cubicBezTo>
                    <a:lnTo>
                      <a:pt x="0" y="89252"/>
                    </a:lnTo>
                    <a:cubicBezTo>
                      <a:pt x="0" y="92131"/>
                      <a:pt x="1151" y="95010"/>
                      <a:pt x="3453" y="97313"/>
                    </a:cubicBezTo>
                    <a:lnTo>
                      <a:pt x="46617" y="141651"/>
                    </a:lnTo>
                  </a:path>
                </a:pathLst>
              </a:custGeom>
              <a:noFill/>
              <a:ln w="12700" cap="flat">
                <a:solidFill>
                  <a:srgbClr val="FFFFFF"/>
                </a:solid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7B3C0F8E-DAD1-2D15-6EAB-C3419BFEF771}"/>
                  </a:ext>
                </a:extLst>
              </p:cNvPr>
              <p:cNvSpPr/>
              <p:nvPr/>
            </p:nvSpPr>
            <p:spPr>
              <a:xfrm>
                <a:off x="5085380"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17B38928-DE52-88D4-976C-5D16EA04D335}"/>
                  </a:ext>
                </a:extLst>
              </p:cNvPr>
              <p:cNvSpPr/>
              <p:nvPr/>
            </p:nvSpPr>
            <p:spPr>
              <a:xfrm>
                <a:off x="5069224" y="3203855"/>
                <a:ext cx="28817" cy="36276"/>
              </a:xfrm>
              <a:custGeom>
                <a:avLst/>
                <a:gdLst>
                  <a:gd name="connsiteX0" fmla="*/ 9825 w 28817"/>
                  <a:gd name="connsiteY0" fmla="*/ 0 h 36276"/>
                  <a:gd name="connsiteX1" fmla="*/ 4070 w 28817"/>
                  <a:gd name="connsiteY1" fmla="*/ 1727 h 36276"/>
                  <a:gd name="connsiteX2" fmla="*/ 1192 w 28817"/>
                  <a:gd name="connsiteY2" fmla="*/ 9213 h 36276"/>
                  <a:gd name="connsiteX3" fmla="*/ 28817 w 28817"/>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8817" h="36276">
                    <a:moveTo>
                      <a:pt x="9825" y="0"/>
                    </a:moveTo>
                    <a:cubicBezTo>
                      <a:pt x="7523" y="0"/>
                      <a:pt x="5796" y="576"/>
                      <a:pt x="4070" y="1727"/>
                    </a:cubicBezTo>
                    <a:cubicBezTo>
                      <a:pt x="1192" y="2879"/>
                      <a:pt x="-1686" y="6334"/>
                      <a:pt x="1192" y="9213"/>
                    </a:cubicBezTo>
                    <a:lnTo>
                      <a:pt x="28817" y="36277"/>
                    </a:lnTo>
                  </a:path>
                </a:pathLst>
              </a:custGeom>
              <a:noFill/>
              <a:ln w="12700" cap="flat">
                <a:solidFill>
                  <a:srgbClr val="FFFFFF"/>
                </a:solid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A5D59675-5E22-5274-9033-36BE9EF8A4CE}"/>
                  </a:ext>
                </a:extLst>
              </p:cNvPr>
              <p:cNvSpPr/>
              <p:nvPr/>
            </p:nvSpPr>
            <p:spPr>
              <a:xfrm>
                <a:off x="5099768" y="3105389"/>
                <a:ext cx="109349" cy="111708"/>
              </a:xfrm>
              <a:custGeom>
                <a:avLst/>
                <a:gdLst>
                  <a:gd name="connsiteX0" fmla="*/ 109349 w 109349"/>
                  <a:gd name="connsiteY0" fmla="*/ 55854 h 111708"/>
                  <a:gd name="connsiteX1" fmla="*/ 54675 w 109349"/>
                  <a:gd name="connsiteY1" fmla="*/ 111709 h 111708"/>
                  <a:gd name="connsiteX2" fmla="*/ 0 w 109349"/>
                  <a:gd name="connsiteY2" fmla="*/ 55854 h 111708"/>
                  <a:gd name="connsiteX3" fmla="*/ 54675 w 109349"/>
                  <a:gd name="connsiteY3" fmla="*/ 0 h 111708"/>
                  <a:gd name="connsiteX4" fmla="*/ 109349 w 109349"/>
                  <a:gd name="connsiteY4" fmla="*/ 55854 h 111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9" h="111708">
                    <a:moveTo>
                      <a:pt x="109349" y="55854"/>
                    </a:moveTo>
                    <a:cubicBezTo>
                      <a:pt x="109349" y="86702"/>
                      <a:pt x="84871" y="111709"/>
                      <a:pt x="54675" y="111709"/>
                    </a:cubicBezTo>
                    <a:cubicBezTo>
                      <a:pt x="24479" y="111709"/>
                      <a:pt x="0" y="86702"/>
                      <a:pt x="0" y="55854"/>
                    </a:cubicBezTo>
                    <a:cubicBezTo>
                      <a:pt x="0" y="25007"/>
                      <a:pt x="24479" y="0"/>
                      <a:pt x="54675" y="0"/>
                    </a:cubicBezTo>
                    <a:cubicBezTo>
                      <a:pt x="84871" y="0"/>
                      <a:pt x="109349" y="25007"/>
                      <a:pt x="109349" y="55854"/>
                    </a:cubicBezTo>
                    <a:close/>
                  </a:path>
                </a:pathLst>
              </a:custGeom>
              <a:noFill/>
              <a:ln w="12700" cap="flat">
                <a:solidFill>
                  <a:srgbClr val="FFFFFF"/>
                </a:solid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6897BCF7-BF08-06AB-CFAB-053397E6E898}"/>
                  </a:ext>
                </a:extLst>
              </p:cNvPr>
              <p:cNvSpPr/>
              <p:nvPr/>
            </p:nvSpPr>
            <p:spPr>
              <a:xfrm rot="-947999">
                <a:off x="5112912" y="3116152"/>
                <a:ext cx="87479" cy="87524"/>
              </a:xfrm>
              <a:custGeom>
                <a:avLst/>
                <a:gdLst>
                  <a:gd name="connsiteX0" fmla="*/ 87480 w 87479"/>
                  <a:gd name="connsiteY0" fmla="*/ 43762 h 87524"/>
                  <a:gd name="connsiteX1" fmla="*/ 43740 w 87479"/>
                  <a:gd name="connsiteY1" fmla="*/ 87524 h 87524"/>
                  <a:gd name="connsiteX2" fmla="*/ 0 w 87479"/>
                  <a:gd name="connsiteY2" fmla="*/ 43762 h 87524"/>
                  <a:gd name="connsiteX3" fmla="*/ 43740 w 87479"/>
                  <a:gd name="connsiteY3" fmla="*/ 0 h 87524"/>
                  <a:gd name="connsiteX4" fmla="*/ 87480 w 87479"/>
                  <a:gd name="connsiteY4" fmla="*/ 43762 h 8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79" h="87524">
                    <a:moveTo>
                      <a:pt x="87480" y="43762"/>
                    </a:moveTo>
                    <a:cubicBezTo>
                      <a:pt x="87480" y="67931"/>
                      <a:pt x="67897" y="87524"/>
                      <a:pt x="43740" y="87524"/>
                    </a:cubicBezTo>
                    <a:cubicBezTo>
                      <a:pt x="19583" y="87524"/>
                      <a:pt x="0" y="67931"/>
                      <a:pt x="0" y="43762"/>
                    </a:cubicBezTo>
                    <a:cubicBezTo>
                      <a:pt x="0" y="19592"/>
                      <a:pt x="19583" y="0"/>
                      <a:pt x="43740" y="0"/>
                    </a:cubicBezTo>
                    <a:cubicBezTo>
                      <a:pt x="67897" y="0"/>
                      <a:pt x="87480" y="19593"/>
                      <a:pt x="87480" y="43762"/>
                    </a:cubicBezTo>
                    <a:close/>
                  </a:path>
                </a:pathLst>
              </a:custGeom>
              <a:noFill/>
              <a:ln w="12700" cap="flat">
                <a:solidFill>
                  <a:srgbClr val="FFFFFF"/>
                </a:solid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19589AE4-1271-188C-8D9A-39B740C71576}"/>
                  </a:ext>
                </a:extLst>
              </p:cNvPr>
              <p:cNvSpPr/>
              <p:nvPr/>
            </p:nvSpPr>
            <p:spPr>
              <a:xfrm>
                <a:off x="5126818" y="3065658"/>
                <a:ext cx="39711" cy="41458"/>
              </a:xfrm>
              <a:custGeom>
                <a:avLst/>
                <a:gdLst>
                  <a:gd name="connsiteX0" fmla="*/ 0 w 39711"/>
                  <a:gd name="connsiteY0" fmla="*/ 0 h 41458"/>
                  <a:gd name="connsiteX1" fmla="*/ 39711 w 39711"/>
                  <a:gd name="connsiteY1" fmla="*/ 41459 h 41458"/>
                </a:gdLst>
                <a:ahLst/>
                <a:cxnLst>
                  <a:cxn ang="0">
                    <a:pos x="connsiteX0" y="connsiteY0"/>
                  </a:cxn>
                  <a:cxn ang="0">
                    <a:pos x="connsiteX1" y="connsiteY1"/>
                  </a:cxn>
                </a:cxnLst>
                <a:rect l="l" t="t" r="r" b="b"/>
                <a:pathLst>
                  <a:path w="39711" h="41458">
                    <a:moveTo>
                      <a:pt x="0" y="0"/>
                    </a:moveTo>
                    <a:cubicBezTo>
                      <a:pt x="0" y="0"/>
                      <a:pt x="575" y="35125"/>
                      <a:pt x="39711" y="41459"/>
                    </a:cubicBezTo>
                  </a:path>
                </a:pathLst>
              </a:custGeom>
              <a:noFill/>
              <a:ln w="12700" cap="flat">
                <a:solidFill>
                  <a:srgbClr val="FFFFFF"/>
                </a:solid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74F03DC0-8FD5-3D69-1B3A-8179F4D18463}"/>
                  </a:ext>
                </a:extLst>
              </p:cNvPr>
              <p:cNvSpPr/>
              <p:nvPr/>
            </p:nvSpPr>
            <p:spPr>
              <a:xfrm>
                <a:off x="5166529" y="3075715"/>
                <a:ext cx="56976" cy="33260"/>
              </a:xfrm>
              <a:custGeom>
                <a:avLst/>
                <a:gdLst>
                  <a:gd name="connsiteX0" fmla="*/ 0 w 56976"/>
                  <a:gd name="connsiteY0" fmla="*/ 30826 h 33260"/>
                  <a:gd name="connsiteX1" fmla="*/ 56977 w 56976"/>
                  <a:gd name="connsiteY1" fmla="*/ 2610 h 33260"/>
                  <a:gd name="connsiteX2" fmla="*/ 0 w 56976"/>
                  <a:gd name="connsiteY2" fmla="*/ 30826 h 33260"/>
                </a:gdLst>
                <a:ahLst/>
                <a:cxnLst>
                  <a:cxn ang="0">
                    <a:pos x="connsiteX0" y="connsiteY0"/>
                  </a:cxn>
                  <a:cxn ang="0">
                    <a:pos x="connsiteX1" y="connsiteY1"/>
                  </a:cxn>
                  <a:cxn ang="0">
                    <a:pos x="connsiteX2" y="connsiteY2"/>
                  </a:cxn>
                </a:cxnLst>
                <a:rect l="l" t="t" r="r" b="b"/>
                <a:pathLst>
                  <a:path w="56976" h="33260">
                    <a:moveTo>
                      <a:pt x="0" y="30826"/>
                    </a:moveTo>
                    <a:cubicBezTo>
                      <a:pt x="0" y="30826"/>
                      <a:pt x="10359" y="-10633"/>
                      <a:pt x="56977" y="2610"/>
                    </a:cubicBezTo>
                    <a:cubicBezTo>
                      <a:pt x="56977" y="2610"/>
                      <a:pt x="45466" y="43494"/>
                      <a:pt x="0" y="30826"/>
                    </a:cubicBezTo>
                    <a:close/>
                  </a:path>
                </a:pathLst>
              </a:custGeom>
              <a:noFill/>
              <a:ln w="12700" cap="flat">
                <a:solidFill>
                  <a:srgbClr val="FFFFFF"/>
                </a:solid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AE67C806-17EC-13A9-AC8E-893F48D392BD}"/>
                  </a:ext>
                </a:extLst>
              </p:cNvPr>
              <p:cNvSpPr/>
              <p:nvPr/>
            </p:nvSpPr>
            <p:spPr>
              <a:xfrm>
                <a:off x="5166529" y="3078326"/>
                <a:ext cx="56976" cy="28790"/>
              </a:xfrm>
              <a:custGeom>
                <a:avLst/>
                <a:gdLst>
                  <a:gd name="connsiteX0" fmla="*/ 56977 w 56976"/>
                  <a:gd name="connsiteY0" fmla="*/ 0 h 28790"/>
                  <a:gd name="connsiteX1" fmla="*/ 0 w 56976"/>
                  <a:gd name="connsiteY1" fmla="*/ 28791 h 28790"/>
                </a:gdLst>
                <a:ahLst/>
                <a:cxnLst>
                  <a:cxn ang="0">
                    <a:pos x="connsiteX0" y="connsiteY0"/>
                  </a:cxn>
                  <a:cxn ang="0">
                    <a:pos x="connsiteX1" y="connsiteY1"/>
                  </a:cxn>
                </a:cxnLst>
                <a:rect l="l" t="t" r="r" b="b"/>
                <a:pathLst>
                  <a:path w="56976" h="28790">
                    <a:moveTo>
                      <a:pt x="56977" y="0"/>
                    </a:moveTo>
                    <a:lnTo>
                      <a:pt x="0" y="28791"/>
                    </a:lnTo>
                  </a:path>
                </a:pathLst>
              </a:custGeom>
              <a:ln w="12700" cap="flat">
                <a:solidFill>
                  <a:srgbClr val="FFFFFF"/>
                </a:solid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2FBE547D-440C-0143-F9DA-779C4BB322F9}"/>
                  </a:ext>
                </a:extLst>
              </p:cNvPr>
              <p:cNvSpPr/>
              <p:nvPr/>
            </p:nvSpPr>
            <p:spPr>
              <a:xfrm>
                <a:off x="5128544" y="3135332"/>
                <a:ext cx="44315" cy="52975"/>
              </a:xfrm>
              <a:custGeom>
                <a:avLst/>
                <a:gdLst>
                  <a:gd name="connsiteX0" fmla="*/ 43164 w 44315"/>
                  <a:gd name="connsiteY0" fmla="*/ 46065 h 52975"/>
                  <a:gd name="connsiteX1" fmla="*/ 25899 w 44315"/>
                  <a:gd name="connsiteY1" fmla="*/ 52975 h 52975"/>
                  <a:gd name="connsiteX2" fmla="*/ 0 w 44315"/>
                  <a:gd name="connsiteY2" fmla="*/ 26488 h 52975"/>
                  <a:gd name="connsiteX3" fmla="*/ 25899 w 44315"/>
                  <a:gd name="connsiteY3" fmla="*/ 0 h 52975"/>
                  <a:gd name="connsiteX4" fmla="*/ 44315 w 44315"/>
                  <a:gd name="connsiteY4" fmla="*/ 7486 h 5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5" h="52975">
                    <a:moveTo>
                      <a:pt x="43164" y="46065"/>
                    </a:moveTo>
                    <a:cubicBezTo>
                      <a:pt x="38560" y="50096"/>
                      <a:pt x="32229" y="52975"/>
                      <a:pt x="25899" y="52975"/>
                    </a:cubicBezTo>
                    <a:cubicBezTo>
                      <a:pt x="11510" y="52975"/>
                      <a:pt x="0" y="41459"/>
                      <a:pt x="0" y="26488"/>
                    </a:cubicBezTo>
                    <a:cubicBezTo>
                      <a:pt x="0" y="11516"/>
                      <a:pt x="11510" y="0"/>
                      <a:pt x="25899" y="0"/>
                    </a:cubicBezTo>
                    <a:cubicBezTo>
                      <a:pt x="40287" y="0"/>
                      <a:pt x="39711" y="2879"/>
                      <a:pt x="44315" y="7486"/>
                    </a:cubicBezTo>
                  </a:path>
                </a:pathLst>
              </a:custGeom>
              <a:noFill/>
              <a:ln w="12700" cap="flat">
                <a:solidFill>
                  <a:srgbClr val="FFFFFF"/>
                </a:solid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70C892EA-5CEE-824A-3394-E5990BBAF899}"/>
                  </a:ext>
                </a:extLst>
              </p:cNvPr>
              <p:cNvSpPr/>
              <p:nvPr/>
            </p:nvSpPr>
            <p:spPr>
              <a:xfrm>
                <a:off x="5120487" y="3156637"/>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5DA50646-4EBB-B275-F2BC-07FAB20F4070}"/>
                  </a:ext>
                </a:extLst>
              </p:cNvPr>
              <p:cNvSpPr/>
              <p:nvPr/>
            </p:nvSpPr>
            <p:spPr>
              <a:xfrm>
                <a:off x="5120487" y="3167578"/>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grpSp>
      </p:grpSp>
      <p:sp>
        <p:nvSpPr>
          <p:cNvPr id="79" name="Slide Number Placeholder 5">
            <a:extLst>
              <a:ext uri="{FF2B5EF4-FFF2-40B4-BE49-F238E27FC236}">
                <a16:creationId xmlns:a16="http://schemas.microsoft.com/office/drawing/2014/main" id="{EC105BA6-8F58-7D6D-A593-0AC05D62FD28}"/>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54</a:t>
            </a:fld>
            <a:endParaRPr lang="fr-CA" sz="1200" dirty="0"/>
          </a:p>
        </p:txBody>
      </p:sp>
      <p:sp>
        <p:nvSpPr>
          <p:cNvPr id="10" name="TextBox 9">
            <a:extLst>
              <a:ext uri="{FF2B5EF4-FFF2-40B4-BE49-F238E27FC236}">
                <a16:creationId xmlns:a16="http://schemas.microsoft.com/office/drawing/2014/main" id="{AA354A9E-CC44-66B7-47D7-764AF19B2437}"/>
              </a:ext>
            </a:extLst>
          </p:cNvPr>
          <p:cNvSpPr txBox="1"/>
          <p:nvPr/>
        </p:nvSpPr>
        <p:spPr>
          <a:xfrm>
            <a:off x="8255281" y="367843"/>
            <a:ext cx="3936719" cy="369332"/>
          </a:xfrm>
          <a:prstGeom prst="rect">
            <a:avLst/>
          </a:prstGeom>
          <a:solidFill>
            <a:srgbClr val="EC7C69"/>
          </a:solidFill>
        </p:spPr>
        <p:txBody>
          <a:bodyPr wrap="none" rtlCol="0">
            <a:spAutoFit/>
          </a:bodyPr>
          <a:lstStyle/>
          <a:p>
            <a:pPr algn="ctr"/>
            <a:r>
              <a:rPr lang="en-IE" dirty="0">
                <a:solidFill>
                  <a:schemeClr val="bg1"/>
                </a:solidFill>
              </a:rPr>
              <a:t>Information provided by </a:t>
            </a:r>
            <a:r>
              <a:rPr lang="en-IE" dirty="0">
                <a:solidFill>
                  <a:schemeClr val="bg1"/>
                </a:solidFill>
                <a:hlinkClick r:id="rId3">
                  <a:extLst>
                    <a:ext uri="{A12FA001-AC4F-418D-AE19-62706E023703}">
                      <ahyp:hlinkClr xmlns:ahyp="http://schemas.microsoft.com/office/drawing/2018/hyperlinkcolor" val="tx"/>
                    </a:ext>
                  </a:extLst>
                </a:hlinkClick>
              </a:rPr>
              <a:t>www.savills.ie  </a:t>
            </a:r>
            <a:endParaRPr lang="en-IE" dirty="0">
              <a:solidFill>
                <a:schemeClr val="bg1"/>
              </a:solidFill>
            </a:endParaRPr>
          </a:p>
        </p:txBody>
      </p:sp>
    </p:spTree>
    <p:extLst>
      <p:ext uri="{BB962C8B-B14F-4D97-AF65-F5344CB8AC3E}">
        <p14:creationId xmlns:p14="http://schemas.microsoft.com/office/powerpoint/2010/main" val="22884822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DAF33A-9BB5-AC51-0B4F-464B7E83F773}"/>
            </a:ext>
          </a:extLst>
        </p:cNvPr>
        <p:cNvGrpSpPr/>
        <p:nvPr/>
      </p:nvGrpSpPr>
      <p:grpSpPr>
        <a:xfrm>
          <a:off x="0" y="0"/>
          <a:ext cx="0" cy="0"/>
          <a:chOff x="0" y="0"/>
          <a:chExt cx="0" cy="0"/>
        </a:xfrm>
      </p:grpSpPr>
      <p:sp>
        <p:nvSpPr>
          <p:cNvPr id="37" name="Freeform 36">
            <a:extLst>
              <a:ext uri="{FF2B5EF4-FFF2-40B4-BE49-F238E27FC236}">
                <a16:creationId xmlns:a16="http://schemas.microsoft.com/office/drawing/2014/main" id="{300070B6-6CD7-E911-5350-7E7B2BF0B993}"/>
              </a:ext>
            </a:extLst>
          </p:cNvPr>
          <p:cNvSpPr/>
          <p:nvPr/>
        </p:nvSpPr>
        <p:spPr>
          <a:xfrm rot="5400000">
            <a:off x="2431599" y="3714124"/>
            <a:ext cx="2173047" cy="5759105"/>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FBA63B"/>
            </a:solidFill>
            <a:prstDash val="solid"/>
            <a:miter/>
          </a:ln>
        </p:spPr>
        <p:txBody>
          <a:bodyPr wrap="square" rtlCol="0" anchor="ctr">
            <a:noAutofit/>
          </a:bodyPr>
          <a:lstStyle/>
          <a:p>
            <a:endParaRPr lang="en-US"/>
          </a:p>
        </p:txBody>
      </p:sp>
      <p:sp>
        <p:nvSpPr>
          <p:cNvPr id="2" name="Text Placeholder 3">
            <a:extLst>
              <a:ext uri="{FF2B5EF4-FFF2-40B4-BE49-F238E27FC236}">
                <a16:creationId xmlns:a16="http://schemas.microsoft.com/office/drawing/2014/main" id="{A7C71E1B-311E-1A09-531D-2701766C8937}"/>
              </a:ext>
            </a:extLst>
          </p:cNvPr>
          <p:cNvSpPr txBox="1">
            <a:spLocks/>
          </p:cNvSpPr>
          <p:nvPr/>
        </p:nvSpPr>
        <p:spPr>
          <a:xfrm>
            <a:off x="638570" y="460983"/>
            <a:ext cx="4209877" cy="72439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IE" sz="3600" dirty="0"/>
              <a:t>Safari Tents</a:t>
            </a:r>
          </a:p>
          <a:p>
            <a:pPr>
              <a:lnSpc>
                <a:spcPts val="3720"/>
              </a:lnSpc>
            </a:pPr>
            <a:endParaRPr lang="en-IE" sz="3600" dirty="0"/>
          </a:p>
        </p:txBody>
      </p:sp>
      <p:cxnSp>
        <p:nvCxnSpPr>
          <p:cNvPr id="3" name="Straight Connector 2">
            <a:extLst>
              <a:ext uri="{FF2B5EF4-FFF2-40B4-BE49-F238E27FC236}">
                <a16:creationId xmlns:a16="http://schemas.microsoft.com/office/drawing/2014/main" id="{61E2AFB3-DE68-B940-CB1F-B7D45C90351F}"/>
              </a:ext>
            </a:extLst>
          </p:cNvPr>
          <p:cNvCxnSpPr>
            <a:cxnSpLocks/>
          </p:cNvCxnSpPr>
          <p:nvPr/>
        </p:nvCxnSpPr>
        <p:spPr>
          <a:xfrm>
            <a:off x="0" y="1068885"/>
            <a:ext cx="270192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3909F81-448A-75A8-6482-0CA61A2694C1}"/>
              </a:ext>
            </a:extLst>
          </p:cNvPr>
          <p:cNvSpPr txBox="1"/>
          <p:nvPr/>
        </p:nvSpPr>
        <p:spPr>
          <a:xfrm>
            <a:off x="605790" y="1404147"/>
            <a:ext cx="4691276" cy="3927422"/>
          </a:xfrm>
          <a:prstGeom prst="rect">
            <a:avLst/>
          </a:prstGeom>
          <a:noFill/>
        </p:spPr>
        <p:txBody>
          <a:bodyPr wrap="square">
            <a:spAutoFit/>
          </a:bodyPr>
          <a:lstStyle/>
          <a:p>
            <a:pPr marL="342900" indent="-342900">
              <a:lnSpc>
                <a:spcPts val="2340"/>
              </a:lnSpc>
              <a:buClr>
                <a:srgbClr val="EC7C69"/>
              </a:buClr>
              <a:buFont typeface="Arial" panose="020B0604020202020204" pitchFamily="34" charset="0"/>
              <a:buChar char="•"/>
            </a:pPr>
            <a:r>
              <a:rPr lang="en-US" sz="2200" dirty="0">
                <a:solidFill>
                  <a:srgbClr val="494949"/>
                </a:solidFill>
              </a:rPr>
              <a:t>Safari tents are more of a </a:t>
            </a:r>
            <a:r>
              <a:rPr lang="en-US" sz="2200" b="1" dirty="0">
                <a:solidFill>
                  <a:srgbClr val="494949"/>
                </a:solidFill>
              </a:rPr>
              <a:t>permanent structure </a:t>
            </a:r>
            <a:r>
              <a:rPr lang="en-US" sz="2200" dirty="0">
                <a:solidFill>
                  <a:srgbClr val="494949"/>
                </a:solidFill>
              </a:rPr>
              <a:t>and require a reinforced hard-standing base. </a:t>
            </a:r>
          </a:p>
          <a:p>
            <a:pPr marL="342900" indent="-342900">
              <a:lnSpc>
                <a:spcPts val="2340"/>
              </a:lnSpc>
              <a:buClr>
                <a:srgbClr val="EC7C69"/>
              </a:buClr>
              <a:buFont typeface="Arial" panose="020B0604020202020204" pitchFamily="34" charset="0"/>
              <a:buChar char="•"/>
            </a:pPr>
            <a:r>
              <a:rPr lang="en-US" sz="2200" dirty="0">
                <a:solidFill>
                  <a:srgbClr val="494949"/>
                </a:solidFill>
              </a:rPr>
              <a:t>They can </a:t>
            </a:r>
            <a:r>
              <a:rPr lang="en-US" sz="2200" dirty="0" err="1">
                <a:solidFill>
                  <a:srgbClr val="494949"/>
                </a:solidFill>
              </a:rPr>
              <a:t>utilise</a:t>
            </a:r>
            <a:r>
              <a:rPr lang="en-US" sz="2200" dirty="0">
                <a:solidFill>
                  <a:srgbClr val="494949"/>
                </a:solidFill>
              </a:rPr>
              <a:t> more external space, and the land-owner is usually responsible for internal furnishings,</a:t>
            </a:r>
            <a:r>
              <a:rPr lang="en-US" sz="2200" b="1" dirty="0">
                <a:solidFill>
                  <a:srgbClr val="494949"/>
                </a:solidFill>
              </a:rPr>
              <a:t> </a:t>
            </a:r>
            <a:r>
              <a:rPr lang="en-US" sz="2200" dirty="0">
                <a:solidFill>
                  <a:srgbClr val="494949"/>
                </a:solidFill>
              </a:rPr>
              <a:t>thereby dictating the standard of accommodation on offer.</a:t>
            </a:r>
          </a:p>
          <a:p>
            <a:pPr marL="342900" indent="-342900">
              <a:lnSpc>
                <a:spcPts val="2340"/>
              </a:lnSpc>
              <a:buClr>
                <a:srgbClr val="EC7C69"/>
              </a:buClr>
              <a:buFont typeface="Arial" panose="020B0604020202020204" pitchFamily="34" charset="0"/>
              <a:buChar char="•"/>
            </a:pPr>
            <a:r>
              <a:rPr lang="en-US" sz="2200" dirty="0">
                <a:solidFill>
                  <a:srgbClr val="494949"/>
                </a:solidFill>
              </a:rPr>
              <a:t>Mainly for </a:t>
            </a:r>
            <a:r>
              <a:rPr lang="en-US" sz="2200" b="1" dirty="0">
                <a:solidFill>
                  <a:srgbClr val="494949"/>
                </a:solidFill>
              </a:rPr>
              <a:t>warmer season </a:t>
            </a:r>
            <a:r>
              <a:rPr lang="en-US" sz="2200" dirty="0">
                <a:solidFill>
                  <a:srgbClr val="494949"/>
                </a:solidFill>
              </a:rPr>
              <a:t>use.</a:t>
            </a:r>
          </a:p>
          <a:p>
            <a:pPr marL="342900" indent="-342900">
              <a:lnSpc>
                <a:spcPts val="2340"/>
              </a:lnSpc>
              <a:buClr>
                <a:srgbClr val="EC7C69"/>
              </a:buClr>
              <a:buFont typeface="Arial" panose="020B0604020202020204" pitchFamily="34" charset="0"/>
              <a:buChar char="•"/>
            </a:pPr>
            <a:r>
              <a:rPr lang="en-US" sz="2200" dirty="0">
                <a:solidFill>
                  <a:srgbClr val="494949"/>
                </a:solidFill>
              </a:rPr>
              <a:t>Can deliver </a:t>
            </a:r>
            <a:r>
              <a:rPr lang="en-US" sz="2200" b="1" dirty="0">
                <a:solidFill>
                  <a:srgbClr val="494949"/>
                </a:solidFill>
              </a:rPr>
              <a:t>high occupancy rates </a:t>
            </a:r>
            <a:r>
              <a:rPr lang="en-US" sz="2200" dirty="0">
                <a:solidFill>
                  <a:srgbClr val="494949"/>
                </a:solidFill>
              </a:rPr>
              <a:t>for short breaks when the weather suddenly improves. </a:t>
            </a:r>
          </a:p>
          <a:p>
            <a:pPr marL="342900" indent="-342900">
              <a:lnSpc>
                <a:spcPts val="2340"/>
              </a:lnSpc>
              <a:buClr>
                <a:srgbClr val="EC7C69"/>
              </a:buClr>
              <a:buFont typeface="Arial" panose="020B0604020202020204" pitchFamily="34" charset="0"/>
              <a:buChar char="•"/>
            </a:pPr>
            <a:r>
              <a:rPr lang="en-US" sz="2200" b="1" dirty="0">
                <a:solidFill>
                  <a:srgbClr val="494949"/>
                </a:solidFill>
              </a:rPr>
              <a:t>Popular with families.</a:t>
            </a:r>
            <a:endParaRPr lang="en-IE" sz="2200" dirty="0">
              <a:solidFill>
                <a:srgbClr val="494949"/>
              </a:solidFill>
            </a:endParaRPr>
          </a:p>
        </p:txBody>
      </p:sp>
      <p:sp>
        <p:nvSpPr>
          <p:cNvPr id="36" name="TextBox 35">
            <a:extLst>
              <a:ext uri="{FF2B5EF4-FFF2-40B4-BE49-F238E27FC236}">
                <a16:creationId xmlns:a16="http://schemas.microsoft.com/office/drawing/2014/main" id="{6D3000FF-41CB-DD80-AA89-3C93AFA3CCCF}"/>
              </a:ext>
            </a:extLst>
          </p:cNvPr>
          <p:cNvSpPr txBox="1"/>
          <p:nvPr/>
        </p:nvSpPr>
        <p:spPr>
          <a:xfrm>
            <a:off x="1191053" y="5612659"/>
            <a:ext cx="4078341" cy="646331"/>
          </a:xfrm>
          <a:prstGeom prst="rect">
            <a:avLst/>
          </a:prstGeom>
          <a:noFill/>
        </p:spPr>
        <p:txBody>
          <a:bodyPr wrap="square" rtlCol="0">
            <a:spAutoFit/>
          </a:bodyPr>
          <a:lstStyle/>
          <a:p>
            <a:r>
              <a:rPr lang="en-US" sz="1800" b="1" dirty="0">
                <a:solidFill>
                  <a:srgbClr val="494949"/>
                </a:solidFill>
              </a:rPr>
              <a:t>Typical Unit Cost </a:t>
            </a:r>
            <a:r>
              <a:rPr lang="en-US" sz="1800" dirty="0">
                <a:solidFill>
                  <a:srgbClr val="494949"/>
                </a:solidFill>
              </a:rPr>
              <a:t>€7,500-50,000</a:t>
            </a:r>
          </a:p>
          <a:p>
            <a:r>
              <a:rPr lang="en-US" sz="1800" b="1" dirty="0">
                <a:solidFill>
                  <a:srgbClr val="494949"/>
                </a:solidFill>
              </a:rPr>
              <a:t>Typical Nightly Rental </a:t>
            </a:r>
            <a:r>
              <a:rPr lang="en-US" sz="1800" dirty="0">
                <a:solidFill>
                  <a:srgbClr val="494949"/>
                </a:solidFill>
              </a:rPr>
              <a:t>€125-175</a:t>
            </a:r>
            <a:endParaRPr lang="en-IE" sz="1800" dirty="0">
              <a:solidFill>
                <a:srgbClr val="494949"/>
              </a:solidFill>
            </a:endParaRPr>
          </a:p>
        </p:txBody>
      </p:sp>
      <p:grpSp>
        <p:nvGrpSpPr>
          <p:cNvPr id="60" name="Group 59">
            <a:extLst>
              <a:ext uri="{FF2B5EF4-FFF2-40B4-BE49-F238E27FC236}">
                <a16:creationId xmlns:a16="http://schemas.microsoft.com/office/drawing/2014/main" id="{6EC89606-6076-EE1D-D0AD-B91397D11112}"/>
              </a:ext>
            </a:extLst>
          </p:cNvPr>
          <p:cNvGrpSpPr/>
          <p:nvPr/>
        </p:nvGrpSpPr>
        <p:grpSpPr>
          <a:xfrm>
            <a:off x="245827" y="5520962"/>
            <a:ext cx="790813" cy="789906"/>
            <a:chOff x="4979483" y="3025351"/>
            <a:chExt cx="347616" cy="347217"/>
          </a:xfrm>
        </p:grpSpPr>
        <p:sp>
          <p:nvSpPr>
            <p:cNvPr id="61" name="Freeform 60">
              <a:extLst>
                <a:ext uri="{FF2B5EF4-FFF2-40B4-BE49-F238E27FC236}">
                  <a16:creationId xmlns:a16="http://schemas.microsoft.com/office/drawing/2014/main" id="{46BF374F-48A2-BAB5-79BD-2E5F9ED5927E}"/>
                </a:ext>
              </a:extLst>
            </p:cNvPr>
            <p:cNvSpPr/>
            <p:nvPr/>
          </p:nvSpPr>
          <p:spPr>
            <a:xfrm>
              <a:off x="4979483" y="3025351"/>
              <a:ext cx="346465" cy="346642"/>
            </a:xfrm>
            <a:custGeom>
              <a:avLst/>
              <a:gdLst>
                <a:gd name="connsiteX0" fmla="*/ 103019 w 346465"/>
                <a:gd name="connsiteY0" fmla="*/ 236086 h 346642"/>
                <a:gd name="connsiteX1" fmla="*/ 74818 w 346465"/>
                <a:gd name="connsiteY1" fmla="*/ 207295 h 346642"/>
                <a:gd name="connsiteX2" fmla="*/ 71365 w 346465"/>
                <a:gd name="connsiteY2" fmla="*/ 199233 h 346642"/>
                <a:gd name="connsiteX3" fmla="*/ 71365 w 346465"/>
                <a:gd name="connsiteY3" fmla="*/ 116315 h 346642"/>
                <a:gd name="connsiteX4" fmla="*/ 77696 w 346465"/>
                <a:gd name="connsiteY4" fmla="*/ 109981 h 346642"/>
                <a:gd name="connsiteX5" fmla="*/ 94386 w 346465"/>
                <a:gd name="connsiteY5" fmla="*/ 133590 h 346642"/>
                <a:gd name="connsiteX6" fmla="*/ 141003 w 346465"/>
                <a:gd name="connsiteY6" fmla="*/ 93282 h 346642"/>
                <a:gd name="connsiteX7" fmla="*/ 172082 w 346465"/>
                <a:gd name="connsiteY7" fmla="*/ 81190 h 346642"/>
                <a:gd name="connsiteX8" fmla="*/ 177261 w 346465"/>
                <a:gd name="connsiteY8" fmla="*/ 80039 h 346642"/>
                <a:gd name="connsiteX9" fmla="*/ 147334 w 346465"/>
                <a:gd name="connsiteY9" fmla="*/ 40883 h 346642"/>
                <a:gd name="connsiteX10" fmla="*/ 183592 w 346465"/>
                <a:gd name="connsiteY10" fmla="*/ 78887 h 346642"/>
                <a:gd name="connsiteX11" fmla="*/ 187621 w 346465"/>
                <a:gd name="connsiteY11" fmla="*/ 78887 h 346642"/>
                <a:gd name="connsiteX12" fmla="*/ 244022 w 346465"/>
                <a:gd name="connsiteY12" fmla="*/ 53551 h 346642"/>
                <a:gd name="connsiteX13" fmla="*/ 218123 w 346465"/>
                <a:gd name="connsiteY13" fmla="*/ 81766 h 346642"/>
                <a:gd name="connsiteX14" fmla="*/ 273949 w 346465"/>
                <a:gd name="connsiteY14" fmla="*/ 109981 h 346642"/>
                <a:gd name="connsiteX15" fmla="*/ 280280 w 346465"/>
                <a:gd name="connsiteY15" fmla="*/ 116315 h 346642"/>
                <a:gd name="connsiteX16" fmla="*/ 280280 w 346465"/>
                <a:gd name="connsiteY16" fmla="*/ 116315 h 346642"/>
                <a:gd name="connsiteX17" fmla="*/ 346465 w 346465"/>
                <a:gd name="connsiteY17" fmla="*/ 181959 h 346642"/>
                <a:gd name="connsiteX18" fmla="*/ 346465 w 346465"/>
                <a:gd name="connsiteY18" fmla="*/ 173321 h 346642"/>
                <a:gd name="connsiteX19" fmla="*/ 173233 w 346465"/>
                <a:gd name="connsiteY19" fmla="*/ 0 h 346642"/>
                <a:gd name="connsiteX20" fmla="*/ 0 w 346465"/>
                <a:gd name="connsiteY20" fmla="*/ 173321 h 346642"/>
                <a:gd name="connsiteX21" fmla="*/ 173233 w 346465"/>
                <a:gd name="connsiteY21" fmla="*/ 346643 h 346642"/>
                <a:gd name="connsiteX22" fmla="*/ 176686 w 346465"/>
                <a:gd name="connsiteY22" fmla="*/ 346643 h 346642"/>
                <a:gd name="connsiteX23" fmla="*/ 105896 w 346465"/>
                <a:gd name="connsiteY23" fmla="*/ 276969 h 346642"/>
                <a:gd name="connsiteX24" fmla="*/ 102443 w 346465"/>
                <a:gd name="connsiteY24" fmla="*/ 236086 h 34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6465" h="346642">
                  <a:moveTo>
                    <a:pt x="103019" y="236086"/>
                  </a:moveTo>
                  <a:lnTo>
                    <a:pt x="74818" y="207295"/>
                  </a:lnTo>
                  <a:cubicBezTo>
                    <a:pt x="72516" y="204991"/>
                    <a:pt x="71365" y="202688"/>
                    <a:pt x="71365" y="199233"/>
                  </a:cubicBezTo>
                  <a:lnTo>
                    <a:pt x="71365" y="116315"/>
                  </a:lnTo>
                  <a:cubicBezTo>
                    <a:pt x="71365" y="112860"/>
                    <a:pt x="74243" y="109981"/>
                    <a:pt x="77696" y="109981"/>
                  </a:cubicBezTo>
                  <a:cubicBezTo>
                    <a:pt x="84602" y="109981"/>
                    <a:pt x="91508" y="118043"/>
                    <a:pt x="94386" y="133590"/>
                  </a:cubicBezTo>
                  <a:cubicBezTo>
                    <a:pt x="94386" y="133590"/>
                    <a:pt x="111652" y="109406"/>
                    <a:pt x="141003" y="93282"/>
                  </a:cubicBezTo>
                  <a:cubicBezTo>
                    <a:pt x="149636" y="86373"/>
                    <a:pt x="159996" y="82342"/>
                    <a:pt x="172082" y="81190"/>
                  </a:cubicBezTo>
                  <a:cubicBezTo>
                    <a:pt x="173808" y="81190"/>
                    <a:pt x="175535" y="80615"/>
                    <a:pt x="177261" y="80039"/>
                  </a:cubicBezTo>
                  <a:cubicBezTo>
                    <a:pt x="147910" y="70250"/>
                    <a:pt x="147334" y="40883"/>
                    <a:pt x="147334" y="40883"/>
                  </a:cubicBezTo>
                  <a:lnTo>
                    <a:pt x="183592" y="78887"/>
                  </a:lnTo>
                  <a:cubicBezTo>
                    <a:pt x="184743" y="78887"/>
                    <a:pt x="186470" y="78887"/>
                    <a:pt x="187621" y="78887"/>
                  </a:cubicBezTo>
                  <a:cubicBezTo>
                    <a:pt x="191074" y="69674"/>
                    <a:pt x="204311" y="42610"/>
                    <a:pt x="244022" y="53551"/>
                  </a:cubicBezTo>
                  <a:cubicBezTo>
                    <a:pt x="244022" y="53551"/>
                    <a:pt x="238267" y="74280"/>
                    <a:pt x="218123" y="81766"/>
                  </a:cubicBezTo>
                  <a:cubicBezTo>
                    <a:pt x="235389" y="85797"/>
                    <a:pt x="254382" y="94434"/>
                    <a:pt x="273949" y="109981"/>
                  </a:cubicBezTo>
                  <a:cubicBezTo>
                    <a:pt x="277978" y="109981"/>
                    <a:pt x="280280" y="112860"/>
                    <a:pt x="280280" y="116315"/>
                  </a:cubicBezTo>
                  <a:lnTo>
                    <a:pt x="280280" y="116315"/>
                  </a:lnTo>
                  <a:cubicBezTo>
                    <a:pt x="280280" y="116315"/>
                    <a:pt x="346465" y="181959"/>
                    <a:pt x="346465" y="181959"/>
                  </a:cubicBezTo>
                  <a:cubicBezTo>
                    <a:pt x="346465" y="179079"/>
                    <a:pt x="346465" y="176200"/>
                    <a:pt x="346465" y="173321"/>
                  </a:cubicBezTo>
                  <a:cubicBezTo>
                    <a:pt x="346465" y="77736"/>
                    <a:pt x="268770" y="0"/>
                    <a:pt x="173233" y="0"/>
                  </a:cubicBezTo>
                  <a:cubicBezTo>
                    <a:pt x="77696" y="0"/>
                    <a:pt x="0" y="77736"/>
                    <a:pt x="0" y="173321"/>
                  </a:cubicBezTo>
                  <a:cubicBezTo>
                    <a:pt x="0" y="268907"/>
                    <a:pt x="77696" y="346643"/>
                    <a:pt x="173233" y="346643"/>
                  </a:cubicBezTo>
                  <a:cubicBezTo>
                    <a:pt x="268770" y="346643"/>
                    <a:pt x="175535" y="346643"/>
                    <a:pt x="176686" y="346643"/>
                  </a:cubicBezTo>
                  <a:lnTo>
                    <a:pt x="105896" y="276969"/>
                  </a:lnTo>
                  <a:lnTo>
                    <a:pt x="102443" y="236086"/>
                  </a:lnTo>
                  <a:close/>
                </a:path>
              </a:pathLst>
            </a:custGeom>
            <a:solidFill>
              <a:srgbClr val="00979B"/>
            </a:solidFill>
            <a:ln w="12700"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B60B6FB6-799D-909A-95DC-F2BBC6FEB5C2}"/>
                </a:ext>
              </a:extLst>
            </p:cNvPr>
            <p:cNvSpPr/>
            <p:nvPr/>
          </p:nvSpPr>
          <p:spPr>
            <a:xfrm>
              <a:off x="5051424" y="3066809"/>
              <a:ext cx="275675" cy="305759"/>
            </a:xfrm>
            <a:custGeom>
              <a:avLst/>
              <a:gdLst>
                <a:gd name="connsiteX0" fmla="*/ 275100 w 275675"/>
                <a:gd name="connsiteY0" fmla="*/ 140500 h 305759"/>
                <a:gd name="connsiteX1" fmla="*/ 208915 w 275675"/>
                <a:gd name="connsiteY1" fmla="*/ 75432 h 305759"/>
                <a:gd name="connsiteX2" fmla="*/ 208915 w 275675"/>
                <a:gd name="connsiteY2" fmla="*/ 75432 h 305759"/>
                <a:gd name="connsiteX3" fmla="*/ 202584 w 275675"/>
                <a:gd name="connsiteY3" fmla="*/ 69098 h 305759"/>
                <a:gd name="connsiteX4" fmla="*/ 146759 w 275675"/>
                <a:gd name="connsiteY4" fmla="*/ 40883 h 305759"/>
                <a:gd name="connsiteX5" fmla="*/ 172657 w 275675"/>
                <a:gd name="connsiteY5" fmla="*/ 12668 h 305759"/>
                <a:gd name="connsiteX6" fmla="*/ 116256 w 275675"/>
                <a:gd name="connsiteY6" fmla="*/ 38004 h 305759"/>
                <a:gd name="connsiteX7" fmla="*/ 112227 w 275675"/>
                <a:gd name="connsiteY7" fmla="*/ 38004 h 305759"/>
                <a:gd name="connsiteX8" fmla="*/ 75969 w 275675"/>
                <a:gd name="connsiteY8" fmla="*/ 0 h 305759"/>
                <a:gd name="connsiteX9" fmla="*/ 105896 w 275675"/>
                <a:gd name="connsiteY9" fmla="*/ 39156 h 305759"/>
                <a:gd name="connsiteX10" fmla="*/ 100717 w 275675"/>
                <a:gd name="connsiteY10" fmla="*/ 40307 h 305759"/>
                <a:gd name="connsiteX11" fmla="*/ 69638 w 275675"/>
                <a:gd name="connsiteY11" fmla="*/ 52400 h 305759"/>
                <a:gd name="connsiteX12" fmla="*/ 23021 w 275675"/>
                <a:gd name="connsiteY12" fmla="*/ 92707 h 305759"/>
                <a:gd name="connsiteX13" fmla="*/ 6331 w 275675"/>
                <a:gd name="connsiteY13" fmla="*/ 69098 h 305759"/>
                <a:gd name="connsiteX14" fmla="*/ 0 w 275675"/>
                <a:gd name="connsiteY14" fmla="*/ 75432 h 305759"/>
                <a:gd name="connsiteX15" fmla="*/ 0 w 275675"/>
                <a:gd name="connsiteY15" fmla="*/ 158350 h 305759"/>
                <a:gd name="connsiteX16" fmla="*/ 3453 w 275675"/>
                <a:gd name="connsiteY16" fmla="*/ 166412 h 305759"/>
                <a:gd name="connsiteX17" fmla="*/ 31654 w 275675"/>
                <a:gd name="connsiteY17" fmla="*/ 195203 h 305759"/>
                <a:gd name="connsiteX18" fmla="*/ 35107 w 275675"/>
                <a:gd name="connsiteY18" fmla="*/ 236086 h 305759"/>
                <a:gd name="connsiteX19" fmla="*/ 105896 w 275675"/>
                <a:gd name="connsiteY19" fmla="*/ 305760 h 305759"/>
                <a:gd name="connsiteX20" fmla="*/ 275676 w 275675"/>
                <a:gd name="connsiteY20" fmla="*/ 141076 h 30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5675" h="305759">
                  <a:moveTo>
                    <a:pt x="275100" y="140500"/>
                  </a:moveTo>
                  <a:lnTo>
                    <a:pt x="208915" y="75432"/>
                  </a:lnTo>
                  <a:lnTo>
                    <a:pt x="208915" y="75432"/>
                  </a:lnTo>
                  <a:cubicBezTo>
                    <a:pt x="208915" y="71977"/>
                    <a:pt x="206037" y="68523"/>
                    <a:pt x="202584" y="69098"/>
                  </a:cubicBezTo>
                  <a:cubicBezTo>
                    <a:pt x="183016" y="53551"/>
                    <a:pt x="164024" y="44914"/>
                    <a:pt x="146759" y="40883"/>
                  </a:cubicBezTo>
                  <a:cubicBezTo>
                    <a:pt x="166326" y="33398"/>
                    <a:pt x="172657" y="12668"/>
                    <a:pt x="172657" y="12668"/>
                  </a:cubicBezTo>
                  <a:cubicBezTo>
                    <a:pt x="133522" y="1728"/>
                    <a:pt x="119709" y="28791"/>
                    <a:pt x="116256" y="38004"/>
                  </a:cubicBezTo>
                  <a:cubicBezTo>
                    <a:pt x="115105" y="38004"/>
                    <a:pt x="113378" y="38004"/>
                    <a:pt x="112227" y="38004"/>
                  </a:cubicBezTo>
                  <a:lnTo>
                    <a:pt x="75969" y="0"/>
                  </a:lnTo>
                  <a:cubicBezTo>
                    <a:pt x="75969" y="0"/>
                    <a:pt x="76545" y="28791"/>
                    <a:pt x="105896" y="39156"/>
                  </a:cubicBezTo>
                  <a:cubicBezTo>
                    <a:pt x="104170" y="39156"/>
                    <a:pt x="102443" y="39732"/>
                    <a:pt x="100717" y="40307"/>
                  </a:cubicBezTo>
                  <a:cubicBezTo>
                    <a:pt x="89206" y="40883"/>
                    <a:pt x="78271" y="45490"/>
                    <a:pt x="69638" y="52400"/>
                  </a:cubicBezTo>
                  <a:cubicBezTo>
                    <a:pt x="40287" y="68523"/>
                    <a:pt x="23021" y="92707"/>
                    <a:pt x="23021" y="92707"/>
                  </a:cubicBezTo>
                  <a:cubicBezTo>
                    <a:pt x="20143" y="77736"/>
                    <a:pt x="13237" y="69674"/>
                    <a:pt x="6331" y="69098"/>
                  </a:cubicBezTo>
                  <a:cubicBezTo>
                    <a:pt x="2878" y="69098"/>
                    <a:pt x="0" y="71977"/>
                    <a:pt x="0" y="75432"/>
                  </a:cubicBezTo>
                  <a:lnTo>
                    <a:pt x="0" y="158350"/>
                  </a:lnTo>
                  <a:cubicBezTo>
                    <a:pt x="0" y="161229"/>
                    <a:pt x="1151" y="164108"/>
                    <a:pt x="3453" y="166412"/>
                  </a:cubicBezTo>
                  <a:lnTo>
                    <a:pt x="31654" y="195203"/>
                  </a:lnTo>
                  <a:lnTo>
                    <a:pt x="35107" y="236086"/>
                  </a:lnTo>
                  <a:lnTo>
                    <a:pt x="105896" y="305760"/>
                  </a:lnTo>
                  <a:cubicBezTo>
                    <a:pt x="197405" y="304033"/>
                    <a:pt x="271072" y="231479"/>
                    <a:pt x="275676" y="141076"/>
                  </a:cubicBezTo>
                  <a:close/>
                </a:path>
              </a:pathLst>
            </a:custGeom>
            <a:solidFill>
              <a:srgbClr val="087377"/>
            </a:solidFill>
            <a:ln w="12700" cap="flat">
              <a:noFill/>
              <a:prstDash val="solid"/>
              <a:miter/>
            </a:ln>
          </p:spPr>
          <p:txBody>
            <a:bodyPr rtlCol="0" anchor="ctr"/>
            <a:lstStyle/>
            <a:p>
              <a:endParaRPr lang="en-US"/>
            </a:p>
          </p:txBody>
        </p:sp>
        <p:grpSp>
          <p:nvGrpSpPr>
            <p:cNvPr id="63" name="Graphic 39">
              <a:extLst>
                <a:ext uri="{FF2B5EF4-FFF2-40B4-BE49-F238E27FC236}">
                  <a16:creationId xmlns:a16="http://schemas.microsoft.com/office/drawing/2014/main" id="{2595805D-A29A-ACBC-B0A1-CBDCDFCD033C}"/>
                </a:ext>
              </a:extLst>
            </p:cNvPr>
            <p:cNvGrpSpPr/>
            <p:nvPr/>
          </p:nvGrpSpPr>
          <p:grpSpPr>
            <a:xfrm>
              <a:off x="5050273" y="3065658"/>
              <a:ext cx="210066" cy="234933"/>
              <a:chOff x="5050273" y="3065658"/>
              <a:chExt cx="210066" cy="234933"/>
            </a:xfrm>
            <a:noFill/>
          </p:grpSpPr>
          <p:sp>
            <p:nvSpPr>
              <p:cNvPr id="64" name="Freeform 63">
                <a:extLst>
                  <a:ext uri="{FF2B5EF4-FFF2-40B4-BE49-F238E27FC236}">
                    <a16:creationId xmlns:a16="http://schemas.microsoft.com/office/drawing/2014/main" id="{1DC88C47-C76E-D252-F5F3-5B1DC37FB306}"/>
                  </a:ext>
                </a:extLst>
              </p:cNvPr>
              <p:cNvSpPr/>
              <p:nvPr/>
            </p:nvSpPr>
            <p:spPr>
              <a:xfrm>
                <a:off x="5168063" y="3133605"/>
                <a:ext cx="92275" cy="142227"/>
              </a:xfrm>
              <a:custGeom>
                <a:avLst/>
                <a:gdLst>
                  <a:gd name="connsiteX0" fmla="*/ 45658 w 92275"/>
                  <a:gd name="connsiteY0" fmla="*/ 141651 h 142227"/>
                  <a:gd name="connsiteX1" fmla="*/ 88823 w 92275"/>
                  <a:gd name="connsiteY1" fmla="*/ 97313 h 142227"/>
                  <a:gd name="connsiteX2" fmla="*/ 92276 w 92275"/>
                  <a:gd name="connsiteY2" fmla="*/ 89252 h 142227"/>
                  <a:gd name="connsiteX3" fmla="*/ 92276 w 92275"/>
                  <a:gd name="connsiteY3" fmla="*/ 6334 h 142227"/>
                  <a:gd name="connsiteX4" fmla="*/ 85945 w 92275"/>
                  <a:gd name="connsiteY4" fmla="*/ 0 h 142227"/>
                  <a:gd name="connsiteX5" fmla="*/ 69255 w 92275"/>
                  <a:gd name="connsiteY5" fmla="*/ 23608 h 142227"/>
                  <a:gd name="connsiteX6" fmla="*/ 63499 w 92275"/>
                  <a:gd name="connsiteY6" fmla="*/ 69674 h 142227"/>
                  <a:gd name="connsiteX7" fmla="*/ 49687 w 92275"/>
                  <a:gd name="connsiteY7" fmla="*/ 73705 h 142227"/>
                  <a:gd name="connsiteX8" fmla="*/ 34148 w 92275"/>
                  <a:gd name="connsiteY8" fmla="*/ 89252 h 142227"/>
                  <a:gd name="connsiteX9" fmla="*/ 7674 w 92275"/>
                  <a:gd name="connsiteY9" fmla="*/ 101920 h 142227"/>
                  <a:gd name="connsiteX10" fmla="*/ 767 w 92275"/>
                  <a:gd name="connsiteY10" fmla="*/ 142227 h 14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2227">
                    <a:moveTo>
                      <a:pt x="45658" y="141651"/>
                    </a:moveTo>
                    <a:lnTo>
                      <a:pt x="88823" y="97313"/>
                    </a:lnTo>
                    <a:cubicBezTo>
                      <a:pt x="91125" y="95010"/>
                      <a:pt x="92276" y="92131"/>
                      <a:pt x="92276" y="89252"/>
                    </a:cubicBezTo>
                    <a:lnTo>
                      <a:pt x="92276" y="6334"/>
                    </a:lnTo>
                    <a:cubicBezTo>
                      <a:pt x="92276" y="2879"/>
                      <a:pt x="89398" y="0"/>
                      <a:pt x="85945" y="0"/>
                    </a:cubicBezTo>
                    <a:cubicBezTo>
                      <a:pt x="79039" y="0"/>
                      <a:pt x="72132" y="8061"/>
                      <a:pt x="69255" y="23608"/>
                    </a:cubicBezTo>
                    <a:lnTo>
                      <a:pt x="63499" y="69674"/>
                    </a:lnTo>
                    <a:cubicBezTo>
                      <a:pt x="58320" y="69674"/>
                      <a:pt x="53140" y="70250"/>
                      <a:pt x="49687" y="73705"/>
                    </a:cubicBezTo>
                    <a:lnTo>
                      <a:pt x="34148" y="89252"/>
                    </a:lnTo>
                    <a:cubicBezTo>
                      <a:pt x="20335" y="92131"/>
                      <a:pt x="15155" y="93858"/>
                      <a:pt x="7674" y="101920"/>
                    </a:cubicBezTo>
                    <a:cubicBezTo>
                      <a:pt x="-1535" y="111133"/>
                      <a:pt x="-384" y="123801"/>
                      <a:pt x="767" y="142227"/>
                    </a:cubicBezTo>
                  </a:path>
                </a:pathLst>
              </a:custGeom>
              <a:noFill/>
              <a:ln w="12700" cap="flat">
                <a:solidFill>
                  <a:srgbClr val="FFFFFF"/>
                </a:solid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388EA37A-0B28-2981-60F5-514885C3DBB5}"/>
                  </a:ext>
                </a:extLst>
              </p:cNvPr>
              <p:cNvSpPr/>
              <p:nvPr/>
            </p:nvSpPr>
            <p:spPr>
              <a:xfrm>
                <a:off x="5166529"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312160A2-A5E8-15F4-CAB5-F01081AF10AE}"/>
                  </a:ext>
                </a:extLst>
              </p:cNvPr>
              <p:cNvSpPr/>
              <p:nvPr/>
            </p:nvSpPr>
            <p:spPr>
              <a:xfrm>
                <a:off x="5214297" y="3203855"/>
                <a:ext cx="26838" cy="36276"/>
              </a:xfrm>
              <a:custGeom>
                <a:avLst/>
                <a:gdLst>
                  <a:gd name="connsiteX0" fmla="*/ 17841 w 26838"/>
                  <a:gd name="connsiteY0" fmla="*/ 0 h 36276"/>
                  <a:gd name="connsiteX1" fmla="*/ 23021 w 26838"/>
                  <a:gd name="connsiteY1" fmla="*/ 1727 h 36276"/>
                  <a:gd name="connsiteX2" fmla="*/ 25899 w 26838"/>
                  <a:gd name="connsiteY2" fmla="*/ 9213 h 36276"/>
                  <a:gd name="connsiteX3" fmla="*/ 0 w 26838"/>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6838" h="36276">
                    <a:moveTo>
                      <a:pt x="17841" y="0"/>
                    </a:moveTo>
                    <a:cubicBezTo>
                      <a:pt x="19568" y="0"/>
                      <a:pt x="21294" y="576"/>
                      <a:pt x="23021" y="1727"/>
                    </a:cubicBezTo>
                    <a:cubicBezTo>
                      <a:pt x="25899" y="2879"/>
                      <a:pt x="28201" y="6334"/>
                      <a:pt x="25899" y="9213"/>
                    </a:cubicBezTo>
                    <a:lnTo>
                      <a:pt x="0" y="36277"/>
                    </a:lnTo>
                  </a:path>
                </a:pathLst>
              </a:custGeom>
              <a:noFill/>
              <a:ln w="12700" cap="flat">
                <a:solidFill>
                  <a:srgbClr val="FFFFFF"/>
                </a:solid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829FB2E4-5F7B-7B08-BCCD-7A50A1F9BE7C}"/>
                  </a:ext>
                </a:extLst>
              </p:cNvPr>
              <p:cNvSpPr/>
              <p:nvPr/>
            </p:nvSpPr>
            <p:spPr>
              <a:xfrm>
                <a:off x="5050273" y="3133605"/>
                <a:ext cx="92275" cy="141651"/>
              </a:xfrm>
              <a:custGeom>
                <a:avLst/>
                <a:gdLst>
                  <a:gd name="connsiteX0" fmla="*/ 91508 w 92275"/>
                  <a:gd name="connsiteY0" fmla="*/ 141076 h 141651"/>
                  <a:gd name="connsiteX1" fmla="*/ 84602 w 92275"/>
                  <a:gd name="connsiteY1" fmla="*/ 101920 h 141651"/>
                  <a:gd name="connsiteX2" fmla="*/ 58128 w 92275"/>
                  <a:gd name="connsiteY2" fmla="*/ 89252 h 141651"/>
                  <a:gd name="connsiteX3" fmla="*/ 42589 w 92275"/>
                  <a:gd name="connsiteY3" fmla="*/ 73705 h 141651"/>
                  <a:gd name="connsiteX4" fmla="*/ 28776 w 92275"/>
                  <a:gd name="connsiteY4" fmla="*/ 69674 h 141651"/>
                  <a:gd name="connsiteX5" fmla="*/ 23021 w 92275"/>
                  <a:gd name="connsiteY5" fmla="*/ 23608 h 141651"/>
                  <a:gd name="connsiteX6" fmla="*/ 6331 w 92275"/>
                  <a:gd name="connsiteY6" fmla="*/ 0 h 141651"/>
                  <a:gd name="connsiteX7" fmla="*/ 0 w 92275"/>
                  <a:gd name="connsiteY7" fmla="*/ 6334 h 141651"/>
                  <a:gd name="connsiteX8" fmla="*/ 0 w 92275"/>
                  <a:gd name="connsiteY8" fmla="*/ 89252 h 141651"/>
                  <a:gd name="connsiteX9" fmla="*/ 3453 w 92275"/>
                  <a:gd name="connsiteY9" fmla="*/ 97313 h 141651"/>
                  <a:gd name="connsiteX10" fmla="*/ 46617 w 92275"/>
                  <a:gd name="connsiteY10" fmla="*/ 141651 h 14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1651">
                    <a:moveTo>
                      <a:pt x="91508" y="141076"/>
                    </a:moveTo>
                    <a:cubicBezTo>
                      <a:pt x="92659" y="123225"/>
                      <a:pt x="93810" y="110557"/>
                      <a:pt x="84602" y="101920"/>
                    </a:cubicBezTo>
                    <a:cubicBezTo>
                      <a:pt x="77120" y="94434"/>
                      <a:pt x="71940" y="92707"/>
                      <a:pt x="58128" y="89252"/>
                    </a:cubicBezTo>
                    <a:lnTo>
                      <a:pt x="42589" y="73705"/>
                    </a:lnTo>
                    <a:cubicBezTo>
                      <a:pt x="39711" y="70826"/>
                      <a:pt x="33956" y="69098"/>
                      <a:pt x="28776" y="69674"/>
                    </a:cubicBezTo>
                    <a:lnTo>
                      <a:pt x="23021" y="23608"/>
                    </a:lnTo>
                    <a:cubicBezTo>
                      <a:pt x="20143" y="8637"/>
                      <a:pt x="13237" y="576"/>
                      <a:pt x="6331" y="0"/>
                    </a:cubicBezTo>
                    <a:cubicBezTo>
                      <a:pt x="2878" y="0"/>
                      <a:pt x="0" y="2879"/>
                      <a:pt x="0" y="6334"/>
                    </a:cubicBezTo>
                    <a:lnTo>
                      <a:pt x="0" y="89252"/>
                    </a:lnTo>
                    <a:cubicBezTo>
                      <a:pt x="0" y="92131"/>
                      <a:pt x="1151" y="95010"/>
                      <a:pt x="3453" y="97313"/>
                    </a:cubicBezTo>
                    <a:lnTo>
                      <a:pt x="46617" y="141651"/>
                    </a:lnTo>
                  </a:path>
                </a:pathLst>
              </a:custGeom>
              <a:noFill/>
              <a:ln w="12700" cap="flat">
                <a:solidFill>
                  <a:srgbClr val="FFFFFF"/>
                </a:solid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2039057E-73E8-6F95-83AA-4DB987F54E74}"/>
                  </a:ext>
                </a:extLst>
              </p:cNvPr>
              <p:cNvSpPr/>
              <p:nvPr/>
            </p:nvSpPr>
            <p:spPr>
              <a:xfrm>
                <a:off x="5085380"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2CA0569D-6C3D-8848-1B6C-1A564389785B}"/>
                  </a:ext>
                </a:extLst>
              </p:cNvPr>
              <p:cNvSpPr/>
              <p:nvPr/>
            </p:nvSpPr>
            <p:spPr>
              <a:xfrm>
                <a:off x="5069224" y="3203855"/>
                <a:ext cx="28817" cy="36276"/>
              </a:xfrm>
              <a:custGeom>
                <a:avLst/>
                <a:gdLst>
                  <a:gd name="connsiteX0" fmla="*/ 9825 w 28817"/>
                  <a:gd name="connsiteY0" fmla="*/ 0 h 36276"/>
                  <a:gd name="connsiteX1" fmla="*/ 4070 w 28817"/>
                  <a:gd name="connsiteY1" fmla="*/ 1727 h 36276"/>
                  <a:gd name="connsiteX2" fmla="*/ 1192 w 28817"/>
                  <a:gd name="connsiteY2" fmla="*/ 9213 h 36276"/>
                  <a:gd name="connsiteX3" fmla="*/ 28817 w 28817"/>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8817" h="36276">
                    <a:moveTo>
                      <a:pt x="9825" y="0"/>
                    </a:moveTo>
                    <a:cubicBezTo>
                      <a:pt x="7523" y="0"/>
                      <a:pt x="5796" y="576"/>
                      <a:pt x="4070" y="1727"/>
                    </a:cubicBezTo>
                    <a:cubicBezTo>
                      <a:pt x="1192" y="2879"/>
                      <a:pt x="-1686" y="6334"/>
                      <a:pt x="1192" y="9213"/>
                    </a:cubicBezTo>
                    <a:lnTo>
                      <a:pt x="28817" y="36277"/>
                    </a:lnTo>
                  </a:path>
                </a:pathLst>
              </a:custGeom>
              <a:noFill/>
              <a:ln w="12700" cap="flat">
                <a:solidFill>
                  <a:srgbClr val="FFFFFF"/>
                </a:solid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F836ADBD-7FF8-118A-B92B-4F2755A672C3}"/>
                  </a:ext>
                </a:extLst>
              </p:cNvPr>
              <p:cNvSpPr/>
              <p:nvPr/>
            </p:nvSpPr>
            <p:spPr>
              <a:xfrm>
                <a:off x="5099768" y="3105389"/>
                <a:ext cx="109349" cy="111708"/>
              </a:xfrm>
              <a:custGeom>
                <a:avLst/>
                <a:gdLst>
                  <a:gd name="connsiteX0" fmla="*/ 109349 w 109349"/>
                  <a:gd name="connsiteY0" fmla="*/ 55854 h 111708"/>
                  <a:gd name="connsiteX1" fmla="*/ 54675 w 109349"/>
                  <a:gd name="connsiteY1" fmla="*/ 111709 h 111708"/>
                  <a:gd name="connsiteX2" fmla="*/ 0 w 109349"/>
                  <a:gd name="connsiteY2" fmla="*/ 55854 h 111708"/>
                  <a:gd name="connsiteX3" fmla="*/ 54675 w 109349"/>
                  <a:gd name="connsiteY3" fmla="*/ 0 h 111708"/>
                  <a:gd name="connsiteX4" fmla="*/ 109349 w 109349"/>
                  <a:gd name="connsiteY4" fmla="*/ 55854 h 111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9" h="111708">
                    <a:moveTo>
                      <a:pt x="109349" y="55854"/>
                    </a:moveTo>
                    <a:cubicBezTo>
                      <a:pt x="109349" y="86702"/>
                      <a:pt x="84871" y="111709"/>
                      <a:pt x="54675" y="111709"/>
                    </a:cubicBezTo>
                    <a:cubicBezTo>
                      <a:pt x="24479" y="111709"/>
                      <a:pt x="0" y="86702"/>
                      <a:pt x="0" y="55854"/>
                    </a:cubicBezTo>
                    <a:cubicBezTo>
                      <a:pt x="0" y="25007"/>
                      <a:pt x="24479" y="0"/>
                      <a:pt x="54675" y="0"/>
                    </a:cubicBezTo>
                    <a:cubicBezTo>
                      <a:pt x="84871" y="0"/>
                      <a:pt x="109349" y="25007"/>
                      <a:pt x="109349" y="55854"/>
                    </a:cubicBezTo>
                    <a:close/>
                  </a:path>
                </a:pathLst>
              </a:custGeom>
              <a:noFill/>
              <a:ln w="12700" cap="flat">
                <a:solidFill>
                  <a:srgbClr val="FFFFFF"/>
                </a:solid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53517AE0-F7F0-9CC3-8737-7299A2479468}"/>
                  </a:ext>
                </a:extLst>
              </p:cNvPr>
              <p:cNvSpPr/>
              <p:nvPr/>
            </p:nvSpPr>
            <p:spPr>
              <a:xfrm rot="-947999">
                <a:off x="5112912" y="3116152"/>
                <a:ext cx="87479" cy="87524"/>
              </a:xfrm>
              <a:custGeom>
                <a:avLst/>
                <a:gdLst>
                  <a:gd name="connsiteX0" fmla="*/ 87480 w 87479"/>
                  <a:gd name="connsiteY0" fmla="*/ 43762 h 87524"/>
                  <a:gd name="connsiteX1" fmla="*/ 43740 w 87479"/>
                  <a:gd name="connsiteY1" fmla="*/ 87524 h 87524"/>
                  <a:gd name="connsiteX2" fmla="*/ 0 w 87479"/>
                  <a:gd name="connsiteY2" fmla="*/ 43762 h 87524"/>
                  <a:gd name="connsiteX3" fmla="*/ 43740 w 87479"/>
                  <a:gd name="connsiteY3" fmla="*/ 0 h 87524"/>
                  <a:gd name="connsiteX4" fmla="*/ 87480 w 87479"/>
                  <a:gd name="connsiteY4" fmla="*/ 43762 h 8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79" h="87524">
                    <a:moveTo>
                      <a:pt x="87480" y="43762"/>
                    </a:moveTo>
                    <a:cubicBezTo>
                      <a:pt x="87480" y="67931"/>
                      <a:pt x="67897" y="87524"/>
                      <a:pt x="43740" y="87524"/>
                    </a:cubicBezTo>
                    <a:cubicBezTo>
                      <a:pt x="19583" y="87524"/>
                      <a:pt x="0" y="67931"/>
                      <a:pt x="0" y="43762"/>
                    </a:cubicBezTo>
                    <a:cubicBezTo>
                      <a:pt x="0" y="19592"/>
                      <a:pt x="19583" y="0"/>
                      <a:pt x="43740" y="0"/>
                    </a:cubicBezTo>
                    <a:cubicBezTo>
                      <a:pt x="67897" y="0"/>
                      <a:pt x="87480" y="19593"/>
                      <a:pt x="87480" y="43762"/>
                    </a:cubicBezTo>
                    <a:close/>
                  </a:path>
                </a:pathLst>
              </a:custGeom>
              <a:noFill/>
              <a:ln w="12700" cap="flat">
                <a:solidFill>
                  <a:srgbClr val="FFFFFF"/>
                </a:solid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00A80BA6-5EE2-2426-65C8-4F18C9576247}"/>
                  </a:ext>
                </a:extLst>
              </p:cNvPr>
              <p:cNvSpPr/>
              <p:nvPr/>
            </p:nvSpPr>
            <p:spPr>
              <a:xfrm>
                <a:off x="5126818" y="3065658"/>
                <a:ext cx="39711" cy="41458"/>
              </a:xfrm>
              <a:custGeom>
                <a:avLst/>
                <a:gdLst>
                  <a:gd name="connsiteX0" fmla="*/ 0 w 39711"/>
                  <a:gd name="connsiteY0" fmla="*/ 0 h 41458"/>
                  <a:gd name="connsiteX1" fmla="*/ 39711 w 39711"/>
                  <a:gd name="connsiteY1" fmla="*/ 41459 h 41458"/>
                </a:gdLst>
                <a:ahLst/>
                <a:cxnLst>
                  <a:cxn ang="0">
                    <a:pos x="connsiteX0" y="connsiteY0"/>
                  </a:cxn>
                  <a:cxn ang="0">
                    <a:pos x="connsiteX1" y="connsiteY1"/>
                  </a:cxn>
                </a:cxnLst>
                <a:rect l="l" t="t" r="r" b="b"/>
                <a:pathLst>
                  <a:path w="39711" h="41458">
                    <a:moveTo>
                      <a:pt x="0" y="0"/>
                    </a:moveTo>
                    <a:cubicBezTo>
                      <a:pt x="0" y="0"/>
                      <a:pt x="575" y="35125"/>
                      <a:pt x="39711" y="41459"/>
                    </a:cubicBezTo>
                  </a:path>
                </a:pathLst>
              </a:custGeom>
              <a:noFill/>
              <a:ln w="12700" cap="flat">
                <a:solidFill>
                  <a:srgbClr val="FFFFFF"/>
                </a:solid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00D3992E-6CF8-A646-BE23-6E09FAB590EE}"/>
                  </a:ext>
                </a:extLst>
              </p:cNvPr>
              <p:cNvSpPr/>
              <p:nvPr/>
            </p:nvSpPr>
            <p:spPr>
              <a:xfrm>
                <a:off x="5166529" y="3075715"/>
                <a:ext cx="56976" cy="33260"/>
              </a:xfrm>
              <a:custGeom>
                <a:avLst/>
                <a:gdLst>
                  <a:gd name="connsiteX0" fmla="*/ 0 w 56976"/>
                  <a:gd name="connsiteY0" fmla="*/ 30826 h 33260"/>
                  <a:gd name="connsiteX1" fmla="*/ 56977 w 56976"/>
                  <a:gd name="connsiteY1" fmla="*/ 2610 h 33260"/>
                  <a:gd name="connsiteX2" fmla="*/ 0 w 56976"/>
                  <a:gd name="connsiteY2" fmla="*/ 30826 h 33260"/>
                </a:gdLst>
                <a:ahLst/>
                <a:cxnLst>
                  <a:cxn ang="0">
                    <a:pos x="connsiteX0" y="connsiteY0"/>
                  </a:cxn>
                  <a:cxn ang="0">
                    <a:pos x="connsiteX1" y="connsiteY1"/>
                  </a:cxn>
                  <a:cxn ang="0">
                    <a:pos x="connsiteX2" y="connsiteY2"/>
                  </a:cxn>
                </a:cxnLst>
                <a:rect l="l" t="t" r="r" b="b"/>
                <a:pathLst>
                  <a:path w="56976" h="33260">
                    <a:moveTo>
                      <a:pt x="0" y="30826"/>
                    </a:moveTo>
                    <a:cubicBezTo>
                      <a:pt x="0" y="30826"/>
                      <a:pt x="10359" y="-10633"/>
                      <a:pt x="56977" y="2610"/>
                    </a:cubicBezTo>
                    <a:cubicBezTo>
                      <a:pt x="56977" y="2610"/>
                      <a:pt x="45466" y="43494"/>
                      <a:pt x="0" y="30826"/>
                    </a:cubicBezTo>
                    <a:close/>
                  </a:path>
                </a:pathLst>
              </a:custGeom>
              <a:noFill/>
              <a:ln w="12700" cap="flat">
                <a:solidFill>
                  <a:srgbClr val="FFFFFF"/>
                </a:solid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ACE7E5AB-A942-402A-D2B1-6163F90DC889}"/>
                  </a:ext>
                </a:extLst>
              </p:cNvPr>
              <p:cNvSpPr/>
              <p:nvPr/>
            </p:nvSpPr>
            <p:spPr>
              <a:xfrm>
                <a:off x="5166529" y="3078326"/>
                <a:ext cx="56976" cy="28790"/>
              </a:xfrm>
              <a:custGeom>
                <a:avLst/>
                <a:gdLst>
                  <a:gd name="connsiteX0" fmla="*/ 56977 w 56976"/>
                  <a:gd name="connsiteY0" fmla="*/ 0 h 28790"/>
                  <a:gd name="connsiteX1" fmla="*/ 0 w 56976"/>
                  <a:gd name="connsiteY1" fmla="*/ 28791 h 28790"/>
                </a:gdLst>
                <a:ahLst/>
                <a:cxnLst>
                  <a:cxn ang="0">
                    <a:pos x="connsiteX0" y="connsiteY0"/>
                  </a:cxn>
                  <a:cxn ang="0">
                    <a:pos x="connsiteX1" y="connsiteY1"/>
                  </a:cxn>
                </a:cxnLst>
                <a:rect l="l" t="t" r="r" b="b"/>
                <a:pathLst>
                  <a:path w="56976" h="28790">
                    <a:moveTo>
                      <a:pt x="56977" y="0"/>
                    </a:moveTo>
                    <a:lnTo>
                      <a:pt x="0" y="28791"/>
                    </a:lnTo>
                  </a:path>
                </a:pathLst>
              </a:custGeom>
              <a:ln w="12700" cap="flat">
                <a:solidFill>
                  <a:srgbClr val="FFFFFF"/>
                </a:solid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264CC8AB-82A3-82F4-A266-0C0CD7F2D6A8}"/>
                  </a:ext>
                </a:extLst>
              </p:cNvPr>
              <p:cNvSpPr/>
              <p:nvPr/>
            </p:nvSpPr>
            <p:spPr>
              <a:xfrm>
                <a:off x="5128544" y="3135332"/>
                <a:ext cx="44315" cy="52975"/>
              </a:xfrm>
              <a:custGeom>
                <a:avLst/>
                <a:gdLst>
                  <a:gd name="connsiteX0" fmla="*/ 43164 w 44315"/>
                  <a:gd name="connsiteY0" fmla="*/ 46065 h 52975"/>
                  <a:gd name="connsiteX1" fmla="*/ 25899 w 44315"/>
                  <a:gd name="connsiteY1" fmla="*/ 52975 h 52975"/>
                  <a:gd name="connsiteX2" fmla="*/ 0 w 44315"/>
                  <a:gd name="connsiteY2" fmla="*/ 26488 h 52975"/>
                  <a:gd name="connsiteX3" fmla="*/ 25899 w 44315"/>
                  <a:gd name="connsiteY3" fmla="*/ 0 h 52975"/>
                  <a:gd name="connsiteX4" fmla="*/ 44315 w 44315"/>
                  <a:gd name="connsiteY4" fmla="*/ 7486 h 5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5" h="52975">
                    <a:moveTo>
                      <a:pt x="43164" y="46065"/>
                    </a:moveTo>
                    <a:cubicBezTo>
                      <a:pt x="38560" y="50096"/>
                      <a:pt x="32229" y="52975"/>
                      <a:pt x="25899" y="52975"/>
                    </a:cubicBezTo>
                    <a:cubicBezTo>
                      <a:pt x="11510" y="52975"/>
                      <a:pt x="0" y="41459"/>
                      <a:pt x="0" y="26488"/>
                    </a:cubicBezTo>
                    <a:cubicBezTo>
                      <a:pt x="0" y="11516"/>
                      <a:pt x="11510" y="0"/>
                      <a:pt x="25899" y="0"/>
                    </a:cubicBezTo>
                    <a:cubicBezTo>
                      <a:pt x="40287" y="0"/>
                      <a:pt x="39711" y="2879"/>
                      <a:pt x="44315" y="7486"/>
                    </a:cubicBezTo>
                  </a:path>
                </a:pathLst>
              </a:custGeom>
              <a:noFill/>
              <a:ln w="12700" cap="flat">
                <a:solidFill>
                  <a:srgbClr val="FFFFFF"/>
                </a:solid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800BEADF-61D9-C4DA-1B61-7DFDCFC0BEAF}"/>
                  </a:ext>
                </a:extLst>
              </p:cNvPr>
              <p:cNvSpPr/>
              <p:nvPr/>
            </p:nvSpPr>
            <p:spPr>
              <a:xfrm>
                <a:off x="5120487" y="3156637"/>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5ED68C1D-08E5-1A42-CA17-B26E75E0BED2}"/>
                  </a:ext>
                </a:extLst>
              </p:cNvPr>
              <p:cNvSpPr/>
              <p:nvPr/>
            </p:nvSpPr>
            <p:spPr>
              <a:xfrm>
                <a:off x="5120487" y="3167578"/>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grpSp>
      </p:grpSp>
      <p:sp>
        <p:nvSpPr>
          <p:cNvPr id="79" name="Slide Number Placeholder 5">
            <a:extLst>
              <a:ext uri="{FF2B5EF4-FFF2-40B4-BE49-F238E27FC236}">
                <a16:creationId xmlns:a16="http://schemas.microsoft.com/office/drawing/2014/main" id="{FE7ABDC5-48EC-2137-8C2C-8920FCB92970}"/>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55</a:t>
            </a:fld>
            <a:endParaRPr lang="fr-CA" sz="1200" dirty="0"/>
          </a:p>
        </p:txBody>
      </p:sp>
      <p:pic>
        <p:nvPicPr>
          <p:cNvPr id="6" name="Picture 5">
            <a:extLst>
              <a:ext uri="{FF2B5EF4-FFF2-40B4-BE49-F238E27FC236}">
                <a16:creationId xmlns:a16="http://schemas.microsoft.com/office/drawing/2014/main" id="{6394677F-621C-CD1F-12BF-9356DAE162A3}"/>
              </a:ext>
            </a:extLst>
          </p:cNvPr>
          <p:cNvPicPr>
            <a:picLocks noChangeAspect="1"/>
          </p:cNvPicPr>
          <p:nvPr/>
        </p:nvPicPr>
        <p:blipFill>
          <a:blip r:embed="rId2"/>
          <a:stretch>
            <a:fillRect/>
          </a:stretch>
        </p:blipFill>
        <p:spPr>
          <a:xfrm>
            <a:off x="5611042" y="604269"/>
            <a:ext cx="6078762" cy="5752982"/>
          </a:xfrm>
          <a:prstGeom prst="rect">
            <a:avLst/>
          </a:prstGeom>
        </p:spPr>
      </p:pic>
      <p:sp>
        <p:nvSpPr>
          <p:cNvPr id="8" name="TextBox 7">
            <a:extLst>
              <a:ext uri="{FF2B5EF4-FFF2-40B4-BE49-F238E27FC236}">
                <a16:creationId xmlns:a16="http://schemas.microsoft.com/office/drawing/2014/main" id="{51C101F8-85AE-56ED-9DCA-E8FF61057929}"/>
              </a:ext>
            </a:extLst>
          </p:cNvPr>
          <p:cNvSpPr txBox="1"/>
          <p:nvPr/>
        </p:nvSpPr>
        <p:spPr>
          <a:xfrm>
            <a:off x="8255281" y="367843"/>
            <a:ext cx="3936719" cy="369332"/>
          </a:xfrm>
          <a:prstGeom prst="rect">
            <a:avLst/>
          </a:prstGeom>
          <a:solidFill>
            <a:srgbClr val="EC7C69"/>
          </a:solidFill>
        </p:spPr>
        <p:txBody>
          <a:bodyPr wrap="none" rtlCol="0">
            <a:spAutoFit/>
          </a:bodyPr>
          <a:lstStyle/>
          <a:p>
            <a:pPr algn="ctr"/>
            <a:r>
              <a:rPr lang="en-IE" dirty="0">
                <a:solidFill>
                  <a:schemeClr val="bg1"/>
                </a:solidFill>
              </a:rPr>
              <a:t>Information provided by </a:t>
            </a:r>
            <a:r>
              <a:rPr lang="en-IE" dirty="0">
                <a:solidFill>
                  <a:schemeClr val="bg1"/>
                </a:solidFill>
                <a:hlinkClick r:id="rId3">
                  <a:extLst>
                    <a:ext uri="{A12FA001-AC4F-418D-AE19-62706E023703}">
                      <ahyp:hlinkClr xmlns:ahyp="http://schemas.microsoft.com/office/drawing/2018/hyperlinkcolor" val="tx"/>
                    </a:ext>
                  </a:extLst>
                </a:hlinkClick>
              </a:rPr>
              <a:t>www.savills.ie  </a:t>
            </a:r>
            <a:endParaRPr lang="en-IE" dirty="0">
              <a:solidFill>
                <a:schemeClr val="bg1"/>
              </a:solidFill>
            </a:endParaRPr>
          </a:p>
        </p:txBody>
      </p:sp>
    </p:spTree>
    <p:extLst>
      <p:ext uri="{BB962C8B-B14F-4D97-AF65-F5344CB8AC3E}">
        <p14:creationId xmlns:p14="http://schemas.microsoft.com/office/powerpoint/2010/main" val="22981124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02DFD-1E84-CAD2-B913-86E88D6EBEBA}"/>
            </a:ext>
          </a:extLst>
        </p:cNvPr>
        <p:cNvGrpSpPr/>
        <p:nvPr/>
      </p:nvGrpSpPr>
      <p:grpSpPr>
        <a:xfrm>
          <a:off x="0" y="0"/>
          <a:ext cx="0" cy="0"/>
          <a:chOff x="0" y="0"/>
          <a:chExt cx="0" cy="0"/>
        </a:xfrm>
      </p:grpSpPr>
      <p:sp>
        <p:nvSpPr>
          <p:cNvPr id="37" name="Freeform 36">
            <a:extLst>
              <a:ext uri="{FF2B5EF4-FFF2-40B4-BE49-F238E27FC236}">
                <a16:creationId xmlns:a16="http://schemas.microsoft.com/office/drawing/2014/main" id="{1AB66399-2193-E5B4-91CE-CB556ED1AEAB}"/>
              </a:ext>
            </a:extLst>
          </p:cNvPr>
          <p:cNvSpPr/>
          <p:nvPr/>
        </p:nvSpPr>
        <p:spPr>
          <a:xfrm rot="5400000">
            <a:off x="2431599" y="3517464"/>
            <a:ext cx="2173047" cy="5759105"/>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FBA63B"/>
            </a:solidFill>
            <a:prstDash val="solid"/>
            <a:miter/>
          </a:ln>
        </p:spPr>
        <p:txBody>
          <a:bodyPr wrap="square" rtlCol="0" anchor="ctr">
            <a:noAutofit/>
          </a:bodyPr>
          <a:lstStyle/>
          <a:p>
            <a:endParaRPr lang="en-US"/>
          </a:p>
        </p:txBody>
      </p:sp>
      <p:sp>
        <p:nvSpPr>
          <p:cNvPr id="2" name="Text Placeholder 3">
            <a:extLst>
              <a:ext uri="{FF2B5EF4-FFF2-40B4-BE49-F238E27FC236}">
                <a16:creationId xmlns:a16="http://schemas.microsoft.com/office/drawing/2014/main" id="{18DABA2B-B162-653D-FAD0-C264483BD049}"/>
              </a:ext>
            </a:extLst>
          </p:cNvPr>
          <p:cNvSpPr txBox="1">
            <a:spLocks/>
          </p:cNvSpPr>
          <p:nvPr/>
        </p:nvSpPr>
        <p:spPr>
          <a:xfrm>
            <a:off x="638570" y="460983"/>
            <a:ext cx="4209877" cy="72439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IE" sz="3600" dirty="0"/>
              <a:t>Camping Pods</a:t>
            </a:r>
          </a:p>
          <a:p>
            <a:pPr>
              <a:lnSpc>
                <a:spcPts val="3720"/>
              </a:lnSpc>
            </a:pPr>
            <a:endParaRPr lang="en-IE" sz="3600" dirty="0"/>
          </a:p>
        </p:txBody>
      </p:sp>
      <p:cxnSp>
        <p:nvCxnSpPr>
          <p:cNvPr id="3" name="Straight Connector 2">
            <a:extLst>
              <a:ext uri="{FF2B5EF4-FFF2-40B4-BE49-F238E27FC236}">
                <a16:creationId xmlns:a16="http://schemas.microsoft.com/office/drawing/2014/main" id="{275938AC-A1AE-95E1-99CA-A5F76A47109F}"/>
              </a:ext>
            </a:extLst>
          </p:cNvPr>
          <p:cNvCxnSpPr>
            <a:cxnSpLocks/>
          </p:cNvCxnSpPr>
          <p:nvPr/>
        </p:nvCxnSpPr>
        <p:spPr>
          <a:xfrm>
            <a:off x="0" y="1068885"/>
            <a:ext cx="270192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38DC205-396B-DF4C-F9FF-B4F426527F65}"/>
              </a:ext>
            </a:extLst>
          </p:cNvPr>
          <p:cNvSpPr txBox="1"/>
          <p:nvPr/>
        </p:nvSpPr>
        <p:spPr>
          <a:xfrm>
            <a:off x="605790" y="1404147"/>
            <a:ext cx="4691276" cy="3927422"/>
          </a:xfrm>
          <a:prstGeom prst="rect">
            <a:avLst/>
          </a:prstGeom>
          <a:noFill/>
        </p:spPr>
        <p:txBody>
          <a:bodyPr wrap="square">
            <a:spAutoFit/>
          </a:bodyPr>
          <a:lstStyle/>
          <a:p>
            <a:pPr marL="342900" indent="-342900">
              <a:lnSpc>
                <a:spcPts val="2340"/>
              </a:lnSpc>
              <a:buClr>
                <a:srgbClr val="EC7C69"/>
              </a:buClr>
              <a:buFont typeface="Arial" panose="020B0604020202020204" pitchFamily="34" charset="0"/>
              <a:buChar char="•"/>
            </a:pPr>
            <a:r>
              <a:rPr lang="en-US" sz="2200" b="1" dirty="0">
                <a:solidFill>
                  <a:srgbClr val="494949"/>
                </a:solidFill>
              </a:rPr>
              <a:t>Very popular </a:t>
            </a:r>
            <a:r>
              <a:rPr lang="en-US" sz="2200" dirty="0">
                <a:solidFill>
                  <a:srgbClr val="494949"/>
                </a:solidFill>
              </a:rPr>
              <a:t>on many ‘touring unit’ holiday sites as an alternative form of accommodation to complement touring caravans and tents. </a:t>
            </a:r>
          </a:p>
          <a:p>
            <a:pPr marL="342900" indent="-342900">
              <a:lnSpc>
                <a:spcPts val="2340"/>
              </a:lnSpc>
              <a:buClr>
                <a:srgbClr val="EC7C69"/>
              </a:buClr>
              <a:buFont typeface="Arial" panose="020B0604020202020204" pitchFamily="34" charset="0"/>
              <a:buChar char="•"/>
            </a:pPr>
            <a:r>
              <a:rPr lang="en-US" sz="2200" dirty="0">
                <a:solidFill>
                  <a:srgbClr val="494949"/>
                </a:solidFill>
              </a:rPr>
              <a:t>Land-owners in the right locations boast of a </a:t>
            </a:r>
            <a:r>
              <a:rPr lang="en-US" sz="2200" b="1" dirty="0">
                <a:solidFill>
                  <a:srgbClr val="494949"/>
                </a:solidFill>
              </a:rPr>
              <a:t>ROI (Return on Investment) </a:t>
            </a:r>
            <a:r>
              <a:rPr lang="en-US" sz="2200" dirty="0">
                <a:solidFill>
                  <a:srgbClr val="494949"/>
                </a:solidFill>
              </a:rPr>
              <a:t>typically being at 2-3 years. </a:t>
            </a:r>
          </a:p>
          <a:p>
            <a:pPr marL="342900" indent="-342900">
              <a:lnSpc>
                <a:spcPts val="2340"/>
              </a:lnSpc>
              <a:buClr>
                <a:srgbClr val="EC7C69"/>
              </a:buClr>
              <a:buFont typeface="Arial" panose="020B0604020202020204" pitchFamily="34" charset="0"/>
              <a:buChar char="•"/>
            </a:pPr>
            <a:r>
              <a:rPr lang="en-US" sz="2200" b="1" dirty="0">
                <a:solidFill>
                  <a:srgbClr val="494949"/>
                </a:solidFill>
              </a:rPr>
              <a:t> Entry-level pods </a:t>
            </a:r>
            <a:r>
              <a:rPr lang="en-US" sz="2200" dirty="0">
                <a:solidFill>
                  <a:srgbClr val="494949"/>
                </a:solidFill>
              </a:rPr>
              <a:t>can be very basic, and as with the majority of glamping products, camping pods usually require separate washroom facilities</a:t>
            </a:r>
            <a:endParaRPr lang="en-IE" sz="2200" b="1" dirty="0">
              <a:solidFill>
                <a:srgbClr val="494949"/>
              </a:solidFill>
            </a:endParaRPr>
          </a:p>
          <a:p>
            <a:pPr marL="342900" indent="-342900">
              <a:lnSpc>
                <a:spcPts val="2340"/>
              </a:lnSpc>
              <a:buClr>
                <a:srgbClr val="EC7C69"/>
              </a:buClr>
              <a:buFont typeface="Arial" panose="020B0604020202020204" pitchFamily="34" charset="0"/>
              <a:buChar char="•"/>
            </a:pPr>
            <a:endParaRPr lang="en-IE" sz="2200" dirty="0">
              <a:solidFill>
                <a:srgbClr val="494949"/>
              </a:solidFill>
            </a:endParaRPr>
          </a:p>
        </p:txBody>
      </p:sp>
      <p:sp>
        <p:nvSpPr>
          <p:cNvPr id="36" name="TextBox 35">
            <a:extLst>
              <a:ext uri="{FF2B5EF4-FFF2-40B4-BE49-F238E27FC236}">
                <a16:creationId xmlns:a16="http://schemas.microsoft.com/office/drawing/2014/main" id="{671BD274-F96C-3D70-C20D-F80018B8234A}"/>
              </a:ext>
            </a:extLst>
          </p:cNvPr>
          <p:cNvSpPr txBox="1"/>
          <p:nvPr/>
        </p:nvSpPr>
        <p:spPr>
          <a:xfrm>
            <a:off x="1191053" y="5467758"/>
            <a:ext cx="4078341" cy="923330"/>
          </a:xfrm>
          <a:prstGeom prst="rect">
            <a:avLst/>
          </a:prstGeom>
          <a:noFill/>
        </p:spPr>
        <p:txBody>
          <a:bodyPr wrap="square" rtlCol="0">
            <a:spAutoFit/>
          </a:bodyPr>
          <a:lstStyle/>
          <a:p>
            <a:pPr>
              <a:tabLst>
                <a:tab pos="2162175" algn="l"/>
              </a:tabLst>
            </a:pPr>
            <a:r>
              <a:rPr lang="en-US" sz="1800" b="1" dirty="0">
                <a:solidFill>
                  <a:srgbClr val="494949"/>
                </a:solidFill>
              </a:rPr>
              <a:t>Typical Unit Cost	 </a:t>
            </a:r>
            <a:r>
              <a:rPr lang="en-US" sz="1800" dirty="0">
                <a:solidFill>
                  <a:srgbClr val="494949"/>
                </a:solidFill>
              </a:rPr>
              <a:t>€6,000-15,000</a:t>
            </a:r>
          </a:p>
          <a:p>
            <a:pPr>
              <a:tabLst>
                <a:tab pos="2162175" algn="l"/>
              </a:tabLst>
            </a:pPr>
            <a:r>
              <a:rPr lang="en-US" sz="1800" b="1" dirty="0">
                <a:solidFill>
                  <a:srgbClr val="494949"/>
                </a:solidFill>
              </a:rPr>
              <a:t>Typical Nightly Rental 	</a:t>
            </a:r>
            <a:r>
              <a:rPr lang="en-US" sz="1800" dirty="0">
                <a:solidFill>
                  <a:srgbClr val="494949"/>
                </a:solidFill>
              </a:rPr>
              <a:t>€50-100</a:t>
            </a:r>
            <a:endParaRPr lang="en-IE" sz="1800" dirty="0">
              <a:solidFill>
                <a:srgbClr val="494949"/>
              </a:solidFill>
            </a:endParaRPr>
          </a:p>
          <a:p>
            <a:pPr>
              <a:tabLst>
                <a:tab pos="2162175" algn="l"/>
              </a:tabLst>
            </a:pPr>
            <a:endParaRPr lang="en-IE" sz="1800" dirty="0">
              <a:solidFill>
                <a:srgbClr val="494949"/>
              </a:solidFill>
            </a:endParaRPr>
          </a:p>
        </p:txBody>
      </p:sp>
      <p:grpSp>
        <p:nvGrpSpPr>
          <p:cNvPr id="60" name="Group 59">
            <a:extLst>
              <a:ext uri="{FF2B5EF4-FFF2-40B4-BE49-F238E27FC236}">
                <a16:creationId xmlns:a16="http://schemas.microsoft.com/office/drawing/2014/main" id="{8FFBC606-F30E-EF55-5226-16B91A956462}"/>
              </a:ext>
            </a:extLst>
          </p:cNvPr>
          <p:cNvGrpSpPr/>
          <p:nvPr/>
        </p:nvGrpSpPr>
        <p:grpSpPr>
          <a:xfrm>
            <a:off x="245827" y="5376061"/>
            <a:ext cx="790813" cy="789906"/>
            <a:chOff x="4979483" y="3025351"/>
            <a:chExt cx="347616" cy="347217"/>
          </a:xfrm>
        </p:grpSpPr>
        <p:sp>
          <p:nvSpPr>
            <p:cNvPr id="61" name="Freeform 60">
              <a:extLst>
                <a:ext uri="{FF2B5EF4-FFF2-40B4-BE49-F238E27FC236}">
                  <a16:creationId xmlns:a16="http://schemas.microsoft.com/office/drawing/2014/main" id="{59DF8319-7713-2CD2-2759-E5B0329B97AE}"/>
                </a:ext>
              </a:extLst>
            </p:cNvPr>
            <p:cNvSpPr/>
            <p:nvPr/>
          </p:nvSpPr>
          <p:spPr>
            <a:xfrm>
              <a:off x="4979483" y="3025351"/>
              <a:ext cx="346465" cy="346642"/>
            </a:xfrm>
            <a:custGeom>
              <a:avLst/>
              <a:gdLst>
                <a:gd name="connsiteX0" fmla="*/ 103019 w 346465"/>
                <a:gd name="connsiteY0" fmla="*/ 236086 h 346642"/>
                <a:gd name="connsiteX1" fmla="*/ 74818 w 346465"/>
                <a:gd name="connsiteY1" fmla="*/ 207295 h 346642"/>
                <a:gd name="connsiteX2" fmla="*/ 71365 w 346465"/>
                <a:gd name="connsiteY2" fmla="*/ 199233 h 346642"/>
                <a:gd name="connsiteX3" fmla="*/ 71365 w 346465"/>
                <a:gd name="connsiteY3" fmla="*/ 116315 h 346642"/>
                <a:gd name="connsiteX4" fmla="*/ 77696 w 346465"/>
                <a:gd name="connsiteY4" fmla="*/ 109981 h 346642"/>
                <a:gd name="connsiteX5" fmla="*/ 94386 w 346465"/>
                <a:gd name="connsiteY5" fmla="*/ 133590 h 346642"/>
                <a:gd name="connsiteX6" fmla="*/ 141003 w 346465"/>
                <a:gd name="connsiteY6" fmla="*/ 93282 h 346642"/>
                <a:gd name="connsiteX7" fmla="*/ 172082 w 346465"/>
                <a:gd name="connsiteY7" fmla="*/ 81190 h 346642"/>
                <a:gd name="connsiteX8" fmla="*/ 177261 w 346465"/>
                <a:gd name="connsiteY8" fmla="*/ 80039 h 346642"/>
                <a:gd name="connsiteX9" fmla="*/ 147334 w 346465"/>
                <a:gd name="connsiteY9" fmla="*/ 40883 h 346642"/>
                <a:gd name="connsiteX10" fmla="*/ 183592 w 346465"/>
                <a:gd name="connsiteY10" fmla="*/ 78887 h 346642"/>
                <a:gd name="connsiteX11" fmla="*/ 187621 w 346465"/>
                <a:gd name="connsiteY11" fmla="*/ 78887 h 346642"/>
                <a:gd name="connsiteX12" fmla="*/ 244022 w 346465"/>
                <a:gd name="connsiteY12" fmla="*/ 53551 h 346642"/>
                <a:gd name="connsiteX13" fmla="*/ 218123 w 346465"/>
                <a:gd name="connsiteY13" fmla="*/ 81766 h 346642"/>
                <a:gd name="connsiteX14" fmla="*/ 273949 w 346465"/>
                <a:gd name="connsiteY14" fmla="*/ 109981 h 346642"/>
                <a:gd name="connsiteX15" fmla="*/ 280280 w 346465"/>
                <a:gd name="connsiteY15" fmla="*/ 116315 h 346642"/>
                <a:gd name="connsiteX16" fmla="*/ 280280 w 346465"/>
                <a:gd name="connsiteY16" fmla="*/ 116315 h 346642"/>
                <a:gd name="connsiteX17" fmla="*/ 346465 w 346465"/>
                <a:gd name="connsiteY17" fmla="*/ 181959 h 346642"/>
                <a:gd name="connsiteX18" fmla="*/ 346465 w 346465"/>
                <a:gd name="connsiteY18" fmla="*/ 173321 h 346642"/>
                <a:gd name="connsiteX19" fmla="*/ 173233 w 346465"/>
                <a:gd name="connsiteY19" fmla="*/ 0 h 346642"/>
                <a:gd name="connsiteX20" fmla="*/ 0 w 346465"/>
                <a:gd name="connsiteY20" fmla="*/ 173321 h 346642"/>
                <a:gd name="connsiteX21" fmla="*/ 173233 w 346465"/>
                <a:gd name="connsiteY21" fmla="*/ 346643 h 346642"/>
                <a:gd name="connsiteX22" fmla="*/ 176686 w 346465"/>
                <a:gd name="connsiteY22" fmla="*/ 346643 h 346642"/>
                <a:gd name="connsiteX23" fmla="*/ 105896 w 346465"/>
                <a:gd name="connsiteY23" fmla="*/ 276969 h 346642"/>
                <a:gd name="connsiteX24" fmla="*/ 102443 w 346465"/>
                <a:gd name="connsiteY24" fmla="*/ 236086 h 34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6465" h="346642">
                  <a:moveTo>
                    <a:pt x="103019" y="236086"/>
                  </a:moveTo>
                  <a:lnTo>
                    <a:pt x="74818" y="207295"/>
                  </a:lnTo>
                  <a:cubicBezTo>
                    <a:pt x="72516" y="204991"/>
                    <a:pt x="71365" y="202688"/>
                    <a:pt x="71365" y="199233"/>
                  </a:cubicBezTo>
                  <a:lnTo>
                    <a:pt x="71365" y="116315"/>
                  </a:lnTo>
                  <a:cubicBezTo>
                    <a:pt x="71365" y="112860"/>
                    <a:pt x="74243" y="109981"/>
                    <a:pt x="77696" y="109981"/>
                  </a:cubicBezTo>
                  <a:cubicBezTo>
                    <a:pt x="84602" y="109981"/>
                    <a:pt x="91508" y="118043"/>
                    <a:pt x="94386" y="133590"/>
                  </a:cubicBezTo>
                  <a:cubicBezTo>
                    <a:pt x="94386" y="133590"/>
                    <a:pt x="111652" y="109406"/>
                    <a:pt x="141003" y="93282"/>
                  </a:cubicBezTo>
                  <a:cubicBezTo>
                    <a:pt x="149636" y="86373"/>
                    <a:pt x="159996" y="82342"/>
                    <a:pt x="172082" y="81190"/>
                  </a:cubicBezTo>
                  <a:cubicBezTo>
                    <a:pt x="173808" y="81190"/>
                    <a:pt x="175535" y="80615"/>
                    <a:pt x="177261" y="80039"/>
                  </a:cubicBezTo>
                  <a:cubicBezTo>
                    <a:pt x="147910" y="70250"/>
                    <a:pt x="147334" y="40883"/>
                    <a:pt x="147334" y="40883"/>
                  </a:cubicBezTo>
                  <a:lnTo>
                    <a:pt x="183592" y="78887"/>
                  </a:lnTo>
                  <a:cubicBezTo>
                    <a:pt x="184743" y="78887"/>
                    <a:pt x="186470" y="78887"/>
                    <a:pt x="187621" y="78887"/>
                  </a:cubicBezTo>
                  <a:cubicBezTo>
                    <a:pt x="191074" y="69674"/>
                    <a:pt x="204311" y="42610"/>
                    <a:pt x="244022" y="53551"/>
                  </a:cubicBezTo>
                  <a:cubicBezTo>
                    <a:pt x="244022" y="53551"/>
                    <a:pt x="238267" y="74280"/>
                    <a:pt x="218123" y="81766"/>
                  </a:cubicBezTo>
                  <a:cubicBezTo>
                    <a:pt x="235389" y="85797"/>
                    <a:pt x="254382" y="94434"/>
                    <a:pt x="273949" y="109981"/>
                  </a:cubicBezTo>
                  <a:cubicBezTo>
                    <a:pt x="277978" y="109981"/>
                    <a:pt x="280280" y="112860"/>
                    <a:pt x="280280" y="116315"/>
                  </a:cubicBezTo>
                  <a:lnTo>
                    <a:pt x="280280" y="116315"/>
                  </a:lnTo>
                  <a:cubicBezTo>
                    <a:pt x="280280" y="116315"/>
                    <a:pt x="346465" y="181959"/>
                    <a:pt x="346465" y="181959"/>
                  </a:cubicBezTo>
                  <a:cubicBezTo>
                    <a:pt x="346465" y="179079"/>
                    <a:pt x="346465" y="176200"/>
                    <a:pt x="346465" y="173321"/>
                  </a:cubicBezTo>
                  <a:cubicBezTo>
                    <a:pt x="346465" y="77736"/>
                    <a:pt x="268770" y="0"/>
                    <a:pt x="173233" y="0"/>
                  </a:cubicBezTo>
                  <a:cubicBezTo>
                    <a:pt x="77696" y="0"/>
                    <a:pt x="0" y="77736"/>
                    <a:pt x="0" y="173321"/>
                  </a:cubicBezTo>
                  <a:cubicBezTo>
                    <a:pt x="0" y="268907"/>
                    <a:pt x="77696" y="346643"/>
                    <a:pt x="173233" y="346643"/>
                  </a:cubicBezTo>
                  <a:cubicBezTo>
                    <a:pt x="268770" y="346643"/>
                    <a:pt x="175535" y="346643"/>
                    <a:pt x="176686" y="346643"/>
                  </a:cubicBezTo>
                  <a:lnTo>
                    <a:pt x="105896" y="276969"/>
                  </a:lnTo>
                  <a:lnTo>
                    <a:pt x="102443" y="236086"/>
                  </a:lnTo>
                  <a:close/>
                </a:path>
              </a:pathLst>
            </a:custGeom>
            <a:solidFill>
              <a:srgbClr val="00979B"/>
            </a:solidFill>
            <a:ln w="12700"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B0A20685-E176-A60F-1C72-76D0EF47914F}"/>
                </a:ext>
              </a:extLst>
            </p:cNvPr>
            <p:cNvSpPr/>
            <p:nvPr/>
          </p:nvSpPr>
          <p:spPr>
            <a:xfrm>
              <a:off x="5051424" y="3066809"/>
              <a:ext cx="275675" cy="305759"/>
            </a:xfrm>
            <a:custGeom>
              <a:avLst/>
              <a:gdLst>
                <a:gd name="connsiteX0" fmla="*/ 275100 w 275675"/>
                <a:gd name="connsiteY0" fmla="*/ 140500 h 305759"/>
                <a:gd name="connsiteX1" fmla="*/ 208915 w 275675"/>
                <a:gd name="connsiteY1" fmla="*/ 75432 h 305759"/>
                <a:gd name="connsiteX2" fmla="*/ 208915 w 275675"/>
                <a:gd name="connsiteY2" fmla="*/ 75432 h 305759"/>
                <a:gd name="connsiteX3" fmla="*/ 202584 w 275675"/>
                <a:gd name="connsiteY3" fmla="*/ 69098 h 305759"/>
                <a:gd name="connsiteX4" fmla="*/ 146759 w 275675"/>
                <a:gd name="connsiteY4" fmla="*/ 40883 h 305759"/>
                <a:gd name="connsiteX5" fmla="*/ 172657 w 275675"/>
                <a:gd name="connsiteY5" fmla="*/ 12668 h 305759"/>
                <a:gd name="connsiteX6" fmla="*/ 116256 w 275675"/>
                <a:gd name="connsiteY6" fmla="*/ 38004 h 305759"/>
                <a:gd name="connsiteX7" fmla="*/ 112227 w 275675"/>
                <a:gd name="connsiteY7" fmla="*/ 38004 h 305759"/>
                <a:gd name="connsiteX8" fmla="*/ 75969 w 275675"/>
                <a:gd name="connsiteY8" fmla="*/ 0 h 305759"/>
                <a:gd name="connsiteX9" fmla="*/ 105896 w 275675"/>
                <a:gd name="connsiteY9" fmla="*/ 39156 h 305759"/>
                <a:gd name="connsiteX10" fmla="*/ 100717 w 275675"/>
                <a:gd name="connsiteY10" fmla="*/ 40307 h 305759"/>
                <a:gd name="connsiteX11" fmla="*/ 69638 w 275675"/>
                <a:gd name="connsiteY11" fmla="*/ 52400 h 305759"/>
                <a:gd name="connsiteX12" fmla="*/ 23021 w 275675"/>
                <a:gd name="connsiteY12" fmla="*/ 92707 h 305759"/>
                <a:gd name="connsiteX13" fmla="*/ 6331 w 275675"/>
                <a:gd name="connsiteY13" fmla="*/ 69098 h 305759"/>
                <a:gd name="connsiteX14" fmla="*/ 0 w 275675"/>
                <a:gd name="connsiteY14" fmla="*/ 75432 h 305759"/>
                <a:gd name="connsiteX15" fmla="*/ 0 w 275675"/>
                <a:gd name="connsiteY15" fmla="*/ 158350 h 305759"/>
                <a:gd name="connsiteX16" fmla="*/ 3453 w 275675"/>
                <a:gd name="connsiteY16" fmla="*/ 166412 h 305759"/>
                <a:gd name="connsiteX17" fmla="*/ 31654 w 275675"/>
                <a:gd name="connsiteY17" fmla="*/ 195203 h 305759"/>
                <a:gd name="connsiteX18" fmla="*/ 35107 w 275675"/>
                <a:gd name="connsiteY18" fmla="*/ 236086 h 305759"/>
                <a:gd name="connsiteX19" fmla="*/ 105896 w 275675"/>
                <a:gd name="connsiteY19" fmla="*/ 305760 h 305759"/>
                <a:gd name="connsiteX20" fmla="*/ 275676 w 275675"/>
                <a:gd name="connsiteY20" fmla="*/ 141076 h 30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5675" h="305759">
                  <a:moveTo>
                    <a:pt x="275100" y="140500"/>
                  </a:moveTo>
                  <a:lnTo>
                    <a:pt x="208915" y="75432"/>
                  </a:lnTo>
                  <a:lnTo>
                    <a:pt x="208915" y="75432"/>
                  </a:lnTo>
                  <a:cubicBezTo>
                    <a:pt x="208915" y="71977"/>
                    <a:pt x="206037" y="68523"/>
                    <a:pt x="202584" y="69098"/>
                  </a:cubicBezTo>
                  <a:cubicBezTo>
                    <a:pt x="183016" y="53551"/>
                    <a:pt x="164024" y="44914"/>
                    <a:pt x="146759" y="40883"/>
                  </a:cubicBezTo>
                  <a:cubicBezTo>
                    <a:pt x="166326" y="33398"/>
                    <a:pt x="172657" y="12668"/>
                    <a:pt x="172657" y="12668"/>
                  </a:cubicBezTo>
                  <a:cubicBezTo>
                    <a:pt x="133522" y="1728"/>
                    <a:pt x="119709" y="28791"/>
                    <a:pt x="116256" y="38004"/>
                  </a:cubicBezTo>
                  <a:cubicBezTo>
                    <a:pt x="115105" y="38004"/>
                    <a:pt x="113378" y="38004"/>
                    <a:pt x="112227" y="38004"/>
                  </a:cubicBezTo>
                  <a:lnTo>
                    <a:pt x="75969" y="0"/>
                  </a:lnTo>
                  <a:cubicBezTo>
                    <a:pt x="75969" y="0"/>
                    <a:pt x="76545" y="28791"/>
                    <a:pt x="105896" y="39156"/>
                  </a:cubicBezTo>
                  <a:cubicBezTo>
                    <a:pt x="104170" y="39156"/>
                    <a:pt x="102443" y="39732"/>
                    <a:pt x="100717" y="40307"/>
                  </a:cubicBezTo>
                  <a:cubicBezTo>
                    <a:pt x="89206" y="40883"/>
                    <a:pt x="78271" y="45490"/>
                    <a:pt x="69638" y="52400"/>
                  </a:cubicBezTo>
                  <a:cubicBezTo>
                    <a:pt x="40287" y="68523"/>
                    <a:pt x="23021" y="92707"/>
                    <a:pt x="23021" y="92707"/>
                  </a:cubicBezTo>
                  <a:cubicBezTo>
                    <a:pt x="20143" y="77736"/>
                    <a:pt x="13237" y="69674"/>
                    <a:pt x="6331" y="69098"/>
                  </a:cubicBezTo>
                  <a:cubicBezTo>
                    <a:pt x="2878" y="69098"/>
                    <a:pt x="0" y="71977"/>
                    <a:pt x="0" y="75432"/>
                  </a:cubicBezTo>
                  <a:lnTo>
                    <a:pt x="0" y="158350"/>
                  </a:lnTo>
                  <a:cubicBezTo>
                    <a:pt x="0" y="161229"/>
                    <a:pt x="1151" y="164108"/>
                    <a:pt x="3453" y="166412"/>
                  </a:cubicBezTo>
                  <a:lnTo>
                    <a:pt x="31654" y="195203"/>
                  </a:lnTo>
                  <a:lnTo>
                    <a:pt x="35107" y="236086"/>
                  </a:lnTo>
                  <a:lnTo>
                    <a:pt x="105896" y="305760"/>
                  </a:lnTo>
                  <a:cubicBezTo>
                    <a:pt x="197405" y="304033"/>
                    <a:pt x="271072" y="231479"/>
                    <a:pt x="275676" y="141076"/>
                  </a:cubicBezTo>
                  <a:close/>
                </a:path>
              </a:pathLst>
            </a:custGeom>
            <a:solidFill>
              <a:srgbClr val="087377"/>
            </a:solidFill>
            <a:ln w="12700" cap="flat">
              <a:noFill/>
              <a:prstDash val="solid"/>
              <a:miter/>
            </a:ln>
          </p:spPr>
          <p:txBody>
            <a:bodyPr rtlCol="0" anchor="ctr"/>
            <a:lstStyle/>
            <a:p>
              <a:endParaRPr lang="en-US"/>
            </a:p>
          </p:txBody>
        </p:sp>
        <p:grpSp>
          <p:nvGrpSpPr>
            <p:cNvPr id="63" name="Graphic 39">
              <a:extLst>
                <a:ext uri="{FF2B5EF4-FFF2-40B4-BE49-F238E27FC236}">
                  <a16:creationId xmlns:a16="http://schemas.microsoft.com/office/drawing/2014/main" id="{AC9F5299-85C0-6D78-13CF-9142C5D1AF7D}"/>
                </a:ext>
              </a:extLst>
            </p:cNvPr>
            <p:cNvGrpSpPr/>
            <p:nvPr/>
          </p:nvGrpSpPr>
          <p:grpSpPr>
            <a:xfrm>
              <a:off x="5050273" y="3065658"/>
              <a:ext cx="210066" cy="234933"/>
              <a:chOff x="5050273" y="3065658"/>
              <a:chExt cx="210066" cy="234933"/>
            </a:xfrm>
            <a:noFill/>
          </p:grpSpPr>
          <p:sp>
            <p:nvSpPr>
              <p:cNvPr id="64" name="Freeform 63">
                <a:extLst>
                  <a:ext uri="{FF2B5EF4-FFF2-40B4-BE49-F238E27FC236}">
                    <a16:creationId xmlns:a16="http://schemas.microsoft.com/office/drawing/2014/main" id="{F12D994E-3886-D1AB-1556-3AE0C5916676}"/>
                  </a:ext>
                </a:extLst>
              </p:cNvPr>
              <p:cNvSpPr/>
              <p:nvPr/>
            </p:nvSpPr>
            <p:spPr>
              <a:xfrm>
                <a:off x="5168063" y="3133605"/>
                <a:ext cx="92275" cy="142227"/>
              </a:xfrm>
              <a:custGeom>
                <a:avLst/>
                <a:gdLst>
                  <a:gd name="connsiteX0" fmla="*/ 45658 w 92275"/>
                  <a:gd name="connsiteY0" fmla="*/ 141651 h 142227"/>
                  <a:gd name="connsiteX1" fmla="*/ 88823 w 92275"/>
                  <a:gd name="connsiteY1" fmla="*/ 97313 h 142227"/>
                  <a:gd name="connsiteX2" fmla="*/ 92276 w 92275"/>
                  <a:gd name="connsiteY2" fmla="*/ 89252 h 142227"/>
                  <a:gd name="connsiteX3" fmla="*/ 92276 w 92275"/>
                  <a:gd name="connsiteY3" fmla="*/ 6334 h 142227"/>
                  <a:gd name="connsiteX4" fmla="*/ 85945 w 92275"/>
                  <a:gd name="connsiteY4" fmla="*/ 0 h 142227"/>
                  <a:gd name="connsiteX5" fmla="*/ 69255 w 92275"/>
                  <a:gd name="connsiteY5" fmla="*/ 23608 h 142227"/>
                  <a:gd name="connsiteX6" fmla="*/ 63499 w 92275"/>
                  <a:gd name="connsiteY6" fmla="*/ 69674 h 142227"/>
                  <a:gd name="connsiteX7" fmla="*/ 49687 w 92275"/>
                  <a:gd name="connsiteY7" fmla="*/ 73705 h 142227"/>
                  <a:gd name="connsiteX8" fmla="*/ 34148 w 92275"/>
                  <a:gd name="connsiteY8" fmla="*/ 89252 h 142227"/>
                  <a:gd name="connsiteX9" fmla="*/ 7674 w 92275"/>
                  <a:gd name="connsiteY9" fmla="*/ 101920 h 142227"/>
                  <a:gd name="connsiteX10" fmla="*/ 767 w 92275"/>
                  <a:gd name="connsiteY10" fmla="*/ 142227 h 14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2227">
                    <a:moveTo>
                      <a:pt x="45658" y="141651"/>
                    </a:moveTo>
                    <a:lnTo>
                      <a:pt x="88823" y="97313"/>
                    </a:lnTo>
                    <a:cubicBezTo>
                      <a:pt x="91125" y="95010"/>
                      <a:pt x="92276" y="92131"/>
                      <a:pt x="92276" y="89252"/>
                    </a:cubicBezTo>
                    <a:lnTo>
                      <a:pt x="92276" y="6334"/>
                    </a:lnTo>
                    <a:cubicBezTo>
                      <a:pt x="92276" y="2879"/>
                      <a:pt x="89398" y="0"/>
                      <a:pt x="85945" y="0"/>
                    </a:cubicBezTo>
                    <a:cubicBezTo>
                      <a:pt x="79039" y="0"/>
                      <a:pt x="72132" y="8061"/>
                      <a:pt x="69255" y="23608"/>
                    </a:cubicBezTo>
                    <a:lnTo>
                      <a:pt x="63499" y="69674"/>
                    </a:lnTo>
                    <a:cubicBezTo>
                      <a:pt x="58320" y="69674"/>
                      <a:pt x="53140" y="70250"/>
                      <a:pt x="49687" y="73705"/>
                    </a:cubicBezTo>
                    <a:lnTo>
                      <a:pt x="34148" y="89252"/>
                    </a:lnTo>
                    <a:cubicBezTo>
                      <a:pt x="20335" y="92131"/>
                      <a:pt x="15155" y="93858"/>
                      <a:pt x="7674" y="101920"/>
                    </a:cubicBezTo>
                    <a:cubicBezTo>
                      <a:pt x="-1535" y="111133"/>
                      <a:pt x="-384" y="123801"/>
                      <a:pt x="767" y="142227"/>
                    </a:cubicBezTo>
                  </a:path>
                </a:pathLst>
              </a:custGeom>
              <a:noFill/>
              <a:ln w="12700" cap="flat">
                <a:solidFill>
                  <a:srgbClr val="FFFFFF"/>
                </a:solid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390E2A06-D4B7-AA08-831A-B9F4FF3CDE14}"/>
                  </a:ext>
                </a:extLst>
              </p:cNvPr>
              <p:cNvSpPr/>
              <p:nvPr/>
            </p:nvSpPr>
            <p:spPr>
              <a:xfrm>
                <a:off x="5166529"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2DC7A4BF-AAB7-D66D-A320-D1540F1BA046}"/>
                  </a:ext>
                </a:extLst>
              </p:cNvPr>
              <p:cNvSpPr/>
              <p:nvPr/>
            </p:nvSpPr>
            <p:spPr>
              <a:xfrm>
                <a:off x="5214297" y="3203855"/>
                <a:ext cx="26838" cy="36276"/>
              </a:xfrm>
              <a:custGeom>
                <a:avLst/>
                <a:gdLst>
                  <a:gd name="connsiteX0" fmla="*/ 17841 w 26838"/>
                  <a:gd name="connsiteY0" fmla="*/ 0 h 36276"/>
                  <a:gd name="connsiteX1" fmla="*/ 23021 w 26838"/>
                  <a:gd name="connsiteY1" fmla="*/ 1727 h 36276"/>
                  <a:gd name="connsiteX2" fmla="*/ 25899 w 26838"/>
                  <a:gd name="connsiteY2" fmla="*/ 9213 h 36276"/>
                  <a:gd name="connsiteX3" fmla="*/ 0 w 26838"/>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6838" h="36276">
                    <a:moveTo>
                      <a:pt x="17841" y="0"/>
                    </a:moveTo>
                    <a:cubicBezTo>
                      <a:pt x="19568" y="0"/>
                      <a:pt x="21294" y="576"/>
                      <a:pt x="23021" y="1727"/>
                    </a:cubicBezTo>
                    <a:cubicBezTo>
                      <a:pt x="25899" y="2879"/>
                      <a:pt x="28201" y="6334"/>
                      <a:pt x="25899" y="9213"/>
                    </a:cubicBezTo>
                    <a:lnTo>
                      <a:pt x="0" y="36277"/>
                    </a:lnTo>
                  </a:path>
                </a:pathLst>
              </a:custGeom>
              <a:noFill/>
              <a:ln w="12700" cap="flat">
                <a:solidFill>
                  <a:srgbClr val="FFFFFF"/>
                </a:solid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65397815-D4F9-9EFE-7084-58E070206410}"/>
                  </a:ext>
                </a:extLst>
              </p:cNvPr>
              <p:cNvSpPr/>
              <p:nvPr/>
            </p:nvSpPr>
            <p:spPr>
              <a:xfrm>
                <a:off x="5050273" y="3133605"/>
                <a:ext cx="92275" cy="141651"/>
              </a:xfrm>
              <a:custGeom>
                <a:avLst/>
                <a:gdLst>
                  <a:gd name="connsiteX0" fmla="*/ 91508 w 92275"/>
                  <a:gd name="connsiteY0" fmla="*/ 141076 h 141651"/>
                  <a:gd name="connsiteX1" fmla="*/ 84602 w 92275"/>
                  <a:gd name="connsiteY1" fmla="*/ 101920 h 141651"/>
                  <a:gd name="connsiteX2" fmla="*/ 58128 w 92275"/>
                  <a:gd name="connsiteY2" fmla="*/ 89252 h 141651"/>
                  <a:gd name="connsiteX3" fmla="*/ 42589 w 92275"/>
                  <a:gd name="connsiteY3" fmla="*/ 73705 h 141651"/>
                  <a:gd name="connsiteX4" fmla="*/ 28776 w 92275"/>
                  <a:gd name="connsiteY4" fmla="*/ 69674 h 141651"/>
                  <a:gd name="connsiteX5" fmla="*/ 23021 w 92275"/>
                  <a:gd name="connsiteY5" fmla="*/ 23608 h 141651"/>
                  <a:gd name="connsiteX6" fmla="*/ 6331 w 92275"/>
                  <a:gd name="connsiteY6" fmla="*/ 0 h 141651"/>
                  <a:gd name="connsiteX7" fmla="*/ 0 w 92275"/>
                  <a:gd name="connsiteY7" fmla="*/ 6334 h 141651"/>
                  <a:gd name="connsiteX8" fmla="*/ 0 w 92275"/>
                  <a:gd name="connsiteY8" fmla="*/ 89252 h 141651"/>
                  <a:gd name="connsiteX9" fmla="*/ 3453 w 92275"/>
                  <a:gd name="connsiteY9" fmla="*/ 97313 h 141651"/>
                  <a:gd name="connsiteX10" fmla="*/ 46617 w 92275"/>
                  <a:gd name="connsiteY10" fmla="*/ 141651 h 14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1651">
                    <a:moveTo>
                      <a:pt x="91508" y="141076"/>
                    </a:moveTo>
                    <a:cubicBezTo>
                      <a:pt x="92659" y="123225"/>
                      <a:pt x="93810" y="110557"/>
                      <a:pt x="84602" y="101920"/>
                    </a:cubicBezTo>
                    <a:cubicBezTo>
                      <a:pt x="77120" y="94434"/>
                      <a:pt x="71940" y="92707"/>
                      <a:pt x="58128" y="89252"/>
                    </a:cubicBezTo>
                    <a:lnTo>
                      <a:pt x="42589" y="73705"/>
                    </a:lnTo>
                    <a:cubicBezTo>
                      <a:pt x="39711" y="70826"/>
                      <a:pt x="33956" y="69098"/>
                      <a:pt x="28776" y="69674"/>
                    </a:cubicBezTo>
                    <a:lnTo>
                      <a:pt x="23021" y="23608"/>
                    </a:lnTo>
                    <a:cubicBezTo>
                      <a:pt x="20143" y="8637"/>
                      <a:pt x="13237" y="576"/>
                      <a:pt x="6331" y="0"/>
                    </a:cubicBezTo>
                    <a:cubicBezTo>
                      <a:pt x="2878" y="0"/>
                      <a:pt x="0" y="2879"/>
                      <a:pt x="0" y="6334"/>
                    </a:cubicBezTo>
                    <a:lnTo>
                      <a:pt x="0" y="89252"/>
                    </a:lnTo>
                    <a:cubicBezTo>
                      <a:pt x="0" y="92131"/>
                      <a:pt x="1151" y="95010"/>
                      <a:pt x="3453" y="97313"/>
                    </a:cubicBezTo>
                    <a:lnTo>
                      <a:pt x="46617" y="141651"/>
                    </a:lnTo>
                  </a:path>
                </a:pathLst>
              </a:custGeom>
              <a:noFill/>
              <a:ln w="12700" cap="flat">
                <a:solidFill>
                  <a:srgbClr val="FFFFFF"/>
                </a:solid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671F6FE6-733D-29DB-C37D-38E2750ADFEB}"/>
                  </a:ext>
                </a:extLst>
              </p:cNvPr>
              <p:cNvSpPr/>
              <p:nvPr/>
            </p:nvSpPr>
            <p:spPr>
              <a:xfrm>
                <a:off x="5085380"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48324B71-5CEA-2C38-F995-70EAAC2635E9}"/>
                  </a:ext>
                </a:extLst>
              </p:cNvPr>
              <p:cNvSpPr/>
              <p:nvPr/>
            </p:nvSpPr>
            <p:spPr>
              <a:xfrm>
                <a:off x="5069224" y="3203855"/>
                <a:ext cx="28817" cy="36276"/>
              </a:xfrm>
              <a:custGeom>
                <a:avLst/>
                <a:gdLst>
                  <a:gd name="connsiteX0" fmla="*/ 9825 w 28817"/>
                  <a:gd name="connsiteY0" fmla="*/ 0 h 36276"/>
                  <a:gd name="connsiteX1" fmla="*/ 4070 w 28817"/>
                  <a:gd name="connsiteY1" fmla="*/ 1727 h 36276"/>
                  <a:gd name="connsiteX2" fmla="*/ 1192 w 28817"/>
                  <a:gd name="connsiteY2" fmla="*/ 9213 h 36276"/>
                  <a:gd name="connsiteX3" fmla="*/ 28817 w 28817"/>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8817" h="36276">
                    <a:moveTo>
                      <a:pt x="9825" y="0"/>
                    </a:moveTo>
                    <a:cubicBezTo>
                      <a:pt x="7523" y="0"/>
                      <a:pt x="5796" y="576"/>
                      <a:pt x="4070" y="1727"/>
                    </a:cubicBezTo>
                    <a:cubicBezTo>
                      <a:pt x="1192" y="2879"/>
                      <a:pt x="-1686" y="6334"/>
                      <a:pt x="1192" y="9213"/>
                    </a:cubicBezTo>
                    <a:lnTo>
                      <a:pt x="28817" y="36277"/>
                    </a:lnTo>
                  </a:path>
                </a:pathLst>
              </a:custGeom>
              <a:noFill/>
              <a:ln w="12700" cap="flat">
                <a:solidFill>
                  <a:srgbClr val="FFFFFF"/>
                </a:solid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71513F24-C676-EF2E-1C6B-060F47CB16C0}"/>
                  </a:ext>
                </a:extLst>
              </p:cNvPr>
              <p:cNvSpPr/>
              <p:nvPr/>
            </p:nvSpPr>
            <p:spPr>
              <a:xfrm>
                <a:off x="5099768" y="3105389"/>
                <a:ext cx="109349" cy="111708"/>
              </a:xfrm>
              <a:custGeom>
                <a:avLst/>
                <a:gdLst>
                  <a:gd name="connsiteX0" fmla="*/ 109349 w 109349"/>
                  <a:gd name="connsiteY0" fmla="*/ 55854 h 111708"/>
                  <a:gd name="connsiteX1" fmla="*/ 54675 w 109349"/>
                  <a:gd name="connsiteY1" fmla="*/ 111709 h 111708"/>
                  <a:gd name="connsiteX2" fmla="*/ 0 w 109349"/>
                  <a:gd name="connsiteY2" fmla="*/ 55854 h 111708"/>
                  <a:gd name="connsiteX3" fmla="*/ 54675 w 109349"/>
                  <a:gd name="connsiteY3" fmla="*/ 0 h 111708"/>
                  <a:gd name="connsiteX4" fmla="*/ 109349 w 109349"/>
                  <a:gd name="connsiteY4" fmla="*/ 55854 h 111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9" h="111708">
                    <a:moveTo>
                      <a:pt x="109349" y="55854"/>
                    </a:moveTo>
                    <a:cubicBezTo>
                      <a:pt x="109349" y="86702"/>
                      <a:pt x="84871" y="111709"/>
                      <a:pt x="54675" y="111709"/>
                    </a:cubicBezTo>
                    <a:cubicBezTo>
                      <a:pt x="24479" y="111709"/>
                      <a:pt x="0" y="86702"/>
                      <a:pt x="0" y="55854"/>
                    </a:cubicBezTo>
                    <a:cubicBezTo>
                      <a:pt x="0" y="25007"/>
                      <a:pt x="24479" y="0"/>
                      <a:pt x="54675" y="0"/>
                    </a:cubicBezTo>
                    <a:cubicBezTo>
                      <a:pt x="84871" y="0"/>
                      <a:pt x="109349" y="25007"/>
                      <a:pt x="109349" y="55854"/>
                    </a:cubicBezTo>
                    <a:close/>
                  </a:path>
                </a:pathLst>
              </a:custGeom>
              <a:noFill/>
              <a:ln w="12700" cap="flat">
                <a:solidFill>
                  <a:srgbClr val="FFFFFF"/>
                </a:solid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964AAA35-5CE7-F3AC-74E9-F11E477A3001}"/>
                  </a:ext>
                </a:extLst>
              </p:cNvPr>
              <p:cNvSpPr/>
              <p:nvPr/>
            </p:nvSpPr>
            <p:spPr>
              <a:xfrm rot="-947999">
                <a:off x="5112912" y="3116152"/>
                <a:ext cx="87479" cy="87524"/>
              </a:xfrm>
              <a:custGeom>
                <a:avLst/>
                <a:gdLst>
                  <a:gd name="connsiteX0" fmla="*/ 87480 w 87479"/>
                  <a:gd name="connsiteY0" fmla="*/ 43762 h 87524"/>
                  <a:gd name="connsiteX1" fmla="*/ 43740 w 87479"/>
                  <a:gd name="connsiteY1" fmla="*/ 87524 h 87524"/>
                  <a:gd name="connsiteX2" fmla="*/ 0 w 87479"/>
                  <a:gd name="connsiteY2" fmla="*/ 43762 h 87524"/>
                  <a:gd name="connsiteX3" fmla="*/ 43740 w 87479"/>
                  <a:gd name="connsiteY3" fmla="*/ 0 h 87524"/>
                  <a:gd name="connsiteX4" fmla="*/ 87480 w 87479"/>
                  <a:gd name="connsiteY4" fmla="*/ 43762 h 8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79" h="87524">
                    <a:moveTo>
                      <a:pt x="87480" y="43762"/>
                    </a:moveTo>
                    <a:cubicBezTo>
                      <a:pt x="87480" y="67931"/>
                      <a:pt x="67897" y="87524"/>
                      <a:pt x="43740" y="87524"/>
                    </a:cubicBezTo>
                    <a:cubicBezTo>
                      <a:pt x="19583" y="87524"/>
                      <a:pt x="0" y="67931"/>
                      <a:pt x="0" y="43762"/>
                    </a:cubicBezTo>
                    <a:cubicBezTo>
                      <a:pt x="0" y="19592"/>
                      <a:pt x="19583" y="0"/>
                      <a:pt x="43740" y="0"/>
                    </a:cubicBezTo>
                    <a:cubicBezTo>
                      <a:pt x="67897" y="0"/>
                      <a:pt x="87480" y="19593"/>
                      <a:pt x="87480" y="43762"/>
                    </a:cubicBezTo>
                    <a:close/>
                  </a:path>
                </a:pathLst>
              </a:custGeom>
              <a:noFill/>
              <a:ln w="12700" cap="flat">
                <a:solidFill>
                  <a:srgbClr val="FFFFFF"/>
                </a:solid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02E6E3FD-3597-3885-57D0-5C7530DB8268}"/>
                  </a:ext>
                </a:extLst>
              </p:cNvPr>
              <p:cNvSpPr/>
              <p:nvPr/>
            </p:nvSpPr>
            <p:spPr>
              <a:xfrm>
                <a:off x="5126818" y="3065658"/>
                <a:ext cx="39711" cy="41458"/>
              </a:xfrm>
              <a:custGeom>
                <a:avLst/>
                <a:gdLst>
                  <a:gd name="connsiteX0" fmla="*/ 0 w 39711"/>
                  <a:gd name="connsiteY0" fmla="*/ 0 h 41458"/>
                  <a:gd name="connsiteX1" fmla="*/ 39711 w 39711"/>
                  <a:gd name="connsiteY1" fmla="*/ 41459 h 41458"/>
                </a:gdLst>
                <a:ahLst/>
                <a:cxnLst>
                  <a:cxn ang="0">
                    <a:pos x="connsiteX0" y="connsiteY0"/>
                  </a:cxn>
                  <a:cxn ang="0">
                    <a:pos x="connsiteX1" y="connsiteY1"/>
                  </a:cxn>
                </a:cxnLst>
                <a:rect l="l" t="t" r="r" b="b"/>
                <a:pathLst>
                  <a:path w="39711" h="41458">
                    <a:moveTo>
                      <a:pt x="0" y="0"/>
                    </a:moveTo>
                    <a:cubicBezTo>
                      <a:pt x="0" y="0"/>
                      <a:pt x="575" y="35125"/>
                      <a:pt x="39711" y="41459"/>
                    </a:cubicBezTo>
                  </a:path>
                </a:pathLst>
              </a:custGeom>
              <a:noFill/>
              <a:ln w="12700" cap="flat">
                <a:solidFill>
                  <a:srgbClr val="FFFFFF"/>
                </a:solid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688BAA05-AFE8-0097-48D7-EFFE8BA85B7B}"/>
                  </a:ext>
                </a:extLst>
              </p:cNvPr>
              <p:cNvSpPr/>
              <p:nvPr/>
            </p:nvSpPr>
            <p:spPr>
              <a:xfrm>
                <a:off x="5166529" y="3075715"/>
                <a:ext cx="56976" cy="33260"/>
              </a:xfrm>
              <a:custGeom>
                <a:avLst/>
                <a:gdLst>
                  <a:gd name="connsiteX0" fmla="*/ 0 w 56976"/>
                  <a:gd name="connsiteY0" fmla="*/ 30826 h 33260"/>
                  <a:gd name="connsiteX1" fmla="*/ 56977 w 56976"/>
                  <a:gd name="connsiteY1" fmla="*/ 2610 h 33260"/>
                  <a:gd name="connsiteX2" fmla="*/ 0 w 56976"/>
                  <a:gd name="connsiteY2" fmla="*/ 30826 h 33260"/>
                </a:gdLst>
                <a:ahLst/>
                <a:cxnLst>
                  <a:cxn ang="0">
                    <a:pos x="connsiteX0" y="connsiteY0"/>
                  </a:cxn>
                  <a:cxn ang="0">
                    <a:pos x="connsiteX1" y="connsiteY1"/>
                  </a:cxn>
                  <a:cxn ang="0">
                    <a:pos x="connsiteX2" y="connsiteY2"/>
                  </a:cxn>
                </a:cxnLst>
                <a:rect l="l" t="t" r="r" b="b"/>
                <a:pathLst>
                  <a:path w="56976" h="33260">
                    <a:moveTo>
                      <a:pt x="0" y="30826"/>
                    </a:moveTo>
                    <a:cubicBezTo>
                      <a:pt x="0" y="30826"/>
                      <a:pt x="10359" y="-10633"/>
                      <a:pt x="56977" y="2610"/>
                    </a:cubicBezTo>
                    <a:cubicBezTo>
                      <a:pt x="56977" y="2610"/>
                      <a:pt x="45466" y="43494"/>
                      <a:pt x="0" y="30826"/>
                    </a:cubicBezTo>
                    <a:close/>
                  </a:path>
                </a:pathLst>
              </a:custGeom>
              <a:noFill/>
              <a:ln w="12700" cap="flat">
                <a:solidFill>
                  <a:srgbClr val="FFFFFF"/>
                </a:solid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36A244B0-7F27-BE2D-02E5-563076C8F10D}"/>
                  </a:ext>
                </a:extLst>
              </p:cNvPr>
              <p:cNvSpPr/>
              <p:nvPr/>
            </p:nvSpPr>
            <p:spPr>
              <a:xfrm>
                <a:off x="5166529" y="3078326"/>
                <a:ext cx="56976" cy="28790"/>
              </a:xfrm>
              <a:custGeom>
                <a:avLst/>
                <a:gdLst>
                  <a:gd name="connsiteX0" fmla="*/ 56977 w 56976"/>
                  <a:gd name="connsiteY0" fmla="*/ 0 h 28790"/>
                  <a:gd name="connsiteX1" fmla="*/ 0 w 56976"/>
                  <a:gd name="connsiteY1" fmla="*/ 28791 h 28790"/>
                </a:gdLst>
                <a:ahLst/>
                <a:cxnLst>
                  <a:cxn ang="0">
                    <a:pos x="connsiteX0" y="connsiteY0"/>
                  </a:cxn>
                  <a:cxn ang="0">
                    <a:pos x="connsiteX1" y="connsiteY1"/>
                  </a:cxn>
                </a:cxnLst>
                <a:rect l="l" t="t" r="r" b="b"/>
                <a:pathLst>
                  <a:path w="56976" h="28790">
                    <a:moveTo>
                      <a:pt x="56977" y="0"/>
                    </a:moveTo>
                    <a:lnTo>
                      <a:pt x="0" y="28791"/>
                    </a:lnTo>
                  </a:path>
                </a:pathLst>
              </a:custGeom>
              <a:ln w="12700" cap="flat">
                <a:solidFill>
                  <a:srgbClr val="FFFFFF"/>
                </a:solid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1EFC69CF-0A71-EDC3-7762-579B9D523D2B}"/>
                  </a:ext>
                </a:extLst>
              </p:cNvPr>
              <p:cNvSpPr/>
              <p:nvPr/>
            </p:nvSpPr>
            <p:spPr>
              <a:xfrm>
                <a:off x="5128544" y="3135332"/>
                <a:ext cx="44315" cy="52975"/>
              </a:xfrm>
              <a:custGeom>
                <a:avLst/>
                <a:gdLst>
                  <a:gd name="connsiteX0" fmla="*/ 43164 w 44315"/>
                  <a:gd name="connsiteY0" fmla="*/ 46065 h 52975"/>
                  <a:gd name="connsiteX1" fmla="*/ 25899 w 44315"/>
                  <a:gd name="connsiteY1" fmla="*/ 52975 h 52975"/>
                  <a:gd name="connsiteX2" fmla="*/ 0 w 44315"/>
                  <a:gd name="connsiteY2" fmla="*/ 26488 h 52975"/>
                  <a:gd name="connsiteX3" fmla="*/ 25899 w 44315"/>
                  <a:gd name="connsiteY3" fmla="*/ 0 h 52975"/>
                  <a:gd name="connsiteX4" fmla="*/ 44315 w 44315"/>
                  <a:gd name="connsiteY4" fmla="*/ 7486 h 5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5" h="52975">
                    <a:moveTo>
                      <a:pt x="43164" y="46065"/>
                    </a:moveTo>
                    <a:cubicBezTo>
                      <a:pt x="38560" y="50096"/>
                      <a:pt x="32229" y="52975"/>
                      <a:pt x="25899" y="52975"/>
                    </a:cubicBezTo>
                    <a:cubicBezTo>
                      <a:pt x="11510" y="52975"/>
                      <a:pt x="0" y="41459"/>
                      <a:pt x="0" y="26488"/>
                    </a:cubicBezTo>
                    <a:cubicBezTo>
                      <a:pt x="0" y="11516"/>
                      <a:pt x="11510" y="0"/>
                      <a:pt x="25899" y="0"/>
                    </a:cubicBezTo>
                    <a:cubicBezTo>
                      <a:pt x="40287" y="0"/>
                      <a:pt x="39711" y="2879"/>
                      <a:pt x="44315" y="7486"/>
                    </a:cubicBezTo>
                  </a:path>
                </a:pathLst>
              </a:custGeom>
              <a:noFill/>
              <a:ln w="12700" cap="flat">
                <a:solidFill>
                  <a:srgbClr val="FFFFFF"/>
                </a:solid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217B41D4-FE9F-5343-C441-08395953E230}"/>
                  </a:ext>
                </a:extLst>
              </p:cNvPr>
              <p:cNvSpPr/>
              <p:nvPr/>
            </p:nvSpPr>
            <p:spPr>
              <a:xfrm>
                <a:off x="5120487" y="3156637"/>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4363DFC2-61ED-A26B-0EC4-2EB9A9BEBED9}"/>
                  </a:ext>
                </a:extLst>
              </p:cNvPr>
              <p:cNvSpPr/>
              <p:nvPr/>
            </p:nvSpPr>
            <p:spPr>
              <a:xfrm>
                <a:off x="5120487" y="3167578"/>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grpSp>
      </p:grpSp>
      <p:sp>
        <p:nvSpPr>
          <p:cNvPr id="79" name="Slide Number Placeholder 5">
            <a:extLst>
              <a:ext uri="{FF2B5EF4-FFF2-40B4-BE49-F238E27FC236}">
                <a16:creationId xmlns:a16="http://schemas.microsoft.com/office/drawing/2014/main" id="{68D7C090-F2A1-0B27-8FDE-C6569543CC89}"/>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56</a:t>
            </a:fld>
            <a:endParaRPr lang="fr-CA" sz="1200" dirty="0"/>
          </a:p>
        </p:txBody>
      </p:sp>
      <p:pic>
        <p:nvPicPr>
          <p:cNvPr id="5" name="Picture 4">
            <a:extLst>
              <a:ext uri="{FF2B5EF4-FFF2-40B4-BE49-F238E27FC236}">
                <a16:creationId xmlns:a16="http://schemas.microsoft.com/office/drawing/2014/main" id="{7AF2BB54-A9C5-FEC9-D918-704968FD00DF}"/>
              </a:ext>
            </a:extLst>
          </p:cNvPr>
          <p:cNvPicPr>
            <a:picLocks noChangeAspect="1"/>
          </p:cNvPicPr>
          <p:nvPr/>
        </p:nvPicPr>
        <p:blipFill>
          <a:blip r:embed="rId2"/>
          <a:stretch>
            <a:fillRect/>
          </a:stretch>
        </p:blipFill>
        <p:spPr>
          <a:xfrm>
            <a:off x="5595502" y="604269"/>
            <a:ext cx="6146514" cy="5916113"/>
          </a:xfrm>
          <a:prstGeom prst="rect">
            <a:avLst/>
          </a:prstGeom>
        </p:spPr>
      </p:pic>
      <p:sp>
        <p:nvSpPr>
          <p:cNvPr id="9" name="TextBox 8">
            <a:extLst>
              <a:ext uri="{FF2B5EF4-FFF2-40B4-BE49-F238E27FC236}">
                <a16:creationId xmlns:a16="http://schemas.microsoft.com/office/drawing/2014/main" id="{6E5D9D31-1E66-02A2-48B2-746D47B7AFF3}"/>
              </a:ext>
            </a:extLst>
          </p:cNvPr>
          <p:cNvSpPr txBox="1"/>
          <p:nvPr/>
        </p:nvSpPr>
        <p:spPr>
          <a:xfrm>
            <a:off x="8255281" y="367843"/>
            <a:ext cx="3936719" cy="369332"/>
          </a:xfrm>
          <a:prstGeom prst="rect">
            <a:avLst/>
          </a:prstGeom>
          <a:solidFill>
            <a:srgbClr val="EC7C69"/>
          </a:solidFill>
        </p:spPr>
        <p:txBody>
          <a:bodyPr wrap="none" rtlCol="0">
            <a:spAutoFit/>
          </a:bodyPr>
          <a:lstStyle/>
          <a:p>
            <a:pPr algn="ctr"/>
            <a:r>
              <a:rPr lang="en-IE" dirty="0">
                <a:solidFill>
                  <a:schemeClr val="bg1"/>
                </a:solidFill>
              </a:rPr>
              <a:t>Information provided by </a:t>
            </a:r>
            <a:r>
              <a:rPr lang="en-IE" dirty="0">
                <a:solidFill>
                  <a:schemeClr val="bg1"/>
                </a:solidFill>
                <a:hlinkClick r:id="rId3">
                  <a:extLst>
                    <a:ext uri="{A12FA001-AC4F-418D-AE19-62706E023703}">
                      <ahyp:hlinkClr xmlns:ahyp="http://schemas.microsoft.com/office/drawing/2018/hyperlinkcolor" val="tx"/>
                    </a:ext>
                  </a:extLst>
                </a:hlinkClick>
              </a:rPr>
              <a:t>www.savills.ie  </a:t>
            </a:r>
            <a:endParaRPr lang="en-IE" dirty="0">
              <a:solidFill>
                <a:schemeClr val="bg1"/>
              </a:solidFill>
            </a:endParaRPr>
          </a:p>
        </p:txBody>
      </p:sp>
    </p:spTree>
    <p:extLst>
      <p:ext uri="{BB962C8B-B14F-4D97-AF65-F5344CB8AC3E}">
        <p14:creationId xmlns:p14="http://schemas.microsoft.com/office/powerpoint/2010/main" val="36035868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EF7AB-06A5-999B-4985-488E2501CB63}"/>
            </a:ext>
          </a:extLst>
        </p:cNvPr>
        <p:cNvGrpSpPr/>
        <p:nvPr/>
      </p:nvGrpSpPr>
      <p:grpSpPr>
        <a:xfrm>
          <a:off x="0" y="0"/>
          <a:ext cx="0" cy="0"/>
          <a:chOff x="0" y="0"/>
          <a:chExt cx="0" cy="0"/>
        </a:xfrm>
      </p:grpSpPr>
      <p:sp>
        <p:nvSpPr>
          <p:cNvPr id="37" name="Freeform 36">
            <a:extLst>
              <a:ext uri="{FF2B5EF4-FFF2-40B4-BE49-F238E27FC236}">
                <a16:creationId xmlns:a16="http://schemas.microsoft.com/office/drawing/2014/main" id="{D5160D9B-5307-530E-6261-82EDD160B250}"/>
              </a:ext>
            </a:extLst>
          </p:cNvPr>
          <p:cNvSpPr/>
          <p:nvPr/>
        </p:nvSpPr>
        <p:spPr>
          <a:xfrm rot="5400000">
            <a:off x="2431599" y="3517464"/>
            <a:ext cx="2173047" cy="5759105"/>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FBA63B"/>
            </a:solidFill>
            <a:prstDash val="solid"/>
            <a:miter/>
          </a:ln>
        </p:spPr>
        <p:txBody>
          <a:bodyPr wrap="square" rtlCol="0" anchor="ctr">
            <a:noAutofit/>
          </a:bodyPr>
          <a:lstStyle/>
          <a:p>
            <a:endParaRPr lang="en-US"/>
          </a:p>
        </p:txBody>
      </p:sp>
      <p:sp>
        <p:nvSpPr>
          <p:cNvPr id="2" name="Text Placeholder 3">
            <a:extLst>
              <a:ext uri="{FF2B5EF4-FFF2-40B4-BE49-F238E27FC236}">
                <a16:creationId xmlns:a16="http://schemas.microsoft.com/office/drawing/2014/main" id="{9E5E4AC3-83B4-5304-D301-7D089ED6C07D}"/>
              </a:ext>
            </a:extLst>
          </p:cNvPr>
          <p:cNvSpPr txBox="1">
            <a:spLocks/>
          </p:cNvSpPr>
          <p:nvPr/>
        </p:nvSpPr>
        <p:spPr>
          <a:xfrm>
            <a:off x="638570" y="460983"/>
            <a:ext cx="4209877" cy="72439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IE" sz="3600" dirty="0"/>
              <a:t>Geodesic Domes</a:t>
            </a:r>
          </a:p>
          <a:p>
            <a:pPr>
              <a:lnSpc>
                <a:spcPts val="3720"/>
              </a:lnSpc>
            </a:pPr>
            <a:endParaRPr lang="en-IE" sz="3600" dirty="0"/>
          </a:p>
        </p:txBody>
      </p:sp>
      <p:cxnSp>
        <p:nvCxnSpPr>
          <p:cNvPr id="3" name="Straight Connector 2">
            <a:extLst>
              <a:ext uri="{FF2B5EF4-FFF2-40B4-BE49-F238E27FC236}">
                <a16:creationId xmlns:a16="http://schemas.microsoft.com/office/drawing/2014/main" id="{0408B6F4-6EB4-D6CC-D788-8FAA930FB6CE}"/>
              </a:ext>
            </a:extLst>
          </p:cNvPr>
          <p:cNvCxnSpPr>
            <a:cxnSpLocks/>
          </p:cNvCxnSpPr>
          <p:nvPr/>
        </p:nvCxnSpPr>
        <p:spPr>
          <a:xfrm>
            <a:off x="0" y="1068885"/>
            <a:ext cx="270192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0E2C192-AD24-EAB1-280F-21B80FBFF63C}"/>
              </a:ext>
            </a:extLst>
          </p:cNvPr>
          <p:cNvSpPr txBox="1"/>
          <p:nvPr/>
        </p:nvSpPr>
        <p:spPr>
          <a:xfrm>
            <a:off x="605790" y="1404147"/>
            <a:ext cx="4663604" cy="3337517"/>
          </a:xfrm>
          <a:prstGeom prst="rect">
            <a:avLst/>
          </a:prstGeom>
          <a:noFill/>
        </p:spPr>
        <p:txBody>
          <a:bodyPr wrap="square">
            <a:spAutoFit/>
          </a:bodyPr>
          <a:lstStyle/>
          <a:p>
            <a:pPr marL="342900" indent="-342900">
              <a:lnSpc>
                <a:spcPts val="2340"/>
              </a:lnSpc>
              <a:buClr>
                <a:srgbClr val="EC7C69"/>
              </a:buClr>
              <a:buFont typeface="Arial" panose="020B0604020202020204" pitchFamily="34" charset="0"/>
              <a:buChar char="•"/>
            </a:pPr>
            <a:r>
              <a:rPr lang="en-US" sz="2200" dirty="0">
                <a:solidFill>
                  <a:srgbClr val="494949"/>
                </a:solidFill>
              </a:rPr>
              <a:t>Simple facility to construct and can be suitable for </a:t>
            </a:r>
            <a:r>
              <a:rPr lang="en-US" sz="2200" b="1" dirty="0">
                <a:solidFill>
                  <a:srgbClr val="494949"/>
                </a:solidFill>
              </a:rPr>
              <a:t>year-round use</a:t>
            </a:r>
            <a:r>
              <a:rPr lang="en-US" sz="2200" dirty="0">
                <a:solidFill>
                  <a:srgbClr val="494949"/>
                </a:solidFill>
              </a:rPr>
              <a:t>, depending on specification. </a:t>
            </a:r>
          </a:p>
          <a:p>
            <a:pPr marL="342900" indent="-342900">
              <a:lnSpc>
                <a:spcPts val="2340"/>
              </a:lnSpc>
              <a:buClr>
                <a:srgbClr val="EC7C69"/>
              </a:buClr>
              <a:buFont typeface="Arial" panose="020B0604020202020204" pitchFamily="34" charset="0"/>
              <a:buChar char="•"/>
            </a:pPr>
            <a:r>
              <a:rPr lang="en-US" sz="2200" dirty="0">
                <a:solidFill>
                  <a:srgbClr val="494949"/>
                </a:solidFill>
              </a:rPr>
              <a:t>The external appearance and </a:t>
            </a:r>
            <a:r>
              <a:rPr lang="en-US" sz="2200" b="1" dirty="0">
                <a:solidFill>
                  <a:srgbClr val="494949"/>
                </a:solidFill>
              </a:rPr>
              <a:t>evening light spill can cause issues with obtaining planning permission</a:t>
            </a:r>
            <a:r>
              <a:rPr lang="en-US" sz="2200" dirty="0">
                <a:solidFill>
                  <a:srgbClr val="494949"/>
                </a:solidFill>
              </a:rPr>
              <a:t>, although manufacturers are beginning to offer a variety of more muted external </a:t>
            </a:r>
            <a:r>
              <a:rPr lang="en-US" sz="2200" dirty="0" err="1">
                <a:solidFill>
                  <a:srgbClr val="494949"/>
                </a:solidFill>
              </a:rPr>
              <a:t>colours</a:t>
            </a:r>
            <a:r>
              <a:rPr lang="en-US" sz="2200" dirty="0">
                <a:solidFill>
                  <a:srgbClr val="494949"/>
                </a:solidFill>
              </a:rPr>
              <a:t>. </a:t>
            </a:r>
          </a:p>
          <a:p>
            <a:pPr marL="342900" indent="-342900">
              <a:lnSpc>
                <a:spcPts val="2340"/>
              </a:lnSpc>
              <a:buClr>
                <a:srgbClr val="EC7C69"/>
              </a:buClr>
              <a:buFont typeface="Arial" panose="020B0604020202020204" pitchFamily="34" charset="0"/>
              <a:buChar char="•"/>
            </a:pPr>
            <a:r>
              <a:rPr lang="en-US" sz="2200" b="1" dirty="0">
                <a:solidFill>
                  <a:srgbClr val="494949"/>
                </a:solidFill>
              </a:rPr>
              <a:t>Good ROI </a:t>
            </a:r>
            <a:r>
              <a:rPr lang="en-US" sz="2200" dirty="0">
                <a:solidFill>
                  <a:srgbClr val="494949"/>
                </a:solidFill>
              </a:rPr>
              <a:t>in the right location. Ideal for summer stargazing breaks.</a:t>
            </a:r>
            <a:endParaRPr lang="en-IE" sz="2200" b="1" dirty="0">
              <a:solidFill>
                <a:srgbClr val="494949"/>
              </a:solidFill>
            </a:endParaRPr>
          </a:p>
        </p:txBody>
      </p:sp>
      <p:sp>
        <p:nvSpPr>
          <p:cNvPr id="36" name="TextBox 35">
            <a:extLst>
              <a:ext uri="{FF2B5EF4-FFF2-40B4-BE49-F238E27FC236}">
                <a16:creationId xmlns:a16="http://schemas.microsoft.com/office/drawing/2014/main" id="{0BA8A049-C935-6A3A-455E-A1111E5675CC}"/>
              </a:ext>
            </a:extLst>
          </p:cNvPr>
          <p:cNvSpPr txBox="1"/>
          <p:nvPr/>
        </p:nvSpPr>
        <p:spPr>
          <a:xfrm>
            <a:off x="1191053" y="5467758"/>
            <a:ext cx="4078341" cy="646331"/>
          </a:xfrm>
          <a:prstGeom prst="rect">
            <a:avLst/>
          </a:prstGeom>
          <a:noFill/>
        </p:spPr>
        <p:txBody>
          <a:bodyPr wrap="square" rtlCol="0">
            <a:spAutoFit/>
          </a:bodyPr>
          <a:lstStyle/>
          <a:p>
            <a:pPr>
              <a:tabLst>
                <a:tab pos="2265363" algn="l"/>
              </a:tabLst>
            </a:pPr>
            <a:r>
              <a:rPr lang="en-US" sz="1800" b="1" dirty="0">
                <a:solidFill>
                  <a:srgbClr val="494949"/>
                </a:solidFill>
              </a:rPr>
              <a:t>Typical Unit Cost 	</a:t>
            </a:r>
            <a:r>
              <a:rPr lang="en-US" sz="1800" dirty="0">
                <a:solidFill>
                  <a:srgbClr val="494949"/>
                </a:solidFill>
              </a:rPr>
              <a:t>€6,000-15,000</a:t>
            </a:r>
          </a:p>
          <a:p>
            <a:pPr>
              <a:tabLst>
                <a:tab pos="2265363" algn="l"/>
              </a:tabLst>
            </a:pPr>
            <a:r>
              <a:rPr lang="en-US" sz="1800" b="1" dirty="0">
                <a:solidFill>
                  <a:srgbClr val="494949"/>
                </a:solidFill>
              </a:rPr>
              <a:t>Typical Nightly Rental 	</a:t>
            </a:r>
            <a:r>
              <a:rPr lang="en-US" sz="1800" dirty="0">
                <a:solidFill>
                  <a:srgbClr val="494949"/>
                </a:solidFill>
              </a:rPr>
              <a:t>€95-150</a:t>
            </a:r>
            <a:endParaRPr lang="en-IE" sz="1800" dirty="0">
              <a:solidFill>
                <a:srgbClr val="494949"/>
              </a:solidFill>
            </a:endParaRPr>
          </a:p>
        </p:txBody>
      </p:sp>
      <p:grpSp>
        <p:nvGrpSpPr>
          <p:cNvPr id="60" name="Group 59">
            <a:extLst>
              <a:ext uri="{FF2B5EF4-FFF2-40B4-BE49-F238E27FC236}">
                <a16:creationId xmlns:a16="http://schemas.microsoft.com/office/drawing/2014/main" id="{A221AB4B-48D1-ED6D-EC95-47AF074A54AD}"/>
              </a:ext>
            </a:extLst>
          </p:cNvPr>
          <p:cNvGrpSpPr/>
          <p:nvPr/>
        </p:nvGrpSpPr>
        <p:grpSpPr>
          <a:xfrm>
            <a:off x="245827" y="5376061"/>
            <a:ext cx="790813" cy="789906"/>
            <a:chOff x="4979483" y="3025351"/>
            <a:chExt cx="347616" cy="347217"/>
          </a:xfrm>
        </p:grpSpPr>
        <p:sp>
          <p:nvSpPr>
            <p:cNvPr id="61" name="Freeform 60">
              <a:extLst>
                <a:ext uri="{FF2B5EF4-FFF2-40B4-BE49-F238E27FC236}">
                  <a16:creationId xmlns:a16="http://schemas.microsoft.com/office/drawing/2014/main" id="{92AAA8A3-BEF5-764D-647E-0AC3709A19E2}"/>
                </a:ext>
              </a:extLst>
            </p:cNvPr>
            <p:cNvSpPr/>
            <p:nvPr/>
          </p:nvSpPr>
          <p:spPr>
            <a:xfrm>
              <a:off x="4979483" y="3025351"/>
              <a:ext cx="346465" cy="346642"/>
            </a:xfrm>
            <a:custGeom>
              <a:avLst/>
              <a:gdLst>
                <a:gd name="connsiteX0" fmla="*/ 103019 w 346465"/>
                <a:gd name="connsiteY0" fmla="*/ 236086 h 346642"/>
                <a:gd name="connsiteX1" fmla="*/ 74818 w 346465"/>
                <a:gd name="connsiteY1" fmla="*/ 207295 h 346642"/>
                <a:gd name="connsiteX2" fmla="*/ 71365 w 346465"/>
                <a:gd name="connsiteY2" fmla="*/ 199233 h 346642"/>
                <a:gd name="connsiteX3" fmla="*/ 71365 w 346465"/>
                <a:gd name="connsiteY3" fmla="*/ 116315 h 346642"/>
                <a:gd name="connsiteX4" fmla="*/ 77696 w 346465"/>
                <a:gd name="connsiteY4" fmla="*/ 109981 h 346642"/>
                <a:gd name="connsiteX5" fmla="*/ 94386 w 346465"/>
                <a:gd name="connsiteY5" fmla="*/ 133590 h 346642"/>
                <a:gd name="connsiteX6" fmla="*/ 141003 w 346465"/>
                <a:gd name="connsiteY6" fmla="*/ 93282 h 346642"/>
                <a:gd name="connsiteX7" fmla="*/ 172082 w 346465"/>
                <a:gd name="connsiteY7" fmla="*/ 81190 h 346642"/>
                <a:gd name="connsiteX8" fmla="*/ 177261 w 346465"/>
                <a:gd name="connsiteY8" fmla="*/ 80039 h 346642"/>
                <a:gd name="connsiteX9" fmla="*/ 147334 w 346465"/>
                <a:gd name="connsiteY9" fmla="*/ 40883 h 346642"/>
                <a:gd name="connsiteX10" fmla="*/ 183592 w 346465"/>
                <a:gd name="connsiteY10" fmla="*/ 78887 h 346642"/>
                <a:gd name="connsiteX11" fmla="*/ 187621 w 346465"/>
                <a:gd name="connsiteY11" fmla="*/ 78887 h 346642"/>
                <a:gd name="connsiteX12" fmla="*/ 244022 w 346465"/>
                <a:gd name="connsiteY12" fmla="*/ 53551 h 346642"/>
                <a:gd name="connsiteX13" fmla="*/ 218123 w 346465"/>
                <a:gd name="connsiteY13" fmla="*/ 81766 h 346642"/>
                <a:gd name="connsiteX14" fmla="*/ 273949 w 346465"/>
                <a:gd name="connsiteY14" fmla="*/ 109981 h 346642"/>
                <a:gd name="connsiteX15" fmla="*/ 280280 w 346465"/>
                <a:gd name="connsiteY15" fmla="*/ 116315 h 346642"/>
                <a:gd name="connsiteX16" fmla="*/ 280280 w 346465"/>
                <a:gd name="connsiteY16" fmla="*/ 116315 h 346642"/>
                <a:gd name="connsiteX17" fmla="*/ 346465 w 346465"/>
                <a:gd name="connsiteY17" fmla="*/ 181959 h 346642"/>
                <a:gd name="connsiteX18" fmla="*/ 346465 w 346465"/>
                <a:gd name="connsiteY18" fmla="*/ 173321 h 346642"/>
                <a:gd name="connsiteX19" fmla="*/ 173233 w 346465"/>
                <a:gd name="connsiteY19" fmla="*/ 0 h 346642"/>
                <a:gd name="connsiteX20" fmla="*/ 0 w 346465"/>
                <a:gd name="connsiteY20" fmla="*/ 173321 h 346642"/>
                <a:gd name="connsiteX21" fmla="*/ 173233 w 346465"/>
                <a:gd name="connsiteY21" fmla="*/ 346643 h 346642"/>
                <a:gd name="connsiteX22" fmla="*/ 176686 w 346465"/>
                <a:gd name="connsiteY22" fmla="*/ 346643 h 346642"/>
                <a:gd name="connsiteX23" fmla="*/ 105896 w 346465"/>
                <a:gd name="connsiteY23" fmla="*/ 276969 h 346642"/>
                <a:gd name="connsiteX24" fmla="*/ 102443 w 346465"/>
                <a:gd name="connsiteY24" fmla="*/ 236086 h 34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6465" h="346642">
                  <a:moveTo>
                    <a:pt x="103019" y="236086"/>
                  </a:moveTo>
                  <a:lnTo>
                    <a:pt x="74818" y="207295"/>
                  </a:lnTo>
                  <a:cubicBezTo>
                    <a:pt x="72516" y="204991"/>
                    <a:pt x="71365" y="202688"/>
                    <a:pt x="71365" y="199233"/>
                  </a:cubicBezTo>
                  <a:lnTo>
                    <a:pt x="71365" y="116315"/>
                  </a:lnTo>
                  <a:cubicBezTo>
                    <a:pt x="71365" y="112860"/>
                    <a:pt x="74243" y="109981"/>
                    <a:pt x="77696" y="109981"/>
                  </a:cubicBezTo>
                  <a:cubicBezTo>
                    <a:pt x="84602" y="109981"/>
                    <a:pt x="91508" y="118043"/>
                    <a:pt x="94386" y="133590"/>
                  </a:cubicBezTo>
                  <a:cubicBezTo>
                    <a:pt x="94386" y="133590"/>
                    <a:pt x="111652" y="109406"/>
                    <a:pt x="141003" y="93282"/>
                  </a:cubicBezTo>
                  <a:cubicBezTo>
                    <a:pt x="149636" y="86373"/>
                    <a:pt x="159996" y="82342"/>
                    <a:pt x="172082" y="81190"/>
                  </a:cubicBezTo>
                  <a:cubicBezTo>
                    <a:pt x="173808" y="81190"/>
                    <a:pt x="175535" y="80615"/>
                    <a:pt x="177261" y="80039"/>
                  </a:cubicBezTo>
                  <a:cubicBezTo>
                    <a:pt x="147910" y="70250"/>
                    <a:pt x="147334" y="40883"/>
                    <a:pt x="147334" y="40883"/>
                  </a:cubicBezTo>
                  <a:lnTo>
                    <a:pt x="183592" y="78887"/>
                  </a:lnTo>
                  <a:cubicBezTo>
                    <a:pt x="184743" y="78887"/>
                    <a:pt x="186470" y="78887"/>
                    <a:pt x="187621" y="78887"/>
                  </a:cubicBezTo>
                  <a:cubicBezTo>
                    <a:pt x="191074" y="69674"/>
                    <a:pt x="204311" y="42610"/>
                    <a:pt x="244022" y="53551"/>
                  </a:cubicBezTo>
                  <a:cubicBezTo>
                    <a:pt x="244022" y="53551"/>
                    <a:pt x="238267" y="74280"/>
                    <a:pt x="218123" y="81766"/>
                  </a:cubicBezTo>
                  <a:cubicBezTo>
                    <a:pt x="235389" y="85797"/>
                    <a:pt x="254382" y="94434"/>
                    <a:pt x="273949" y="109981"/>
                  </a:cubicBezTo>
                  <a:cubicBezTo>
                    <a:pt x="277978" y="109981"/>
                    <a:pt x="280280" y="112860"/>
                    <a:pt x="280280" y="116315"/>
                  </a:cubicBezTo>
                  <a:lnTo>
                    <a:pt x="280280" y="116315"/>
                  </a:lnTo>
                  <a:cubicBezTo>
                    <a:pt x="280280" y="116315"/>
                    <a:pt x="346465" y="181959"/>
                    <a:pt x="346465" y="181959"/>
                  </a:cubicBezTo>
                  <a:cubicBezTo>
                    <a:pt x="346465" y="179079"/>
                    <a:pt x="346465" y="176200"/>
                    <a:pt x="346465" y="173321"/>
                  </a:cubicBezTo>
                  <a:cubicBezTo>
                    <a:pt x="346465" y="77736"/>
                    <a:pt x="268770" y="0"/>
                    <a:pt x="173233" y="0"/>
                  </a:cubicBezTo>
                  <a:cubicBezTo>
                    <a:pt x="77696" y="0"/>
                    <a:pt x="0" y="77736"/>
                    <a:pt x="0" y="173321"/>
                  </a:cubicBezTo>
                  <a:cubicBezTo>
                    <a:pt x="0" y="268907"/>
                    <a:pt x="77696" y="346643"/>
                    <a:pt x="173233" y="346643"/>
                  </a:cubicBezTo>
                  <a:cubicBezTo>
                    <a:pt x="268770" y="346643"/>
                    <a:pt x="175535" y="346643"/>
                    <a:pt x="176686" y="346643"/>
                  </a:cubicBezTo>
                  <a:lnTo>
                    <a:pt x="105896" y="276969"/>
                  </a:lnTo>
                  <a:lnTo>
                    <a:pt x="102443" y="236086"/>
                  </a:lnTo>
                  <a:close/>
                </a:path>
              </a:pathLst>
            </a:custGeom>
            <a:solidFill>
              <a:srgbClr val="00979B"/>
            </a:solidFill>
            <a:ln w="12700"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C46297EE-BF48-C204-FAC6-992FBCF95116}"/>
                </a:ext>
              </a:extLst>
            </p:cNvPr>
            <p:cNvSpPr/>
            <p:nvPr/>
          </p:nvSpPr>
          <p:spPr>
            <a:xfrm>
              <a:off x="5051424" y="3066809"/>
              <a:ext cx="275675" cy="305759"/>
            </a:xfrm>
            <a:custGeom>
              <a:avLst/>
              <a:gdLst>
                <a:gd name="connsiteX0" fmla="*/ 275100 w 275675"/>
                <a:gd name="connsiteY0" fmla="*/ 140500 h 305759"/>
                <a:gd name="connsiteX1" fmla="*/ 208915 w 275675"/>
                <a:gd name="connsiteY1" fmla="*/ 75432 h 305759"/>
                <a:gd name="connsiteX2" fmla="*/ 208915 w 275675"/>
                <a:gd name="connsiteY2" fmla="*/ 75432 h 305759"/>
                <a:gd name="connsiteX3" fmla="*/ 202584 w 275675"/>
                <a:gd name="connsiteY3" fmla="*/ 69098 h 305759"/>
                <a:gd name="connsiteX4" fmla="*/ 146759 w 275675"/>
                <a:gd name="connsiteY4" fmla="*/ 40883 h 305759"/>
                <a:gd name="connsiteX5" fmla="*/ 172657 w 275675"/>
                <a:gd name="connsiteY5" fmla="*/ 12668 h 305759"/>
                <a:gd name="connsiteX6" fmla="*/ 116256 w 275675"/>
                <a:gd name="connsiteY6" fmla="*/ 38004 h 305759"/>
                <a:gd name="connsiteX7" fmla="*/ 112227 w 275675"/>
                <a:gd name="connsiteY7" fmla="*/ 38004 h 305759"/>
                <a:gd name="connsiteX8" fmla="*/ 75969 w 275675"/>
                <a:gd name="connsiteY8" fmla="*/ 0 h 305759"/>
                <a:gd name="connsiteX9" fmla="*/ 105896 w 275675"/>
                <a:gd name="connsiteY9" fmla="*/ 39156 h 305759"/>
                <a:gd name="connsiteX10" fmla="*/ 100717 w 275675"/>
                <a:gd name="connsiteY10" fmla="*/ 40307 h 305759"/>
                <a:gd name="connsiteX11" fmla="*/ 69638 w 275675"/>
                <a:gd name="connsiteY11" fmla="*/ 52400 h 305759"/>
                <a:gd name="connsiteX12" fmla="*/ 23021 w 275675"/>
                <a:gd name="connsiteY12" fmla="*/ 92707 h 305759"/>
                <a:gd name="connsiteX13" fmla="*/ 6331 w 275675"/>
                <a:gd name="connsiteY13" fmla="*/ 69098 h 305759"/>
                <a:gd name="connsiteX14" fmla="*/ 0 w 275675"/>
                <a:gd name="connsiteY14" fmla="*/ 75432 h 305759"/>
                <a:gd name="connsiteX15" fmla="*/ 0 w 275675"/>
                <a:gd name="connsiteY15" fmla="*/ 158350 h 305759"/>
                <a:gd name="connsiteX16" fmla="*/ 3453 w 275675"/>
                <a:gd name="connsiteY16" fmla="*/ 166412 h 305759"/>
                <a:gd name="connsiteX17" fmla="*/ 31654 w 275675"/>
                <a:gd name="connsiteY17" fmla="*/ 195203 h 305759"/>
                <a:gd name="connsiteX18" fmla="*/ 35107 w 275675"/>
                <a:gd name="connsiteY18" fmla="*/ 236086 h 305759"/>
                <a:gd name="connsiteX19" fmla="*/ 105896 w 275675"/>
                <a:gd name="connsiteY19" fmla="*/ 305760 h 305759"/>
                <a:gd name="connsiteX20" fmla="*/ 275676 w 275675"/>
                <a:gd name="connsiteY20" fmla="*/ 141076 h 30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5675" h="305759">
                  <a:moveTo>
                    <a:pt x="275100" y="140500"/>
                  </a:moveTo>
                  <a:lnTo>
                    <a:pt x="208915" y="75432"/>
                  </a:lnTo>
                  <a:lnTo>
                    <a:pt x="208915" y="75432"/>
                  </a:lnTo>
                  <a:cubicBezTo>
                    <a:pt x="208915" y="71977"/>
                    <a:pt x="206037" y="68523"/>
                    <a:pt x="202584" y="69098"/>
                  </a:cubicBezTo>
                  <a:cubicBezTo>
                    <a:pt x="183016" y="53551"/>
                    <a:pt x="164024" y="44914"/>
                    <a:pt x="146759" y="40883"/>
                  </a:cubicBezTo>
                  <a:cubicBezTo>
                    <a:pt x="166326" y="33398"/>
                    <a:pt x="172657" y="12668"/>
                    <a:pt x="172657" y="12668"/>
                  </a:cubicBezTo>
                  <a:cubicBezTo>
                    <a:pt x="133522" y="1728"/>
                    <a:pt x="119709" y="28791"/>
                    <a:pt x="116256" y="38004"/>
                  </a:cubicBezTo>
                  <a:cubicBezTo>
                    <a:pt x="115105" y="38004"/>
                    <a:pt x="113378" y="38004"/>
                    <a:pt x="112227" y="38004"/>
                  </a:cubicBezTo>
                  <a:lnTo>
                    <a:pt x="75969" y="0"/>
                  </a:lnTo>
                  <a:cubicBezTo>
                    <a:pt x="75969" y="0"/>
                    <a:pt x="76545" y="28791"/>
                    <a:pt x="105896" y="39156"/>
                  </a:cubicBezTo>
                  <a:cubicBezTo>
                    <a:pt x="104170" y="39156"/>
                    <a:pt x="102443" y="39732"/>
                    <a:pt x="100717" y="40307"/>
                  </a:cubicBezTo>
                  <a:cubicBezTo>
                    <a:pt x="89206" y="40883"/>
                    <a:pt x="78271" y="45490"/>
                    <a:pt x="69638" y="52400"/>
                  </a:cubicBezTo>
                  <a:cubicBezTo>
                    <a:pt x="40287" y="68523"/>
                    <a:pt x="23021" y="92707"/>
                    <a:pt x="23021" y="92707"/>
                  </a:cubicBezTo>
                  <a:cubicBezTo>
                    <a:pt x="20143" y="77736"/>
                    <a:pt x="13237" y="69674"/>
                    <a:pt x="6331" y="69098"/>
                  </a:cubicBezTo>
                  <a:cubicBezTo>
                    <a:pt x="2878" y="69098"/>
                    <a:pt x="0" y="71977"/>
                    <a:pt x="0" y="75432"/>
                  </a:cubicBezTo>
                  <a:lnTo>
                    <a:pt x="0" y="158350"/>
                  </a:lnTo>
                  <a:cubicBezTo>
                    <a:pt x="0" y="161229"/>
                    <a:pt x="1151" y="164108"/>
                    <a:pt x="3453" y="166412"/>
                  </a:cubicBezTo>
                  <a:lnTo>
                    <a:pt x="31654" y="195203"/>
                  </a:lnTo>
                  <a:lnTo>
                    <a:pt x="35107" y="236086"/>
                  </a:lnTo>
                  <a:lnTo>
                    <a:pt x="105896" y="305760"/>
                  </a:lnTo>
                  <a:cubicBezTo>
                    <a:pt x="197405" y="304033"/>
                    <a:pt x="271072" y="231479"/>
                    <a:pt x="275676" y="141076"/>
                  </a:cubicBezTo>
                  <a:close/>
                </a:path>
              </a:pathLst>
            </a:custGeom>
            <a:solidFill>
              <a:srgbClr val="087377"/>
            </a:solidFill>
            <a:ln w="12700" cap="flat">
              <a:noFill/>
              <a:prstDash val="solid"/>
              <a:miter/>
            </a:ln>
          </p:spPr>
          <p:txBody>
            <a:bodyPr rtlCol="0" anchor="ctr"/>
            <a:lstStyle/>
            <a:p>
              <a:endParaRPr lang="en-US"/>
            </a:p>
          </p:txBody>
        </p:sp>
        <p:grpSp>
          <p:nvGrpSpPr>
            <p:cNvPr id="63" name="Graphic 39">
              <a:extLst>
                <a:ext uri="{FF2B5EF4-FFF2-40B4-BE49-F238E27FC236}">
                  <a16:creationId xmlns:a16="http://schemas.microsoft.com/office/drawing/2014/main" id="{8DC750B2-672A-8D99-7E7A-5746BB69C146}"/>
                </a:ext>
              </a:extLst>
            </p:cNvPr>
            <p:cNvGrpSpPr/>
            <p:nvPr/>
          </p:nvGrpSpPr>
          <p:grpSpPr>
            <a:xfrm>
              <a:off x="5050273" y="3065658"/>
              <a:ext cx="210066" cy="234933"/>
              <a:chOff x="5050273" y="3065658"/>
              <a:chExt cx="210066" cy="234933"/>
            </a:xfrm>
            <a:noFill/>
          </p:grpSpPr>
          <p:sp>
            <p:nvSpPr>
              <p:cNvPr id="64" name="Freeform 63">
                <a:extLst>
                  <a:ext uri="{FF2B5EF4-FFF2-40B4-BE49-F238E27FC236}">
                    <a16:creationId xmlns:a16="http://schemas.microsoft.com/office/drawing/2014/main" id="{7C5AA441-21DA-9AA4-DEAC-61801AFA47B9}"/>
                  </a:ext>
                </a:extLst>
              </p:cNvPr>
              <p:cNvSpPr/>
              <p:nvPr/>
            </p:nvSpPr>
            <p:spPr>
              <a:xfrm>
                <a:off x="5168063" y="3133605"/>
                <a:ext cx="92275" cy="142227"/>
              </a:xfrm>
              <a:custGeom>
                <a:avLst/>
                <a:gdLst>
                  <a:gd name="connsiteX0" fmla="*/ 45658 w 92275"/>
                  <a:gd name="connsiteY0" fmla="*/ 141651 h 142227"/>
                  <a:gd name="connsiteX1" fmla="*/ 88823 w 92275"/>
                  <a:gd name="connsiteY1" fmla="*/ 97313 h 142227"/>
                  <a:gd name="connsiteX2" fmla="*/ 92276 w 92275"/>
                  <a:gd name="connsiteY2" fmla="*/ 89252 h 142227"/>
                  <a:gd name="connsiteX3" fmla="*/ 92276 w 92275"/>
                  <a:gd name="connsiteY3" fmla="*/ 6334 h 142227"/>
                  <a:gd name="connsiteX4" fmla="*/ 85945 w 92275"/>
                  <a:gd name="connsiteY4" fmla="*/ 0 h 142227"/>
                  <a:gd name="connsiteX5" fmla="*/ 69255 w 92275"/>
                  <a:gd name="connsiteY5" fmla="*/ 23608 h 142227"/>
                  <a:gd name="connsiteX6" fmla="*/ 63499 w 92275"/>
                  <a:gd name="connsiteY6" fmla="*/ 69674 h 142227"/>
                  <a:gd name="connsiteX7" fmla="*/ 49687 w 92275"/>
                  <a:gd name="connsiteY7" fmla="*/ 73705 h 142227"/>
                  <a:gd name="connsiteX8" fmla="*/ 34148 w 92275"/>
                  <a:gd name="connsiteY8" fmla="*/ 89252 h 142227"/>
                  <a:gd name="connsiteX9" fmla="*/ 7674 w 92275"/>
                  <a:gd name="connsiteY9" fmla="*/ 101920 h 142227"/>
                  <a:gd name="connsiteX10" fmla="*/ 767 w 92275"/>
                  <a:gd name="connsiteY10" fmla="*/ 142227 h 14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2227">
                    <a:moveTo>
                      <a:pt x="45658" y="141651"/>
                    </a:moveTo>
                    <a:lnTo>
                      <a:pt x="88823" y="97313"/>
                    </a:lnTo>
                    <a:cubicBezTo>
                      <a:pt x="91125" y="95010"/>
                      <a:pt x="92276" y="92131"/>
                      <a:pt x="92276" y="89252"/>
                    </a:cubicBezTo>
                    <a:lnTo>
                      <a:pt x="92276" y="6334"/>
                    </a:lnTo>
                    <a:cubicBezTo>
                      <a:pt x="92276" y="2879"/>
                      <a:pt x="89398" y="0"/>
                      <a:pt x="85945" y="0"/>
                    </a:cubicBezTo>
                    <a:cubicBezTo>
                      <a:pt x="79039" y="0"/>
                      <a:pt x="72132" y="8061"/>
                      <a:pt x="69255" y="23608"/>
                    </a:cubicBezTo>
                    <a:lnTo>
                      <a:pt x="63499" y="69674"/>
                    </a:lnTo>
                    <a:cubicBezTo>
                      <a:pt x="58320" y="69674"/>
                      <a:pt x="53140" y="70250"/>
                      <a:pt x="49687" y="73705"/>
                    </a:cubicBezTo>
                    <a:lnTo>
                      <a:pt x="34148" y="89252"/>
                    </a:lnTo>
                    <a:cubicBezTo>
                      <a:pt x="20335" y="92131"/>
                      <a:pt x="15155" y="93858"/>
                      <a:pt x="7674" y="101920"/>
                    </a:cubicBezTo>
                    <a:cubicBezTo>
                      <a:pt x="-1535" y="111133"/>
                      <a:pt x="-384" y="123801"/>
                      <a:pt x="767" y="142227"/>
                    </a:cubicBezTo>
                  </a:path>
                </a:pathLst>
              </a:custGeom>
              <a:noFill/>
              <a:ln w="12700" cap="flat">
                <a:solidFill>
                  <a:srgbClr val="FFFFFF"/>
                </a:solid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353170BE-0DBA-DA67-6425-399210334C96}"/>
                  </a:ext>
                </a:extLst>
              </p:cNvPr>
              <p:cNvSpPr/>
              <p:nvPr/>
            </p:nvSpPr>
            <p:spPr>
              <a:xfrm>
                <a:off x="5166529"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39F62A2D-016D-375E-0E7A-59326F721C45}"/>
                  </a:ext>
                </a:extLst>
              </p:cNvPr>
              <p:cNvSpPr/>
              <p:nvPr/>
            </p:nvSpPr>
            <p:spPr>
              <a:xfrm>
                <a:off x="5214297" y="3203855"/>
                <a:ext cx="26838" cy="36276"/>
              </a:xfrm>
              <a:custGeom>
                <a:avLst/>
                <a:gdLst>
                  <a:gd name="connsiteX0" fmla="*/ 17841 w 26838"/>
                  <a:gd name="connsiteY0" fmla="*/ 0 h 36276"/>
                  <a:gd name="connsiteX1" fmla="*/ 23021 w 26838"/>
                  <a:gd name="connsiteY1" fmla="*/ 1727 h 36276"/>
                  <a:gd name="connsiteX2" fmla="*/ 25899 w 26838"/>
                  <a:gd name="connsiteY2" fmla="*/ 9213 h 36276"/>
                  <a:gd name="connsiteX3" fmla="*/ 0 w 26838"/>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6838" h="36276">
                    <a:moveTo>
                      <a:pt x="17841" y="0"/>
                    </a:moveTo>
                    <a:cubicBezTo>
                      <a:pt x="19568" y="0"/>
                      <a:pt x="21294" y="576"/>
                      <a:pt x="23021" y="1727"/>
                    </a:cubicBezTo>
                    <a:cubicBezTo>
                      <a:pt x="25899" y="2879"/>
                      <a:pt x="28201" y="6334"/>
                      <a:pt x="25899" y="9213"/>
                    </a:cubicBezTo>
                    <a:lnTo>
                      <a:pt x="0" y="36277"/>
                    </a:lnTo>
                  </a:path>
                </a:pathLst>
              </a:custGeom>
              <a:noFill/>
              <a:ln w="12700" cap="flat">
                <a:solidFill>
                  <a:srgbClr val="FFFFFF"/>
                </a:solid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1914D56E-D35B-CAE7-9490-AA5187E68CDD}"/>
                  </a:ext>
                </a:extLst>
              </p:cNvPr>
              <p:cNvSpPr/>
              <p:nvPr/>
            </p:nvSpPr>
            <p:spPr>
              <a:xfrm>
                <a:off x="5050273" y="3133605"/>
                <a:ext cx="92275" cy="141651"/>
              </a:xfrm>
              <a:custGeom>
                <a:avLst/>
                <a:gdLst>
                  <a:gd name="connsiteX0" fmla="*/ 91508 w 92275"/>
                  <a:gd name="connsiteY0" fmla="*/ 141076 h 141651"/>
                  <a:gd name="connsiteX1" fmla="*/ 84602 w 92275"/>
                  <a:gd name="connsiteY1" fmla="*/ 101920 h 141651"/>
                  <a:gd name="connsiteX2" fmla="*/ 58128 w 92275"/>
                  <a:gd name="connsiteY2" fmla="*/ 89252 h 141651"/>
                  <a:gd name="connsiteX3" fmla="*/ 42589 w 92275"/>
                  <a:gd name="connsiteY3" fmla="*/ 73705 h 141651"/>
                  <a:gd name="connsiteX4" fmla="*/ 28776 w 92275"/>
                  <a:gd name="connsiteY4" fmla="*/ 69674 h 141651"/>
                  <a:gd name="connsiteX5" fmla="*/ 23021 w 92275"/>
                  <a:gd name="connsiteY5" fmla="*/ 23608 h 141651"/>
                  <a:gd name="connsiteX6" fmla="*/ 6331 w 92275"/>
                  <a:gd name="connsiteY6" fmla="*/ 0 h 141651"/>
                  <a:gd name="connsiteX7" fmla="*/ 0 w 92275"/>
                  <a:gd name="connsiteY7" fmla="*/ 6334 h 141651"/>
                  <a:gd name="connsiteX8" fmla="*/ 0 w 92275"/>
                  <a:gd name="connsiteY8" fmla="*/ 89252 h 141651"/>
                  <a:gd name="connsiteX9" fmla="*/ 3453 w 92275"/>
                  <a:gd name="connsiteY9" fmla="*/ 97313 h 141651"/>
                  <a:gd name="connsiteX10" fmla="*/ 46617 w 92275"/>
                  <a:gd name="connsiteY10" fmla="*/ 141651 h 14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1651">
                    <a:moveTo>
                      <a:pt x="91508" y="141076"/>
                    </a:moveTo>
                    <a:cubicBezTo>
                      <a:pt x="92659" y="123225"/>
                      <a:pt x="93810" y="110557"/>
                      <a:pt x="84602" y="101920"/>
                    </a:cubicBezTo>
                    <a:cubicBezTo>
                      <a:pt x="77120" y="94434"/>
                      <a:pt x="71940" y="92707"/>
                      <a:pt x="58128" y="89252"/>
                    </a:cubicBezTo>
                    <a:lnTo>
                      <a:pt x="42589" y="73705"/>
                    </a:lnTo>
                    <a:cubicBezTo>
                      <a:pt x="39711" y="70826"/>
                      <a:pt x="33956" y="69098"/>
                      <a:pt x="28776" y="69674"/>
                    </a:cubicBezTo>
                    <a:lnTo>
                      <a:pt x="23021" y="23608"/>
                    </a:lnTo>
                    <a:cubicBezTo>
                      <a:pt x="20143" y="8637"/>
                      <a:pt x="13237" y="576"/>
                      <a:pt x="6331" y="0"/>
                    </a:cubicBezTo>
                    <a:cubicBezTo>
                      <a:pt x="2878" y="0"/>
                      <a:pt x="0" y="2879"/>
                      <a:pt x="0" y="6334"/>
                    </a:cubicBezTo>
                    <a:lnTo>
                      <a:pt x="0" y="89252"/>
                    </a:lnTo>
                    <a:cubicBezTo>
                      <a:pt x="0" y="92131"/>
                      <a:pt x="1151" y="95010"/>
                      <a:pt x="3453" y="97313"/>
                    </a:cubicBezTo>
                    <a:lnTo>
                      <a:pt x="46617" y="141651"/>
                    </a:lnTo>
                  </a:path>
                </a:pathLst>
              </a:custGeom>
              <a:noFill/>
              <a:ln w="12700" cap="flat">
                <a:solidFill>
                  <a:srgbClr val="FFFFFF"/>
                </a:solid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4351E386-FA46-74C9-7C0F-B324F20D7991}"/>
                  </a:ext>
                </a:extLst>
              </p:cNvPr>
              <p:cNvSpPr/>
              <p:nvPr/>
            </p:nvSpPr>
            <p:spPr>
              <a:xfrm>
                <a:off x="5085380"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6BC02511-2AB8-9DDB-9C05-422315C52D90}"/>
                  </a:ext>
                </a:extLst>
              </p:cNvPr>
              <p:cNvSpPr/>
              <p:nvPr/>
            </p:nvSpPr>
            <p:spPr>
              <a:xfrm>
                <a:off x="5069224" y="3203855"/>
                <a:ext cx="28817" cy="36276"/>
              </a:xfrm>
              <a:custGeom>
                <a:avLst/>
                <a:gdLst>
                  <a:gd name="connsiteX0" fmla="*/ 9825 w 28817"/>
                  <a:gd name="connsiteY0" fmla="*/ 0 h 36276"/>
                  <a:gd name="connsiteX1" fmla="*/ 4070 w 28817"/>
                  <a:gd name="connsiteY1" fmla="*/ 1727 h 36276"/>
                  <a:gd name="connsiteX2" fmla="*/ 1192 w 28817"/>
                  <a:gd name="connsiteY2" fmla="*/ 9213 h 36276"/>
                  <a:gd name="connsiteX3" fmla="*/ 28817 w 28817"/>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8817" h="36276">
                    <a:moveTo>
                      <a:pt x="9825" y="0"/>
                    </a:moveTo>
                    <a:cubicBezTo>
                      <a:pt x="7523" y="0"/>
                      <a:pt x="5796" y="576"/>
                      <a:pt x="4070" y="1727"/>
                    </a:cubicBezTo>
                    <a:cubicBezTo>
                      <a:pt x="1192" y="2879"/>
                      <a:pt x="-1686" y="6334"/>
                      <a:pt x="1192" y="9213"/>
                    </a:cubicBezTo>
                    <a:lnTo>
                      <a:pt x="28817" y="36277"/>
                    </a:lnTo>
                  </a:path>
                </a:pathLst>
              </a:custGeom>
              <a:noFill/>
              <a:ln w="12700" cap="flat">
                <a:solidFill>
                  <a:srgbClr val="FFFFFF"/>
                </a:solid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BA30F3F9-70CD-2B93-3E2E-CA5F9036B0E6}"/>
                  </a:ext>
                </a:extLst>
              </p:cNvPr>
              <p:cNvSpPr/>
              <p:nvPr/>
            </p:nvSpPr>
            <p:spPr>
              <a:xfrm>
                <a:off x="5099768" y="3105389"/>
                <a:ext cx="109349" cy="111708"/>
              </a:xfrm>
              <a:custGeom>
                <a:avLst/>
                <a:gdLst>
                  <a:gd name="connsiteX0" fmla="*/ 109349 w 109349"/>
                  <a:gd name="connsiteY0" fmla="*/ 55854 h 111708"/>
                  <a:gd name="connsiteX1" fmla="*/ 54675 w 109349"/>
                  <a:gd name="connsiteY1" fmla="*/ 111709 h 111708"/>
                  <a:gd name="connsiteX2" fmla="*/ 0 w 109349"/>
                  <a:gd name="connsiteY2" fmla="*/ 55854 h 111708"/>
                  <a:gd name="connsiteX3" fmla="*/ 54675 w 109349"/>
                  <a:gd name="connsiteY3" fmla="*/ 0 h 111708"/>
                  <a:gd name="connsiteX4" fmla="*/ 109349 w 109349"/>
                  <a:gd name="connsiteY4" fmla="*/ 55854 h 111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9" h="111708">
                    <a:moveTo>
                      <a:pt x="109349" y="55854"/>
                    </a:moveTo>
                    <a:cubicBezTo>
                      <a:pt x="109349" y="86702"/>
                      <a:pt x="84871" y="111709"/>
                      <a:pt x="54675" y="111709"/>
                    </a:cubicBezTo>
                    <a:cubicBezTo>
                      <a:pt x="24479" y="111709"/>
                      <a:pt x="0" y="86702"/>
                      <a:pt x="0" y="55854"/>
                    </a:cubicBezTo>
                    <a:cubicBezTo>
                      <a:pt x="0" y="25007"/>
                      <a:pt x="24479" y="0"/>
                      <a:pt x="54675" y="0"/>
                    </a:cubicBezTo>
                    <a:cubicBezTo>
                      <a:pt x="84871" y="0"/>
                      <a:pt x="109349" y="25007"/>
                      <a:pt x="109349" y="55854"/>
                    </a:cubicBezTo>
                    <a:close/>
                  </a:path>
                </a:pathLst>
              </a:custGeom>
              <a:noFill/>
              <a:ln w="12700" cap="flat">
                <a:solidFill>
                  <a:srgbClr val="FFFFFF"/>
                </a:solid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2D6A1B24-A951-A37E-CEAE-1ED1666DB1A6}"/>
                  </a:ext>
                </a:extLst>
              </p:cNvPr>
              <p:cNvSpPr/>
              <p:nvPr/>
            </p:nvSpPr>
            <p:spPr>
              <a:xfrm rot="-947999">
                <a:off x="5112912" y="3116152"/>
                <a:ext cx="87479" cy="87524"/>
              </a:xfrm>
              <a:custGeom>
                <a:avLst/>
                <a:gdLst>
                  <a:gd name="connsiteX0" fmla="*/ 87480 w 87479"/>
                  <a:gd name="connsiteY0" fmla="*/ 43762 h 87524"/>
                  <a:gd name="connsiteX1" fmla="*/ 43740 w 87479"/>
                  <a:gd name="connsiteY1" fmla="*/ 87524 h 87524"/>
                  <a:gd name="connsiteX2" fmla="*/ 0 w 87479"/>
                  <a:gd name="connsiteY2" fmla="*/ 43762 h 87524"/>
                  <a:gd name="connsiteX3" fmla="*/ 43740 w 87479"/>
                  <a:gd name="connsiteY3" fmla="*/ 0 h 87524"/>
                  <a:gd name="connsiteX4" fmla="*/ 87480 w 87479"/>
                  <a:gd name="connsiteY4" fmla="*/ 43762 h 8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79" h="87524">
                    <a:moveTo>
                      <a:pt x="87480" y="43762"/>
                    </a:moveTo>
                    <a:cubicBezTo>
                      <a:pt x="87480" y="67931"/>
                      <a:pt x="67897" y="87524"/>
                      <a:pt x="43740" y="87524"/>
                    </a:cubicBezTo>
                    <a:cubicBezTo>
                      <a:pt x="19583" y="87524"/>
                      <a:pt x="0" y="67931"/>
                      <a:pt x="0" y="43762"/>
                    </a:cubicBezTo>
                    <a:cubicBezTo>
                      <a:pt x="0" y="19592"/>
                      <a:pt x="19583" y="0"/>
                      <a:pt x="43740" y="0"/>
                    </a:cubicBezTo>
                    <a:cubicBezTo>
                      <a:pt x="67897" y="0"/>
                      <a:pt x="87480" y="19593"/>
                      <a:pt x="87480" y="43762"/>
                    </a:cubicBezTo>
                    <a:close/>
                  </a:path>
                </a:pathLst>
              </a:custGeom>
              <a:noFill/>
              <a:ln w="12700" cap="flat">
                <a:solidFill>
                  <a:srgbClr val="FFFFFF"/>
                </a:solid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DFC8B52C-451E-A2EF-E1EC-83E1C5E33725}"/>
                  </a:ext>
                </a:extLst>
              </p:cNvPr>
              <p:cNvSpPr/>
              <p:nvPr/>
            </p:nvSpPr>
            <p:spPr>
              <a:xfrm>
                <a:off x="5126818" y="3065658"/>
                <a:ext cx="39711" cy="41458"/>
              </a:xfrm>
              <a:custGeom>
                <a:avLst/>
                <a:gdLst>
                  <a:gd name="connsiteX0" fmla="*/ 0 w 39711"/>
                  <a:gd name="connsiteY0" fmla="*/ 0 h 41458"/>
                  <a:gd name="connsiteX1" fmla="*/ 39711 w 39711"/>
                  <a:gd name="connsiteY1" fmla="*/ 41459 h 41458"/>
                </a:gdLst>
                <a:ahLst/>
                <a:cxnLst>
                  <a:cxn ang="0">
                    <a:pos x="connsiteX0" y="connsiteY0"/>
                  </a:cxn>
                  <a:cxn ang="0">
                    <a:pos x="connsiteX1" y="connsiteY1"/>
                  </a:cxn>
                </a:cxnLst>
                <a:rect l="l" t="t" r="r" b="b"/>
                <a:pathLst>
                  <a:path w="39711" h="41458">
                    <a:moveTo>
                      <a:pt x="0" y="0"/>
                    </a:moveTo>
                    <a:cubicBezTo>
                      <a:pt x="0" y="0"/>
                      <a:pt x="575" y="35125"/>
                      <a:pt x="39711" y="41459"/>
                    </a:cubicBezTo>
                  </a:path>
                </a:pathLst>
              </a:custGeom>
              <a:noFill/>
              <a:ln w="12700" cap="flat">
                <a:solidFill>
                  <a:srgbClr val="FFFFFF"/>
                </a:solid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4029E061-861E-8BEE-D109-340E82A5AD9A}"/>
                  </a:ext>
                </a:extLst>
              </p:cNvPr>
              <p:cNvSpPr/>
              <p:nvPr/>
            </p:nvSpPr>
            <p:spPr>
              <a:xfrm>
                <a:off x="5166529" y="3075715"/>
                <a:ext cx="56976" cy="33260"/>
              </a:xfrm>
              <a:custGeom>
                <a:avLst/>
                <a:gdLst>
                  <a:gd name="connsiteX0" fmla="*/ 0 w 56976"/>
                  <a:gd name="connsiteY0" fmla="*/ 30826 h 33260"/>
                  <a:gd name="connsiteX1" fmla="*/ 56977 w 56976"/>
                  <a:gd name="connsiteY1" fmla="*/ 2610 h 33260"/>
                  <a:gd name="connsiteX2" fmla="*/ 0 w 56976"/>
                  <a:gd name="connsiteY2" fmla="*/ 30826 h 33260"/>
                </a:gdLst>
                <a:ahLst/>
                <a:cxnLst>
                  <a:cxn ang="0">
                    <a:pos x="connsiteX0" y="connsiteY0"/>
                  </a:cxn>
                  <a:cxn ang="0">
                    <a:pos x="connsiteX1" y="connsiteY1"/>
                  </a:cxn>
                  <a:cxn ang="0">
                    <a:pos x="connsiteX2" y="connsiteY2"/>
                  </a:cxn>
                </a:cxnLst>
                <a:rect l="l" t="t" r="r" b="b"/>
                <a:pathLst>
                  <a:path w="56976" h="33260">
                    <a:moveTo>
                      <a:pt x="0" y="30826"/>
                    </a:moveTo>
                    <a:cubicBezTo>
                      <a:pt x="0" y="30826"/>
                      <a:pt x="10359" y="-10633"/>
                      <a:pt x="56977" y="2610"/>
                    </a:cubicBezTo>
                    <a:cubicBezTo>
                      <a:pt x="56977" y="2610"/>
                      <a:pt x="45466" y="43494"/>
                      <a:pt x="0" y="30826"/>
                    </a:cubicBezTo>
                    <a:close/>
                  </a:path>
                </a:pathLst>
              </a:custGeom>
              <a:noFill/>
              <a:ln w="12700" cap="flat">
                <a:solidFill>
                  <a:srgbClr val="FFFFFF"/>
                </a:solid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D9A11273-D392-7D71-F0F5-6E01766D40A7}"/>
                  </a:ext>
                </a:extLst>
              </p:cNvPr>
              <p:cNvSpPr/>
              <p:nvPr/>
            </p:nvSpPr>
            <p:spPr>
              <a:xfrm>
                <a:off x="5166529" y="3078326"/>
                <a:ext cx="56976" cy="28790"/>
              </a:xfrm>
              <a:custGeom>
                <a:avLst/>
                <a:gdLst>
                  <a:gd name="connsiteX0" fmla="*/ 56977 w 56976"/>
                  <a:gd name="connsiteY0" fmla="*/ 0 h 28790"/>
                  <a:gd name="connsiteX1" fmla="*/ 0 w 56976"/>
                  <a:gd name="connsiteY1" fmla="*/ 28791 h 28790"/>
                </a:gdLst>
                <a:ahLst/>
                <a:cxnLst>
                  <a:cxn ang="0">
                    <a:pos x="connsiteX0" y="connsiteY0"/>
                  </a:cxn>
                  <a:cxn ang="0">
                    <a:pos x="connsiteX1" y="connsiteY1"/>
                  </a:cxn>
                </a:cxnLst>
                <a:rect l="l" t="t" r="r" b="b"/>
                <a:pathLst>
                  <a:path w="56976" h="28790">
                    <a:moveTo>
                      <a:pt x="56977" y="0"/>
                    </a:moveTo>
                    <a:lnTo>
                      <a:pt x="0" y="28791"/>
                    </a:lnTo>
                  </a:path>
                </a:pathLst>
              </a:custGeom>
              <a:ln w="12700" cap="flat">
                <a:solidFill>
                  <a:srgbClr val="FFFFFF"/>
                </a:solid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526BC8F8-D10F-9EC8-9AAC-4D34571B1B8B}"/>
                  </a:ext>
                </a:extLst>
              </p:cNvPr>
              <p:cNvSpPr/>
              <p:nvPr/>
            </p:nvSpPr>
            <p:spPr>
              <a:xfrm>
                <a:off x="5128544" y="3135332"/>
                <a:ext cx="44315" cy="52975"/>
              </a:xfrm>
              <a:custGeom>
                <a:avLst/>
                <a:gdLst>
                  <a:gd name="connsiteX0" fmla="*/ 43164 w 44315"/>
                  <a:gd name="connsiteY0" fmla="*/ 46065 h 52975"/>
                  <a:gd name="connsiteX1" fmla="*/ 25899 w 44315"/>
                  <a:gd name="connsiteY1" fmla="*/ 52975 h 52975"/>
                  <a:gd name="connsiteX2" fmla="*/ 0 w 44315"/>
                  <a:gd name="connsiteY2" fmla="*/ 26488 h 52975"/>
                  <a:gd name="connsiteX3" fmla="*/ 25899 w 44315"/>
                  <a:gd name="connsiteY3" fmla="*/ 0 h 52975"/>
                  <a:gd name="connsiteX4" fmla="*/ 44315 w 44315"/>
                  <a:gd name="connsiteY4" fmla="*/ 7486 h 5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5" h="52975">
                    <a:moveTo>
                      <a:pt x="43164" y="46065"/>
                    </a:moveTo>
                    <a:cubicBezTo>
                      <a:pt x="38560" y="50096"/>
                      <a:pt x="32229" y="52975"/>
                      <a:pt x="25899" y="52975"/>
                    </a:cubicBezTo>
                    <a:cubicBezTo>
                      <a:pt x="11510" y="52975"/>
                      <a:pt x="0" y="41459"/>
                      <a:pt x="0" y="26488"/>
                    </a:cubicBezTo>
                    <a:cubicBezTo>
                      <a:pt x="0" y="11516"/>
                      <a:pt x="11510" y="0"/>
                      <a:pt x="25899" y="0"/>
                    </a:cubicBezTo>
                    <a:cubicBezTo>
                      <a:pt x="40287" y="0"/>
                      <a:pt x="39711" y="2879"/>
                      <a:pt x="44315" y="7486"/>
                    </a:cubicBezTo>
                  </a:path>
                </a:pathLst>
              </a:custGeom>
              <a:noFill/>
              <a:ln w="12700" cap="flat">
                <a:solidFill>
                  <a:srgbClr val="FFFFFF"/>
                </a:solid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8659E89D-2A0D-A225-3DDA-DA05529BDB90}"/>
                  </a:ext>
                </a:extLst>
              </p:cNvPr>
              <p:cNvSpPr/>
              <p:nvPr/>
            </p:nvSpPr>
            <p:spPr>
              <a:xfrm>
                <a:off x="5120487" y="3156637"/>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7B3DCFBF-020C-5BFB-B314-A4E34E49CDA8}"/>
                  </a:ext>
                </a:extLst>
              </p:cNvPr>
              <p:cNvSpPr/>
              <p:nvPr/>
            </p:nvSpPr>
            <p:spPr>
              <a:xfrm>
                <a:off x="5120487" y="3167578"/>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grpSp>
      </p:grpSp>
      <p:sp>
        <p:nvSpPr>
          <p:cNvPr id="79" name="Slide Number Placeholder 5">
            <a:extLst>
              <a:ext uri="{FF2B5EF4-FFF2-40B4-BE49-F238E27FC236}">
                <a16:creationId xmlns:a16="http://schemas.microsoft.com/office/drawing/2014/main" id="{A76E8779-83F1-7FC0-1D96-B17A93806AAC}"/>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57</a:t>
            </a:fld>
            <a:endParaRPr lang="fr-CA" sz="1200" dirty="0"/>
          </a:p>
        </p:txBody>
      </p:sp>
      <p:pic>
        <p:nvPicPr>
          <p:cNvPr id="6" name="Picture 5">
            <a:extLst>
              <a:ext uri="{FF2B5EF4-FFF2-40B4-BE49-F238E27FC236}">
                <a16:creationId xmlns:a16="http://schemas.microsoft.com/office/drawing/2014/main" id="{EAB2F640-EA67-B2CF-7301-1FA6BF967D5D}"/>
              </a:ext>
            </a:extLst>
          </p:cNvPr>
          <p:cNvPicPr>
            <a:picLocks noChangeAspect="1"/>
          </p:cNvPicPr>
          <p:nvPr/>
        </p:nvPicPr>
        <p:blipFill rotWithShape="1">
          <a:blip r:embed="rId2"/>
          <a:srcRect l="3032" r="3032"/>
          <a:stretch/>
        </p:blipFill>
        <p:spPr>
          <a:xfrm>
            <a:off x="5422629" y="550653"/>
            <a:ext cx="6294428" cy="5939503"/>
          </a:xfrm>
          <a:prstGeom prst="rect">
            <a:avLst/>
          </a:prstGeom>
        </p:spPr>
      </p:pic>
      <p:sp>
        <p:nvSpPr>
          <p:cNvPr id="8" name="TextBox 7">
            <a:extLst>
              <a:ext uri="{FF2B5EF4-FFF2-40B4-BE49-F238E27FC236}">
                <a16:creationId xmlns:a16="http://schemas.microsoft.com/office/drawing/2014/main" id="{9E80B675-0B2C-B5A7-E170-2375E4333B68}"/>
              </a:ext>
            </a:extLst>
          </p:cNvPr>
          <p:cNvSpPr txBox="1"/>
          <p:nvPr/>
        </p:nvSpPr>
        <p:spPr>
          <a:xfrm>
            <a:off x="8255281" y="367843"/>
            <a:ext cx="3936719" cy="369332"/>
          </a:xfrm>
          <a:prstGeom prst="rect">
            <a:avLst/>
          </a:prstGeom>
          <a:solidFill>
            <a:srgbClr val="EC7C69"/>
          </a:solidFill>
        </p:spPr>
        <p:txBody>
          <a:bodyPr wrap="none" rtlCol="0">
            <a:spAutoFit/>
          </a:bodyPr>
          <a:lstStyle/>
          <a:p>
            <a:pPr algn="ctr"/>
            <a:r>
              <a:rPr lang="en-IE" dirty="0">
                <a:solidFill>
                  <a:schemeClr val="bg1"/>
                </a:solidFill>
              </a:rPr>
              <a:t>Information provided by </a:t>
            </a:r>
            <a:r>
              <a:rPr lang="en-IE" dirty="0">
                <a:solidFill>
                  <a:schemeClr val="bg1"/>
                </a:solidFill>
                <a:hlinkClick r:id="rId3">
                  <a:extLst>
                    <a:ext uri="{A12FA001-AC4F-418D-AE19-62706E023703}">
                      <ahyp:hlinkClr xmlns:ahyp="http://schemas.microsoft.com/office/drawing/2018/hyperlinkcolor" val="tx"/>
                    </a:ext>
                  </a:extLst>
                </a:hlinkClick>
              </a:rPr>
              <a:t>www.savills.ie  </a:t>
            </a:r>
            <a:endParaRPr lang="en-IE" dirty="0">
              <a:solidFill>
                <a:schemeClr val="bg1"/>
              </a:solidFill>
            </a:endParaRPr>
          </a:p>
        </p:txBody>
      </p:sp>
    </p:spTree>
    <p:extLst>
      <p:ext uri="{BB962C8B-B14F-4D97-AF65-F5344CB8AC3E}">
        <p14:creationId xmlns:p14="http://schemas.microsoft.com/office/powerpoint/2010/main" val="7512693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F93F6-D301-D26F-9AEB-753B6464123E}"/>
            </a:ext>
          </a:extLst>
        </p:cNvPr>
        <p:cNvGrpSpPr/>
        <p:nvPr/>
      </p:nvGrpSpPr>
      <p:grpSpPr>
        <a:xfrm>
          <a:off x="0" y="0"/>
          <a:ext cx="0" cy="0"/>
          <a:chOff x="0" y="0"/>
          <a:chExt cx="0" cy="0"/>
        </a:xfrm>
      </p:grpSpPr>
      <p:sp>
        <p:nvSpPr>
          <p:cNvPr id="37" name="Freeform 36">
            <a:extLst>
              <a:ext uri="{FF2B5EF4-FFF2-40B4-BE49-F238E27FC236}">
                <a16:creationId xmlns:a16="http://schemas.microsoft.com/office/drawing/2014/main" id="{B0624F46-17FC-DFBE-D56B-6EF6D57EEE2D}"/>
              </a:ext>
            </a:extLst>
          </p:cNvPr>
          <p:cNvSpPr/>
          <p:nvPr/>
        </p:nvSpPr>
        <p:spPr>
          <a:xfrm rot="5400000">
            <a:off x="2431599" y="3517464"/>
            <a:ext cx="2173047" cy="5759105"/>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FBA63B"/>
            </a:solidFill>
            <a:prstDash val="solid"/>
            <a:miter/>
          </a:ln>
        </p:spPr>
        <p:txBody>
          <a:bodyPr wrap="square" rtlCol="0" anchor="ctr">
            <a:noAutofit/>
          </a:bodyPr>
          <a:lstStyle/>
          <a:p>
            <a:endParaRPr lang="en-US"/>
          </a:p>
        </p:txBody>
      </p:sp>
      <p:sp>
        <p:nvSpPr>
          <p:cNvPr id="2" name="Text Placeholder 3">
            <a:extLst>
              <a:ext uri="{FF2B5EF4-FFF2-40B4-BE49-F238E27FC236}">
                <a16:creationId xmlns:a16="http://schemas.microsoft.com/office/drawing/2014/main" id="{440F56AE-D4DD-F874-E125-460B6F88532A}"/>
              </a:ext>
            </a:extLst>
          </p:cNvPr>
          <p:cNvSpPr txBox="1">
            <a:spLocks/>
          </p:cNvSpPr>
          <p:nvPr/>
        </p:nvSpPr>
        <p:spPr>
          <a:xfrm>
            <a:off x="638570" y="460983"/>
            <a:ext cx="4209877" cy="72439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IE" sz="3600" dirty="0"/>
              <a:t>Tree Houses</a:t>
            </a:r>
          </a:p>
          <a:p>
            <a:pPr>
              <a:lnSpc>
                <a:spcPts val="3720"/>
              </a:lnSpc>
            </a:pPr>
            <a:endParaRPr lang="en-IE" sz="3600" dirty="0"/>
          </a:p>
        </p:txBody>
      </p:sp>
      <p:cxnSp>
        <p:nvCxnSpPr>
          <p:cNvPr id="3" name="Straight Connector 2">
            <a:extLst>
              <a:ext uri="{FF2B5EF4-FFF2-40B4-BE49-F238E27FC236}">
                <a16:creationId xmlns:a16="http://schemas.microsoft.com/office/drawing/2014/main" id="{AFE125A1-413D-C3D5-238A-1D522F982EAB}"/>
              </a:ext>
            </a:extLst>
          </p:cNvPr>
          <p:cNvCxnSpPr>
            <a:cxnSpLocks/>
          </p:cNvCxnSpPr>
          <p:nvPr/>
        </p:nvCxnSpPr>
        <p:spPr>
          <a:xfrm>
            <a:off x="0" y="1068885"/>
            <a:ext cx="270192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7C4F0D2-8888-A428-A38A-E42EFE2CB2EF}"/>
              </a:ext>
            </a:extLst>
          </p:cNvPr>
          <p:cNvSpPr txBox="1"/>
          <p:nvPr/>
        </p:nvSpPr>
        <p:spPr>
          <a:xfrm>
            <a:off x="605790" y="1404147"/>
            <a:ext cx="4341896" cy="2747612"/>
          </a:xfrm>
          <a:prstGeom prst="rect">
            <a:avLst/>
          </a:prstGeom>
          <a:noFill/>
        </p:spPr>
        <p:txBody>
          <a:bodyPr wrap="square">
            <a:spAutoFit/>
          </a:bodyPr>
          <a:lstStyle/>
          <a:p>
            <a:pPr marL="342900" indent="-342900">
              <a:lnSpc>
                <a:spcPts val="2340"/>
              </a:lnSpc>
              <a:buClr>
                <a:srgbClr val="EC7C69"/>
              </a:buClr>
              <a:buFont typeface="Arial" panose="020B0604020202020204" pitchFamily="34" charset="0"/>
              <a:buChar char="•"/>
            </a:pPr>
            <a:r>
              <a:rPr lang="en-US" sz="2200" dirty="0">
                <a:solidFill>
                  <a:srgbClr val="494949"/>
                </a:solidFill>
              </a:rPr>
              <a:t>Treehouses allow for imaginative, innovative designs that can be used </a:t>
            </a:r>
            <a:r>
              <a:rPr lang="en-US" sz="2200" b="1" dirty="0">
                <a:solidFill>
                  <a:srgbClr val="494949"/>
                </a:solidFill>
              </a:rPr>
              <a:t>throughout the year. </a:t>
            </a:r>
          </a:p>
          <a:p>
            <a:pPr marL="342900" indent="-342900">
              <a:lnSpc>
                <a:spcPts val="2340"/>
              </a:lnSpc>
              <a:buClr>
                <a:srgbClr val="EC7C69"/>
              </a:buClr>
              <a:buFont typeface="Arial" panose="020B0604020202020204" pitchFamily="34" charset="0"/>
              <a:buChar char="•"/>
            </a:pPr>
            <a:r>
              <a:rPr lang="en-US" sz="2200" b="1" dirty="0">
                <a:solidFill>
                  <a:srgbClr val="494949"/>
                </a:solidFill>
              </a:rPr>
              <a:t>Average occupancy </a:t>
            </a:r>
            <a:r>
              <a:rPr lang="en-US" sz="2200" dirty="0">
                <a:solidFill>
                  <a:srgbClr val="494949"/>
                </a:solidFill>
              </a:rPr>
              <a:t>and nightly rates are both high for unique designs. </a:t>
            </a:r>
          </a:p>
          <a:p>
            <a:pPr marL="342900" indent="-342900">
              <a:lnSpc>
                <a:spcPts val="2340"/>
              </a:lnSpc>
              <a:buClr>
                <a:srgbClr val="EC7C69"/>
              </a:buClr>
              <a:buFont typeface="Arial" panose="020B0604020202020204" pitchFamily="34" charset="0"/>
              <a:buChar char="•"/>
            </a:pPr>
            <a:r>
              <a:rPr lang="en-US" sz="2200" dirty="0">
                <a:solidFill>
                  <a:srgbClr val="494949"/>
                </a:solidFill>
              </a:rPr>
              <a:t>Very </a:t>
            </a:r>
            <a:r>
              <a:rPr lang="en-US" sz="2200" b="1" dirty="0">
                <a:solidFill>
                  <a:srgbClr val="494949"/>
                </a:solidFill>
              </a:rPr>
              <a:t>popular with couples </a:t>
            </a:r>
            <a:r>
              <a:rPr lang="en-US" sz="2200" dirty="0">
                <a:solidFill>
                  <a:srgbClr val="494949"/>
                </a:solidFill>
              </a:rPr>
              <a:t>looking for a romantic, picturesque experience</a:t>
            </a:r>
            <a:endParaRPr lang="en-IE" sz="2200" b="1" dirty="0">
              <a:solidFill>
                <a:srgbClr val="494949"/>
              </a:solidFill>
            </a:endParaRPr>
          </a:p>
        </p:txBody>
      </p:sp>
      <p:sp>
        <p:nvSpPr>
          <p:cNvPr id="36" name="TextBox 35">
            <a:extLst>
              <a:ext uri="{FF2B5EF4-FFF2-40B4-BE49-F238E27FC236}">
                <a16:creationId xmlns:a16="http://schemas.microsoft.com/office/drawing/2014/main" id="{34C8AF94-F544-88ED-2A0B-C68A19341D14}"/>
              </a:ext>
            </a:extLst>
          </p:cNvPr>
          <p:cNvSpPr txBox="1"/>
          <p:nvPr/>
        </p:nvSpPr>
        <p:spPr>
          <a:xfrm>
            <a:off x="1191053" y="5467758"/>
            <a:ext cx="4231576" cy="646331"/>
          </a:xfrm>
          <a:prstGeom prst="rect">
            <a:avLst/>
          </a:prstGeom>
          <a:noFill/>
        </p:spPr>
        <p:txBody>
          <a:bodyPr wrap="square" rtlCol="0">
            <a:spAutoFit/>
          </a:bodyPr>
          <a:lstStyle/>
          <a:p>
            <a:pPr>
              <a:tabLst>
                <a:tab pos="2298700" algn="l"/>
              </a:tabLst>
            </a:pPr>
            <a:r>
              <a:rPr lang="en-US" sz="1800" b="1" dirty="0">
                <a:solidFill>
                  <a:srgbClr val="494949"/>
                </a:solidFill>
              </a:rPr>
              <a:t>Typical Unit Cost	 </a:t>
            </a:r>
            <a:r>
              <a:rPr lang="en-US" sz="1800" dirty="0">
                <a:solidFill>
                  <a:srgbClr val="494949"/>
                </a:solidFill>
              </a:rPr>
              <a:t>€50,000-120,000</a:t>
            </a:r>
          </a:p>
          <a:p>
            <a:pPr>
              <a:tabLst>
                <a:tab pos="2298700" algn="l"/>
              </a:tabLst>
            </a:pPr>
            <a:r>
              <a:rPr lang="en-US" sz="1800" b="1" dirty="0">
                <a:solidFill>
                  <a:srgbClr val="494949"/>
                </a:solidFill>
              </a:rPr>
              <a:t>Typical Nightly Rental 	</a:t>
            </a:r>
            <a:r>
              <a:rPr lang="en-US" sz="1800" dirty="0">
                <a:solidFill>
                  <a:srgbClr val="494949"/>
                </a:solidFill>
              </a:rPr>
              <a:t>€125-250</a:t>
            </a:r>
            <a:endParaRPr lang="en-IE" sz="1800" dirty="0">
              <a:solidFill>
                <a:srgbClr val="494949"/>
              </a:solidFill>
            </a:endParaRPr>
          </a:p>
        </p:txBody>
      </p:sp>
      <p:grpSp>
        <p:nvGrpSpPr>
          <p:cNvPr id="60" name="Group 59">
            <a:extLst>
              <a:ext uri="{FF2B5EF4-FFF2-40B4-BE49-F238E27FC236}">
                <a16:creationId xmlns:a16="http://schemas.microsoft.com/office/drawing/2014/main" id="{CA436BAD-2A83-14D1-CE36-5DE976D830FB}"/>
              </a:ext>
            </a:extLst>
          </p:cNvPr>
          <p:cNvGrpSpPr/>
          <p:nvPr/>
        </p:nvGrpSpPr>
        <p:grpSpPr>
          <a:xfrm>
            <a:off x="245827" y="5376061"/>
            <a:ext cx="790813" cy="789906"/>
            <a:chOff x="4979483" y="3025351"/>
            <a:chExt cx="347616" cy="347217"/>
          </a:xfrm>
        </p:grpSpPr>
        <p:sp>
          <p:nvSpPr>
            <p:cNvPr id="61" name="Freeform 60">
              <a:extLst>
                <a:ext uri="{FF2B5EF4-FFF2-40B4-BE49-F238E27FC236}">
                  <a16:creationId xmlns:a16="http://schemas.microsoft.com/office/drawing/2014/main" id="{DA6D0A2F-46EA-AC5D-0321-5D8CB8C8A933}"/>
                </a:ext>
              </a:extLst>
            </p:cNvPr>
            <p:cNvSpPr/>
            <p:nvPr/>
          </p:nvSpPr>
          <p:spPr>
            <a:xfrm>
              <a:off x="4979483" y="3025351"/>
              <a:ext cx="346465" cy="346642"/>
            </a:xfrm>
            <a:custGeom>
              <a:avLst/>
              <a:gdLst>
                <a:gd name="connsiteX0" fmla="*/ 103019 w 346465"/>
                <a:gd name="connsiteY0" fmla="*/ 236086 h 346642"/>
                <a:gd name="connsiteX1" fmla="*/ 74818 w 346465"/>
                <a:gd name="connsiteY1" fmla="*/ 207295 h 346642"/>
                <a:gd name="connsiteX2" fmla="*/ 71365 w 346465"/>
                <a:gd name="connsiteY2" fmla="*/ 199233 h 346642"/>
                <a:gd name="connsiteX3" fmla="*/ 71365 w 346465"/>
                <a:gd name="connsiteY3" fmla="*/ 116315 h 346642"/>
                <a:gd name="connsiteX4" fmla="*/ 77696 w 346465"/>
                <a:gd name="connsiteY4" fmla="*/ 109981 h 346642"/>
                <a:gd name="connsiteX5" fmla="*/ 94386 w 346465"/>
                <a:gd name="connsiteY5" fmla="*/ 133590 h 346642"/>
                <a:gd name="connsiteX6" fmla="*/ 141003 w 346465"/>
                <a:gd name="connsiteY6" fmla="*/ 93282 h 346642"/>
                <a:gd name="connsiteX7" fmla="*/ 172082 w 346465"/>
                <a:gd name="connsiteY7" fmla="*/ 81190 h 346642"/>
                <a:gd name="connsiteX8" fmla="*/ 177261 w 346465"/>
                <a:gd name="connsiteY8" fmla="*/ 80039 h 346642"/>
                <a:gd name="connsiteX9" fmla="*/ 147334 w 346465"/>
                <a:gd name="connsiteY9" fmla="*/ 40883 h 346642"/>
                <a:gd name="connsiteX10" fmla="*/ 183592 w 346465"/>
                <a:gd name="connsiteY10" fmla="*/ 78887 h 346642"/>
                <a:gd name="connsiteX11" fmla="*/ 187621 w 346465"/>
                <a:gd name="connsiteY11" fmla="*/ 78887 h 346642"/>
                <a:gd name="connsiteX12" fmla="*/ 244022 w 346465"/>
                <a:gd name="connsiteY12" fmla="*/ 53551 h 346642"/>
                <a:gd name="connsiteX13" fmla="*/ 218123 w 346465"/>
                <a:gd name="connsiteY13" fmla="*/ 81766 h 346642"/>
                <a:gd name="connsiteX14" fmla="*/ 273949 w 346465"/>
                <a:gd name="connsiteY14" fmla="*/ 109981 h 346642"/>
                <a:gd name="connsiteX15" fmla="*/ 280280 w 346465"/>
                <a:gd name="connsiteY15" fmla="*/ 116315 h 346642"/>
                <a:gd name="connsiteX16" fmla="*/ 280280 w 346465"/>
                <a:gd name="connsiteY16" fmla="*/ 116315 h 346642"/>
                <a:gd name="connsiteX17" fmla="*/ 346465 w 346465"/>
                <a:gd name="connsiteY17" fmla="*/ 181959 h 346642"/>
                <a:gd name="connsiteX18" fmla="*/ 346465 w 346465"/>
                <a:gd name="connsiteY18" fmla="*/ 173321 h 346642"/>
                <a:gd name="connsiteX19" fmla="*/ 173233 w 346465"/>
                <a:gd name="connsiteY19" fmla="*/ 0 h 346642"/>
                <a:gd name="connsiteX20" fmla="*/ 0 w 346465"/>
                <a:gd name="connsiteY20" fmla="*/ 173321 h 346642"/>
                <a:gd name="connsiteX21" fmla="*/ 173233 w 346465"/>
                <a:gd name="connsiteY21" fmla="*/ 346643 h 346642"/>
                <a:gd name="connsiteX22" fmla="*/ 176686 w 346465"/>
                <a:gd name="connsiteY22" fmla="*/ 346643 h 346642"/>
                <a:gd name="connsiteX23" fmla="*/ 105896 w 346465"/>
                <a:gd name="connsiteY23" fmla="*/ 276969 h 346642"/>
                <a:gd name="connsiteX24" fmla="*/ 102443 w 346465"/>
                <a:gd name="connsiteY24" fmla="*/ 236086 h 34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6465" h="346642">
                  <a:moveTo>
                    <a:pt x="103019" y="236086"/>
                  </a:moveTo>
                  <a:lnTo>
                    <a:pt x="74818" y="207295"/>
                  </a:lnTo>
                  <a:cubicBezTo>
                    <a:pt x="72516" y="204991"/>
                    <a:pt x="71365" y="202688"/>
                    <a:pt x="71365" y="199233"/>
                  </a:cubicBezTo>
                  <a:lnTo>
                    <a:pt x="71365" y="116315"/>
                  </a:lnTo>
                  <a:cubicBezTo>
                    <a:pt x="71365" y="112860"/>
                    <a:pt x="74243" y="109981"/>
                    <a:pt x="77696" y="109981"/>
                  </a:cubicBezTo>
                  <a:cubicBezTo>
                    <a:pt x="84602" y="109981"/>
                    <a:pt x="91508" y="118043"/>
                    <a:pt x="94386" y="133590"/>
                  </a:cubicBezTo>
                  <a:cubicBezTo>
                    <a:pt x="94386" y="133590"/>
                    <a:pt x="111652" y="109406"/>
                    <a:pt x="141003" y="93282"/>
                  </a:cubicBezTo>
                  <a:cubicBezTo>
                    <a:pt x="149636" y="86373"/>
                    <a:pt x="159996" y="82342"/>
                    <a:pt x="172082" y="81190"/>
                  </a:cubicBezTo>
                  <a:cubicBezTo>
                    <a:pt x="173808" y="81190"/>
                    <a:pt x="175535" y="80615"/>
                    <a:pt x="177261" y="80039"/>
                  </a:cubicBezTo>
                  <a:cubicBezTo>
                    <a:pt x="147910" y="70250"/>
                    <a:pt x="147334" y="40883"/>
                    <a:pt x="147334" y="40883"/>
                  </a:cubicBezTo>
                  <a:lnTo>
                    <a:pt x="183592" y="78887"/>
                  </a:lnTo>
                  <a:cubicBezTo>
                    <a:pt x="184743" y="78887"/>
                    <a:pt x="186470" y="78887"/>
                    <a:pt x="187621" y="78887"/>
                  </a:cubicBezTo>
                  <a:cubicBezTo>
                    <a:pt x="191074" y="69674"/>
                    <a:pt x="204311" y="42610"/>
                    <a:pt x="244022" y="53551"/>
                  </a:cubicBezTo>
                  <a:cubicBezTo>
                    <a:pt x="244022" y="53551"/>
                    <a:pt x="238267" y="74280"/>
                    <a:pt x="218123" y="81766"/>
                  </a:cubicBezTo>
                  <a:cubicBezTo>
                    <a:pt x="235389" y="85797"/>
                    <a:pt x="254382" y="94434"/>
                    <a:pt x="273949" y="109981"/>
                  </a:cubicBezTo>
                  <a:cubicBezTo>
                    <a:pt x="277978" y="109981"/>
                    <a:pt x="280280" y="112860"/>
                    <a:pt x="280280" y="116315"/>
                  </a:cubicBezTo>
                  <a:lnTo>
                    <a:pt x="280280" y="116315"/>
                  </a:lnTo>
                  <a:cubicBezTo>
                    <a:pt x="280280" y="116315"/>
                    <a:pt x="346465" y="181959"/>
                    <a:pt x="346465" y="181959"/>
                  </a:cubicBezTo>
                  <a:cubicBezTo>
                    <a:pt x="346465" y="179079"/>
                    <a:pt x="346465" y="176200"/>
                    <a:pt x="346465" y="173321"/>
                  </a:cubicBezTo>
                  <a:cubicBezTo>
                    <a:pt x="346465" y="77736"/>
                    <a:pt x="268770" y="0"/>
                    <a:pt x="173233" y="0"/>
                  </a:cubicBezTo>
                  <a:cubicBezTo>
                    <a:pt x="77696" y="0"/>
                    <a:pt x="0" y="77736"/>
                    <a:pt x="0" y="173321"/>
                  </a:cubicBezTo>
                  <a:cubicBezTo>
                    <a:pt x="0" y="268907"/>
                    <a:pt x="77696" y="346643"/>
                    <a:pt x="173233" y="346643"/>
                  </a:cubicBezTo>
                  <a:cubicBezTo>
                    <a:pt x="268770" y="346643"/>
                    <a:pt x="175535" y="346643"/>
                    <a:pt x="176686" y="346643"/>
                  </a:cubicBezTo>
                  <a:lnTo>
                    <a:pt x="105896" y="276969"/>
                  </a:lnTo>
                  <a:lnTo>
                    <a:pt x="102443" y="236086"/>
                  </a:lnTo>
                  <a:close/>
                </a:path>
              </a:pathLst>
            </a:custGeom>
            <a:solidFill>
              <a:srgbClr val="00979B"/>
            </a:solidFill>
            <a:ln w="12700"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74B60A3A-A93F-B9A4-1F33-C5E065286328}"/>
                </a:ext>
              </a:extLst>
            </p:cNvPr>
            <p:cNvSpPr/>
            <p:nvPr/>
          </p:nvSpPr>
          <p:spPr>
            <a:xfrm>
              <a:off x="5051424" y="3066809"/>
              <a:ext cx="275675" cy="305759"/>
            </a:xfrm>
            <a:custGeom>
              <a:avLst/>
              <a:gdLst>
                <a:gd name="connsiteX0" fmla="*/ 275100 w 275675"/>
                <a:gd name="connsiteY0" fmla="*/ 140500 h 305759"/>
                <a:gd name="connsiteX1" fmla="*/ 208915 w 275675"/>
                <a:gd name="connsiteY1" fmla="*/ 75432 h 305759"/>
                <a:gd name="connsiteX2" fmla="*/ 208915 w 275675"/>
                <a:gd name="connsiteY2" fmla="*/ 75432 h 305759"/>
                <a:gd name="connsiteX3" fmla="*/ 202584 w 275675"/>
                <a:gd name="connsiteY3" fmla="*/ 69098 h 305759"/>
                <a:gd name="connsiteX4" fmla="*/ 146759 w 275675"/>
                <a:gd name="connsiteY4" fmla="*/ 40883 h 305759"/>
                <a:gd name="connsiteX5" fmla="*/ 172657 w 275675"/>
                <a:gd name="connsiteY5" fmla="*/ 12668 h 305759"/>
                <a:gd name="connsiteX6" fmla="*/ 116256 w 275675"/>
                <a:gd name="connsiteY6" fmla="*/ 38004 h 305759"/>
                <a:gd name="connsiteX7" fmla="*/ 112227 w 275675"/>
                <a:gd name="connsiteY7" fmla="*/ 38004 h 305759"/>
                <a:gd name="connsiteX8" fmla="*/ 75969 w 275675"/>
                <a:gd name="connsiteY8" fmla="*/ 0 h 305759"/>
                <a:gd name="connsiteX9" fmla="*/ 105896 w 275675"/>
                <a:gd name="connsiteY9" fmla="*/ 39156 h 305759"/>
                <a:gd name="connsiteX10" fmla="*/ 100717 w 275675"/>
                <a:gd name="connsiteY10" fmla="*/ 40307 h 305759"/>
                <a:gd name="connsiteX11" fmla="*/ 69638 w 275675"/>
                <a:gd name="connsiteY11" fmla="*/ 52400 h 305759"/>
                <a:gd name="connsiteX12" fmla="*/ 23021 w 275675"/>
                <a:gd name="connsiteY12" fmla="*/ 92707 h 305759"/>
                <a:gd name="connsiteX13" fmla="*/ 6331 w 275675"/>
                <a:gd name="connsiteY13" fmla="*/ 69098 h 305759"/>
                <a:gd name="connsiteX14" fmla="*/ 0 w 275675"/>
                <a:gd name="connsiteY14" fmla="*/ 75432 h 305759"/>
                <a:gd name="connsiteX15" fmla="*/ 0 w 275675"/>
                <a:gd name="connsiteY15" fmla="*/ 158350 h 305759"/>
                <a:gd name="connsiteX16" fmla="*/ 3453 w 275675"/>
                <a:gd name="connsiteY16" fmla="*/ 166412 h 305759"/>
                <a:gd name="connsiteX17" fmla="*/ 31654 w 275675"/>
                <a:gd name="connsiteY17" fmla="*/ 195203 h 305759"/>
                <a:gd name="connsiteX18" fmla="*/ 35107 w 275675"/>
                <a:gd name="connsiteY18" fmla="*/ 236086 h 305759"/>
                <a:gd name="connsiteX19" fmla="*/ 105896 w 275675"/>
                <a:gd name="connsiteY19" fmla="*/ 305760 h 305759"/>
                <a:gd name="connsiteX20" fmla="*/ 275676 w 275675"/>
                <a:gd name="connsiteY20" fmla="*/ 141076 h 30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5675" h="305759">
                  <a:moveTo>
                    <a:pt x="275100" y="140500"/>
                  </a:moveTo>
                  <a:lnTo>
                    <a:pt x="208915" y="75432"/>
                  </a:lnTo>
                  <a:lnTo>
                    <a:pt x="208915" y="75432"/>
                  </a:lnTo>
                  <a:cubicBezTo>
                    <a:pt x="208915" y="71977"/>
                    <a:pt x="206037" y="68523"/>
                    <a:pt x="202584" y="69098"/>
                  </a:cubicBezTo>
                  <a:cubicBezTo>
                    <a:pt x="183016" y="53551"/>
                    <a:pt x="164024" y="44914"/>
                    <a:pt x="146759" y="40883"/>
                  </a:cubicBezTo>
                  <a:cubicBezTo>
                    <a:pt x="166326" y="33398"/>
                    <a:pt x="172657" y="12668"/>
                    <a:pt x="172657" y="12668"/>
                  </a:cubicBezTo>
                  <a:cubicBezTo>
                    <a:pt x="133522" y="1728"/>
                    <a:pt x="119709" y="28791"/>
                    <a:pt x="116256" y="38004"/>
                  </a:cubicBezTo>
                  <a:cubicBezTo>
                    <a:pt x="115105" y="38004"/>
                    <a:pt x="113378" y="38004"/>
                    <a:pt x="112227" y="38004"/>
                  </a:cubicBezTo>
                  <a:lnTo>
                    <a:pt x="75969" y="0"/>
                  </a:lnTo>
                  <a:cubicBezTo>
                    <a:pt x="75969" y="0"/>
                    <a:pt x="76545" y="28791"/>
                    <a:pt x="105896" y="39156"/>
                  </a:cubicBezTo>
                  <a:cubicBezTo>
                    <a:pt x="104170" y="39156"/>
                    <a:pt x="102443" y="39732"/>
                    <a:pt x="100717" y="40307"/>
                  </a:cubicBezTo>
                  <a:cubicBezTo>
                    <a:pt x="89206" y="40883"/>
                    <a:pt x="78271" y="45490"/>
                    <a:pt x="69638" y="52400"/>
                  </a:cubicBezTo>
                  <a:cubicBezTo>
                    <a:pt x="40287" y="68523"/>
                    <a:pt x="23021" y="92707"/>
                    <a:pt x="23021" y="92707"/>
                  </a:cubicBezTo>
                  <a:cubicBezTo>
                    <a:pt x="20143" y="77736"/>
                    <a:pt x="13237" y="69674"/>
                    <a:pt x="6331" y="69098"/>
                  </a:cubicBezTo>
                  <a:cubicBezTo>
                    <a:pt x="2878" y="69098"/>
                    <a:pt x="0" y="71977"/>
                    <a:pt x="0" y="75432"/>
                  </a:cubicBezTo>
                  <a:lnTo>
                    <a:pt x="0" y="158350"/>
                  </a:lnTo>
                  <a:cubicBezTo>
                    <a:pt x="0" y="161229"/>
                    <a:pt x="1151" y="164108"/>
                    <a:pt x="3453" y="166412"/>
                  </a:cubicBezTo>
                  <a:lnTo>
                    <a:pt x="31654" y="195203"/>
                  </a:lnTo>
                  <a:lnTo>
                    <a:pt x="35107" y="236086"/>
                  </a:lnTo>
                  <a:lnTo>
                    <a:pt x="105896" y="305760"/>
                  </a:lnTo>
                  <a:cubicBezTo>
                    <a:pt x="197405" y="304033"/>
                    <a:pt x="271072" y="231479"/>
                    <a:pt x="275676" y="141076"/>
                  </a:cubicBezTo>
                  <a:close/>
                </a:path>
              </a:pathLst>
            </a:custGeom>
            <a:solidFill>
              <a:srgbClr val="087377"/>
            </a:solidFill>
            <a:ln w="12700" cap="flat">
              <a:noFill/>
              <a:prstDash val="solid"/>
              <a:miter/>
            </a:ln>
          </p:spPr>
          <p:txBody>
            <a:bodyPr rtlCol="0" anchor="ctr"/>
            <a:lstStyle/>
            <a:p>
              <a:endParaRPr lang="en-US"/>
            </a:p>
          </p:txBody>
        </p:sp>
        <p:grpSp>
          <p:nvGrpSpPr>
            <p:cNvPr id="63" name="Graphic 39">
              <a:extLst>
                <a:ext uri="{FF2B5EF4-FFF2-40B4-BE49-F238E27FC236}">
                  <a16:creationId xmlns:a16="http://schemas.microsoft.com/office/drawing/2014/main" id="{7778FF5F-AF57-6E3E-4769-8FC356222255}"/>
                </a:ext>
              </a:extLst>
            </p:cNvPr>
            <p:cNvGrpSpPr/>
            <p:nvPr/>
          </p:nvGrpSpPr>
          <p:grpSpPr>
            <a:xfrm>
              <a:off x="5050273" y="3065658"/>
              <a:ext cx="210066" cy="234933"/>
              <a:chOff x="5050273" y="3065658"/>
              <a:chExt cx="210066" cy="234933"/>
            </a:xfrm>
            <a:noFill/>
          </p:grpSpPr>
          <p:sp>
            <p:nvSpPr>
              <p:cNvPr id="64" name="Freeform 63">
                <a:extLst>
                  <a:ext uri="{FF2B5EF4-FFF2-40B4-BE49-F238E27FC236}">
                    <a16:creationId xmlns:a16="http://schemas.microsoft.com/office/drawing/2014/main" id="{0EB4A371-9DDA-891D-C161-291E043CB0FA}"/>
                  </a:ext>
                </a:extLst>
              </p:cNvPr>
              <p:cNvSpPr/>
              <p:nvPr/>
            </p:nvSpPr>
            <p:spPr>
              <a:xfrm>
                <a:off x="5168063" y="3133605"/>
                <a:ext cx="92275" cy="142227"/>
              </a:xfrm>
              <a:custGeom>
                <a:avLst/>
                <a:gdLst>
                  <a:gd name="connsiteX0" fmla="*/ 45658 w 92275"/>
                  <a:gd name="connsiteY0" fmla="*/ 141651 h 142227"/>
                  <a:gd name="connsiteX1" fmla="*/ 88823 w 92275"/>
                  <a:gd name="connsiteY1" fmla="*/ 97313 h 142227"/>
                  <a:gd name="connsiteX2" fmla="*/ 92276 w 92275"/>
                  <a:gd name="connsiteY2" fmla="*/ 89252 h 142227"/>
                  <a:gd name="connsiteX3" fmla="*/ 92276 w 92275"/>
                  <a:gd name="connsiteY3" fmla="*/ 6334 h 142227"/>
                  <a:gd name="connsiteX4" fmla="*/ 85945 w 92275"/>
                  <a:gd name="connsiteY4" fmla="*/ 0 h 142227"/>
                  <a:gd name="connsiteX5" fmla="*/ 69255 w 92275"/>
                  <a:gd name="connsiteY5" fmla="*/ 23608 h 142227"/>
                  <a:gd name="connsiteX6" fmla="*/ 63499 w 92275"/>
                  <a:gd name="connsiteY6" fmla="*/ 69674 h 142227"/>
                  <a:gd name="connsiteX7" fmla="*/ 49687 w 92275"/>
                  <a:gd name="connsiteY7" fmla="*/ 73705 h 142227"/>
                  <a:gd name="connsiteX8" fmla="*/ 34148 w 92275"/>
                  <a:gd name="connsiteY8" fmla="*/ 89252 h 142227"/>
                  <a:gd name="connsiteX9" fmla="*/ 7674 w 92275"/>
                  <a:gd name="connsiteY9" fmla="*/ 101920 h 142227"/>
                  <a:gd name="connsiteX10" fmla="*/ 767 w 92275"/>
                  <a:gd name="connsiteY10" fmla="*/ 142227 h 14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2227">
                    <a:moveTo>
                      <a:pt x="45658" y="141651"/>
                    </a:moveTo>
                    <a:lnTo>
                      <a:pt x="88823" y="97313"/>
                    </a:lnTo>
                    <a:cubicBezTo>
                      <a:pt x="91125" y="95010"/>
                      <a:pt x="92276" y="92131"/>
                      <a:pt x="92276" y="89252"/>
                    </a:cubicBezTo>
                    <a:lnTo>
                      <a:pt x="92276" y="6334"/>
                    </a:lnTo>
                    <a:cubicBezTo>
                      <a:pt x="92276" y="2879"/>
                      <a:pt x="89398" y="0"/>
                      <a:pt x="85945" y="0"/>
                    </a:cubicBezTo>
                    <a:cubicBezTo>
                      <a:pt x="79039" y="0"/>
                      <a:pt x="72132" y="8061"/>
                      <a:pt x="69255" y="23608"/>
                    </a:cubicBezTo>
                    <a:lnTo>
                      <a:pt x="63499" y="69674"/>
                    </a:lnTo>
                    <a:cubicBezTo>
                      <a:pt x="58320" y="69674"/>
                      <a:pt x="53140" y="70250"/>
                      <a:pt x="49687" y="73705"/>
                    </a:cubicBezTo>
                    <a:lnTo>
                      <a:pt x="34148" y="89252"/>
                    </a:lnTo>
                    <a:cubicBezTo>
                      <a:pt x="20335" y="92131"/>
                      <a:pt x="15155" y="93858"/>
                      <a:pt x="7674" y="101920"/>
                    </a:cubicBezTo>
                    <a:cubicBezTo>
                      <a:pt x="-1535" y="111133"/>
                      <a:pt x="-384" y="123801"/>
                      <a:pt x="767" y="142227"/>
                    </a:cubicBezTo>
                  </a:path>
                </a:pathLst>
              </a:custGeom>
              <a:noFill/>
              <a:ln w="12700" cap="flat">
                <a:solidFill>
                  <a:srgbClr val="FFFFFF"/>
                </a:solid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FDD797B8-1454-8772-A10F-7142541D8871}"/>
                  </a:ext>
                </a:extLst>
              </p:cNvPr>
              <p:cNvSpPr/>
              <p:nvPr/>
            </p:nvSpPr>
            <p:spPr>
              <a:xfrm>
                <a:off x="5166529"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056AF62C-6751-2DB1-9672-7E927A7EC84D}"/>
                  </a:ext>
                </a:extLst>
              </p:cNvPr>
              <p:cNvSpPr/>
              <p:nvPr/>
            </p:nvSpPr>
            <p:spPr>
              <a:xfrm>
                <a:off x="5214297" y="3203855"/>
                <a:ext cx="26838" cy="36276"/>
              </a:xfrm>
              <a:custGeom>
                <a:avLst/>
                <a:gdLst>
                  <a:gd name="connsiteX0" fmla="*/ 17841 w 26838"/>
                  <a:gd name="connsiteY0" fmla="*/ 0 h 36276"/>
                  <a:gd name="connsiteX1" fmla="*/ 23021 w 26838"/>
                  <a:gd name="connsiteY1" fmla="*/ 1727 h 36276"/>
                  <a:gd name="connsiteX2" fmla="*/ 25899 w 26838"/>
                  <a:gd name="connsiteY2" fmla="*/ 9213 h 36276"/>
                  <a:gd name="connsiteX3" fmla="*/ 0 w 26838"/>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6838" h="36276">
                    <a:moveTo>
                      <a:pt x="17841" y="0"/>
                    </a:moveTo>
                    <a:cubicBezTo>
                      <a:pt x="19568" y="0"/>
                      <a:pt x="21294" y="576"/>
                      <a:pt x="23021" y="1727"/>
                    </a:cubicBezTo>
                    <a:cubicBezTo>
                      <a:pt x="25899" y="2879"/>
                      <a:pt x="28201" y="6334"/>
                      <a:pt x="25899" y="9213"/>
                    </a:cubicBezTo>
                    <a:lnTo>
                      <a:pt x="0" y="36277"/>
                    </a:lnTo>
                  </a:path>
                </a:pathLst>
              </a:custGeom>
              <a:noFill/>
              <a:ln w="12700" cap="flat">
                <a:solidFill>
                  <a:srgbClr val="FFFFFF"/>
                </a:solid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4A3B2C8D-3C69-9842-6E39-98EDB8A81543}"/>
                  </a:ext>
                </a:extLst>
              </p:cNvPr>
              <p:cNvSpPr/>
              <p:nvPr/>
            </p:nvSpPr>
            <p:spPr>
              <a:xfrm>
                <a:off x="5050273" y="3133605"/>
                <a:ext cx="92275" cy="141651"/>
              </a:xfrm>
              <a:custGeom>
                <a:avLst/>
                <a:gdLst>
                  <a:gd name="connsiteX0" fmla="*/ 91508 w 92275"/>
                  <a:gd name="connsiteY0" fmla="*/ 141076 h 141651"/>
                  <a:gd name="connsiteX1" fmla="*/ 84602 w 92275"/>
                  <a:gd name="connsiteY1" fmla="*/ 101920 h 141651"/>
                  <a:gd name="connsiteX2" fmla="*/ 58128 w 92275"/>
                  <a:gd name="connsiteY2" fmla="*/ 89252 h 141651"/>
                  <a:gd name="connsiteX3" fmla="*/ 42589 w 92275"/>
                  <a:gd name="connsiteY3" fmla="*/ 73705 h 141651"/>
                  <a:gd name="connsiteX4" fmla="*/ 28776 w 92275"/>
                  <a:gd name="connsiteY4" fmla="*/ 69674 h 141651"/>
                  <a:gd name="connsiteX5" fmla="*/ 23021 w 92275"/>
                  <a:gd name="connsiteY5" fmla="*/ 23608 h 141651"/>
                  <a:gd name="connsiteX6" fmla="*/ 6331 w 92275"/>
                  <a:gd name="connsiteY6" fmla="*/ 0 h 141651"/>
                  <a:gd name="connsiteX7" fmla="*/ 0 w 92275"/>
                  <a:gd name="connsiteY7" fmla="*/ 6334 h 141651"/>
                  <a:gd name="connsiteX8" fmla="*/ 0 w 92275"/>
                  <a:gd name="connsiteY8" fmla="*/ 89252 h 141651"/>
                  <a:gd name="connsiteX9" fmla="*/ 3453 w 92275"/>
                  <a:gd name="connsiteY9" fmla="*/ 97313 h 141651"/>
                  <a:gd name="connsiteX10" fmla="*/ 46617 w 92275"/>
                  <a:gd name="connsiteY10" fmla="*/ 141651 h 14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1651">
                    <a:moveTo>
                      <a:pt x="91508" y="141076"/>
                    </a:moveTo>
                    <a:cubicBezTo>
                      <a:pt x="92659" y="123225"/>
                      <a:pt x="93810" y="110557"/>
                      <a:pt x="84602" y="101920"/>
                    </a:cubicBezTo>
                    <a:cubicBezTo>
                      <a:pt x="77120" y="94434"/>
                      <a:pt x="71940" y="92707"/>
                      <a:pt x="58128" y="89252"/>
                    </a:cubicBezTo>
                    <a:lnTo>
                      <a:pt x="42589" y="73705"/>
                    </a:lnTo>
                    <a:cubicBezTo>
                      <a:pt x="39711" y="70826"/>
                      <a:pt x="33956" y="69098"/>
                      <a:pt x="28776" y="69674"/>
                    </a:cubicBezTo>
                    <a:lnTo>
                      <a:pt x="23021" y="23608"/>
                    </a:lnTo>
                    <a:cubicBezTo>
                      <a:pt x="20143" y="8637"/>
                      <a:pt x="13237" y="576"/>
                      <a:pt x="6331" y="0"/>
                    </a:cubicBezTo>
                    <a:cubicBezTo>
                      <a:pt x="2878" y="0"/>
                      <a:pt x="0" y="2879"/>
                      <a:pt x="0" y="6334"/>
                    </a:cubicBezTo>
                    <a:lnTo>
                      <a:pt x="0" y="89252"/>
                    </a:lnTo>
                    <a:cubicBezTo>
                      <a:pt x="0" y="92131"/>
                      <a:pt x="1151" y="95010"/>
                      <a:pt x="3453" y="97313"/>
                    </a:cubicBezTo>
                    <a:lnTo>
                      <a:pt x="46617" y="141651"/>
                    </a:lnTo>
                  </a:path>
                </a:pathLst>
              </a:custGeom>
              <a:noFill/>
              <a:ln w="12700" cap="flat">
                <a:solidFill>
                  <a:srgbClr val="FFFFFF"/>
                </a:solid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69AA2CC9-A3E4-41C7-4D2F-818E392AEC06}"/>
                  </a:ext>
                </a:extLst>
              </p:cNvPr>
              <p:cNvSpPr/>
              <p:nvPr/>
            </p:nvSpPr>
            <p:spPr>
              <a:xfrm>
                <a:off x="5085380"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C2BA30C7-35EA-891B-EB6C-6B88FD070BBD}"/>
                  </a:ext>
                </a:extLst>
              </p:cNvPr>
              <p:cNvSpPr/>
              <p:nvPr/>
            </p:nvSpPr>
            <p:spPr>
              <a:xfrm>
                <a:off x="5069224" y="3203855"/>
                <a:ext cx="28817" cy="36276"/>
              </a:xfrm>
              <a:custGeom>
                <a:avLst/>
                <a:gdLst>
                  <a:gd name="connsiteX0" fmla="*/ 9825 w 28817"/>
                  <a:gd name="connsiteY0" fmla="*/ 0 h 36276"/>
                  <a:gd name="connsiteX1" fmla="*/ 4070 w 28817"/>
                  <a:gd name="connsiteY1" fmla="*/ 1727 h 36276"/>
                  <a:gd name="connsiteX2" fmla="*/ 1192 w 28817"/>
                  <a:gd name="connsiteY2" fmla="*/ 9213 h 36276"/>
                  <a:gd name="connsiteX3" fmla="*/ 28817 w 28817"/>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8817" h="36276">
                    <a:moveTo>
                      <a:pt x="9825" y="0"/>
                    </a:moveTo>
                    <a:cubicBezTo>
                      <a:pt x="7523" y="0"/>
                      <a:pt x="5796" y="576"/>
                      <a:pt x="4070" y="1727"/>
                    </a:cubicBezTo>
                    <a:cubicBezTo>
                      <a:pt x="1192" y="2879"/>
                      <a:pt x="-1686" y="6334"/>
                      <a:pt x="1192" y="9213"/>
                    </a:cubicBezTo>
                    <a:lnTo>
                      <a:pt x="28817" y="36277"/>
                    </a:lnTo>
                  </a:path>
                </a:pathLst>
              </a:custGeom>
              <a:noFill/>
              <a:ln w="12700" cap="flat">
                <a:solidFill>
                  <a:srgbClr val="FFFFFF"/>
                </a:solid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ACEDB0DE-600C-5FFC-CD26-3A6B717102FA}"/>
                  </a:ext>
                </a:extLst>
              </p:cNvPr>
              <p:cNvSpPr/>
              <p:nvPr/>
            </p:nvSpPr>
            <p:spPr>
              <a:xfrm>
                <a:off x="5099768" y="3105389"/>
                <a:ext cx="109349" cy="111708"/>
              </a:xfrm>
              <a:custGeom>
                <a:avLst/>
                <a:gdLst>
                  <a:gd name="connsiteX0" fmla="*/ 109349 w 109349"/>
                  <a:gd name="connsiteY0" fmla="*/ 55854 h 111708"/>
                  <a:gd name="connsiteX1" fmla="*/ 54675 w 109349"/>
                  <a:gd name="connsiteY1" fmla="*/ 111709 h 111708"/>
                  <a:gd name="connsiteX2" fmla="*/ 0 w 109349"/>
                  <a:gd name="connsiteY2" fmla="*/ 55854 h 111708"/>
                  <a:gd name="connsiteX3" fmla="*/ 54675 w 109349"/>
                  <a:gd name="connsiteY3" fmla="*/ 0 h 111708"/>
                  <a:gd name="connsiteX4" fmla="*/ 109349 w 109349"/>
                  <a:gd name="connsiteY4" fmla="*/ 55854 h 111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9" h="111708">
                    <a:moveTo>
                      <a:pt x="109349" y="55854"/>
                    </a:moveTo>
                    <a:cubicBezTo>
                      <a:pt x="109349" y="86702"/>
                      <a:pt x="84871" y="111709"/>
                      <a:pt x="54675" y="111709"/>
                    </a:cubicBezTo>
                    <a:cubicBezTo>
                      <a:pt x="24479" y="111709"/>
                      <a:pt x="0" y="86702"/>
                      <a:pt x="0" y="55854"/>
                    </a:cubicBezTo>
                    <a:cubicBezTo>
                      <a:pt x="0" y="25007"/>
                      <a:pt x="24479" y="0"/>
                      <a:pt x="54675" y="0"/>
                    </a:cubicBezTo>
                    <a:cubicBezTo>
                      <a:pt x="84871" y="0"/>
                      <a:pt x="109349" y="25007"/>
                      <a:pt x="109349" y="55854"/>
                    </a:cubicBezTo>
                    <a:close/>
                  </a:path>
                </a:pathLst>
              </a:custGeom>
              <a:noFill/>
              <a:ln w="12700" cap="flat">
                <a:solidFill>
                  <a:srgbClr val="FFFFFF"/>
                </a:solid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FA14CDA1-BF32-D4E0-9DB2-7531477FF436}"/>
                  </a:ext>
                </a:extLst>
              </p:cNvPr>
              <p:cNvSpPr/>
              <p:nvPr/>
            </p:nvSpPr>
            <p:spPr>
              <a:xfrm rot="-947999">
                <a:off x="5112912" y="3116152"/>
                <a:ext cx="87479" cy="87524"/>
              </a:xfrm>
              <a:custGeom>
                <a:avLst/>
                <a:gdLst>
                  <a:gd name="connsiteX0" fmla="*/ 87480 w 87479"/>
                  <a:gd name="connsiteY0" fmla="*/ 43762 h 87524"/>
                  <a:gd name="connsiteX1" fmla="*/ 43740 w 87479"/>
                  <a:gd name="connsiteY1" fmla="*/ 87524 h 87524"/>
                  <a:gd name="connsiteX2" fmla="*/ 0 w 87479"/>
                  <a:gd name="connsiteY2" fmla="*/ 43762 h 87524"/>
                  <a:gd name="connsiteX3" fmla="*/ 43740 w 87479"/>
                  <a:gd name="connsiteY3" fmla="*/ 0 h 87524"/>
                  <a:gd name="connsiteX4" fmla="*/ 87480 w 87479"/>
                  <a:gd name="connsiteY4" fmla="*/ 43762 h 8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79" h="87524">
                    <a:moveTo>
                      <a:pt x="87480" y="43762"/>
                    </a:moveTo>
                    <a:cubicBezTo>
                      <a:pt x="87480" y="67931"/>
                      <a:pt x="67897" y="87524"/>
                      <a:pt x="43740" y="87524"/>
                    </a:cubicBezTo>
                    <a:cubicBezTo>
                      <a:pt x="19583" y="87524"/>
                      <a:pt x="0" y="67931"/>
                      <a:pt x="0" y="43762"/>
                    </a:cubicBezTo>
                    <a:cubicBezTo>
                      <a:pt x="0" y="19592"/>
                      <a:pt x="19583" y="0"/>
                      <a:pt x="43740" y="0"/>
                    </a:cubicBezTo>
                    <a:cubicBezTo>
                      <a:pt x="67897" y="0"/>
                      <a:pt x="87480" y="19593"/>
                      <a:pt x="87480" y="43762"/>
                    </a:cubicBezTo>
                    <a:close/>
                  </a:path>
                </a:pathLst>
              </a:custGeom>
              <a:noFill/>
              <a:ln w="12700" cap="flat">
                <a:solidFill>
                  <a:srgbClr val="FFFFFF"/>
                </a:solid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E4283541-18CF-71CF-8F09-1DD3FDAAB114}"/>
                  </a:ext>
                </a:extLst>
              </p:cNvPr>
              <p:cNvSpPr/>
              <p:nvPr/>
            </p:nvSpPr>
            <p:spPr>
              <a:xfrm>
                <a:off x="5126818" y="3065658"/>
                <a:ext cx="39711" cy="41458"/>
              </a:xfrm>
              <a:custGeom>
                <a:avLst/>
                <a:gdLst>
                  <a:gd name="connsiteX0" fmla="*/ 0 w 39711"/>
                  <a:gd name="connsiteY0" fmla="*/ 0 h 41458"/>
                  <a:gd name="connsiteX1" fmla="*/ 39711 w 39711"/>
                  <a:gd name="connsiteY1" fmla="*/ 41459 h 41458"/>
                </a:gdLst>
                <a:ahLst/>
                <a:cxnLst>
                  <a:cxn ang="0">
                    <a:pos x="connsiteX0" y="connsiteY0"/>
                  </a:cxn>
                  <a:cxn ang="0">
                    <a:pos x="connsiteX1" y="connsiteY1"/>
                  </a:cxn>
                </a:cxnLst>
                <a:rect l="l" t="t" r="r" b="b"/>
                <a:pathLst>
                  <a:path w="39711" h="41458">
                    <a:moveTo>
                      <a:pt x="0" y="0"/>
                    </a:moveTo>
                    <a:cubicBezTo>
                      <a:pt x="0" y="0"/>
                      <a:pt x="575" y="35125"/>
                      <a:pt x="39711" y="41459"/>
                    </a:cubicBezTo>
                  </a:path>
                </a:pathLst>
              </a:custGeom>
              <a:noFill/>
              <a:ln w="12700" cap="flat">
                <a:solidFill>
                  <a:srgbClr val="FFFFFF"/>
                </a:solid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66DAC889-F876-F58A-8253-5E2CA89EBB0D}"/>
                  </a:ext>
                </a:extLst>
              </p:cNvPr>
              <p:cNvSpPr/>
              <p:nvPr/>
            </p:nvSpPr>
            <p:spPr>
              <a:xfrm>
                <a:off x="5166529" y="3075715"/>
                <a:ext cx="56976" cy="33260"/>
              </a:xfrm>
              <a:custGeom>
                <a:avLst/>
                <a:gdLst>
                  <a:gd name="connsiteX0" fmla="*/ 0 w 56976"/>
                  <a:gd name="connsiteY0" fmla="*/ 30826 h 33260"/>
                  <a:gd name="connsiteX1" fmla="*/ 56977 w 56976"/>
                  <a:gd name="connsiteY1" fmla="*/ 2610 h 33260"/>
                  <a:gd name="connsiteX2" fmla="*/ 0 w 56976"/>
                  <a:gd name="connsiteY2" fmla="*/ 30826 h 33260"/>
                </a:gdLst>
                <a:ahLst/>
                <a:cxnLst>
                  <a:cxn ang="0">
                    <a:pos x="connsiteX0" y="connsiteY0"/>
                  </a:cxn>
                  <a:cxn ang="0">
                    <a:pos x="connsiteX1" y="connsiteY1"/>
                  </a:cxn>
                  <a:cxn ang="0">
                    <a:pos x="connsiteX2" y="connsiteY2"/>
                  </a:cxn>
                </a:cxnLst>
                <a:rect l="l" t="t" r="r" b="b"/>
                <a:pathLst>
                  <a:path w="56976" h="33260">
                    <a:moveTo>
                      <a:pt x="0" y="30826"/>
                    </a:moveTo>
                    <a:cubicBezTo>
                      <a:pt x="0" y="30826"/>
                      <a:pt x="10359" y="-10633"/>
                      <a:pt x="56977" y="2610"/>
                    </a:cubicBezTo>
                    <a:cubicBezTo>
                      <a:pt x="56977" y="2610"/>
                      <a:pt x="45466" y="43494"/>
                      <a:pt x="0" y="30826"/>
                    </a:cubicBezTo>
                    <a:close/>
                  </a:path>
                </a:pathLst>
              </a:custGeom>
              <a:noFill/>
              <a:ln w="12700" cap="flat">
                <a:solidFill>
                  <a:srgbClr val="FFFFFF"/>
                </a:solid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B5012D4F-E6B2-C9E0-4D9A-0A9207345F7D}"/>
                  </a:ext>
                </a:extLst>
              </p:cNvPr>
              <p:cNvSpPr/>
              <p:nvPr/>
            </p:nvSpPr>
            <p:spPr>
              <a:xfrm>
                <a:off x="5166529" y="3078326"/>
                <a:ext cx="56976" cy="28790"/>
              </a:xfrm>
              <a:custGeom>
                <a:avLst/>
                <a:gdLst>
                  <a:gd name="connsiteX0" fmla="*/ 56977 w 56976"/>
                  <a:gd name="connsiteY0" fmla="*/ 0 h 28790"/>
                  <a:gd name="connsiteX1" fmla="*/ 0 w 56976"/>
                  <a:gd name="connsiteY1" fmla="*/ 28791 h 28790"/>
                </a:gdLst>
                <a:ahLst/>
                <a:cxnLst>
                  <a:cxn ang="0">
                    <a:pos x="connsiteX0" y="connsiteY0"/>
                  </a:cxn>
                  <a:cxn ang="0">
                    <a:pos x="connsiteX1" y="connsiteY1"/>
                  </a:cxn>
                </a:cxnLst>
                <a:rect l="l" t="t" r="r" b="b"/>
                <a:pathLst>
                  <a:path w="56976" h="28790">
                    <a:moveTo>
                      <a:pt x="56977" y="0"/>
                    </a:moveTo>
                    <a:lnTo>
                      <a:pt x="0" y="28791"/>
                    </a:lnTo>
                  </a:path>
                </a:pathLst>
              </a:custGeom>
              <a:ln w="12700" cap="flat">
                <a:solidFill>
                  <a:srgbClr val="FFFFFF"/>
                </a:solid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E4F24073-2742-1CDF-799C-D25E2935B855}"/>
                  </a:ext>
                </a:extLst>
              </p:cNvPr>
              <p:cNvSpPr/>
              <p:nvPr/>
            </p:nvSpPr>
            <p:spPr>
              <a:xfrm>
                <a:off x="5128544" y="3135332"/>
                <a:ext cx="44315" cy="52975"/>
              </a:xfrm>
              <a:custGeom>
                <a:avLst/>
                <a:gdLst>
                  <a:gd name="connsiteX0" fmla="*/ 43164 w 44315"/>
                  <a:gd name="connsiteY0" fmla="*/ 46065 h 52975"/>
                  <a:gd name="connsiteX1" fmla="*/ 25899 w 44315"/>
                  <a:gd name="connsiteY1" fmla="*/ 52975 h 52975"/>
                  <a:gd name="connsiteX2" fmla="*/ 0 w 44315"/>
                  <a:gd name="connsiteY2" fmla="*/ 26488 h 52975"/>
                  <a:gd name="connsiteX3" fmla="*/ 25899 w 44315"/>
                  <a:gd name="connsiteY3" fmla="*/ 0 h 52975"/>
                  <a:gd name="connsiteX4" fmla="*/ 44315 w 44315"/>
                  <a:gd name="connsiteY4" fmla="*/ 7486 h 5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5" h="52975">
                    <a:moveTo>
                      <a:pt x="43164" y="46065"/>
                    </a:moveTo>
                    <a:cubicBezTo>
                      <a:pt x="38560" y="50096"/>
                      <a:pt x="32229" y="52975"/>
                      <a:pt x="25899" y="52975"/>
                    </a:cubicBezTo>
                    <a:cubicBezTo>
                      <a:pt x="11510" y="52975"/>
                      <a:pt x="0" y="41459"/>
                      <a:pt x="0" y="26488"/>
                    </a:cubicBezTo>
                    <a:cubicBezTo>
                      <a:pt x="0" y="11516"/>
                      <a:pt x="11510" y="0"/>
                      <a:pt x="25899" y="0"/>
                    </a:cubicBezTo>
                    <a:cubicBezTo>
                      <a:pt x="40287" y="0"/>
                      <a:pt x="39711" y="2879"/>
                      <a:pt x="44315" y="7486"/>
                    </a:cubicBezTo>
                  </a:path>
                </a:pathLst>
              </a:custGeom>
              <a:noFill/>
              <a:ln w="12700" cap="flat">
                <a:solidFill>
                  <a:srgbClr val="FFFFFF"/>
                </a:solid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ADBD9150-5FA2-0AC0-2EA1-8D3185C30A40}"/>
                  </a:ext>
                </a:extLst>
              </p:cNvPr>
              <p:cNvSpPr/>
              <p:nvPr/>
            </p:nvSpPr>
            <p:spPr>
              <a:xfrm>
                <a:off x="5120487" y="3156637"/>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66DC2412-ABE6-8905-1B2B-00A7747A44DE}"/>
                  </a:ext>
                </a:extLst>
              </p:cNvPr>
              <p:cNvSpPr/>
              <p:nvPr/>
            </p:nvSpPr>
            <p:spPr>
              <a:xfrm>
                <a:off x="5120487" y="3167578"/>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grpSp>
      </p:grpSp>
      <p:sp>
        <p:nvSpPr>
          <p:cNvPr id="79" name="Slide Number Placeholder 5">
            <a:extLst>
              <a:ext uri="{FF2B5EF4-FFF2-40B4-BE49-F238E27FC236}">
                <a16:creationId xmlns:a16="http://schemas.microsoft.com/office/drawing/2014/main" id="{8940E1EE-156A-3676-2EB9-BF5C6A0B36CB}"/>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58</a:t>
            </a:fld>
            <a:endParaRPr lang="fr-CA" sz="1200" dirty="0"/>
          </a:p>
        </p:txBody>
      </p:sp>
      <p:pic>
        <p:nvPicPr>
          <p:cNvPr id="9" name="Picture 8">
            <a:extLst>
              <a:ext uri="{FF2B5EF4-FFF2-40B4-BE49-F238E27FC236}">
                <a16:creationId xmlns:a16="http://schemas.microsoft.com/office/drawing/2014/main" id="{AA109F05-2D11-D6A6-49EA-8764AA2393F3}"/>
              </a:ext>
            </a:extLst>
          </p:cNvPr>
          <p:cNvPicPr>
            <a:picLocks noChangeAspect="1"/>
          </p:cNvPicPr>
          <p:nvPr/>
        </p:nvPicPr>
        <p:blipFill rotWithShape="1">
          <a:blip r:embed="rId2"/>
          <a:srcRect t="1356" b="1356"/>
          <a:stretch/>
        </p:blipFill>
        <p:spPr>
          <a:xfrm>
            <a:off x="5441006" y="586611"/>
            <a:ext cx="6272862" cy="5903546"/>
          </a:xfrm>
          <a:prstGeom prst="rect">
            <a:avLst/>
          </a:prstGeom>
        </p:spPr>
      </p:pic>
      <p:sp>
        <p:nvSpPr>
          <p:cNvPr id="10" name="TextBox 9">
            <a:extLst>
              <a:ext uri="{FF2B5EF4-FFF2-40B4-BE49-F238E27FC236}">
                <a16:creationId xmlns:a16="http://schemas.microsoft.com/office/drawing/2014/main" id="{28A199F2-5D4D-1BE4-6CE1-03EF86C4B078}"/>
              </a:ext>
            </a:extLst>
          </p:cNvPr>
          <p:cNvSpPr txBox="1"/>
          <p:nvPr/>
        </p:nvSpPr>
        <p:spPr>
          <a:xfrm>
            <a:off x="8255281" y="367843"/>
            <a:ext cx="3936719" cy="369332"/>
          </a:xfrm>
          <a:prstGeom prst="rect">
            <a:avLst/>
          </a:prstGeom>
          <a:solidFill>
            <a:srgbClr val="EC7C69"/>
          </a:solidFill>
        </p:spPr>
        <p:txBody>
          <a:bodyPr wrap="none" rtlCol="0">
            <a:spAutoFit/>
          </a:bodyPr>
          <a:lstStyle/>
          <a:p>
            <a:pPr algn="ctr"/>
            <a:r>
              <a:rPr lang="en-IE" dirty="0">
                <a:solidFill>
                  <a:schemeClr val="bg1"/>
                </a:solidFill>
              </a:rPr>
              <a:t>Information provided by </a:t>
            </a:r>
            <a:r>
              <a:rPr lang="en-IE" dirty="0">
                <a:solidFill>
                  <a:schemeClr val="bg1"/>
                </a:solidFill>
                <a:hlinkClick r:id="rId3">
                  <a:extLst>
                    <a:ext uri="{A12FA001-AC4F-418D-AE19-62706E023703}">
                      <ahyp:hlinkClr xmlns:ahyp="http://schemas.microsoft.com/office/drawing/2018/hyperlinkcolor" val="tx"/>
                    </a:ext>
                  </a:extLst>
                </a:hlinkClick>
              </a:rPr>
              <a:t>www.savills.ie  </a:t>
            </a:r>
            <a:endParaRPr lang="en-IE" dirty="0">
              <a:solidFill>
                <a:schemeClr val="bg1"/>
              </a:solidFill>
            </a:endParaRPr>
          </a:p>
        </p:txBody>
      </p:sp>
    </p:spTree>
    <p:extLst>
      <p:ext uri="{BB962C8B-B14F-4D97-AF65-F5344CB8AC3E}">
        <p14:creationId xmlns:p14="http://schemas.microsoft.com/office/powerpoint/2010/main" val="5463819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C5306-F23B-43B8-5D4F-0263955777D1}"/>
            </a:ext>
          </a:extLst>
        </p:cNvPr>
        <p:cNvGrpSpPr/>
        <p:nvPr/>
      </p:nvGrpSpPr>
      <p:grpSpPr>
        <a:xfrm>
          <a:off x="0" y="0"/>
          <a:ext cx="0" cy="0"/>
          <a:chOff x="0" y="0"/>
          <a:chExt cx="0" cy="0"/>
        </a:xfrm>
      </p:grpSpPr>
      <p:sp>
        <p:nvSpPr>
          <p:cNvPr id="37" name="Freeform 36">
            <a:extLst>
              <a:ext uri="{FF2B5EF4-FFF2-40B4-BE49-F238E27FC236}">
                <a16:creationId xmlns:a16="http://schemas.microsoft.com/office/drawing/2014/main" id="{1523E179-7D1A-22D5-CB9E-8C648E829EDC}"/>
              </a:ext>
            </a:extLst>
          </p:cNvPr>
          <p:cNvSpPr/>
          <p:nvPr/>
        </p:nvSpPr>
        <p:spPr>
          <a:xfrm rot="5400000">
            <a:off x="2431599" y="3757308"/>
            <a:ext cx="2173047" cy="5759105"/>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FBA63B"/>
            </a:solidFill>
            <a:prstDash val="solid"/>
            <a:miter/>
          </a:ln>
        </p:spPr>
        <p:txBody>
          <a:bodyPr wrap="square" rtlCol="0" anchor="ctr">
            <a:noAutofit/>
          </a:bodyPr>
          <a:lstStyle/>
          <a:p>
            <a:endParaRPr lang="en-US"/>
          </a:p>
        </p:txBody>
      </p:sp>
      <p:sp>
        <p:nvSpPr>
          <p:cNvPr id="2" name="Text Placeholder 3">
            <a:extLst>
              <a:ext uri="{FF2B5EF4-FFF2-40B4-BE49-F238E27FC236}">
                <a16:creationId xmlns:a16="http://schemas.microsoft.com/office/drawing/2014/main" id="{B6455309-B732-7EF6-AB1F-CED7AF3ED4E4}"/>
              </a:ext>
            </a:extLst>
          </p:cNvPr>
          <p:cNvSpPr txBox="1">
            <a:spLocks/>
          </p:cNvSpPr>
          <p:nvPr/>
        </p:nvSpPr>
        <p:spPr>
          <a:xfrm>
            <a:off x="638570" y="460983"/>
            <a:ext cx="4209877" cy="72439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IE" sz="3600" dirty="0"/>
              <a:t>Lodges</a:t>
            </a:r>
          </a:p>
        </p:txBody>
      </p:sp>
      <p:cxnSp>
        <p:nvCxnSpPr>
          <p:cNvPr id="3" name="Straight Connector 2">
            <a:extLst>
              <a:ext uri="{FF2B5EF4-FFF2-40B4-BE49-F238E27FC236}">
                <a16:creationId xmlns:a16="http://schemas.microsoft.com/office/drawing/2014/main" id="{CD0C1EEC-E9ED-F001-2311-F1E471CAD38A}"/>
              </a:ext>
            </a:extLst>
          </p:cNvPr>
          <p:cNvCxnSpPr>
            <a:cxnSpLocks/>
          </p:cNvCxnSpPr>
          <p:nvPr/>
        </p:nvCxnSpPr>
        <p:spPr>
          <a:xfrm>
            <a:off x="0" y="1068885"/>
            <a:ext cx="270192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7948DD1-C208-071F-C083-FA5E5513E8E3}"/>
              </a:ext>
            </a:extLst>
          </p:cNvPr>
          <p:cNvSpPr txBox="1"/>
          <p:nvPr/>
        </p:nvSpPr>
        <p:spPr>
          <a:xfrm>
            <a:off x="605790" y="1404147"/>
            <a:ext cx="4341896" cy="3927422"/>
          </a:xfrm>
          <a:prstGeom prst="rect">
            <a:avLst/>
          </a:prstGeom>
          <a:noFill/>
        </p:spPr>
        <p:txBody>
          <a:bodyPr wrap="square">
            <a:spAutoFit/>
          </a:bodyPr>
          <a:lstStyle/>
          <a:p>
            <a:pPr marL="342900" indent="-342900">
              <a:lnSpc>
                <a:spcPts val="2340"/>
              </a:lnSpc>
              <a:buClr>
                <a:srgbClr val="EC7C69"/>
              </a:buClr>
              <a:buFont typeface="Arial" panose="020B0604020202020204" pitchFamily="34" charset="0"/>
              <a:buChar char="•"/>
            </a:pPr>
            <a:r>
              <a:rPr lang="en-US" sz="2200" dirty="0">
                <a:solidFill>
                  <a:srgbClr val="494949"/>
                </a:solidFill>
              </a:rPr>
              <a:t>Lodges are </a:t>
            </a:r>
            <a:r>
              <a:rPr lang="en-US" sz="2200" b="1" dirty="0">
                <a:solidFill>
                  <a:srgbClr val="494949"/>
                </a:solidFill>
              </a:rPr>
              <a:t>popular on high quality holiday parks </a:t>
            </a:r>
            <a:r>
              <a:rPr lang="en-US" sz="2200" dirty="0">
                <a:solidFill>
                  <a:srgbClr val="494949"/>
                </a:solidFill>
              </a:rPr>
              <a:t>(existing and new) and arrive on site pre-constructed and fully furnished. </a:t>
            </a:r>
          </a:p>
          <a:p>
            <a:pPr marL="342900" indent="-342900">
              <a:lnSpc>
                <a:spcPts val="2340"/>
              </a:lnSpc>
              <a:buClr>
                <a:srgbClr val="EC7C69"/>
              </a:buClr>
              <a:buFont typeface="Arial" panose="020B0604020202020204" pitchFamily="34" charset="0"/>
              <a:buChar char="•"/>
            </a:pPr>
            <a:r>
              <a:rPr lang="en-US" sz="2200" dirty="0">
                <a:solidFill>
                  <a:srgbClr val="494949"/>
                </a:solidFill>
              </a:rPr>
              <a:t>They typically </a:t>
            </a:r>
            <a:r>
              <a:rPr lang="en-US" sz="2200" b="1" dirty="0">
                <a:solidFill>
                  <a:srgbClr val="494949"/>
                </a:solidFill>
              </a:rPr>
              <a:t>sleep 4-6 people </a:t>
            </a:r>
            <a:r>
              <a:rPr lang="en-US" sz="2200" dirty="0">
                <a:solidFill>
                  <a:srgbClr val="494949"/>
                </a:solidFill>
              </a:rPr>
              <a:t>and meet the legal definition of a ‘caravan’. </a:t>
            </a:r>
          </a:p>
          <a:p>
            <a:pPr marL="342900" indent="-342900">
              <a:lnSpc>
                <a:spcPts val="2340"/>
              </a:lnSpc>
              <a:buClr>
                <a:srgbClr val="EC7C69"/>
              </a:buClr>
              <a:buFont typeface="Arial" panose="020B0604020202020204" pitchFamily="34" charset="0"/>
              <a:buChar char="•"/>
            </a:pPr>
            <a:r>
              <a:rPr lang="en-US" sz="2200" dirty="0">
                <a:solidFill>
                  <a:srgbClr val="494949"/>
                </a:solidFill>
              </a:rPr>
              <a:t>In the right location they can command </a:t>
            </a:r>
            <a:r>
              <a:rPr lang="en-US" sz="2200" b="1" dirty="0">
                <a:solidFill>
                  <a:srgbClr val="494949"/>
                </a:solidFill>
              </a:rPr>
              <a:t>very high ROI</a:t>
            </a:r>
            <a:r>
              <a:rPr lang="en-US" sz="2200" dirty="0">
                <a:solidFill>
                  <a:srgbClr val="494949"/>
                </a:solidFill>
              </a:rPr>
              <a:t>. </a:t>
            </a:r>
          </a:p>
          <a:p>
            <a:pPr marL="342900" indent="-342900">
              <a:lnSpc>
                <a:spcPts val="2340"/>
              </a:lnSpc>
              <a:buClr>
                <a:srgbClr val="EC7C69"/>
              </a:buClr>
              <a:buFont typeface="Arial" panose="020B0604020202020204" pitchFamily="34" charset="0"/>
              <a:buChar char="•"/>
            </a:pPr>
            <a:r>
              <a:rPr lang="en-US" sz="2200" dirty="0">
                <a:solidFill>
                  <a:srgbClr val="494949"/>
                </a:solidFill>
              </a:rPr>
              <a:t>The lodges are typically sold on 25 year </a:t>
            </a:r>
            <a:r>
              <a:rPr lang="en-US" sz="2200" dirty="0" err="1">
                <a:solidFill>
                  <a:srgbClr val="494949"/>
                </a:solidFill>
              </a:rPr>
              <a:t>licence</a:t>
            </a:r>
            <a:r>
              <a:rPr lang="en-US" sz="2200" dirty="0">
                <a:solidFill>
                  <a:srgbClr val="494949"/>
                </a:solidFill>
              </a:rPr>
              <a:t> agreements, thus enabling redevelopment and additional future sales.</a:t>
            </a:r>
            <a:endParaRPr lang="en-IE" sz="2200" b="1" dirty="0">
              <a:solidFill>
                <a:srgbClr val="494949"/>
              </a:solidFill>
            </a:endParaRPr>
          </a:p>
        </p:txBody>
      </p:sp>
      <p:sp>
        <p:nvSpPr>
          <p:cNvPr id="36" name="TextBox 35">
            <a:extLst>
              <a:ext uri="{FF2B5EF4-FFF2-40B4-BE49-F238E27FC236}">
                <a16:creationId xmlns:a16="http://schemas.microsoft.com/office/drawing/2014/main" id="{44BA917D-9B39-10E3-0D6A-D6DD31216718}"/>
              </a:ext>
            </a:extLst>
          </p:cNvPr>
          <p:cNvSpPr txBox="1"/>
          <p:nvPr/>
        </p:nvSpPr>
        <p:spPr>
          <a:xfrm>
            <a:off x="1191053" y="5707602"/>
            <a:ext cx="4231576" cy="646331"/>
          </a:xfrm>
          <a:prstGeom prst="rect">
            <a:avLst/>
          </a:prstGeom>
          <a:noFill/>
        </p:spPr>
        <p:txBody>
          <a:bodyPr wrap="square" rtlCol="0">
            <a:spAutoFit/>
          </a:bodyPr>
          <a:lstStyle/>
          <a:p>
            <a:pPr>
              <a:tabLst>
                <a:tab pos="2222500" algn="l"/>
              </a:tabLst>
            </a:pPr>
            <a:r>
              <a:rPr lang="en-US" sz="1800" b="1" dirty="0">
                <a:solidFill>
                  <a:srgbClr val="494949"/>
                </a:solidFill>
              </a:rPr>
              <a:t>Typical Unit Cost 	</a:t>
            </a:r>
            <a:r>
              <a:rPr lang="en-US" sz="1800" dirty="0">
                <a:solidFill>
                  <a:srgbClr val="494949"/>
                </a:solidFill>
              </a:rPr>
              <a:t>€60,000-120,000</a:t>
            </a:r>
          </a:p>
          <a:p>
            <a:pPr>
              <a:tabLst>
                <a:tab pos="2222500" algn="l"/>
              </a:tabLst>
            </a:pPr>
            <a:r>
              <a:rPr lang="en-US" sz="1800" b="1" dirty="0">
                <a:solidFill>
                  <a:srgbClr val="494949"/>
                </a:solidFill>
              </a:rPr>
              <a:t>Typical Nightly Rental 	</a:t>
            </a:r>
            <a:r>
              <a:rPr lang="en-US" sz="1800" dirty="0">
                <a:solidFill>
                  <a:srgbClr val="494949"/>
                </a:solidFill>
              </a:rPr>
              <a:t>€200-450</a:t>
            </a:r>
            <a:endParaRPr lang="en-IE" sz="1800" dirty="0">
              <a:solidFill>
                <a:srgbClr val="494949"/>
              </a:solidFill>
            </a:endParaRPr>
          </a:p>
        </p:txBody>
      </p:sp>
      <p:grpSp>
        <p:nvGrpSpPr>
          <p:cNvPr id="60" name="Group 59">
            <a:extLst>
              <a:ext uri="{FF2B5EF4-FFF2-40B4-BE49-F238E27FC236}">
                <a16:creationId xmlns:a16="http://schemas.microsoft.com/office/drawing/2014/main" id="{031BF39B-2577-0D1A-B56F-4A3130159035}"/>
              </a:ext>
            </a:extLst>
          </p:cNvPr>
          <p:cNvGrpSpPr/>
          <p:nvPr/>
        </p:nvGrpSpPr>
        <p:grpSpPr>
          <a:xfrm>
            <a:off x="245827" y="5615905"/>
            <a:ext cx="790813" cy="789906"/>
            <a:chOff x="4979483" y="3025351"/>
            <a:chExt cx="347616" cy="347217"/>
          </a:xfrm>
        </p:grpSpPr>
        <p:sp>
          <p:nvSpPr>
            <p:cNvPr id="61" name="Freeform 60">
              <a:extLst>
                <a:ext uri="{FF2B5EF4-FFF2-40B4-BE49-F238E27FC236}">
                  <a16:creationId xmlns:a16="http://schemas.microsoft.com/office/drawing/2014/main" id="{C76E78E0-695F-F8FF-D341-0185FED40B4C}"/>
                </a:ext>
              </a:extLst>
            </p:cNvPr>
            <p:cNvSpPr/>
            <p:nvPr/>
          </p:nvSpPr>
          <p:spPr>
            <a:xfrm>
              <a:off x="4979483" y="3025351"/>
              <a:ext cx="346465" cy="346642"/>
            </a:xfrm>
            <a:custGeom>
              <a:avLst/>
              <a:gdLst>
                <a:gd name="connsiteX0" fmla="*/ 103019 w 346465"/>
                <a:gd name="connsiteY0" fmla="*/ 236086 h 346642"/>
                <a:gd name="connsiteX1" fmla="*/ 74818 w 346465"/>
                <a:gd name="connsiteY1" fmla="*/ 207295 h 346642"/>
                <a:gd name="connsiteX2" fmla="*/ 71365 w 346465"/>
                <a:gd name="connsiteY2" fmla="*/ 199233 h 346642"/>
                <a:gd name="connsiteX3" fmla="*/ 71365 w 346465"/>
                <a:gd name="connsiteY3" fmla="*/ 116315 h 346642"/>
                <a:gd name="connsiteX4" fmla="*/ 77696 w 346465"/>
                <a:gd name="connsiteY4" fmla="*/ 109981 h 346642"/>
                <a:gd name="connsiteX5" fmla="*/ 94386 w 346465"/>
                <a:gd name="connsiteY5" fmla="*/ 133590 h 346642"/>
                <a:gd name="connsiteX6" fmla="*/ 141003 w 346465"/>
                <a:gd name="connsiteY6" fmla="*/ 93282 h 346642"/>
                <a:gd name="connsiteX7" fmla="*/ 172082 w 346465"/>
                <a:gd name="connsiteY7" fmla="*/ 81190 h 346642"/>
                <a:gd name="connsiteX8" fmla="*/ 177261 w 346465"/>
                <a:gd name="connsiteY8" fmla="*/ 80039 h 346642"/>
                <a:gd name="connsiteX9" fmla="*/ 147334 w 346465"/>
                <a:gd name="connsiteY9" fmla="*/ 40883 h 346642"/>
                <a:gd name="connsiteX10" fmla="*/ 183592 w 346465"/>
                <a:gd name="connsiteY10" fmla="*/ 78887 h 346642"/>
                <a:gd name="connsiteX11" fmla="*/ 187621 w 346465"/>
                <a:gd name="connsiteY11" fmla="*/ 78887 h 346642"/>
                <a:gd name="connsiteX12" fmla="*/ 244022 w 346465"/>
                <a:gd name="connsiteY12" fmla="*/ 53551 h 346642"/>
                <a:gd name="connsiteX13" fmla="*/ 218123 w 346465"/>
                <a:gd name="connsiteY13" fmla="*/ 81766 h 346642"/>
                <a:gd name="connsiteX14" fmla="*/ 273949 w 346465"/>
                <a:gd name="connsiteY14" fmla="*/ 109981 h 346642"/>
                <a:gd name="connsiteX15" fmla="*/ 280280 w 346465"/>
                <a:gd name="connsiteY15" fmla="*/ 116315 h 346642"/>
                <a:gd name="connsiteX16" fmla="*/ 280280 w 346465"/>
                <a:gd name="connsiteY16" fmla="*/ 116315 h 346642"/>
                <a:gd name="connsiteX17" fmla="*/ 346465 w 346465"/>
                <a:gd name="connsiteY17" fmla="*/ 181959 h 346642"/>
                <a:gd name="connsiteX18" fmla="*/ 346465 w 346465"/>
                <a:gd name="connsiteY18" fmla="*/ 173321 h 346642"/>
                <a:gd name="connsiteX19" fmla="*/ 173233 w 346465"/>
                <a:gd name="connsiteY19" fmla="*/ 0 h 346642"/>
                <a:gd name="connsiteX20" fmla="*/ 0 w 346465"/>
                <a:gd name="connsiteY20" fmla="*/ 173321 h 346642"/>
                <a:gd name="connsiteX21" fmla="*/ 173233 w 346465"/>
                <a:gd name="connsiteY21" fmla="*/ 346643 h 346642"/>
                <a:gd name="connsiteX22" fmla="*/ 176686 w 346465"/>
                <a:gd name="connsiteY22" fmla="*/ 346643 h 346642"/>
                <a:gd name="connsiteX23" fmla="*/ 105896 w 346465"/>
                <a:gd name="connsiteY23" fmla="*/ 276969 h 346642"/>
                <a:gd name="connsiteX24" fmla="*/ 102443 w 346465"/>
                <a:gd name="connsiteY24" fmla="*/ 236086 h 34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6465" h="346642">
                  <a:moveTo>
                    <a:pt x="103019" y="236086"/>
                  </a:moveTo>
                  <a:lnTo>
                    <a:pt x="74818" y="207295"/>
                  </a:lnTo>
                  <a:cubicBezTo>
                    <a:pt x="72516" y="204991"/>
                    <a:pt x="71365" y="202688"/>
                    <a:pt x="71365" y="199233"/>
                  </a:cubicBezTo>
                  <a:lnTo>
                    <a:pt x="71365" y="116315"/>
                  </a:lnTo>
                  <a:cubicBezTo>
                    <a:pt x="71365" y="112860"/>
                    <a:pt x="74243" y="109981"/>
                    <a:pt x="77696" y="109981"/>
                  </a:cubicBezTo>
                  <a:cubicBezTo>
                    <a:pt x="84602" y="109981"/>
                    <a:pt x="91508" y="118043"/>
                    <a:pt x="94386" y="133590"/>
                  </a:cubicBezTo>
                  <a:cubicBezTo>
                    <a:pt x="94386" y="133590"/>
                    <a:pt x="111652" y="109406"/>
                    <a:pt x="141003" y="93282"/>
                  </a:cubicBezTo>
                  <a:cubicBezTo>
                    <a:pt x="149636" y="86373"/>
                    <a:pt x="159996" y="82342"/>
                    <a:pt x="172082" y="81190"/>
                  </a:cubicBezTo>
                  <a:cubicBezTo>
                    <a:pt x="173808" y="81190"/>
                    <a:pt x="175535" y="80615"/>
                    <a:pt x="177261" y="80039"/>
                  </a:cubicBezTo>
                  <a:cubicBezTo>
                    <a:pt x="147910" y="70250"/>
                    <a:pt x="147334" y="40883"/>
                    <a:pt x="147334" y="40883"/>
                  </a:cubicBezTo>
                  <a:lnTo>
                    <a:pt x="183592" y="78887"/>
                  </a:lnTo>
                  <a:cubicBezTo>
                    <a:pt x="184743" y="78887"/>
                    <a:pt x="186470" y="78887"/>
                    <a:pt x="187621" y="78887"/>
                  </a:cubicBezTo>
                  <a:cubicBezTo>
                    <a:pt x="191074" y="69674"/>
                    <a:pt x="204311" y="42610"/>
                    <a:pt x="244022" y="53551"/>
                  </a:cubicBezTo>
                  <a:cubicBezTo>
                    <a:pt x="244022" y="53551"/>
                    <a:pt x="238267" y="74280"/>
                    <a:pt x="218123" y="81766"/>
                  </a:cubicBezTo>
                  <a:cubicBezTo>
                    <a:pt x="235389" y="85797"/>
                    <a:pt x="254382" y="94434"/>
                    <a:pt x="273949" y="109981"/>
                  </a:cubicBezTo>
                  <a:cubicBezTo>
                    <a:pt x="277978" y="109981"/>
                    <a:pt x="280280" y="112860"/>
                    <a:pt x="280280" y="116315"/>
                  </a:cubicBezTo>
                  <a:lnTo>
                    <a:pt x="280280" y="116315"/>
                  </a:lnTo>
                  <a:cubicBezTo>
                    <a:pt x="280280" y="116315"/>
                    <a:pt x="346465" y="181959"/>
                    <a:pt x="346465" y="181959"/>
                  </a:cubicBezTo>
                  <a:cubicBezTo>
                    <a:pt x="346465" y="179079"/>
                    <a:pt x="346465" y="176200"/>
                    <a:pt x="346465" y="173321"/>
                  </a:cubicBezTo>
                  <a:cubicBezTo>
                    <a:pt x="346465" y="77736"/>
                    <a:pt x="268770" y="0"/>
                    <a:pt x="173233" y="0"/>
                  </a:cubicBezTo>
                  <a:cubicBezTo>
                    <a:pt x="77696" y="0"/>
                    <a:pt x="0" y="77736"/>
                    <a:pt x="0" y="173321"/>
                  </a:cubicBezTo>
                  <a:cubicBezTo>
                    <a:pt x="0" y="268907"/>
                    <a:pt x="77696" y="346643"/>
                    <a:pt x="173233" y="346643"/>
                  </a:cubicBezTo>
                  <a:cubicBezTo>
                    <a:pt x="268770" y="346643"/>
                    <a:pt x="175535" y="346643"/>
                    <a:pt x="176686" y="346643"/>
                  </a:cubicBezTo>
                  <a:lnTo>
                    <a:pt x="105896" y="276969"/>
                  </a:lnTo>
                  <a:lnTo>
                    <a:pt x="102443" y="236086"/>
                  </a:lnTo>
                  <a:close/>
                </a:path>
              </a:pathLst>
            </a:custGeom>
            <a:solidFill>
              <a:srgbClr val="00979B"/>
            </a:solidFill>
            <a:ln w="12700"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C02B39C8-61D6-4479-4B21-39FB48F65155}"/>
                </a:ext>
              </a:extLst>
            </p:cNvPr>
            <p:cNvSpPr/>
            <p:nvPr/>
          </p:nvSpPr>
          <p:spPr>
            <a:xfrm>
              <a:off x="5051424" y="3066809"/>
              <a:ext cx="275675" cy="305759"/>
            </a:xfrm>
            <a:custGeom>
              <a:avLst/>
              <a:gdLst>
                <a:gd name="connsiteX0" fmla="*/ 275100 w 275675"/>
                <a:gd name="connsiteY0" fmla="*/ 140500 h 305759"/>
                <a:gd name="connsiteX1" fmla="*/ 208915 w 275675"/>
                <a:gd name="connsiteY1" fmla="*/ 75432 h 305759"/>
                <a:gd name="connsiteX2" fmla="*/ 208915 w 275675"/>
                <a:gd name="connsiteY2" fmla="*/ 75432 h 305759"/>
                <a:gd name="connsiteX3" fmla="*/ 202584 w 275675"/>
                <a:gd name="connsiteY3" fmla="*/ 69098 h 305759"/>
                <a:gd name="connsiteX4" fmla="*/ 146759 w 275675"/>
                <a:gd name="connsiteY4" fmla="*/ 40883 h 305759"/>
                <a:gd name="connsiteX5" fmla="*/ 172657 w 275675"/>
                <a:gd name="connsiteY5" fmla="*/ 12668 h 305759"/>
                <a:gd name="connsiteX6" fmla="*/ 116256 w 275675"/>
                <a:gd name="connsiteY6" fmla="*/ 38004 h 305759"/>
                <a:gd name="connsiteX7" fmla="*/ 112227 w 275675"/>
                <a:gd name="connsiteY7" fmla="*/ 38004 h 305759"/>
                <a:gd name="connsiteX8" fmla="*/ 75969 w 275675"/>
                <a:gd name="connsiteY8" fmla="*/ 0 h 305759"/>
                <a:gd name="connsiteX9" fmla="*/ 105896 w 275675"/>
                <a:gd name="connsiteY9" fmla="*/ 39156 h 305759"/>
                <a:gd name="connsiteX10" fmla="*/ 100717 w 275675"/>
                <a:gd name="connsiteY10" fmla="*/ 40307 h 305759"/>
                <a:gd name="connsiteX11" fmla="*/ 69638 w 275675"/>
                <a:gd name="connsiteY11" fmla="*/ 52400 h 305759"/>
                <a:gd name="connsiteX12" fmla="*/ 23021 w 275675"/>
                <a:gd name="connsiteY12" fmla="*/ 92707 h 305759"/>
                <a:gd name="connsiteX13" fmla="*/ 6331 w 275675"/>
                <a:gd name="connsiteY13" fmla="*/ 69098 h 305759"/>
                <a:gd name="connsiteX14" fmla="*/ 0 w 275675"/>
                <a:gd name="connsiteY14" fmla="*/ 75432 h 305759"/>
                <a:gd name="connsiteX15" fmla="*/ 0 w 275675"/>
                <a:gd name="connsiteY15" fmla="*/ 158350 h 305759"/>
                <a:gd name="connsiteX16" fmla="*/ 3453 w 275675"/>
                <a:gd name="connsiteY16" fmla="*/ 166412 h 305759"/>
                <a:gd name="connsiteX17" fmla="*/ 31654 w 275675"/>
                <a:gd name="connsiteY17" fmla="*/ 195203 h 305759"/>
                <a:gd name="connsiteX18" fmla="*/ 35107 w 275675"/>
                <a:gd name="connsiteY18" fmla="*/ 236086 h 305759"/>
                <a:gd name="connsiteX19" fmla="*/ 105896 w 275675"/>
                <a:gd name="connsiteY19" fmla="*/ 305760 h 305759"/>
                <a:gd name="connsiteX20" fmla="*/ 275676 w 275675"/>
                <a:gd name="connsiteY20" fmla="*/ 141076 h 30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5675" h="305759">
                  <a:moveTo>
                    <a:pt x="275100" y="140500"/>
                  </a:moveTo>
                  <a:lnTo>
                    <a:pt x="208915" y="75432"/>
                  </a:lnTo>
                  <a:lnTo>
                    <a:pt x="208915" y="75432"/>
                  </a:lnTo>
                  <a:cubicBezTo>
                    <a:pt x="208915" y="71977"/>
                    <a:pt x="206037" y="68523"/>
                    <a:pt x="202584" y="69098"/>
                  </a:cubicBezTo>
                  <a:cubicBezTo>
                    <a:pt x="183016" y="53551"/>
                    <a:pt x="164024" y="44914"/>
                    <a:pt x="146759" y="40883"/>
                  </a:cubicBezTo>
                  <a:cubicBezTo>
                    <a:pt x="166326" y="33398"/>
                    <a:pt x="172657" y="12668"/>
                    <a:pt x="172657" y="12668"/>
                  </a:cubicBezTo>
                  <a:cubicBezTo>
                    <a:pt x="133522" y="1728"/>
                    <a:pt x="119709" y="28791"/>
                    <a:pt x="116256" y="38004"/>
                  </a:cubicBezTo>
                  <a:cubicBezTo>
                    <a:pt x="115105" y="38004"/>
                    <a:pt x="113378" y="38004"/>
                    <a:pt x="112227" y="38004"/>
                  </a:cubicBezTo>
                  <a:lnTo>
                    <a:pt x="75969" y="0"/>
                  </a:lnTo>
                  <a:cubicBezTo>
                    <a:pt x="75969" y="0"/>
                    <a:pt x="76545" y="28791"/>
                    <a:pt x="105896" y="39156"/>
                  </a:cubicBezTo>
                  <a:cubicBezTo>
                    <a:pt x="104170" y="39156"/>
                    <a:pt x="102443" y="39732"/>
                    <a:pt x="100717" y="40307"/>
                  </a:cubicBezTo>
                  <a:cubicBezTo>
                    <a:pt x="89206" y="40883"/>
                    <a:pt x="78271" y="45490"/>
                    <a:pt x="69638" y="52400"/>
                  </a:cubicBezTo>
                  <a:cubicBezTo>
                    <a:pt x="40287" y="68523"/>
                    <a:pt x="23021" y="92707"/>
                    <a:pt x="23021" y="92707"/>
                  </a:cubicBezTo>
                  <a:cubicBezTo>
                    <a:pt x="20143" y="77736"/>
                    <a:pt x="13237" y="69674"/>
                    <a:pt x="6331" y="69098"/>
                  </a:cubicBezTo>
                  <a:cubicBezTo>
                    <a:pt x="2878" y="69098"/>
                    <a:pt x="0" y="71977"/>
                    <a:pt x="0" y="75432"/>
                  </a:cubicBezTo>
                  <a:lnTo>
                    <a:pt x="0" y="158350"/>
                  </a:lnTo>
                  <a:cubicBezTo>
                    <a:pt x="0" y="161229"/>
                    <a:pt x="1151" y="164108"/>
                    <a:pt x="3453" y="166412"/>
                  </a:cubicBezTo>
                  <a:lnTo>
                    <a:pt x="31654" y="195203"/>
                  </a:lnTo>
                  <a:lnTo>
                    <a:pt x="35107" y="236086"/>
                  </a:lnTo>
                  <a:lnTo>
                    <a:pt x="105896" y="305760"/>
                  </a:lnTo>
                  <a:cubicBezTo>
                    <a:pt x="197405" y="304033"/>
                    <a:pt x="271072" y="231479"/>
                    <a:pt x="275676" y="141076"/>
                  </a:cubicBezTo>
                  <a:close/>
                </a:path>
              </a:pathLst>
            </a:custGeom>
            <a:solidFill>
              <a:srgbClr val="087377"/>
            </a:solidFill>
            <a:ln w="12700" cap="flat">
              <a:noFill/>
              <a:prstDash val="solid"/>
              <a:miter/>
            </a:ln>
          </p:spPr>
          <p:txBody>
            <a:bodyPr rtlCol="0" anchor="ctr"/>
            <a:lstStyle/>
            <a:p>
              <a:endParaRPr lang="en-US"/>
            </a:p>
          </p:txBody>
        </p:sp>
        <p:grpSp>
          <p:nvGrpSpPr>
            <p:cNvPr id="63" name="Graphic 39">
              <a:extLst>
                <a:ext uri="{FF2B5EF4-FFF2-40B4-BE49-F238E27FC236}">
                  <a16:creationId xmlns:a16="http://schemas.microsoft.com/office/drawing/2014/main" id="{E39B6FAD-29B3-2A6F-75A5-80160D080C06}"/>
                </a:ext>
              </a:extLst>
            </p:cNvPr>
            <p:cNvGrpSpPr/>
            <p:nvPr/>
          </p:nvGrpSpPr>
          <p:grpSpPr>
            <a:xfrm>
              <a:off x="5050273" y="3065658"/>
              <a:ext cx="210066" cy="234933"/>
              <a:chOff x="5050273" y="3065658"/>
              <a:chExt cx="210066" cy="234933"/>
            </a:xfrm>
            <a:noFill/>
          </p:grpSpPr>
          <p:sp>
            <p:nvSpPr>
              <p:cNvPr id="64" name="Freeform 63">
                <a:extLst>
                  <a:ext uri="{FF2B5EF4-FFF2-40B4-BE49-F238E27FC236}">
                    <a16:creationId xmlns:a16="http://schemas.microsoft.com/office/drawing/2014/main" id="{EBF351B4-16B4-3734-010B-3819966A3FD7}"/>
                  </a:ext>
                </a:extLst>
              </p:cNvPr>
              <p:cNvSpPr/>
              <p:nvPr/>
            </p:nvSpPr>
            <p:spPr>
              <a:xfrm>
                <a:off x="5168063" y="3133605"/>
                <a:ext cx="92275" cy="142227"/>
              </a:xfrm>
              <a:custGeom>
                <a:avLst/>
                <a:gdLst>
                  <a:gd name="connsiteX0" fmla="*/ 45658 w 92275"/>
                  <a:gd name="connsiteY0" fmla="*/ 141651 h 142227"/>
                  <a:gd name="connsiteX1" fmla="*/ 88823 w 92275"/>
                  <a:gd name="connsiteY1" fmla="*/ 97313 h 142227"/>
                  <a:gd name="connsiteX2" fmla="*/ 92276 w 92275"/>
                  <a:gd name="connsiteY2" fmla="*/ 89252 h 142227"/>
                  <a:gd name="connsiteX3" fmla="*/ 92276 w 92275"/>
                  <a:gd name="connsiteY3" fmla="*/ 6334 h 142227"/>
                  <a:gd name="connsiteX4" fmla="*/ 85945 w 92275"/>
                  <a:gd name="connsiteY4" fmla="*/ 0 h 142227"/>
                  <a:gd name="connsiteX5" fmla="*/ 69255 w 92275"/>
                  <a:gd name="connsiteY5" fmla="*/ 23608 h 142227"/>
                  <a:gd name="connsiteX6" fmla="*/ 63499 w 92275"/>
                  <a:gd name="connsiteY6" fmla="*/ 69674 h 142227"/>
                  <a:gd name="connsiteX7" fmla="*/ 49687 w 92275"/>
                  <a:gd name="connsiteY7" fmla="*/ 73705 h 142227"/>
                  <a:gd name="connsiteX8" fmla="*/ 34148 w 92275"/>
                  <a:gd name="connsiteY8" fmla="*/ 89252 h 142227"/>
                  <a:gd name="connsiteX9" fmla="*/ 7674 w 92275"/>
                  <a:gd name="connsiteY9" fmla="*/ 101920 h 142227"/>
                  <a:gd name="connsiteX10" fmla="*/ 767 w 92275"/>
                  <a:gd name="connsiteY10" fmla="*/ 142227 h 14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2227">
                    <a:moveTo>
                      <a:pt x="45658" y="141651"/>
                    </a:moveTo>
                    <a:lnTo>
                      <a:pt x="88823" y="97313"/>
                    </a:lnTo>
                    <a:cubicBezTo>
                      <a:pt x="91125" y="95010"/>
                      <a:pt x="92276" y="92131"/>
                      <a:pt x="92276" y="89252"/>
                    </a:cubicBezTo>
                    <a:lnTo>
                      <a:pt x="92276" y="6334"/>
                    </a:lnTo>
                    <a:cubicBezTo>
                      <a:pt x="92276" y="2879"/>
                      <a:pt x="89398" y="0"/>
                      <a:pt x="85945" y="0"/>
                    </a:cubicBezTo>
                    <a:cubicBezTo>
                      <a:pt x="79039" y="0"/>
                      <a:pt x="72132" y="8061"/>
                      <a:pt x="69255" y="23608"/>
                    </a:cubicBezTo>
                    <a:lnTo>
                      <a:pt x="63499" y="69674"/>
                    </a:lnTo>
                    <a:cubicBezTo>
                      <a:pt x="58320" y="69674"/>
                      <a:pt x="53140" y="70250"/>
                      <a:pt x="49687" y="73705"/>
                    </a:cubicBezTo>
                    <a:lnTo>
                      <a:pt x="34148" y="89252"/>
                    </a:lnTo>
                    <a:cubicBezTo>
                      <a:pt x="20335" y="92131"/>
                      <a:pt x="15155" y="93858"/>
                      <a:pt x="7674" y="101920"/>
                    </a:cubicBezTo>
                    <a:cubicBezTo>
                      <a:pt x="-1535" y="111133"/>
                      <a:pt x="-384" y="123801"/>
                      <a:pt x="767" y="142227"/>
                    </a:cubicBezTo>
                  </a:path>
                </a:pathLst>
              </a:custGeom>
              <a:noFill/>
              <a:ln w="12700" cap="flat">
                <a:solidFill>
                  <a:srgbClr val="FFFFFF"/>
                </a:solid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7EC3D50F-83FB-D9E9-61AC-3A71D11621F7}"/>
                  </a:ext>
                </a:extLst>
              </p:cNvPr>
              <p:cNvSpPr/>
              <p:nvPr/>
            </p:nvSpPr>
            <p:spPr>
              <a:xfrm>
                <a:off x="5166529"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DF71459A-922F-A188-953E-1CF6C9730614}"/>
                  </a:ext>
                </a:extLst>
              </p:cNvPr>
              <p:cNvSpPr/>
              <p:nvPr/>
            </p:nvSpPr>
            <p:spPr>
              <a:xfrm>
                <a:off x="5214297" y="3203855"/>
                <a:ext cx="26838" cy="36276"/>
              </a:xfrm>
              <a:custGeom>
                <a:avLst/>
                <a:gdLst>
                  <a:gd name="connsiteX0" fmla="*/ 17841 w 26838"/>
                  <a:gd name="connsiteY0" fmla="*/ 0 h 36276"/>
                  <a:gd name="connsiteX1" fmla="*/ 23021 w 26838"/>
                  <a:gd name="connsiteY1" fmla="*/ 1727 h 36276"/>
                  <a:gd name="connsiteX2" fmla="*/ 25899 w 26838"/>
                  <a:gd name="connsiteY2" fmla="*/ 9213 h 36276"/>
                  <a:gd name="connsiteX3" fmla="*/ 0 w 26838"/>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6838" h="36276">
                    <a:moveTo>
                      <a:pt x="17841" y="0"/>
                    </a:moveTo>
                    <a:cubicBezTo>
                      <a:pt x="19568" y="0"/>
                      <a:pt x="21294" y="576"/>
                      <a:pt x="23021" y="1727"/>
                    </a:cubicBezTo>
                    <a:cubicBezTo>
                      <a:pt x="25899" y="2879"/>
                      <a:pt x="28201" y="6334"/>
                      <a:pt x="25899" y="9213"/>
                    </a:cubicBezTo>
                    <a:lnTo>
                      <a:pt x="0" y="36277"/>
                    </a:lnTo>
                  </a:path>
                </a:pathLst>
              </a:custGeom>
              <a:noFill/>
              <a:ln w="12700" cap="flat">
                <a:solidFill>
                  <a:srgbClr val="FFFFFF"/>
                </a:solid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A603BE2-E03E-4B4D-8E93-F2113501F007}"/>
                  </a:ext>
                </a:extLst>
              </p:cNvPr>
              <p:cNvSpPr/>
              <p:nvPr/>
            </p:nvSpPr>
            <p:spPr>
              <a:xfrm>
                <a:off x="5050273" y="3133605"/>
                <a:ext cx="92275" cy="141651"/>
              </a:xfrm>
              <a:custGeom>
                <a:avLst/>
                <a:gdLst>
                  <a:gd name="connsiteX0" fmla="*/ 91508 w 92275"/>
                  <a:gd name="connsiteY0" fmla="*/ 141076 h 141651"/>
                  <a:gd name="connsiteX1" fmla="*/ 84602 w 92275"/>
                  <a:gd name="connsiteY1" fmla="*/ 101920 h 141651"/>
                  <a:gd name="connsiteX2" fmla="*/ 58128 w 92275"/>
                  <a:gd name="connsiteY2" fmla="*/ 89252 h 141651"/>
                  <a:gd name="connsiteX3" fmla="*/ 42589 w 92275"/>
                  <a:gd name="connsiteY3" fmla="*/ 73705 h 141651"/>
                  <a:gd name="connsiteX4" fmla="*/ 28776 w 92275"/>
                  <a:gd name="connsiteY4" fmla="*/ 69674 h 141651"/>
                  <a:gd name="connsiteX5" fmla="*/ 23021 w 92275"/>
                  <a:gd name="connsiteY5" fmla="*/ 23608 h 141651"/>
                  <a:gd name="connsiteX6" fmla="*/ 6331 w 92275"/>
                  <a:gd name="connsiteY6" fmla="*/ 0 h 141651"/>
                  <a:gd name="connsiteX7" fmla="*/ 0 w 92275"/>
                  <a:gd name="connsiteY7" fmla="*/ 6334 h 141651"/>
                  <a:gd name="connsiteX8" fmla="*/ 0 w 92275"/>
                  <a:gd name="connsiteY8" fmla="*/ 89252 h 141651"/>
                  <a:gd name="connsiteX9" fmla="*/ 3453 w 92275"/>
                  <a:gd name="connsiteY9" fmla="*/ 97313 h 141651"/>
                  <a:gd name="connsiteX10" fmla="*/ 46617 w 92275"/>
                  <a:gd name="connsiteY10" fmla="*/ 141651 h 14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1651">
                    <a:moveTo>
                      <a:pt x="91508" y="141076"/>
                    </a:moveTo>
                    <a:cubicBezTo>
                      <a:pt x="92659" y="123225"/>
                      <a:pt x="93810" y="110557"/>
                      <a:pt x="84602" y="101920"/>
                    </a:cubicBezTo>
                    <a:cubicBezTo>
                      <a:pt x="77120" y="94434"/>
                      <a:pt x="71940" y="92707"/>
                      <a:pt x="58128" y="89252"/>
                    </a:cubicBezTo>
                    <a:lnTo>
                      <a:pt x="42589" y="73705"/>
                    </a:lnTo>
                    <a:cubicBezTo>
                      <a:pt x="39711" y="70826"/>
                      <a:pt x="33956" y="69098"/>
                      <a:pt x="28776" y="69674"/>
                    </a:cubicBezTo>
                    <a:lnTo>
                      <a:pt x="23021" y="23608"/>
                    </a:lnTo>
                    <a:cubicBezTo>
                      <a:pt x="20143" y="8637"/>
                      <a:pt x="13237" y="576"/>
                      <a:pt x="6331" y="0"/>
                    </a:cubicBezTo>
                    <a:cubicBezTo>
                      <a:pt x="2878" y="0"/>
                      <a:pt x="0" y="2879"/>
                      <a:pt x="0" y="6334"/>
                    </a:cubicBezTo>
                    <a:lnTo>
                      <a:pt x="0" y="89252"/>
                    </a:lnTo>
                    <a:cubicBezTo>
                      <a:pt x="0" y="92131"/>
                      <a:pt x="1151" y="95010"/>
                      <a:pt x="3453" y="97313"/>
                    </a:cubicBezTo>
                    <a:lnTo>
                      <a:pt x="46617" y="141651"/>
                    </a:lnTo>
                  </a:path>
                </a:pathLst>
              </a:custGeom>
              <a:noFill/>
              <a:ln w="12700" cap="flat">
                <a:solidFill>
                  <a:srgbClr val="FFFFFF"/>
                </a:solid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31548FD0-4C55-02F2-BD4B-AC1FC1B02AE1}"/>
                  </a:ext>
                </a:extLst>
              </p:cNvPr>
              <p:cNvSpPr/>
              <p:nvPr/>
            </p:nvSpPr>
            <p:spPr>
              <a:xfrm>
                <a:off x="5085380"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D9256313-9FEA-B62A-AA85-AE46B8016179}"/>
                  </a:ext>
                </a:extLst>
              </p:cNvPr>
              <p:cNvSpPr/>
              <p:nvPr/>
            </p:nvSpPr>
            <p:spPr>
              <a:xfrm>
                <a:off x="5069224" y="3203855"/>
                <a:ext cx="28817" cy="36276"/>
              </a:xfrm>
              <a:custGeom>
                <a:avLst/>
                <a:gdLst>
                  <a:gd name="connsiteX0" fmla="*/ 9825 w 28817"/>
                  <a:gd name="connsiteY0" fmla="*/ 0 h 36276"/>
                  <a:gd name="connsiteX1" fmla="*/ 4070 w 28817"/>
                  <a:gd name="connsiteY1" fmla="*/ 1727 h 36276"/>
                  <a:gd name="connsiteX2" fmla="*/ 1192 w 28817"/>
                  <a:gd name="connsiteY2" fmla="*/ 9213 h 36276"/>
                  <a:gd name="connsiteX3" fmla="*/ 28817 w 28817"/>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8817" h="36276">
                    <a:moveTo>
                      <a:pt x="9825" y="0"/>
                    </a:moveTo>
                    <a:cubicBezTo>
                      <a:pt x="7523" y="0"/>
                      <a:pt x="5796" y="576"/>
                      <a:pt x="4070" y="1727"/>
                    </a:cubicBezTo>
                    <a:cubicBezTo>
                      <a:pt x="1192" y="2879"/>
                      <a:pt x="-1686" y="6334"/>
                      <a:pt x="1192" y="9213"/>
                    </a:cubicBezTo>
                    <a:lnTo>
                      <a:pt x="28817" y="36277"/>
                    </a:lnTo>
                  </a:path>
                </a:pathLst>
              </a:custGeom>
              <a:noFill/>
              <a:ln w="12700" cap="flat">
                <a:solidFill>
                  <a:srgbClr val="FFFFFF"/>
                </a:solid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68464B4A-B01A-0B76-1679-6FDF708BCC3A}"/>
                  </a:ext>
                </a:extLst>
              </p:cNvPr>
              <p:cNvSpPr/>
              <p:nvPr/>
            </p:nvSpPr>
            <p:spPr>
              <a:xfrm>
                <a:off x="5099768" y="3105389"/>
                <a:ext cx="109349" cy="111708"/>
              </a:xfrm>
              <a:custGeom>
                <a:avLst/>
                <a:gdLst>
                  <a:gd name="connsiteX0" fmla="*/ 109349 w 109349"/>
                  <a:gd name="connsiteY0" fmla="*/ 55854 h 111708"/>
                  <a:gd name="connsiteX1" fmla="*/ 54675 w 109349"/>
                  <a:gd name="connsiteY1" fmla="*/ 111709 h 111708"/>
                  <a:gd name="connsiteX2" fmla="*/ 0 w 109349"/>
                  <a:gd name="connsiteY2" fmla="*/ 55854 h 111708"/>
                  <a:gd name="connsiteX3" fmla="*/ 54675 w 109349"/>
                  <a:gd name="connsiteY3" fmla="*/ 0 h 111708"/>
                  <a:gd name="connsiteX4" fmla="*/ 109349 w 109349"/>
                  <a:gd name="connsiteY4" fmla="*/ 55854 h 111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9" h="111708">
                    <a:moveTo>
                      <a:pt x="109349" y="55854"/>
                    </a:moveTo>
                    <a:cubicBezTo>
                      <a:pt x="109349" y="86702"/>
                      <a:pt x="84871" y="111709"/>
                      <a:pt x="54675" y="111709"/>
                    </a:cubicBezTo>
                    <a:cubicBezTo>
                      <a:pt x="24479" y="111709"/>
                      <a:pt x="0" y="86702"/>
                      <a:pt x="0" y="55854"/>
                    </a:cubicBezTo>
                    <a:cubicBezTo>
                      <a:pt x="0" y="25007"/>
                      <a:pt x="24479" y="0"/>
                      <a:pt x="54675" y="0"/>
                    </a:cubicBezTo>
                    <a:cubicBezTo>
                      <a:pt x="84871" y="0"/>
                      <a:pt x="109349" y="25007"/>
                      <a:pt x="109349" y="55854"/>
                    </a:cubicBezTo>
                    <a:close/>
                  </a:path>
                </a:pathLst>
              </a:custGeom>
              <a:noFill/>
              <a:ln w="12700" cap="flat">
                <a:solidFill>
                  <a:srgbClr val="FFFFFF"/>
                </a:solid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10D23497-86B2-3DBB-E1FD-4A59D8E4A8FD}"/>
                  </a:ext>
                </a:extLst>
              </p:cNvPr>
              <p:cNvSpPr/>
              <p:nvPr/>
            </p:nvSpPr>
            <p:spPr>
              <a:xfrm rot="-947999">
                <a:off x="5112912" y="3116152"/>
                <a:ext cx="87479" cy="87524"/>
              </a:xfrm>
              <a:custGeom>
                <a:avLst/>
                <a:gdLst>
                  <a:gd name="connsiteX0" fmla="*/ 87480 w 87479"/>
                  <a:gd name="connsiteY0" fmla="*/ 43762 h 87524"/>
                  <a:gd name="connsiteX1" fmla="*/ 43740 w 87479"/>
                  <a:gd name="connsiteY1" fmla="*/ 87524 h 87524"/>
                  <a:gd name="connsiteX2" fmla="*/ 0 w 87479"/>
                  <a:gd name="connsiteY2" fmla="*/ 43762 h 87524"/>
                  <a:gd name="connsiteX3" fmla="*/ 43740 w 87479"/>
                  <a:gd name="connsiteY3" fmla="*/ 0 h 87524"/>
                  <a:gd name="connsiteX4" fmla="*/ 87480 w 87479"/>
                  <a:gd name="connsiteY4" fmla="*/ 43762 h 8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79" h="87524">
                    <a:moveTo>
                      <a:pt x="87480" y="43762"/>
                    </a:moveTo>
                    <a:cubicBezTo>
                      <a:pt x="87480" y="67931"/>
                      <a:pt x="67897" y="87524"/>
                      <a:pt x="43740" y="87524"/>
                    </a:cubicBezTo>
                    <a:cubicBezTo>
                      <a:pt x="19583" y="87524"/>
                      <a:pt x="0" y="67931"/>
                      <a:pt x="0" y="43762"/>
                    </a:cubicBezTo>
                    <a:cubicBezTo>
                      <a:pt x="0" y="19592"/>
                      <a:pt x="19583" y="0"/>
                      <a:pt x="43740" y="0"/>
                    </a:cubicBezTo>
                    <a:cubicBezTo>
                      <a:pt x="67897" y="0"/>
                      <a:pt x="87480" y="19593"/>
                      <a:pt x="87480" y="43762"/>
                    </a:cubicBezTo>
                    <a:close/>
                  </a:path>
                </a:pathLst>
              </a:custGeom>
              <a:noFill/>
              <a:ln w="12700" cap="flat">
                <a:solidFill>
                  <a:srgbClr val="FFFFFF"/>
                </a:solid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4B5516B0-46F7-64DC-30CC-2CDECA79ED52}"/>
                  </a:ext>
                </a:extLst>
              </p:cNvPr>
              <p:cNvSpPr/>
              <p:nvPr/>
            </p:nvSpPr>
            <p:spPr>
              <a:xfrm>
                <a:off x="5126818" y="3065658"/>
                <a:ext cx="39711" cy="41458"/>
              </a:xfrm>
              <a:custGeom>
                <a:avLst/>
                <a:gdLst>
                  <a:gd name="connsiteX0" fmla="*/ 0 w 39711"/>
                  <a:gd name="connsiteY0" fmla="*/ 0 h 41458"/>
                  <a:gd name="connsiteX1" fmla="*/ 39711 w 39711"/>
                  <a:gd name="connsiteY1" fmla="*/ 41459 h 41458"/>
                </a:gdLst>
                <a:ahLst/>
                <a:cxnLst>
                  <a:cxn ang="0">
                    <a:pos x="connsiteX0" y="connsiteY0"/>
                  </a:cxn>
                  <a:cxn ang="0">
                    <a:pos x="connsiteX1" y="connsiteY1"/>
                  </a:cxn>
                </a:cxnLst>
                <a:rect l="l" t="t" r="r" b="b"/>
                <a:pathLst>
                  <a:path w="39711" h="41458">
                    <a:moveTo>
                      <a:pt x="0" y="0"/>
                    </a:moveTo>
                    <a:cubicBezTo>
                      <a:pt x="0" y="0"/>
                      <a:pt x="575" y="35125"/>
                      <a:pt x="39711" y="41459"/>
                    </a:cubicBezTo>
                  </a:path>
                </a:pathLst>
              </a:custGeom>
              <a:noFill/>
              <a:ln w="12700" cap="flat">
                <a:solidFill>
                  <a:srgbClr val="FFFFFF"/>
                </a:solid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3BFC26B1-C1A7-97C7-7CDC-49EE62EAFF3E}"/>
                  </a:ext>
                </a:extLst>
              </p:cNvPr>
              <p:cNvSpPr/>
              <p:nvPr/>
            </p:nvSpPr>
            <p:spPr>
              <a:xfrm>
                <a:off x="5166529" y="3075715"/>
                <a:ext cx="56976" cy="33260"/>
              </a:xfrm>
              <a:custGeom>
                <a:avLst/>
                <a:gdLst>
                  <a:gd name="connsiteX0" fmla="*/ 0 w 56976"/>
                  <a:gd name="connsiteY0" fmla="*/ 30826 h 33260"/>
                  <a:gd name="connsiteX1" fmla="*/ 56977 w 56976"/>
                  <a:gd name="connsiteY1" fmla="*/ 2610 h 33260"/>
                  <a:gd name="connsiteX2" fmla="*/ 0 w 56976"/>
                  <a:gd name="connsiteY2" fmla="*/ 30826 h 33260"/>
                </a:gdLst>
                <a:ahLst/>
                <a:cxnLst>
                  <a:cxn ang="0">
                    <a:pos x="connsiteX0" y="connsiteY0"/>
                  </a:cxn>
                  <a:cxn ang="0">
                    <a:pos x="connsiteX1" y="connsiteY1"/>
                  </a:cxn>
                  <a:cxn ang="0">
                    <a:pos x="connsiteX2" y="connsiteY2"/>
                  </a:cxn>
                </a:cxnLst>
                <a:rect l="l" t="t" r="r" b="b"/>
                <a:pathLst>
                  <a:path w="56976" h="33260">
                    <a:moveTo>
                      <a:pt x="0" y="30826"/>
                    </a:moveTo>
                    <a:cubicBezTo>
                      <a:pt x="0" y="30826"/>
                      <a:pt x="10359" y="-10633"/>
                      <a:pt x="56977" y="2610"/>
                    </a:cubicBezTo>
                    <a:cubicBezTo>
                      <a:pt x="56977" y="2610"/>
                      <a:pt x="45466" y="43494"/>
                      <a:pt x="0" y="30826"/>
                    </a:cubicBezTo>
                    <a:close/>
                  </a:path>
                </a:pathLst>
              </a:custGeom>
              <a:noFill/>
              <a:ln w="12700" cap="flat">
                <a:solidFill>
                  <a:srgbClr val="FFFFFF"/>
                </a:solid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0FA4EE2A-D880-67A2-A30D-7FFCDE298B4B}"/>
                  </a:ext>
                </a:extLst>
              </p:cNvPr>
              <p:cNvSpPr/>
              <p:nvPr/>
            </p:nvSpPr>
            <p:spPr>
              <a:xfrm>
                <a:off x="5166529" y="3078326"/>
                <a:ext cx="56976" cy="28790"/>
              </a:xfrm>
              <a:custGeom>
                <a:avLst/>
                <a:gdLst>
                  <a:gd name="connsiteX0" fmla="*/ 56977 w 56976"/>
                  <a:gd name="connsiteY0" fmla="*/ 0 h 28790"/>
                  <a:gd name="connsiteX1" fmla="*/ 0 w 56976"/>
                  <a:gd name="connsiteY1" fmla="*/ 28791 h 28790"/>
                </a:gdLst>
                <a:ahLst/>
                <a:cxnLst>
                  <a:cxn ang="0">
                    <a:pos x="connsiteX0" y="connsiteY0"/>
                  </a:cxn>
                  <a:cxn ang="0">
                    <a:pos x="connsiteX1" y="connsiteY1"/>
                  </a:cxn>
                </a:cxnLst>
                <a:rect l="l" t="t" r="r" b="b"/>
                <a:pathLst>
                  <a:path w="56976" h="28790">
                    <a:moveTo>
                      <a:pt x="56977" y="0"/>
                    </a:moveTo>
                    <a:lnTo>
                      <a:pt x="0" y="28791"/>
                    </a:lnTo>
                  </a:path>
                </a:pathLst>
              </a:custGeom>
              <a:ln w="12700" cap="flat">
                <a:solidFill>
                  <a:srgbClr val="FFFFFF"/>
                </a:solid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3B48731F-CD56-AFB0-7CB9-C44003498B2F}"/>
                  </a:ext>
                </a:extLst>
              </p:cNvPr>
              <p:cNvSpPr/>
              <p:nvPr/>
            </p:nvSpPr>
            <p:spPr>
              <a:xfrm>
                <a:off x="5128544" y="3135332"/>
                <a:ext cx="44315" cy="52975"/>
              </a:xfrm>
              <a:custGeom>
                <a:avLst/>
                <a:gdLst>
                  <a:gd name="connsiteX0" fmla="*/ 43164 w 44315"/>
                  <a:gd name="connsiteY0" fmla="*/ 46065 h 52975"/>
                  <a:gd name="connsiteX1" fmla="*/ 25899 w 44315"/>
                  <a:gd name="connsiteY1" fmla="*/ 52975 h 52975"/>
                  <a:gd name="connsiteX2" fmla="*/ 0 w 44315"/>
                  <a:gd name="connsiteY2" fmla="*/ 26488 h 52975"/>
                  <a:gd name="connsiteX3" fmla="*/ 25899 w 44315"/>
                  <a:gd name="connsiteY3" fmla="*/ 0 h 52975"/>
                  <a:gd name="connsiteX4" fmla="*/ 44315 w 44315"/>
                  <a:gd name="connsiteY4" fmla="*/ 7486 h 5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5" h="52975">
                    <a:moveTo>
                      <a:pt x="43164" y="46065"/>
                    </a:moveTo>
                    <a:cubicBezTo>
                      <a:pt x="38560" y="50096"/>
                      <a:pt x="32229" y="52975"/>
                      <a:pt x="25899" y="52975"/>
                    </a:cubicBezTo>
                    <a:cubicBezTo>
                      <a:pt x="11510" y="52975"/>
                      <a:pt x="0" y="41459"/>
                      <a:pt x="0" y="26488"/>
                    </a:cubicBezTo>
                    <a:cubicBezTo>
                      <a:pt x="0" y="11516"/>
                      <a:pt x="11510" y="0"/>
                      <a:pt x="25899" y="0"/>
                    </a:cubicBezTo>
                    <a:cubicBezTo>
                      <a:pt x="40287" y="0"/>
                      <a:pt x="39711" y="2879"/>
                      <a:pt x="44315" y="7486"/>
                    </a:cubicBezTo>
                  </a:path>
                </a:pathLst>
              </a:custGeom>
              <a:noFill/>
              <a:ln w="12700" cap="flat">
                <a:solidFill>
                  <a:srgbClr val="FFFFFF"/>
                </a:solid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118A1C8F-5BB8-90D6-4A78-DB4B5D6C1E5F}"/>
                  </a:ext>
                </a:extLst>
              </p:cNvPr>
              <p:cNvSpPr/>
              <p:nvPr/>
            </p:nvSpPr>
            <p:spPr>
              <a:xfrm>
                <a:off x="5120487" y="3156637"/>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7471D9F0-3DF4-68D4-5173-503E3344CCEC}"/>
                  </a:ext>
                </a:extLst>
              </p:cNvPr>
              <p:cNvSpPr/>
              <p:nvPr/>
            </p:nvSpPr>
            <p:spPr>
              <a:xfrm>
                <a:off x="5120487" y="3167578"/>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grpSp>
      </p:grpSp>
      <p:sp>
        <p:nvSpPr>
          <p:cNvPr id="79" name="Slide Number Placeholder 5">
            <a:extLst>
              <a:ext uri="{FF2B5EF4-FFF2-40B4-BE49-F238E27FC236}">
                <a16:creationId xmlns:a16="http://schemas.microsoft.com/office/drawing/2014/main" id="{160ED4F2-078A-5E1F-BCF4-C8F0CFBCF56A}"/>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59</a:t>
            </a:fld>
            <a:endParaRPr lang="fr-CA" sz="1200" dirty="0"/>
          </a:p>
        </p:txBody>
      </p:sp>
      <p:pic>
        <p:nvPicPr>
          <p:cNvPr id="5" name="Picture 4">
            <a:extLst>
              <a:ext uri="{FF2B5EF4-FFF2-40B4-BE49-F238E27FC236}">
                <a16:creationId xmlns:a16="http://schemas.microsoft.com/office/drawing/2014/main" id="{44FE48E9-0993-1209-C421-7263EC236452}"/>
              </a:ext>
            </a:extLst>
          </p:cNvPr>
          <p:cNvPicPr>
            <a:picLocks noChangeAspect="1"/>
          </p:cNvPicPr>
          <p:nvPr/>
        </p:nvPicPr>
        <p:blipFill rotWithShape="1">
          <a:blip r:embed="rId2"/>
          <a:srcRect l="4051" r="4051"/>
          <a:stretch/>
        </p:blipFill>
        <p:spPr>
          <a:xfrm>
            <a:off x="5438389" y="586611"/>
            <a:ext cx="6275480" cy="5903546"/>
          </a:xfrm>
          <a:prstGeom prst="rect">
            <a:avLst/>
          </a:prstGeom>
        </p:spPr>
      </p:pic>
      <p:sp>
        <p:nvSpPr>
          <p:cNvPr id="6" name="TextBox 5">
            <a:extLst>
              <a:ext uri="{FF2B5EF4-FFF2-40B4-BE49-F238E27FC236}">
                <a16:creationId xmlns:a16="http://schemas.microsoft.com/office/drawing/2014/main" id="{13129044-8BA5-4D45-E19F-918D25BC5D0B}"/>
              </a:ext>
            </a:extLst>
          </p:cNvPr>
          <p:cNvSpPr txBox="1"/>
          <p:nvPr/>
        </p:nvSpPr>
        <p:spPr>
          <a:xfrm>
            <a:off x="8255281" y="367843"/>
            <a:ext cx="3936719" cy="369332"/>
          </a:xfrm>
          <a:prstGeom prst="rect">
            <a:avLst/>
          </a:prstGeom>
          <a:solidFill>
            <a:srgbClr val="EC7C69"/>
          </a:solidFill>
        </p:spPr>
        <p:txBody>
          <a:bodyPr wrap="none" rtlCol="0">
            <a:spAutoFit/>
          </a:bodyPr>
          <a:lstStyle/>
          <a:p>
            <a:pPr algn="ctr"/>
            <a:r>
              <a:rPr lang="en-IE" dirty="0">
                <a:solidFill>
                  <a:schemeClr val="bg1"/>
                </a:solidFill>
              </a:rPr>
              <a:t>Information provided by </a:t>
            </a:r>
            <a:r>
              <a:rPr lang="en-IE" dirty="0">
                <a:solidFill>
                  <a:schemeClr val="bg1"/>
                </a:solidFill>
                <a:hlinkClick r:id="rId3">
                  <a:extLst>
                    <a:ext uri="{A12FA001-AC4F-418D-AE19-62706E023703}">
                      <ahyp:hlinkClr xmlns:ahyp="http://schemas.microsoft.com/office/drawing/2018/hyperlinkcolor" val="tx"/>
                    </a:ext>
                  </a:extLst>
                </a:hlinkClick>
              </a:rPr>
              <a:t>www.savills.ie  </a:t>
            </a:r>
            <a:endParaRPr lang="en-IE" dirty="0">
              <a:solidFill>
                <a:schemeClr val="bg1"/>
              </a:solidFill>
            </a:endParaRPr>
          </a:p>
        </p:txBody>
      </p:sp>
    </p:spTree>
    <p:extLst>
      <p:ext uri="{BB962C8B-B14F-4D97-AF65-F5344CB8AC3E}">
        <p14:creationId xmlns:p14="http://schemas.microsoft.com/office/powerpoint/2010/main" val="1350200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E8390-67F6-999C-6325-C324B350E2FE}"/>
            </a:ext>
          </a:extLst>
        </p:cNvPr>
        <p:cNvGrpSpPr/>
        <p:nvPr/>
      </p:nvGrpSpPr>
      <p:grpSpPr>
        <a:xfrm>
          <a:off x="0" y="0"/>
          <a:ext cx="0" cy="0"/>
          <a:chOff x="0" y="0"/>
          <a:chExt cx="0" cy="0"/>
        </a:xfrm>
      </p:grpSpPr>
      <p:sp>
        <p:nvSpPr>
          <p:cNvPr id="13" name="Slide Number Placeholder 5">
            <a:extLst>
              <a:ext uri="{FF2B5EF4-FFF2-40B4-BE49-F238E27FC236}">
                <a16:creationId xmlns:a16="http://schemas.microsoft.com/office/drawing/2014/main" id="{D158082E-3407-C3E9-3D04-9B0BC6A02F18}"/>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6</a:t>
            </a:fld>
            <a:endParaRPr lang="fr-CA" sz="1200" dirty="0"/>
          </a:p>
        </p:txBody>
      </p:sp>
      <p:sp>
        <p:nvSpPr>
          <p:cNvPr id="8" name="Text Placeholder 1">
            <a:extLst>
              <a:ext uri="{FF2B5EF4-FFF2-40B4-BE49-F238E27FC236}">
                <a16:creationId xmlns:a16="http://schemas.microsoft.com/office/drawing/2014/main" id="{433F1DBA-D3E1-15F1-6EC0-3F287C47D176}"/>
              </a:ext>
            </a:extLst>
          </p:cNvPr>
          <p:cNvSpPr txBox="1">
            <a:spLocks/>
          </p:cNvSpPr>
          <p:nvPr/>
        </p:nvSpPr>
        <p:spPr>
          <a:xfrm>
            <a:off x="1779518" y="2227953"/>
            <a:ext cx="5198798" cy="2204868"/>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3200" b="1" dirty="0"/>
              <a:t>Introduction to Alternative Tourism Accommodation </a:t>
            </a:r>
          </a:p>
          <a:p>
            <a:pPr>
              <a:lnSpc>
                <a:spcPts val="2480"/>
              </a:lnSpc>
            </a:pPr>
            <a:endParaRPr lang="en-GB" sz="2400" b="1" dirty="0"/>
          </a:p>
          <a:p>
            <a:pPr>
              <a:lnSpc>
                <a:spcPts val="2380"/>
              </a:lnSpc>
            </a:pPr>
            <a:r>
              <a:rPr lang="en-IE" sz="2200" dirty="0"/>
              <a:t>Such as eco-lodges, glamping pods, and heritage stays—is growing fast due to rising demand for authentic, sustainable travel experiences. This section explores what sets it apart from traditional tourism, defines key concepts, and outlines the primary financial and planning considerations for launching your site</a:t>
            </a:r>
          </a:p>
          <a:p>
            <a:pPr>
              <a:lnSpc>
                <a:spcPts val="2380"/>
              </a:lnSpc>
            </a:pPr>
            <a:endParaRPr lang="en-IE" sz="2200" dirty="0"/>
          </a:p>
          <a:p>
            <a:pPr>
              <a:lnSpc>
                <a:spcPts val="2380"/>
              </a:lnSpc>
            </a:pP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9" name="Text Placeholder 2">
            <a:extLst>
              <a:ext uri="{FF2B5EF4-FFF2-40B4-BE49-F238E27FC236}">
                <a16:creationId xmlns:a16="http://schemas.microsoft.com/office/drawing/2014/main" id="{4DAF0812-CA2F-C9EB-F9AA-D0BF75343BF4}"/>
              </a:ext>
            </a:extLst>
          </p:cNvPr>
          <p:cNvSpPr txBox="1">
            <a:spLocks/>
          </p:cNvSpPr>
          <p:nvPr/>
        </p:nvSpPr>
        <p:spPr>
          <a:xfrm>
            <a:off x="730329" y="1710319"/>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01</a:t>
            </a:r>
            <a:endParaRPr lang="en-GB" sz="6600" b="1" dirty="0">
              <a:solidFill>
                <a:schemeClr val="bg1"/>
              </a:solidFill>
            </a:endParaRPr>
          </a:p>
        </p:txBody>
      </p:sp>
      <p:sp>
        <p:nvSpPr>
          <p:cNvPr id="10" name="Freeform 9">
            <a:extLst>
              <a:ext uri="{FF2B5EF4-FFF2-40B4-BE49-F238E27FC236}">
                <a16:creationId xmlns:a16="http://schemas.microsoft.com/office/drawing/2014/main" id="{06E0A77C-BD1A-8B37-06F5-64E3CC52974E}"/>
              </a:ext>
            </a:extLst>
          </p:cNvPr>
          <p:cNvSpPr/>
          <p:nvPr/>
        </p:nvSpPr>
        <p:spPr>
          <a:xfrm>
            <a:off x="-3603" y="2452527"/>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3851DAEE-662E-D633-49E5-97A7B63F4368}"/>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6582787" y="3360636"/>
            <a:ext cx="4246690" cy="3154091"/>
          </a:xfrm>
          <a:prstGeom prst="rect">
            <a:avLst/>
          </a:prstGeom>
        </p:spPr>
      </p:pic>
      <p:grpSp>
        <p:nvGrpSpPr>
          <p:cNvPr id="5" name="Group 4">
            <a:extLst>
              <a:ext uri="{FF2B5EF4-FFF2-40B4-BE49-F238E27FC236}">
                <a16:creationId xmlns:a16="http://schemas.microsoft.com/office/drawing/2014/main" id="{CCABD0F3-7A9F-FAAA-DC92-69AA48E8C159}"/>
              </a:ext>
            </a:extLst>
          </p:cNvPr>
          <p:cNvGrpSpPr/>
          <p:nvPr/>
        </p:nvGrpSpPr>
        <p:grpSpPr>
          <a:xfrm>
            <a:off x="3882647" y="640374"/>
            <a:ext cx="8320434" cy="835348"/>
            <a:chOff x="3882647" y="640374"/>
            <a:chExt cx="8320434" cy="835348"/>
          </a:xfrm>
        </p:grpSpPr>
        <p:sp>
          <p:nvSpPr>
            <p:cNvPr id="11" name="Freeform 10">
              <a:extLst>
                <a:ext uri="{FF2B5EF4-FFF2-40B4-BE49-F238E27FC236}">
                  <a16:creationId xmlns:a16="http://schemas.microsoft.com/office/drawing/2014/main" id="{6B14956A-4F2E-99B5-AB95-F513417A9178}"/>
                </a:ext>
              </a:extLst>
            </p:cNvPr>
            <p:cNvSpPr/>
            <p:nvPr/>
          </p:nvSpPr>
          <p:spPr>
            <a:xfrm flipH="1">
              <a:off x="3882647" y="640374"/>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Freeform 2">
              <a:extLst>
                <a:ext uri="{FF2B5EF4-FFF2-40B4-BE49-F238E27FC236}">
                  <a16:creationId xmlns:a16="http://schemas.microsoft.com/office/drawing/2014/main" id="{82E739CB-4DBC-DE87-D458-1340147D4549}"/>
                </a:ext>
              </a:extLst>
            </p:cNvPr>
            <p:cNvSpPr/>
            <p:nvPr/>
          </p:nvSpPr>
          <p:spPr>
            <a:xfrm flipH="1">
              <a:off x="5209184" y="640374"/>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grpSp>
      <p:sp>
        <p:nvSpPr>
          <p:cNvPr id="4" name="Text Placeholder 23">
            <a:extLst>
              <a:ext uri="{FF2B5EF4-FFF2-40B4-BE49-F238E27FC236}">
                <a16:creationId xmlns:a16="http://schemas.microsoft.com/office/drawing/2014/main" id="{6173F274-7915-1851-200E-1A0970B9CA29}"/>
              </a:ext>
            </a:extLst>
          </p:cNvPr>
          <p:cNvSpPr txBox="1">
            <a:spLocks/>
          </p:cNvSpPr>
          <p:nvPr/>
        </p:nvSpPr>
        <p:spPr>
          <a:xfrm>
            <a:off x="3673644" y="754970"/>
            <a:ext cx="8177610"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b="1" dirty="0"/>
              <a:t>Module 6 (Part 1):  </a:t>
            </a:r>
            <a:r>
              <a:rPr lang="en-US" dirty="0"/>
              <a:t>Key Learning Areas</a:t>
            </a:r>
          </a:p>
        </p:txBody>
      </p:sp>
    </p:spTree>
    <p:extLst>
      <p:ext uri="{BB962C8B-B14F-4D97-AF65-F5344CB8AC3E}">
        <p14:creationId xmlns:p14="http://schemas.microsoft.com/office/powerpoint/2010/main" val="4619816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FDD26-0746-6F07-541C-75C98E398608}"/>
            </a:ext>
          </a:extLst>
        </p:cNvPr>
        <p:cNvGrpSpPr/>
        <p:nvPr/>
      </p:nvGrpSpPr>
      <p:grpSpPr>
        <a:xfrm>
          <a:off x="0" y="0"/>
          <a:ext cx="0" cy="0"/>
          <a:chOff x="0" y="0"/>
          <a:chExt cx="0" cy="0"/>
        </a:xfrm>
      </p:grpSpPr>
      <p:sp>
        <p:nvSpPr>
          <p:cNvPr id="37" name="Freeform 36">
            <a:extLst>
              <a:ext uri="{FF2B5EF4-FFF2-40B4-BE49-F238E27FC236}">
                <a16:creationId xmlns:a16="http://schemas.microsoft.com/office/drawing/2014/main" id="{7389A04A-828C-E4B4-1155-8802A0E393ED}"/>
              </a:ext>
            </a:extLst>
          </p:cNvPr>
          <p:cNvSpPr/>
          <p:nvPr/>
        </p:nvSpPr>
        <p:spPr>
          <a:xfrm rot="5400000">
            <a:off x="2431599" y="3757308"/>
            <a:ext cx="2173047" cy="5759105"/>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FBA63B"/>
            </a:solidFill>
            <a:prstDash val="solid"/>
            <a:miter/>
          </a:ln>
        </p:spPr>
        <p:txBody>
          <a:bodyPr wrap="square" rtlCol="0" anchor="ctr">
            <a:noAutofit/>
          </a:bodyPr>
          <a:lstStyle/>
          <a:p>
            <a:endParaRPr lang="en-US"/>
          </a:p>
        </p:txBody>
      </p:sp>
      <p:sp>
        <p:nvSpPr>
          <p:cNvPr id="2" name="Text Placeholder 3">
            <a:extLst>
              <a:ext uri="{FF2B5EF4-FFF2-40B4-BE49-F238E27FC236}">
                <a16:creationId xmlns:a16="http://schemas.microsoft.com/office/drawing/2014/main" id="{AB03293C-E9B2-F45A-FFC7-7F45F63A37C0}"/>
              </a:ext>
            </a:extLst>
          </p:cNvPr>
          <p:cNvSpPr txBox="1">
            <a:spLocks/>
          </p:cNvSpPr>
          <p:nvPr/>
        </p:nvSpPr>
        <p:spPr>
          <a:xfrm>
            <a:off x="638570" y="460983"/>
            <a:ext cx="4209877" cy="72439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IE" sz="3600" dirty="0"/>
              <a:t>Modular Cottages</a:t>
            </a:r>
          </a:p>
          <a:p>
            <a:pPr>
              <a:lnSpc>
                <a:spcPts val="3720"/>
              </a:lnSpc>
            </a:pPr>
            <a:endParaRPr lang="en-IE" sz="3600" dirty="0"/>
          </a:p>
        </p:txBody>
      </p:sp>
      <p:cxnSp>
        <p:nvCxnSpPr>
          <p:cNvPr id="3" name="Straight Connector 2">
            <a:extLst>
              <a:ext uri="{FF2B5EF4-FFF2-40B4-BE49-F238E27FC236}">
                <a16:creationId xmlns:a16="http://schemas.microsoft.com/office/drawing/2014/main" id="{60EA7362-C900-8DC4-074D-10A33A506BBB}"/>
              </a:ext>
            </a:extLst>
          </p:cNvPr>
          <p:cNvCxnSpPr>
            <a:cxnSpLocks/>
          </p:cNvCxnSpPr>
          <p:nvPr/>
        </p:nvCxnSpPr>
        <p:spPr>
          <a:xfrm>
            <a:off x="0" y="1068885"/>
            <a:ext cx="270192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FBDA156-9217-C970-A906-BEA5035C02F4}"/>
              </a:ext>
            </a:extLst>
          </p:cNvPr>
          <p:cNvSpPr txBox="1"/>
          <p:nvPr/>
        </p:nvSpPr>
        <p:spPr>
          <a:xfrm>
            <a:off x="605790" y="1404147"/>
            <a:ext cx="4341896" cy="3927422"/>
          </a:xfrm>
          <a:prstGeom prst="rect">
            <a:avLst/>
          </a:prstGeom>
          <a:noFill/>
        </p:spPr>
        <p:txBody>
          <a:bodyPr wrap="square">
            <a:spAutoFit/>
          </a:bodyPr>
          <a:lstStyle/>
          <a:p>
            <a:pPr marL="342900" indent="-342900">
              <a:lnSpc>
                <a:spcPts val="2340"/>
              </a:lnSpc>
              <a:buFont typeface="Arial" panose="020B0604020202020204" pitchFamily="34" charset="0"/>
              <a:buChar char="•"/>
            </a:pPr>
            <a:r>
              <a:rPr lang="en-US" sz="2200" dirty="0">
                <a:solidFill>
                  <a:srgbClr val="494949"/>
                </a:solidFill>
              </a:rPr>
              <a:t>Modular holiday accommodation (and indeed modular housing) is increasing in demand due to the short on-site construction process and the factory-led design and build. </a:t>
            </a:r>
          </a:p>
          <a:p>
            <a:pPr marL="342900" indent="-342900">
              <a:lnSpc>
                <a:spcPts val="2340"/>
              </a:lnSpc>
              <a:buFont typeface="Arial" panose="020B0604020202020204" pitchFamily="34" charset="0"/>
              <a:buChar char="•"/>
            </a:pPr>
            <a:r>
              <a:rPr lang="en-US" sz="2200" dirty="0">
                <a:solidFill>
                  <a:srgbClr val="494949"/>
                </a:solidFill>
              </a:rPr>
              <a:t>A </a:t>
            </a:r>
            <a:r>
              <a:rPr lang="en-US" sz="2200" b="1" dirty="0">
                <a:solidFill>
                  <a:srgbClr val="494949"/>
                </a:solidFill>
              </a:rPr>
              <a:t>cost-effective alternative to traditional new build holiday cottages. </a:t>
            </a:r>
          </a:p>
          <a:p>
            <a:pPr marL="342900" indent="-342900">
              <a:lnSpc>
                <a:spcPts val="2340"/>
              </a:lnSpc>
              <a:buFont typeface="Arial" panose="020B0604020202020204" pitchFamily="34" charset="0"/>
              <a:buChar char="•"/>
            </a:pPr>
            <a:r>
              <a:rPr lang="en-US" sz="2200" dirty="0">
                <a:solidFill>
                  <a:srgbClr val="494949"/>
                </a:solidFill>
              </a:rPr>
              <a:t>Modular apartments are now commonplace as b</a:t>
            </a:r>
            <a:r>
              <a:rPr lang="en-US" sz="2200" b="1" dirty="0">
                <a:solidFill>
                  <a:srgbClr val="494949"/>
                </a:solidFill>
              </a:rPr>
              <a:t>espoke garden room accommodation</a:t>
            </a:r>
            <a:r>
              <a:rPr lang="en-US" sz="2200" dirty="0">
                <a:solidFill>
                  <a:srgbClr val="494949"/>
                </a:solidFill>
              </a:rPr>
              <a:t> at resort locations or destinations.</a:t>
            </a:r>
            <a:endParaRPr lang="en-IE" sz="2200" b="1" dirty="0">
              <a:solidFill>
                <a:srgbClr val="494949"/>
              </a:solidFill>
            </a:endParaRPr>
          </a:p>
        </p:txBody>
      </p:sp>
      <p:sp>
        <p:nvSpPr>
          <p:cNvPr id="36" name="TextBox 35">
            <a:extLst>
              <a:ext uri="{FF2B5EF4-FFF2-40B4-BE49-F238E27FC236}">
                <a16:creationId xmlns:a16="http://schemas.microsoft.com/office/drawing/2014/main" id="{46AC0427-D5AC-F4DD-5136-908A429AB3FD}"/>
              </a:ext>
            </a:extLst>
          </p:cNvPr>
          <p:cNvSpPr txBox="1"/>
          <p:nvPr/>
        </p:nvSpPr>
        <p:spPr>
          <a:xfrm>
            <a:off x="1191053" y="5707602"/>
            <a:ext cx="4231576" cy="646331"/>
          </a:xfrm>
          <a:prstGeom prst="rect">
            <a:avLst/>
          </a:prstGeom>
          <a:noFill/>
        </p:spPr>
        <p:txBody>
          <a:bodyPr wrap="square" rtlCol="0">
            <a:spAutoFit/>
          </a:bodyPr>
          <a:lstStyle/>
          <a:p>
            <a:pPr>
              <a:tabLst>
                <a:tab pos="2166938" algn="l"/>
              </a:tabLst>
            </a:pPr>
            <a:r>
              <a:rPr lang="en-US" sz="1800" b="1" dirty="0">
                <a:solidFill>
                  <a:srgbClr val="494949"/>
                </a:solidFill>
              </a:rPr>
              <a:t>Typical Unit Cost 	</a:t>
            </a:r>
            <a:r>
              <a:rPr lang="en-US" sz="1800" dirty="0">
                <a:solidFill>
                  <a:srgbClr val="494949"/>
                </a:solidFill>
              </a:rPr>
              <a:t>€80,000-100,000</a:t>
            </a:r>
          </a:p>
          <a:p>
            <a:pPr>
              <a:tabLst>
                <a:tab pos="2166938" algn="l"/>
              </a:tabLst>
            </a:pPr>
            <a:r>
              <a:rPr lang="en-US" sz="1800" b="1" dirty="0">
                <a:solidFill>
                  <a:srgbClr val="494949"/>
                </a:solidFill>
              </a:rPr>
              <a:t>Typical Nightly Rental 	</a:t>
            </a:r>
            <a:r>
              <a:rPr lang="en-US" sz="1800" dirty="0">
                <a:solidFill>
                  <a:srgbClr val="494949"/>
                </a:solidFill>
              </a:rPr>
              <a:t>€125-350</a:t>
            </a:r>
            <a:endParaRPr lang="en-IE" sz="1800" dirty="0">
              <a:solidFill>
                <a:srgbClr val="494949"/>
              </a:solidFill>
            </a:endParaRPr>
          </a:p>
        </p:txBody>
      </p:sp>
      <p:grpSp>
        <p:nvGrpSpPr>
          <p:cNvPr id="60" name="Group 59">
            <a:extLst>
              <a:ext uri="{FF2B5EF4-FFF2-40B4-BE49-F238E27FC236}">
                <a16:creationId xmlns:a16="http://schemas.microsoft.com/office/drawing/2014/main" id="{C807FE76-77DC-27A7-5899-E923A2F19DD4}"/>
              </a:ext>
            </a:extLst>
          </p:cNvPr>
          <p:cNvGrpSpPr/>
          <p:nvPr/>
        </p:nvGrpSpPr>
        <p:grpSpPr>
          <a:xfrm>
            <a:off x="245827" y="5615905"/>
            <a:ext cx="790813" cy="789906"/>
            <a:chOff x="4979483" y="3025351"/>
            <a:chExt cx="347616" cy="347217"/>
          </a:xfrm>
        </p:grpSpPr>
        <p:sp>
          <p:nvSpPr>
            <p:cNvPr id="61" name="Freeform 60">
              <a:extLst>
                <a:ext uri="{FF2B5EF4-FFF2-40B4-BE49-F238E27FC236}">
                  <a16:creationId xmlns:a16="http://schemas.microsoft.com/office/drawing/2014/main" id="{A4BF7ACD-5B28-8CB9-A700-D317A605FE3A}"/>
                </a:ext>
              </a:extLst>
            </p:cNvPr>
            <p:cNvSpPr/>
            <p:nvPr/>
          </p:nvSpPr>
          <p:spPr>
            <a:xfrm>
              <a:off x="4979483" y="3025351"/>
              <a:ext cx="346465" cy="346642"/>
            </a:xfrm>
            <a:custGeom>
              <a:avLst/>
              <a:gdLst>
                <a:gd name="connsiteX0" fmla="*/ 103019 w 346465"/>
                <a:gd name="connsiteY0" fmla="*/ 236086 h 346642"/>
                <a:gd name="connsiteX1" fmla="*/ 74818 w 346465"/>
                <a:gd name="connsiteY1" fmla="*/ 207295 h 346642"/>
                <a:gd name="connsiteX2" fmla="*/ 71365 w 346465"/>
                <a:gd name="connsiteY2" fmla="*/ 199233 h 346642"/>
                <a:gd name="connsiteX3" fmla="*/ 71365 w 346465"/>
                <a:gd name="connsiteY3" fmla="*/ 116315 h 346642"/>
                <a:gd name="connsiteX4" fmla="*/ 77696 w 346465"/>
                <a:gd name="connsiteY4" fmla="*/ 109981 h 346642"/>
                <a:gd name="connsiteX5" fmla="*/ 94386 w 346465"/>
                <a:gd name="connsiteY5" fmla="*/ 133590 h 346642"/>
                <a:gd name="connsiteX6" fmla="*/ 141003 w 346465"/>
                <a:gd name="connsiteY6" fmla="*/ 93282 h 346642"/>
                <a:gd name="connsiteX7" fmla="*/ 172082 w 346465"/>
                <a:gd name="connsiteY7" fmla="*/ 81190 h 346642"/>
                <a:gd name="connsiteX8" fmla="*/ 177261 w 346465"/>
                <a:gd name="connsiteY8" fmla="*/ 80039 h 346642"/>
                <a:gd name="connsiteX9" fmla="*/ 147334 w 346465"/>
                <a:gd name="connsiteY9" fmla="*/ 40883 h 346642"/>
                <a:gd name="connsiteX10" fmla="*/ 183592 w 346465"/>
                <a:gd name="connsiteY10" fmla="*/ 78887 h 346642"/>
                <a:gd name="connsiteX11" fmla="*/ 187621 w 346465"/>
                <a:gd name="connsiteY11" fmla="*/ 78887 h 346642"/>
                <a:gd name="connsiteX12" fmla="*/ 244022 w 346465"/>
                <a:gd name="connsiteY12" fmla="*/ 53551 h 346642"/>
                <a:gd name="connsiteX13" fmla="*/ 218123 w 346465"/>
                <a:gd name="connsiteY13" fmla="*/ 81766 h 346642"/>
                <a:gd name="connsiteX14" fmla="*/ 273949 w 346465"/>
                <a:gd name="connsiteY14" fmla="*/ 109981 h 346642"/>
                <a:gd name="connsiteX15" fmla="*/ 280280 w 346465"/>
                <a:gd name="connsiteY15" fmla="*/ 116315 h 346642"/>
                <a:gd name="connsiteX16" fmla="*/ 280280 w 346465"/>
                <a:gd name="connsiteY16" fmla="*/ 116315 h 346642"/>
                <a:gd name="connsiteX17" fmla="*/ 346465 w 346465"/>
                <a:gd name="connsiteY17" fmla="*/ 181959 h 346642"/>
                <a:gd name="connsiteX18" fmla="*/ 346465 w 346465"/>
                <a:gd name="connsiteY18" fmla="*/ 173321 h 346642"/>
                <a:gd name="connsiteX19" fmla="*/ 173233 w 346465"/>
                <a:gd name="connsiteY19" fmla="*/ 0 h 346642"/>
                <a:gd name="connsiteX20" fmla="*/ 0 w 346465"/>
                <a:gd name="connsiteY20" fmla="*/ 173321 h 346642"/>
                <a:gd name="connsiteX21" fmla="*/ 173233 w 346465"/>
                <a:gd name="connsiteY21" fmla="*/ 346643 h 346642"/>
                <a:gd name="connsiteX22" fmla="*/ 176686 w 346465"/>
                <a:gd name="connsiteY22" fmla="*/ 346643 h 346642"/>
                <a:gd name="connsiteX23" fmla="*/ 105896 w 346465"/>
                <a:gd name="connsiteY23" fmla="*/ 276969 h 346642"/>
                <a:gd name="connsiteX24" fmla="*/ 102443 w 346465"/>
                <a:gd name="connsiteY24" fmla="*/ 236086 h 346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6465" h="346642">
                  <a:moveTo>
                    <a:pt x="103019" y="236086"/>
                  </a:moveTo>
                  <a:lnTo>
                    <a:pt x="74818" y="207295"/>
                  </a:lnTo>
                  <a:cubicBezTo>
                    <a:pt x="72516" y="204991"/>
                    <a:pt x="71365" y="202688"/>
                    <a:pt x="71365" y="199233"/>
                  </a:cubicBezTo>
                  <a:lnTo>
                    <a:pt x="71365" y="116315"/>
                  </a:lnTo>
                  <a:cubicBezTo>
                    <a:pt x="71365" y="112860"/>
                    <a:pt x="74243" y="109981"/>
                    <a:pt x="77696" y="109981"/>
                  </a:cubicBezTo>
                  <a:cubicBezTo>
                    <a:pt x="84602" y="109981"/>
                    <a:pt x="91508" y="118043"/>
                    <a:pt x="94386" y="133590"/>
                  </a:cubicBezTo>
                  <a:cubicBezTo>
                    <a:pt x="94386" y="133590"/>
                    <a:pt x="111652" y="109406"/>
                    <a:pt x="141003" y="93282"/>
                  </a:cubicBezTo>
                  <a:cubicBezTo>
                    <a:pt x="149636" y="86373"/>
                    <a:pt x="159996" y="82342"/>
                    <a:pt x="172082" y="81190"/>
                  </a:cubicBezTo>
                  <a:cubicBezTo>
                    <a:pt x="173808" y="81190"/>
                    <a:pt x="175535" y="80615"/>
                    <a:pt x="177261" y="80039"/>
                  </a:cubicBezTo>
                  <a:cubicBezTo>
                    <a:pt x="147910" y="70250"/>
                    <a:pt x="147334" y="40883"/>
                    <a:pt x="147334" y="40883"/>
                  </a:cubicBezTo>
                  <a:lnTo>
                    <a:pt x="183592" y="78887"/>
                  </a:lnTo>
                  <a:cubicBezTo>
                    <a:pt x="184743" y="78887"/>
                    <a:pt x="186470" y="78887"/>
                    <a:pt x="187621" y="78887"/>
                  </a:cubicBezTo>
                  <a:cubicBezTo>
                    <a:pt x="191074" y="69674"/>
                    <a:pt x="204311" y="42610"/>
                    <a:pt x="244022" y="53551"/>
                  </a:cubicBezTo>
                  <a:cubicBezTo>
                    <a:pt x="244022" y="53551"/>
                    <a:pt x="238267" y="74280"/>
                    <a:pt x="218123" y="81766"/>
                  </a:cubicBezTo>
                  <a:cubicBezTo>
                    <a:pt x="235389" y="85797"/>
                    <a:pt x="254382" y="94434"/>
                    <a:pt x="273949" y="109981"/>
                  </a:cubicBezTo>
                  <a:cubicBezTo>
                    <a:pt x="277978" y="109981"/>
                    <a:pt x="280280" y="112860"/>
                    <a:pt x="280280" y="116315"/>
                  </a:cubicBezTo>
                  <a:lnTo>
                    <a:pt x="280280" y="116315"/>
                  </a:lnTo>
                  <a:cubicBezTo>
                    <a:pt x="280280" y="116315"/>
                    <a:pt x="346465" y="181959"/>
                    <a:pt x="346465" y="181959"/>
                  </a:cubicBezTo>
                  <a:cubicBezTo>
                    <a:pt x="346465" y="179079"/>
                    <a:pt x="346465" y="176200"/>
                    <a:pt x="346465" y="173321"/>
                  </a:cubicBezTo>
                  <a:cubicBezTo>
                    <a:pt x="346465" y="77736"/>
                    <a:pt x="268770" y="0"/>
                    <a:pt x="173233" y="0"/>
                  </a:cubicBezTo>
                  <a:cubicBezTo>
                    <a:pt x="77696" y="0"/>
                    <a:pt x="0" y="77736"/>
                    <a:pt x="0" y="173321"/>
                  </a:cubicBezTo>
                  <a:cubicBezTo>
                    <a:pt x="0" y="268907"/>
                    <a:pt x="77696" y="346643"/>
                    <a:pt x="173233" y="346643"/>
                  </a:cubicBezTo>
                  <a:cubicBezTo>
                    <a:pt x="268770" y="346643"/>
                    <a:pt x="175535" y="346643"/>
                    <a:pt x="176686" y="346643"/>
                  </a:cubicBezTo>
                  <a:lnTo>
                    <a:pt x="105896" y="276969"/>
                  </a:lnTo>
                  <a:lnTo>
                    <a:pt x="102443" y="236086"/>
                  </a:lnTo>
                  <a:close/>
                </a:path>
              </a:pathLst>
            </a:custGeom>
            <a:solidFill>
              <a:srgbClr val="00979B"/>
            </a:solidFill>
            <a:ln w="12700"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8137A7BC-E6DB-51DF-0F8C-CBF7E4DDDC55}"/>
                </a:ext>
              </a:extLst>
            </p:cNvPr>
            <p:cNvSpPr/>
            <p:nvPr/>
          </p:nvSpPr>
          <p:spPr>
            <a:xfrm>
              <a:off x="5051424" y="3066809"/>
              <a:ext cx="275675" cy="305759"/>
            </a:xfrm>
            <a:custGeom>
              <a:avLst/>
              <a:gdLst>
                <a:gd name="connsiteX0" fmla="*/ 275100 w 275675"/>
                <a:gd name="connsiteY0" fmla="*/ 140500 h 305759"/>
                <a:gd name="connsiteX1" fmla="*/ 208915 w 275675"/>
                <a:gd name="connsiteY1" fmla="*/ 75432 h 305759"/>
                <a:gd name="connsiteX2" fmla="*/ 208915 w 275675"/>
                <a:gd name="connsiteY2" fmla="*/ 75432 h 305759"/>
                <a:gd name="connsiteX3" fmla="*/ 202584 w 275675"/>
                <a:gd name="connsiteY3" fmla="*/ 69098 h 305759"/>
                <a:gd name="connsiteX4" fmla="*/ 146759 w 275675"/>
                <a:gd name="connsiteY4" fmla="*/ 40883 h 305759"/>
                <a:gd name="connsiteX5" fmla="*/ 172657 w 275675"/>
                <a:gd name="connsiteY5" fmla="*/ 12668 h 305759"/>
                <a:gd name="connsiteX6" fmla="*/ 116256 w 275675"/>
                <a:gd name="connsiteY6" fmla="*/ 38004 h 305759"/>
                <a:gd name="connsiteX7" fmla="*/ 112227 w 275675"/>
                <a:gd name="connsiteY7" fmla="*/ 38004 h 305759"/>
                <a:gd name="connsiteX8" fmla="*/ 75969 w 275675"/>
                <a:gd name="connsiteY8" fmla="*/ 0 h 305759"/>
                <a:gd name="connsiteX9" fmla="*/ 105896 w 275675"/>
                <a:gd name="connsiteY9" fmla="*/ 39156 h 305759"/>
                <a:gd name="connsiteX10" fmla="*/ 100717 w 275675"/>
                <a:gd name="connsiteY10" fmla="*/ 40307 h 305759"/>
                <a:gd name="connsiteX11" fmla="*/ 69638 w 275675"/>
                <a:gd name="connsiteY11" fmla="*/ 52400 h 305759"/>
                <a:gd name="connsiteX12" fmla="*/ 23021 w 275675"/>
                <a:gd name="connsiteY12" fmla="*/ 92707 h 305759"/>
                <a:gd name="connsiteX13" fmla="*/ 6331 w 275675"/>
                <a:gd name="connsiteY13" fmla="*/ 69098 h 305759"/>
                <a:gd name="connsiteX14" fmla="*/ 0 w 275675"/>
                <a:gd name="connsiteY14" fmla="*/ 75432 h 305759"/>
                <a:gd name="connsiteX15" fmla="*/ 0 w 275675"/>
                <a:gd name="connsiteY15" fmla="*/ 158350 h 305759"/>
                <a:gd name="connsiteX16" fmla="*/ 3453 w 275675"/>
                <a:gd name="connsiteY16" fmla="*/ 166412 h 305759"/>
                <a:gd name="connsiteX17" fmla="*/ 31654 w 275675"/>
                <a:gd name="connsiteY17" fmla="*/ 195203 h 305759"/>
                <a:gd name="connsiteX18" fmla="*/ 35107 w 275675"/>
                <a:gd name="connsiteY18" fmla="*/ 236086 h 305759"/>
                <a:gd name="connsiteX19" fmla="*/ 105896 w 275675"/>
                <a:gd name="connsiteY19" fmla="*/ 305760 h 305759"/>
                <a:gd name="connsiteX20" fmla="*/ 275676 w 275675"/>
                <a:gd name="connsiteY20" fmla="*/ 141076 h 30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5675" h="305759">
                  <a:moveTo>
                    <a:pt x="275100" y="140500"/>
                  </a:moveTo>
                  <a:lnTo>
                    <a:pt x="208915" y="75432"/>
                  </a:lnTo>
                  <a:lnTo>
                    <a:pt x="208915" y="75432"/>
                  </a:lnTo>
                  <a:cubicBezTo>
                    <a:pt x="208915" y="71977"/>
                    <a:pt x="206037" y="68523"/>
                    <a:pt x="202584" y="69098"/>
                  </a:cubicBezTo>
                  <a:cubicBezTo>
                    <a:pt x="183016" y="53551"/>
                    <a:pt x="164024" y="44914"/>
                    <a:pt x="146759" y="40883"/>
                  </a:cubicBezTo>
                  <a:cubicBezTo>
                    <a:pt x="166326" y="33398"/>
                    <a:pt x="172657" y="12668"/>
                    <a:pt x="172657" y="12668"/>
                  </a:cubicBezTo>
                  <a:cubicBezTo>
                    <a:pt x="133522" y="1728"/>
                    <a:pt x="119709" y="28791"/>
                    <a:pt x="116256" y="38004"/>
                  </a:cubicBezTo>
                  <a:cubicBezTo>
                    <a:pt x="115105" y="38004"/>
                    <a:pt x="113378" y="38004"/>
                    <a:pt x="112227" y="38004"/>
                  </a:cubicBezTo>
                  <a:lnTo>
                    <a:pt x="75969" y="0"/>
                  </a:lnTo>
                  <a:cubicBezTo>
                    <a:pt x="75969" y="0"/>
                    <a:pt x="76545" y="28791"/>
                    <a:pt x="105896" y="39156"/>
                  </a:cubicBezTo>
                  <a:cubicBezTo>
                    <a:pt x="104170" y="39156"/>
                    <a:pt x="102443" y="39732"/>
                    <a:pt x="100717" y="40307"/>
                  </a:cubicBezTo>
                  <a:cubicBezTo>
                    <a:pt x="89206" y="40883"/>
                    <a:pt x="78271" y="45490"/>
                    <a:pt x="69638" y="52400"/>
                  </a:cubicBezTo>
                  <a:cubicBezTo>
                    <a:pt x="40287" y="68523"/>
                    <a:pt x="23021" y="92707"/>
                    <a:pt x="23021" y="92707"/>
                  </a:cubicBezTo>
                  <a:cubicBezTo>
                    <a:pt x="20143" y="77736"/>
                    <a:pt x="13237" y="69674"/>
                    <a:pt x="6331" y="69098"/>
                  </a:cubicBezTo>
                  <a:cubicBezTo>
                    <a:pt x="2878" y="69098"/>
                    <a:pt x="0" y="71977"/>
                    <a:pt x="0" y="75432"/>
                  </a:cubicBezTo>
                  <a:lnTo>
                    <a:pt x="0" y="158350"/>
                  </a:lnTo>
                  <a:cubicBezTo>
                    <a:pt x="0" y="161229"/>
                    <a:pt x="1151" y="164108"/>
                    <a:pt x="3453" y="166412"/>
                  </a:cubicBezTo>
                  <a:lnTo>
                    <a:pt x="31654" y="195203"/>
                  </a:lnTo>
                  <a:lnTo>
                    <a:pt x="35107" y="236086"/>
                  </a:lnTo>
                  <a:lnTo>
                    <a:pt x="105896" y="305760"/>
                  </a:lnTo>
                  <a:cubicBezTo>
                    <a:pt x="197405" y="304033"/>
                    <a:pt x="271072" y="231479"/>
                    <a:pt x="275676" y="141076"/>
                  </a:cubicBezTo>
                  <a:close/>
                </a:path>
              </a:pathLst>
            </a:custGeom>
            <a:solidFill>
              <a:srgbClr val="087377"/>
            </a:solidFill>
            <a:ln w="12700" cap="flat">
              <a:noFill/>
              <a:prstDash val="solid"/>
              <a:miter/>
            </a:ln>
          </p:spPr>
          <p:txBody>
            <a:bodyPr rtlCol="0" anchor="ctr"/>
            <a:lstStyle/>
            <a:p>
              <a:endParaRPr lang="en-US"/>
            </a:p>
          </p:txBody>
        </p:sp>
        <p:grpSp>
          <p:nvGrpSpPr>
            <p:cNvPr id="63" name="Graphic 39">
              <a:extLst>
                <a:ext uri="{FF2B5EF4-FFF2-40B4-BE49-F238E27FC236}">
                  <a16:creationId xmlns:a16="http://schemas.microsoft.com/office/drawing/2014/main" id="{858A0717-A552-BF2C-6ACD-101AEA599345}"/>
                </a:ext>
              </a:extLst>
            </p:cNvPr>
            <p:cNvGrpSpPr/>
            <p:nvPr/>
          </p:nvGrpSpPr>
          <p:grpSpPr>
            <a:xfrm>
              <a:off x="5050273" y="3065658"/>
              <a:ext cx="210066" cy="234933"/>
              <a:chOff x="5050273" y="3065658"/>
              <a:chExt cx="210066" cy="234933"/>
            </a:xfrm>
            <a:noFill/>
          </p:grpSpPr>
          <p:sp>
            <p:nvSpPr>
              <p:cNvPr id="64" name="Freeform 63">
                <a:extLst>
                  <a:ext uri="{FF2B5EF4-FFF2-40B4-BE49-F238E27FC236}">
                    <a16:creationId xmlns:a16="http://schemas.microsoft.com/office/drawing/2014/main" id="{319DE83A-83C4-1A07-5399-C105E4408BC1}"/>
                  </a:ext>
                </a:extLst>
              </p:cNvPr>
              <p:cNvSpPr/>
              <p:nvPr/>
            </p:nvSpPr>
            <p:spPr>
              <a:xfrm>
                <a:off x="5168063" y="3133605"/>
                <a:ext cx="92275" cy="142227"/>
              </a:xfrm>
              <a:custGeom>
                <a:avLst/>
                <a:gdLst>
                  <a:gd name="connsiteX0" fmla="*/ 45658 w 92275"/>
                  <a:gd name="connsiteY0" fmla="*/ 141651 h 142227"/>
                  <a:gd name="connsiteX1" fmla="*/ 88823 w 92275"/>
                  <a:gd name="connsiteY1" fmla="*/ 97313 h 142227"/>
                  <a:gd name="connsiteX2" fmla="*/ 92276 w 92275"/>
                  <a:gd name="connsiteY2" fmla="*/ 89252 h 142227"/>
                  <a:gd name="connsiteX3" fmla="*/ 92276 w 92275"/>
                  <a:gd name="connsiteY3" fmla="*/ 6334 h 142227"/>
                  <a:gd name="connsiteX4" fmla="*/ 85945 w 92275"/>
                  <a:gd name="connsiteY4" fmla="*/ 0 h 142227"/>
                  <a:gd name="connsiteX5" fmla="*/ 69255 w 92275"/>
                  <a:gd name="connsiteY5" fmla="*/ 23608 h 142227"/>
                  <a:gd name="connsiteX6" fmla="*/ 63499 w 92275"/>
                  <a:gd name="connsiteY6" fmla="*/ 69674 h 142227"/>
                  <a:gd name="connsiteX7" fmla="*/ 49687 w 92275"/>
                  <a:gd name="connsiteY7" fmla="*/ 73705 h 142227"/>
                  <a:gd name="connsiteX8" fmla="*/ 34148 w 92275"/>
                  <a:gd name="connsiteY8" fmla="*/ 89252 h 142227"/>
                  <a:gd name="connsiteX9" fmla="*/ 7674 w 92275"/>
                  <a:gd name="connsiteY9" fmla="*/ 101920 h 142227"/>
                  <a:gd name="connsiteX10" fmla="*/ 767 w 92275"/>
                  <a:gd name="connsiteY10" fmla="*/ 142227 h 14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2227">
                    <a:moveTo>
                      <a:pt x="45658" y="141651"/>
                    </a:moveTo>
                    <a:lnTo>
                      <a:pt x="88823" y="97313"/>
                    </a:lnTo>
                    <a:cubicBezTo>
                      <a:pt x="91125" y="95010"/>
                      <a:pt x="92276" y="92131"/>
                      <a:pt x="92276" y="89252"/>
                    </a:cubicBezTo>
                    <a:lnTo>
                      <a:pt x="92276" y="6334"/>
                    </a:lnTo>
                    <a:cubicBezTo>
                      <a:pt x="92276" y="2879"/>
                      <a:pt x="89398" y="0"/>
                      <a:pt x="85945" y="0"/>
                    </a:cubicBezTo>
                    <a:cubicBezTo>
                      <a:pt x="79039" y="0"/>
                      <a:pt x="72132" y="8061"/>
                      <a:pt x="69255" y="23608"/>
                    </a:cubicBezTo>
                    <a:lnTo>
                      <a:pt x="63499" y="69674"/>
                    </a:lnTo>
                    <a:cubicBezTo>
                      <a:pt x="58320" y="69674"/>
                      <a:pt x="53140" y="70250"/>
                      <a:pt x="49687" y="73705"/>
                    </a:cubicBezTo>
                    <a:lnTo>
                      <a:pt x="34148" y="89252"/>
                    </a:lnTo>
                    <a:cubicBezTo>
                      <a:pt x="20335" y="92131"/>
                      <a:pt x="15155" y="93858"/>
                      <a:pt x="7674" y="101920"/>
                    </a:cubicBezTo>
                    <a:cubicBezTo>
                      <a:pt x="-1535" y="111133"/>
                      <a:pt x="-384" y="123801"/>
                      <a:pt x="767" y="142227"/>
                    </a:cubicBezTo>
                  </a:path>
                </a:pathLst>
              </a:custGeom>
              <a:noFill/>
              <a:ln w="12700" cap="flat">
                <a:solidFill>
                  <a:srgbClr val="FFFFFF"/>
                </a:solid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F656FD14-1288-DBA1-5DAD-80AB5FDE6B7D}"/>
                  </a:ext>
                </a:extLst>
              </p:cNvPr>
              <p:cNvSpPr/>
              <p:nvPr/>
            </p:nvSpPr>
            <p:spPr>
              <a:xfrm>
                <a:off x="5166529"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0254D942-2D2A-41DB-F067-8FCA0F23C317}"/>
                  </a:ext>
                </a:extLst>
              </p:cNvPr>
              <p:cNvSpPr/>
              <p:nvPr/>
            </p:nvSpPr>
            <p:spPr>
              <a:xfrm>
                <a:off x="5214297" y="3203855"/>
                <a:ext cx="26838" cy="36276"/>
              </a:xfrm>
              <a:custGeom>
                <a:avLst/>
                <a:gdLst>
                  <a:gd name="connsiteX0" fmla="*/ 17841 w 26838"/>
                  <a:gd name="connsiteY0" fmla="*/ 0 h 36276"/>
                  <a:gd name="connsiteX1" fmla="*/ 23021 w 26838"/>
                  <a:gd name="connsiteY1" fmla="*/ 1727 h 36276"/>
                  <a:gd name="connsiteX2" fmla="*/ 25899 w 26838"/>
                  <a:gd name="connsiteY2" fmla="*/ 9213 h 36276"/>
                  <a:gd name="connsiteX3" fmla="*/ 0 w 26838"/>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6838" h="36276">
                    <a:moveTo>
                      <a:pt x="17841" y="0"/>
                    </a:moveTo>
                    <a:cubicBezTo>
                      <a:pt x="19568" y="0"/>
                      <a:pt x="21294" y="576"/>
                      <a:pt x="23021" y="1727"/>
                    </a:cubicBezTo>
                    <a:cubicBezTo>
                      <a:pt x="25899" y="2879"/>
                      <a:pt x="28201" y="6334"/>
                      <a:pt x="25899" y="9213"/>
                    </a:cubicBezTo>
                    <a:lnTo>
                      <a:pt x="0" y="36277"/>
                    </a:lnTo>
                  </a:path>
                </a:pathLst>
              </a:custGeom>
              <a:noFill/>
              <a:ln w="12700" cap="flat">
                <a:solidFill>
                  <a:srgbClr val="FFFFFF"/>
                </a:solid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8C606310-B5B6-0D33-7387-50EDD0032626}"/>
                  </a:ext>
                </a:extLst>
              </p:cNvPr>
              <p:cNvSpPr/>
              <p:nvPr/>
            </p:nvSpPr>
            <p:spPr>
              <a:xfrm>
                <a:off x="5050273" y="3133605"/>
                <a:ext cx="92275" cy="141651"/>
              </a:xfrm>
              <a:custGeom>
                <a:avLst/>
                <a:gdLst>
                  <a:gd name="connsiteX0" fmla="*/ 91508 w 92275"/>
                  <a:gd name="connsiteY0" fmla="*/ 141076 h 141651"/>
                  <a:gd name="connsiteX1" fmla="*/ 84602 w 92275"/>
                  <a:gd name="connsiteY1" fmla="*/ 101920 h 141651"/>
                  <a:gd name="connsiteX2" fmla="*/ 58128 w 92275"/>
                  <a:gd name="connsiteY2" fmla="*/ 89252 h 141651"/>
                  <a:gd name="connsiteX3" fmla="*/ 42589 w 92275"/>
                  <a:gd name="connsiteY3" fmla="*/ 73705 h 141651"/>
                  <a:gd name="connsiteX4" fmla="*/ 28776 w 92275"/>
                  <a:gd name="connsiteY4" fmla="*/ 69674 h 141651"/>
                  <a:gd name="connsiteX5" fmla="*/ 23021 w 92275"/>
                  <a:gd name="connsiteY5" fmla="*/ 23608 h 141651"/>
                  <a:gd name="connsiteX6" fmla="*/ 6331 w 92275"/>
                  <a:gd name="connsiteY6" fmla="*/ 0 h 141651"/>
                  <a:gd name="connsiteX7" fmla="*/ 0 w 92275"/>
                  <a:gd name="connsiteY7" fmla="*/ 6334 h 141651"/>
                  <a:gd name="connsiteX8" fmla="*/ 0 w 92275"/>
                  <a:gd name="connsiteY8" fmla="*/ 89252 h 141651"/>
                  <a:gd name="connsiteX9" fmla="*/ 3453 w 92275"/>
                  <a:gd name="connsiteY9" fmla="*/ 97313 h 141651"/>
                  <a:gd name="connsiteX10" fmla="*/ 46617 w 92275"/>
                  <a:gd name="connsiteY10" fmla="*/ 141651 h 141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275" h="141651">
                    <a:moveTo>
                      <a:pt x="91508" y="141076"/>
                    </a:moveTo>
                    <a:cubicBezTo>
                      <a:pt x="92659" y="123225"/>
                      <a:pt x="93810" y="110557"/>
                      <a:pt x="84602" y="101920"/>
                    </a:cubicBezTo>
                    <a:cubicBezTo>
                      <a:pt x="77120" y="94434"/>
                      <a:pt x="71940" y="92707"/>
                      <a:pt x="58128" y="89252"/>
                    </a:cubicBezTo>
                    <a:lnTo>
                      <a:pt x="42589" y="73705"/>
                    </a:lnTo>
                    <a:cubicBezTo>
                      <a:pt x="39711" y="70826"/>
                      <a:pt x="33956" y="69098"/>
                      <a:pt x="28776" y="69674"/>
                    </a:cubicBezTo>
                    <a:lnTo>
                      <a:pt x="23021" y="23608"/>
                    </a:lnTo>
                    <a:cubicBezTo>
                      <a:pt x="20143" y="8637"/>
                      <a:pt x="13237" y="576"/>
                      <a:pt x="6331" y="0"/>
                    </a:cubicBezTo>
                    <a:cubicBezTo>
                      <a:pt x="2878" y="0"/>
                      <a:pt x="0" y="2879"/>
                      <a:pt x="0" y="6334"/>
                    </a:cubicBezTo>
                    <a:lnTo>
                      <a:pt x="0" y="89252"/>
                    </a:lnTo>
                    <a:cubicBezTo>
                      <a:pt x="0" y="92131"/>
                      <a:pt x="1151" y="95010"/>
                      <a:pt x="3453" y="97313"/>
                    </a:cubicBezTo>
                    <a:lnTo>
                      <a:pt x="46617" y="141651"/>
                    </a:lnTo>
                  </a:path>
                </a:pathLst>
              </a:custGeom>
              <a:noFill/>
              <a:ln w="12700" cap="flat">
                <a:solidFill>
                  <a:srgbClr val="FFFFFF"/>
                </a:solid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E04AA04C-8163-31DB-E82E-44D538030CF6}"/>
                  </a:ext>
                </a:extLst>
              </p:cNvPr>
              <p:cNvSpPr/>
              <p:nvPr/>
            </p:nvSpPr>
            <p:spPr>
              <a:xfrm>
                <a:off x="5085380" y="3275256"/>
                <a:ext cx="60429" cy="25336"/>
              </a:xfrm>
              <a:custGeom>
                <a:avLst/>
                <a:gdLst>
                  <a:gd name="connsiteX0" fmla="*/ 0 w 60429"/>
                  <a:gd name="connsiteY0" fmla="*/ 0 h 25336"/>
                  <a:gd name="connsiteX1" fmla="*/ 60430 w 60429"/>
                  <a:gd name="connsiteY1" fmla="*/ 0 h 25336"/>
                  <a:gd name="connsiteX2" fmla="*/ 60430 w 60429"/>
                  <a:gd name="connsiteY2" fmla="*/ 25336 h 25336"/>
                  <a:gd name="connsiteX3" fmla="*/ 0 w 60429"/>
                  <a:gd name="connsiteY3" fmla="*/ 25336 h 25336"/>
                </a:gdLst>
                <a:ahLst/>
                <a:cxnLst>
                  <a:cxn ang="0">
                    <a:pos x="connsiteX0" y="connsiteY0"/>
                  </a:cxn>
                  <a:cxn ang="0">
                    <a:pos x="connsiteX1" y="connsiteY1"/>
                  </a:cxn>
                  <a:cxn ang="0">
                    <a:pos x="connsiteX2" y="connsiteY2"/>
                  </a:cxn>
                  <a:cxn ang="0">
                    <a:pos x="connsiteX3" y="connsiteY3"/>
                  </a:cxn>
                </a:cxnLst>
                <a:rect l="l" t="t" r="r" b="b"/>
                <a:pathLst>
                  <a:path w="60429" h="25336">
                    <a:moveTo>
                      <a:pt x="0" y="0"/>
                    </a:moveTo>
                    <a:lnTo>
                      <a:pt x="60430" y="0"/>
                    </a:lnTo>
                    <a:lnTo>
                      <a:pt x="60430" y="25336"/>
                    </a:lnTo>
                    <a:lnTo>
                      <a:pt x="0" y="25336"/>
                    </a:lnTo>
                    <a:close/>
                  </a:path>
                </a:pathLst>
              </a:custGeom>
              <a:noFill/>
              <a:ln w="12700" cap="flat">
                <a:solidFill>
                  <a:srgbClr val="FFFFFF"/>
                </a:solid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B524BA7C-1D7D-669B-5E1A-A4E8A469937B}"/>
                  </a:ext>
                </a:extLst>
              </p:cNvPr>
              <p:cNvSpPr/>
              <p:nvPr/>
            </p:nvSpPr>
            <p:spPr>
              <a:xfrm>
                <a:off x="5069224" y="3203855"/>
                <a:ext cx="28817" cy="36276"/>
              </a:xfrm>
              <a:custGeom>
                <a:avLst/>
                <a:gdLst>
                  <a:gd name="connsiteX0" fmla="*/ 9825 w 28817"/>
                  <a:gd name="connsiteY0" fmla="*/ 0 h 36276"/>
                  <a:gd name="connsiteX1" fmla="*/ 4070 w 28817"/>
                  <a:gd name="connsiteY1" fmla="*/ 1727 h 36276"/>
                  <a:gd name="connsiteX2" fmla="*/ 1192 w 28817"/>
                  <a:gd name="connsiteY2" fmla="*/ 9213 h 36276"/>
                  <a:gd name="connsiteX3" fmla="*/ 28817 w 28817"/>
                  <a:gd name="connsiteY3" fmla="*/ 36277 h 36276"/>
                </a:gdLst>
                <a:ahLst/>
                <a:cxnLst>
                  <a:cxn ang="0">
                    <a:pos x="connsiteX0" y="connsiteY0"/>
                  </a:cxn>
                  <a:cxn ang="0">
                    <a:pos x="connsiteX1" y="connsiteY1"/>
                  </a:cxn>
                  <a:cxn ang="0">
                    <a:pos x="connsiteX2" y="connsiteY2"/>
                  </a:cxn>
                  <a:cxn ang="0">
                    <a:pos x="connsiteX3" y="connsiteY3"/>
                  </a:cxn>
                </a:cxnLst>
                <a:rect l="l" t="t" r="r" b="b"/>
                <a:pathLst>
                  <a:path w="28817" h="36276">
                    <a:moveTo>
                      <a:pt x="9825" y="0"/>
                    </a:moveTo>
                    <a:cubicBezTo>
                      <a:pt x="7523" y="0"/>
                      <a:pt x="5796" y="576"/>
                      <a:pt x="4070" y="1727"/>
                    </a:cubicBezTo>
                    <a:cubicBezTo>
                      <a:pt x="1192" y="2879"/>
                      <a:pt x="-1686" y="6334"/>
                      <a:pt x="1192" y="9213"/>
                    </a:cubicBezTo>
                    <a:lnTo>
                      <a:pt x="28817" y="36277"/>
                    </a:lnTo>
                  </a:path>
                </a:pathLst>
              </a:custGeom>
              <a:noFill/>
              <a:ln w="12700" cap="flat">
                <a:solidFill>
                  <a:srgbClr val="FFFFFF"/>
                </a:solid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94359F65-EF8B-4436-AC12-BB062ECE763D}"/>
                  </a:ext>
                </a:extLst>
              </p:cNvPr>
              <p:cNvSpPr/>
              <p:nvPr/>
            </p:nvSpPr>
            <p:spPr>
              <a:xfrm>
                <a:off x="5099768" y="3105389"/>
                <a:ext cx="109349" cy="111708"/>
              </a:xfrm>
              <a:custGeom>
                <a:avLst/>
                <a:gdLst>
                  <a:gd name="connsiteX0" fmla="*/ 109349 w 109349"/>
                  <a:gd name="connsiteY0" fmla="*/ 55854 h 111708"/>
                  <a:gd name="connsiteX1" fmla="*/ 54675 w 109349"/>
                  <a:gd name="connsiteY1" fmla="*/ 111709 h 111708"/>
                  <a:gd name="connsiteX2" fmla="*/ 0 w 109349"/>
                  <a:gd name="connsiteY2" fmla="*/ 55854 h 111708"/>
                  <a:gd name="connsiteX3" fmla="*/ 54675 w 109349"/>
                  <a:gd name="connsiteY3" fmla="*/ 0 h 111708"/>
                  <a:gd name="connsiteX4" fmla="*/ 109349 w 109349"/>
                  <a:gd name="connsiteY4" fmla="*/ 55854 h 111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49" h="111708">
                    <a:moveTo>
                      <a:pt x="109349" y="55854"/>
                    </a:moveTo>
                    <a:cubicBezTo>
                      <a:pt x="109349" y="86702"/>
                      <a:pt x="84871" y="111709"/>
                      <a:pt x="54675" y="111709"/>
                    </a:cubicBezTo>
                    <a:cubicBezTo>
                      <a:pt x="24479" y="111709"/>
                      <a:pt x="0" y="86702"/>
                      <a:pt x="0" y="55854"/>
                    </a:cubicBezTo>
                    <a:cubicBezTo>
                      <a:pt x="0" y="25007"/>
                      <a:pt x="24479" y="0"/>
                      <a:pt x="54675" y="0"/>
                    </a:cubicBezTo>
                    <a:cubicBezTo>
                      <a:pt x="84871" y="0"/>
                      <a:pt x="109349" y="25007"/>
                      <a:pt x="109349" y="55854"/>
                    </a:cubicBezTo>
                    <a:close/>
                  </a:path>
                </a:pathLst>
              </a:custGeom>
              <a:noFill/>
              <a:ln w="12700" cap="flat">
                <a:solidFill>
                  <a:srgbClr val="FFFFFF"/>
                </a:solid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30C8475F-006F-0C44-6F59-396459894E7F}"/>
                  </a:ext>
                </a:extLst>
              </p:cNvPr>
              <p:cNvSpPr/>
              <p:nvPr/>
            </p:nvSpPr>
            <p:spPr>
              <a:xfrm rot="-947999">
                <a:off x="5112912" y="3116152"/>
                <a:ext cx="87479" cy="87524"/>
              </a:xfrm>
              <a:custGeom>
                <a:avLst/>
                <a:gdLst>
                  <a:gd name="connsiteX0" fmla="*/ 87480 w 87479"/>
                  <a:gd name="connsiteY0" fmla="*/ 43762 h 87524"/>
                  <a:gd name="connsiteX1" fmla="*/ 43740 w 87479"/>
                  <a:gd name="connsiteY1" fmla="*/ 87524 h 87524"/>
                  <a:gd name="connsiteX2" fmla="*/ 0 w 87479"/>
                  <a:gd name="connsiteY2" fmla="*/ 43762 h 87524"/>
                  <a:gd name="connsiteX3" fmla="*/ 43740 w 87479"/>
                  <a:gd name="connsiteY3" fmla="*/ 0 h 87524"/>
                  <a:gd name="connsiteX4" fmla="*/ 87480 w 87479"/>
                  <a:gd name="connsiteY4" fmla="*/ 43762 h 87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479" h="87524">
                    <a:moveTo>
                      <a:pt x="87480" y="43762"/>
                    </a:moveTo>
                    <a:cubicBezTo>
                      <a:pt x="87480" y="67931"/>
                      <a:pt x="67897" y="87524"/>
                      <a:pt x="43740" y="87524"/>
                    </a:cubicBezTo>
                    <a:cubicBezTo>
                      <a:pt x="19583" y="87524"/>
                      <a:pt x="0" y="67931"/>
                      <a:pt x="0" y="43762"/>
                    </a:cubicBezTo>
                    <a:cubicBezTo>
                      <a:pt x="0" y="19592"/>
                      <a:pt x="19583" y="0"/>
                      <a:pt x="43740" y="0"/>
                    </a:cubicBezTo>
                    <a:cubicBezTo>
                      <a:pt x="67897" y="0"/>
                      <a:pt x="87480" y="19593"/>
                      <a:pt x="87480" y="43762"/>
                    </a:cubicBezTo>
                    <a:close/>
                  </a:path>
                </a:pathLst>
              </a:custGeom>
              <a:noFill/>
              <a:ln w="12700" cap="flat">
                <a:solidFill>
                  <a:srgbClr val="FFFFFF"/>
                </a:solid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8F9151E7-2CBF-0E6C-2CDE-916A9F5D7B31}"/>
                  </a:ext>
                </a:extLst>
              </p:cNvPr>
              <p:cNvSpPr/>
              <p:nvPr/>
            </p:nvSpPr>
            <p:spPr>
              <a:xfrm>
                <a:off x="5126818" y="3065658"/>
                <a:ext cx="39711" cy="41458"/>
              </a:xfrm>
              <a:custGeom>
                <a:avLst/>
                <a:gdLst>
                  <a:gd name="connsiteX0" fmla="*/ 0 w 39711"/>
                  <a:gd name="connsiteY0" fmla="*/ 0 h 41458"/>
                  <a:gd name="connsiteX1" fmla="*/ 39711 w 39711"/>
                  <a:gd name="connsiteY1" fmla="*/ 41459 h 41458"/>
                </a:gdLst>
                <a:ahLst/>
                <a:cxnLst>
                  <a:cxn ang="0">
                    <a:pos x="connsiteX0" y="connsiteY0"/>
                  </a:cxn>
                  <a:cxn ang="0">
                    <a:pos x="connsiteX1" y="connsiteY1"/>
                  </a:cxn>
                </a:cxnLst>
                <a:rect l="l" t="t" r="r" b="b"/>
                <a:pathLst>
                  <a:path w="39711" h="41458">
                    <a:moveTo>
                      <a:pt x="0" y="0"/>
                    </a:moveTo>
                    <a:cubicBezTo>
                      <a:pt x="0" y="0"/>
                      <a:pt x="575" y="35125"/>
                      <a:pt x="39711" y="41459"/>
                    </a:cubicBezTo>
                  </a:path>
                </a:pathLst>
              </a:custGeom>
              <a:noFill/>
              <a:ln w="12700" cap="flat">
                <a:solidFill>
                  <a:srgbClr val="FFFFFF"/>
                </a:solid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9CA1D909-70DA-5030-54FB-285C6C74D02D}"/>
                  </a:ext>
                </a:extLst>
              </p:cNvPr>
              <p:cNvSpPr/>
              <p:nvPr/>
            </p:nvSpPr>
            <p:spPr>
              <a:xfrm>
                <a:off x="5166529" y="3075715"/>
                <a:ext cx="56976" cy="33260"/>
              </a:xfrm>
              <a:custGeom>
                <a:avLst/>
                <a:gdLst>
                  <a:gd name="connsiteX0" fmla="*/ 0 w 56976"/>
                  <a:gd name="connsiteY0" fmla="*/ 30826 h 33260"/>
                  <a:gd name="connsiteX1" fmla="*/ 56977 w 56976"/>
                  <a:gd name="connsiteY1" fmla="*/ 2610 h 33260"/>
                  <a:gd name="connsiteX2" fmla="*/ 0 w 56976"/>
                  <a:gd name="connsiteY2" fmla="*/ 30826 h 33260"/>
                </a:gdLst>
                <a:ahLst/>
                <a:cxnLst>
                  <a:cxn ang="0">
                    <a:pos x="connsiteX0" y="connsiteY0"/>
                  </a:cxn>
                  <a:cxn ang="0">
                    <a:pos x="connsiteX1" y="connsiteY1"/>
                  </a:cxn>
                  <a:cxn ang="0">
                    <a:pos x="connsiteX2" y="connsiteY2"/>
                  </a:cxn>
                </a:cxnLst>
                <a:rect l="l" t="t" r="r" b="b"/>
                <a:pathLst>
                  <a:path w="56976" h="33260">
                    <a:moveTo>
                      <a:pt x="0" y="30826"/>
                    </a:moveTo>
                    <a:cubicBezTo>
                      <a:pt x="0" y="30826"/>
                      <a:pt x="10359" y="-10633"/>
                      <a:pt x="56977" y="2610"/>
                    </a:cubicBezTo>
                    <a:cubicBezTo>
                      <a:pt x="56977" y="2610"/>
                      <a:pt x="45466" y="43494"/>
                      <a:pt x="0" y="30826"/>
                    </a:cubicBezTo>
                    <a:close/>
                  </a:path>
                </a:pathLst>
              </a:custGeom>
              <a:noFill/>
              <a:ln w="12700" cap="flat">
                <a:solidFill>
                  <a:srgbClr val="FFFFFF"/>
                </a:solid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D5E6297D-32B4-6CC5-D193-F35C96434593}"/>
                  </a:ext>
                </a:extLst>
              </p:cNvPr>
              <p:cNvSpPr/>
              <p:nvPr/>
            </p:nvSpPr>
            <p:spPr>
              <a:xfrm>
                <a:off x="5166529" y="3078326"/>
                <a:ext cx="56976" cy="28790"/>
              </a:xfrm>
              <a:custGeom>
                <a:avLst/>
                <a:gdLst>
                  <a:gd name="connsiteX0" fmla="*/ 56977 w 56976"/>
                  <a:gd name="connsiteY0" fmla="*/ 0 h 28790"/>
                  <a:gd name="connsiteX1" fmla="*/ 0 w 56976"/>
                  <a:gd name="connsiteY1" fmla="*/ 28791 h 28790"/>
                </a:gdLst>
                <a:ahLst/>
                <a:cxnLst>
                  <a:cxn ang="0">
                    <a:pos x="connsiteX0" y="connsiteY0"/>
                  </a:cxn>
                  <a:cxn ang="0">
                    <a:pos x="connsiteX1" y="connsiteY1"/>
                  </a:cxn>
                </a:cxnLst>
                <a:rect l="l" t="t" r="r" b="b"/>
                <a:pathLst>
                  <a:path w="56976" h="28790">
                    <a:moveTo>
                      <a:pt x="56977" y="0"/>
                    </a:moveTo>
                    <a:lnTo>
                      <a:pt x="0" y="28791"/>
                    </a:lnTo>
                  </a:path>
                </a:pathLst>
              </a:custGeom>
              <a:ln w="12700" cap="flat">
                <a:solidFill>
                  <a:srgbClr val="FFFFFF"/>
                </a:solid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80C92123-54B5-81DF-9CDF-A529ACFB9D5D}"/>
                  </a:ext>
                </a:extLst>
              </p:cNvPr>
              <p:cNvSpPr/>
              <p:nvPr/>
            </p:nvSpPr>
            <p:spPr>
              <a:xfrm>
                <a:off x="5128544" y="3135332"/>
                <a:ext cx="44315" cy="52975"/>
              </a:xfrm>
              <a:custGeom>
                <a:avLst/>
                <a:gdLst>
                  <a:gd name="connsiteX0" fmla="*/ 43164 w 44315"/>
                  <a:gd name="connsiteY0" fmla="*/ 46065 h 52975"/>
                  <a:gd name="connsiteX1" fmla="*/ 25899 w 44315"/>
                  <a:gd name="connsiteY1" fmla="*/ 52975 h 52975"/>
                  <a:gd name="connsiteX2" fmla="*/ 0 w 44315"/>
                  <a:gd name="connsiteY2" fmla="*/ 26488 h 52975"/>
                  <a:gd name="connsiteX3" fmla="*/ 25899 w 44315"/>
                  <a:gd name="connsiteY3" fmla="*/ 0 h 52975"/>
                  <a:gd name="connsiteX4" fmla="*/ 44315 w 44315"/>
                  <a:gd name="connsiteY4" fmla="*/ 7486 h 5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15" h="52975">
                    <a:moveTo>
                      <a:pt x="43164" y="46065"/>
                    </a:moveTo>
                    <a:cubicBezTo>
                      <a:pt x="38560" y="50096"/>
                      <a:pt x="32229" y="52975"/>
                      <a:pt x="25899" y="52975"/>
                    </a:cubicBezTo>
                    <a:cubicBezTo>
                      <a:pt x="11510" y="52975"/>
                      <a:pt x="0" y="41459"/>
                      <a:pt x="0" y="26488"/>
                    </a:cubicBezTo>
                    <a:cubicBezTo>
                      <a:pt x="0" y="11516"/>
                      <a:pt x="11510" y="0"/>
                      <a:pt x="25899" y="0"/>
                    </a:cubicBezTo>
                    <a:cubicBezTo>
                      <a:pt x="40287" y="0"/>
                      <a:pt x="39711" y="2879"/>
                      <a:pt x="44315" y="7486"/>
                    </a:cubicBezTo>
                  </a:path>
                </a:pathLst>
              </a:custGeom>
              <a:noFill/>
              <a:ln w="12700" cap="flat">
                <a:solidFill>
                  <a:srgbClr val="FFFFFF"/>
                </a:solid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932C8B4C-93F9-87CB-7AE5-D5B4A6D36C2C}"/>
                  </a:ext>
                </a:extLst>
              </p:cNvPr>
              <p:cNvSpPr/>
              <p:nvPr/>
            </p:nvSpPr>
            <p:spPr>
              <a:xfrm>
                <a:off x="5120487" y="3156637"/>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3D302652-50D7-AC92-7895-3E0158F8CA81}"/>
                  </a:ext>
                </a:extLst>
              </p:cNvPr>
              <p:cNvSpPr/>
              <p:nvPr/>
            </p:nvSpPr>
            <p:spPr>
              <a:xfrm>
                <a:off x="5120487" y="3167578"/>
                <a:ext cx="39711" cy="5758"/>
              </a:xfrm>
              <a:custGeom>
                <a:avLst/>
                <a:gdLst>
                  <a:gd name="connsiteX0" fmla="*/ 0 w 39711"/>
                  <a:gd name="connsiteY0" fmla="*/ 0 h 5758"/>
                  <a:gd name="connsiteX1" fmla="*/ 39711 w 39711"/>
                  <a:gd name="connsiteY1" fmla="*/ 0 h 5758"/>
                </a:gdLst>
                <a:ahLst/>
                <a:cxnLst>
                  <a:cxn ang="0">
                    <a:pos x="connsiteX0" y="connsiteY0"/>
                  </a:cxn>
                  <a:cxn ang="0">
                    <a:pos x="connsiteX1" y="connsiteY1"/>
                  </a:cxn>
                </a:cxnLst>
                <a:rect l="l" t="t" r="r" b="b"/>
                <a:pathLst>
                  <a:path w="39711" h="5758">
                    <a:moveTo>
                      <a:pt x="0" y="0"/>
                    </a:moveTo>
                    <a:lnTo>
                      <a:pt x="39711" y="0"/>
                    </a:lnTo>
                  </a:path>
                </a:pathLst>
              </a:custGeom>
              <a:ln w="12700" cap="flat">
                <a:solidFill>
                  <a:srgbClr val="FFFFFF"/>
                </a:solidFill>
                <a:prstDash val="solid"/>
                <a:miter/>
              </a:ln>
            </p:spPr>
            <p:txBody>
              <a:bodyPr rtlCol="0" anchor="ctr"/>
              <a:lstStyle/>
              <a:p>
                <a:endParaRPr lang="en-US"/>
              </a:p>
            </p:txBody>
          </p:sp>
        </p:grpSp>
      </p:grpSp>
      <p:sp>
        <p:nvSpPr>
          <p:cNvPr id="79" name="Slide Number Placeholder 5">
            <a:extLst>
              <a:ext uri="{FF2B5EF4-FFF2-40B4-BE49-F238E27FC236}">
                <a16:creationId xmlns:a16="http://schemas.microsoft.com/office/drawing/2014/main" id="{608ED080-5D62-194A-296B-CBB39B6564A3}"/>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60</a:t>
            </a:fld>
            <a:endParaRPr lang="fr-CA" sz="1200" dirty="0"/>
          </a:p>
        </p:txBody>
      </p:sp>
      <p:pic>
        <p:nvPicPr>
          <p:cNvPr id="9" name="Picture 8">
            <a:extLst>
              <a:ext uri="{FF2B5EF4-FFF2-40B4-BE49-F238E27FC236}">
                <a16:creationId xmlns:a16="http://schemas.microsoft.com/office/drawing/2014/main" id="{ECF34665-3437-18C2-E138-2A170CE996D1}"/>
              </a:ext>
            </a:extLst>
          </p:cNvPr>
          <p:cNvPicPr>
            <a:picLocks noChangeAspect="1"/>
          </p:cNvPicPr>
          <p:nvPr/>
        </p:nvPicPr>
        <p:blipFill rotWithShape="1">
          <a:blip r:embed="rId2"/>
          <a:srcRect l="22" r="22"/>
          <a:stretch/>
        </p:blipFill>
        <p:spPr>
          <a:xfrm>
            <a:off x="5422629" y="584615"/>
            <a:ext cx="6275480" cy="5903546"/>
          </a:xfrm>
          <a:prstGeom prst="rect">
            <a:avLst/>
          </a:prstGeom>
        </p:spPr>
      </p:pic>
      <p:sp>
        <p:nvSpPr>
          <p:cNvPr id="10" name="TextBox 9">
            <a:extLst>
              <a:ext uri="{FF2B5EF4-FFF2-40B4-BE49-F238E27FC236}">
                <a16:creationId xmlns:a16="http://schemas.microsoft.com/office/drawing/2014/main" id="{05644DCD-67B2-AE82-723E-D69569C1810A}"/>
              </a:ext>
            </a:extLst>
          </p:cNvPr>
          <p:cNvSpPr txBox="1"/>
          <p:nvPr/>
        </p:nvSpPr>
        <p:spPr>
          <a:xfrm>
            <a:off x="8255281" y="367843"/>
            <a:ext cx="3936719" cy="369332"/>
          </a:xfrm>
          <a:prstGeom prst="rect">
            <a:avLst/>
          </a:prstGeom>
          <a:solidFill>
            <a:srgbClr val="EC7C69"/>
          </a:solidFill>
        </p:spPr>
        <p:txBody>
          <a:bodyPr wrap="none" rtlCol="0">
            <a:spAutoFit/>
          </a:bodyPr>
          <a:lstStyle/>
          <a:p>
            <a:pPr algn="ctr"/>
            <a:r>
              <a:rPr lang="en-IE" dirty="0">
                <a:solidFill>
                  <a:schemeClr val="bg1"/>
                </a:solidFill>
              </a:rPr>
              <a:t>Information provided by </a:t>
            </a:r>
            <a:r>
              <a:rPr lang="en-IE" dirty="0">
                <a:solidFill>
                  <a:schemeClr val="bg1"/>
                </a:solidFill>
                <a:hlinkClick r:id="rId3">
                  <a:extLst>
                    <a:ext uri="{A12FA001-AC4F-418D-AE19-62706E023703}">
                      <ahyp:hlinkClr xmlns:ahyp="http://schemas.microsoft.com/office/drawing/2018/hyperlinkcolor" val="tx"/>
                    </a:ext>
                  </a:extLst>
                </a:hlinkClick>
              </a:rPr>
              <a:t>www.savills.ie  </a:t>
            </a:r>
            <a:endParaRPr lang="en-IE" dirty="0">
              <a:solidFill>
                <a:schemeClr val="bg1"/>
              </a:solidFill>
            </a:endParaRPr>
          </a:p>
        </p:txBody>
      </p:sp>
    </p:spTree>
    <p:extLst>
      <p:ext uri="{BB962C8B-B14F-4D97-AF65-F5344CB8AC3E}">
        <p14:creationId xmlns:p14="http://schemas.microsoft.com/office/powerpoint/2010/main" val="7385226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B15E9-2781-D778-239E-4B9D0BFBA94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7996558-0989-E634-F5C0-48A21DAA1E0F}"/>
              </a:ext>
            </a:extLst>
          </p:cNvPr>
          <p:cNvSpPr>
            <a:spLocks noGrp="1"/>
          </p:cNvSpPr>
          <p:nvPr>
            <p:ph type="body" sz="quarter" idx="18"/>
          </p:nvPr>
        </p:nvSpPr>
        <p:spPr>
          <a:xfrm>
            <a:off x="7270955" y="1618150"/>
            <a:ext cx="4249875" cy="870198"/>
          </a:xfrm>
        </p:spPr>
        <p:txBody>
          <a:bodyPr/>
          <a:lstStyle/>
          <a:p>
            <a:pPr>
              <a:lnSpc>
                <a:spcPts val="3240"/>
              </a:lnSpc>
            </a:pPr>
            <a:r>
              <a:rPr lang="en-GB" sz="3200" dirty="0"/>
              <a:t>Know What Customers Will Pay For: Guest Appeal &amp; Expectations</a:t>
            </a:r>
          </a:p>
          <a:p>
            <a:pPr>
              <a:lnSpc>
                <a:spcPts val="3240"/>
              </a:lnSpc>
            </a:pPr>
            <a:endParaRPr lang="en-GB" sz="3200" dirty="0"/>
          </a:p>
        </p:txBody>
      </p:sp>
      <p:sp>
        <p:nvSpPr>
          <p:cNvPr id="3" name="Text Placeholder 2">
            <a:extLst>
              <a:ext uri="{FF2B5EF4-FFF2-40B4-BE49-F238E27FC236}">
                <a16:creationId xmlns:a16="http://schemas.microsoft.com/office/drawing/2014/main" id="{94E0326C-A6F3-F01B-35EC-C4CC0164AACF}"/>
              </a:ext>
            </a:extLst>
          </p:cNvPr>
          <p:cNvSpPr>
            <a:spLocks noGrp="1"/>
          </p:cNvSpPr>
          <p:nvPr>
            <p:ph type="body" sz="quarter" idx="19"/>
          </p:nvPr>
        </p:nvSpPr>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03</a:t>
            </a:r>
          </a:p>
        </p:txBody>
      </p:sp>
      <p:sp>
        <p:nvSpPr>
          <p:cNvPr id="29" name="Slide Number Placeholder 5">
            <a:extLst>
              <a:ext uri="{FF2B5EF4-FFF2-40B4-BE49-F238E27FC236}">
                <a16:creationId xmlns:a16="http://schemas.microsoft.com/office/drawing/2014/main" id="{1B2A848A-FADA-3B55-A6E8-A07D382C4FB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61</a:t>
            </a:fld>
            <a:endParaRPr lang="fr-CA" sz="1200" dirty="0"/>
          </a:p>
        </p:txBody>
      </p:sp>
      <p:sp>
        <p:nvSpPr>
          <p:cNvPr id="4" name="Text Placeholder 4">
            <a:extLst>
              <a:ext uri="{FF2B5EF4-FFF2-40B4-BE49-F238E27FC236}">
                <a16:creationId xmlns:a16="http://schemas.microsoft.com/office/drawing/2014/main" id="{97D80A89-1767-F8D7-E588-DA1F81286F8B}"/>
              </a:ext>
            </a:extLst>
          </p:cNvPr>
          <p:cNvSpPr txBox="1">
            <a:spLocks/>
          </p:cNvSpPr>
          <p:nvPr/>
        </p:nvSpPr>
        <p:spPr>
          <a:xfrm>
            <a:off x="3700463" y="3990914"/>
            <a:ext cx="7820367" cy="70420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80"/>
              </a:lnSpc>
            </a:pPr>
            <a:r>
              <a:rPr lang="en-US" dirty="0"/>
              <a:t>Your guests will drive your revenue, so understanding </a:t>
            </a:r>
            <a:r>
              <a:rPr lang="en-US" b="1" dirty="0"/>
              <a:t>what they value and are willing to pay for</a:t>
            </a:r>
            <a:r>
              <a:rPr lang="en-US" dirty="0"/>
              <a:t> is essential. Whether it’s privacy, eco-features, cultural storytelling, or wellness add-ons, appeal directly translates to booking rates and pricing power. Skipping this step leads to costly misalignment between what you offer and what guests want. Researching your audience helps you make profitable design and service decisions from the start.</a:t>
            </a:r>
            <a:endParaRPr lang="en-IE" dirty="0"/>
          </a:p>
        </p:txBody>
      </p:sp>
      <p:sp>
        <p:nvSpPr>
          <p:cNvPr id="5" name="Text Placeholder 4">
            <a:extLst>
              <a:ext uri="{FF2B5EF4-FFF2-40B4-BE49-F238E27FC236}">
                <a16:creationId xmlns:a16="http://schemas.microsoft.com/office/drawing/2014/main" id="{9BCBBA66-40C7-E724-197A-CB0312A39D8A}"/>
              </a:ext>
            </a:extLst>
          </p:cNvPr>
          <p:cNvSpPr txBox="1">
            <a:spLocks/>
          </p:cNvSpPr>
          <p:nvPr/>
        </p:nvSpPr>
        <p:spPr>
          <a:xfrm>
            <a:off x="473839" y="3990914"/>
            <a:ext cx="2855150"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b="1" dirty="0">
                <a:solidFill>
                  <a:srgbClr val="EC7C69"/>
                </a:solidFill>
              </a:rPr>
              <a:t>Understand who your guests are and what they’ll pay extra for, so you can align your offer with demand and maximise revenue.</a:t>
            </a:r>
          </a:p>
          <a:p>
            <a:pPr>
              <a:lnSpc>
                <a:spcPts val="2360"/>
              </a:lnSpc>
            </a:pPr>
            <a:endParaRPr lang="en-IE" dirty="0">
              <a:solidFill>
                <a:srgbClr val="EC7C69"/>
              </a:solidFill>
            </a:endParaRPr>
          </a:p>
        </p:txBody>
      </p:sp>
      <p:pic>
        <p:nvPicPr>
          <p:cNvPr id="10" name="Picture Placeholder 9" descr="A person and person sitting at a table&#10;&#10;AI-generated content may be incorrect.">
            <a:extLst>
              <a:ext uri="{FF2B5EF4-FFF2-40B4-BE49-F238E27FC236}">
                <a16:creationId xmlns:a16="http://schemas.microsoft.com/office/drawing/2014/main" id="{6BB767E3-2691-E9AE-7435-C611AD397FBE}"/>
              </a:ext>
            </a:extLst>
          </p:cNvPr>
          <p:cNvPicPr>
            <a:picLocks noGrp="1" noChangeAspect="1"/>
          </p:cNvPicPr>
          <p:nvPr>
            <p:ph type="pic" sz="quarter" idx="67"/>
          </p:nvPr>
        </p:nvPicPr>
        <p:blipFill>
          <a:blip r:embed="rId2"/>
          <a:srcRect t="734" b="734"/>
          <a:stretch>
            <a:fillRect/>
          </a:stretch>
        </p:blipFill>
        <p:spPr/>
      </p:pic>
    </p:spTree>
    <p:extLst>
      <p:ext uri="{BB962C8B-B14F-4D97-AF65-F5344CB8AC3E}">
        <p14:creationId xmlns:p14="http://schemas.microsoft.com/office/powerpoint/2010/main" val="22264330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177CB-D421-DDFB-DA4B-2D9ABAE8DDB2}"/>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CB82386F-A9CB-4AB7-8BCB-9BB17EEB8C72}"/>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EC7C69"/>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5EAA62DD-4602-F9FC-55EF-7F71A978FA07}"/>
              </a:ext>
            </a:extLst>
          </p:cNvPr>
          <p:cNvCxnSpPr>
            <a:cxnSpLocks/>
          </p:cNvCxnSpPr>
          <p:nvPr/>
        </p:nvCxnSpPr>
        <p:spPr>
          <a:xfrm>
            <a:off x="1769513" y="2733699"/>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0FEBFAA7-9E72-FB2F-8066-FCA0EDFD6A5F}"/>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62</a:t>
            </a:fld>
            <a:endParaRPr lang="fr-CA" sz="1200" dirty="0"/>
          </a:p>
        </p:txBody>
      </p:sp>
      <p:sp>
        <p:nvSpPr>
          <p:cNvPr id="2" name="TextBox 1">
            <a:extLst>
              <a:ext uri="{FF2B5EF4-FFF2-40B4-BE49-F238E27FC236}">
                <a16:creationId xmlns:a16="http://schemas.microsoft.com/office/drawing/2014/main" id="{79178EAF-5C80-3413-A2D4-E0BEB79380CA}"/>
              </a:ext>
            </a:extLst>
          </p:cNvPr>
          <p:cNvSpPr txBox="1"/>
          <p:nvPr/>
        </p:nvSpPr>
        <p:spPr>
          <a:xfrm>
            <a:off x="1969475" y="2937574"/>
            <a:ext cx="8900381" cy="3632533"/>
          </a:xfrm>
          <a:prstGeom prst="rect">
            <a:avLst/>
          </a:prstGeom>
          <a:noFill/>
        </p:spPr>
        <p:txBody>
          <a:bodyPr wrap="square">
            <a:spAutoFit/>
          </a:bodyPr>
          <a:lstStyle/>
          <a:p>
            <a:pPr>
              <a:lnSpc>
                <a:spcPts val="2340"/>
              </a:lnSpc>
            </a:pPr>
            <a:r>
              <a:rPr lang="en-US" sz="2400" b="1" dirty="0">
                <a:solidFill>
                  <a:srgbClr val="E96751"/>
                </a:solidFill>
              </a:rPr>
              <a:t>Avoids costly misalignment; knowing who you serve = better marketing and higher bookings.</a:t>
            </a:r>
          </a:p>
          <a:p>
            <a:pPr>
              <a:lnSpc>
                <a:spcPts val="2340"/>
              </a:lnSpc>
            </a:pPr>
            <a:endParaRPr lang="en-US" sz="2200" b="1" dirty="0">
              <a:solidFill>
                <a:srgbClr val="494949"/>
              </a:solidFill>
            </a:endParaRPr>
          </a:p>
          <a:p>
            <a:pPr>
              <a:lnSpc>
                <a:spcPts val="2340"/>
              </a:lnSpc>
            </a:pPr>
            <a:r>
              <a:rPr lang="en-US" sz="2200" b="1" dirty="0">
                <a:solidFill>
                  <a:srgbClr val="494949"/>
                </a:solidFill>
              </a:rPr>
              <a:t>Recent data underscores the growing trend of alternative tourism accommodation. </a:t>
            </a:r>
            <a:r>
              <a:rPr lang="en-US" sz="2200" dirty="0">
                <a:solidFill>
                  <a:srgbClr val="494949"/>
                </a:solidFill>
              </a:rPr>
              <a:t>The global alternative accommodation market was valued at approximately </a:t>
            </a:r>
            <a:r>
              <a:rPr lang="en-US" sz="2200" b="1" dirty="0">
                <a:solidFill>
                  <a:srgbClr val="494949"/>
                </a:solidFill>
              </a:rPr>
              <a:t>€216.5 billion in 2024 </a:t>
            </a:r>
            <a:r>
              <a:rPr lang="en-US" sz="2200" dirty="0">
                <a:solidFill>
                  <a:srgbClr val="494949"/>
                </a:solidFill>
              </a:rPr>
              <a:t>and is projected to reach </a:t>
            </a:r>
            <a:r>
              <a:rPr lang="en-US" sz="2200" b="1" dirty="0">
                <a:solidFill>
                  <a:srgbClr val="494949"/>
                </a:solidFill>
              </a:rPr>
              <a:t>€715 billion by 2032</a:t>
            </a:r>
            <a:r>
              <a:rPr lang="en-US" sz="2200" dirty="0">
                <a:solidFill>
                  <a:srgbClr val="494949"/>
                </a:solidFill>
              </a:rPr>
              <a:t>, exhibiting a compound annual growth rate (CAGR) of 16.19%. </a:t>
            </a:r>
          </a:p>
          <a:p>
            <a:pPr>
              <a:lnSpc>
                <a:spcPts val="2340"/>
              </a:lnSpc>
            </a:pPr>
            <a:endParaRPr lang="en-US" sz="2200" dirty="0">
              <a:solidFill>
                <a:srgbClr val="494949"/>
              </a:solidFill>
            </a:endParaRPr>
          </a:p>
          <a:p>
            <a:pPr>
              <a:lnSpc>
                <a:spcPts val="2340"/>
              </a:lnSpc>
            </a:pPr>
            <a:r>
              <a:rPr lang="en-US" sz="2200" dirty="0">
                <a:solidFill>
                  <a:srgbClr val="494949"/>
                </a:solidFill>
              </a:rPr>
              <a:t>This surge is driven by </a:t>
            </a:r>
            <a:r>
              <a:rPr lang="en-US" sz="2200" dirty="0" err="1">
                <a:solidFill>
                  <a:srgbClr val="494949"/>
                </a:solidFill>
              </a:rPr>
              <a:t>travellers</a:t>
            </a:r>
            <a:r>
              <a:rPr lang="en-US" sz="2200" dirty="0">
                <a:solidFill>
                  <a:srgbClr val="494949"/>
                </a:solidFill>
              </a:rPr>
              <a:t> seeking </a:t>
            </a:r>
            <a:r>
              <a:rPr lang="en-US" sz="2200" dirty="0" err="1">
                <a:solidFill>
                  <a:srgbClr val="494949"/>
                </a:solidFill>
              </a:rPr>
              <a:t>personalised</a:t>
            </a:r>
            <a:r>
              <a:rPr lang="en-US" sz="2200" dirty="0">
                <a:solidFill>
                  <a:srgbClr val="494949"/>
                </a:solidFill>
              </a:rPr>
              <a:t> and flexible lodging options that traditional accommodations often lack.</a:t>
            </a:r>
          </a:p>
          <a:p>
            <a:pPr>
              <a:lnSpc>
                <a:spcPts val="2340"/>
              </a:lnSpc>
              <a:spcAft>
                <a:spcPts val="600"/>
              </a:spcAft>
            </a:pPr>
            <a:endParaRPr lang="en-US" sz="2200" dirty="0"/>
          </a:p>
        </p:txBody>
      </p:sp>
      <p:pic>
        <p:nvPicPr>
          <p:cNvPr id="14" name="Picture 13">
            <a:extLst>
              <a:ext uri="{FF2B5EF4-FFF2-40B4-BE49-F238E27FC236}">
                <a16:creationId xmlns:a16="http://schemas.microsoft.com/office/drawing/2014/main" id="{92830AEC-8A28-1DD8-2ED4-AA30D0E67065}"/>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7A5ED7DF-EC88-F33A-303A-692C3E91BFC6}"/>
              </a:ext>
            </a:extLst>
          </p:cNvPr>
          <p:cNvSpPr txBox="1">
            <a:spLocks/>
          </p:cNvSpPr>
          <p:nvPr/>
        </p:nvSpPr>
        <p:spPr>
          <a:xfrm>
            <a:off x="1969476" y="2106770"/>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Understanding Key Visitor Motivations!</a:t>
            </a:r>
          </a:p>
          <a:p>
            <a:pPr>
              <a:lnSpc>
                <a:spcPts val="2900"/>
              </a:lnSpc>
            </a:pPr>
            <a:endParaRPr lang="en-US" dirty="0"/>
          </a:p>
        </p:txBody>
      </p:sp>
      <p:sp>
        <p:nvSpPr>
          <p:cNvPr id="6" name="Text Placeholder 3">
            <a:extLst>
              <a:ext uri="{FF2B5EF4-FFF2-40B4-BE49-F238E27FC236}">
                <a16:creationId xmlns:a16="http://schemas.microsoft.com/office/drawing/2014/main" id="{58C6E737-1B1E-464D-ABCC-64875B17285A}"/>
              </a:ext>
            </a:extLst>
          </p:cNvPr>
          <p:cNvSpPr txBox="1">
            <a:spLocks/>
          </p:cNvSpPr>
          <p:nvPr/>
        </p:nvSpPr>
        <p:spPr>
          <a:xfrm rot="16200000">
            <a:off x="-983297" y="1835609"/>
            <a:ext cx="4099836"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The ATA Value</a:t>
            </a:r>
          </a:p>
          <a:p>
            <a:pPr algn="r">
              <a:lnSpc>
                <a:spcPts val="3620"/>
              </a:lnSpc>
            </a:pPr>
            <a:endParaRPr lang="en-US" dirty="0">
              <a:solidFill>
                <a:schemeClr val="bg1"/>
              </a:solidFill>
            </a:endParaRPr>
          </a:p>
        </p:txBody>
      </p:sp>
      <p:sp>
        <p:nvSpPr>
          <p:cNvPr id="11" name="Freeform 18">
            <a:extLst>
              <a:ext uri="{FF2B5EF4-FFF2-40B4-BE49-F238E27FC236}">
                <a16:creationId xmlns:a16="http://schemas.microsoft.com/office/drawing/2014/main" id="{BD3FBA09-97F1-61E1-E353-B9A83D8F6406}"/>
              </a:ext>
            </a:extLst>
          </p:cNvPr>
          <p:cNvSpPr/>
          <p:nvPr/>
        </p:nvSpPr>
        <p:spPr>
          <a:xfrm rot="5400000">
            <a:off x="4161563" y="-1646357"/>
            <a:ext cx="1464686" cy="5634975"/>
          </a:xfrm>
          <a:custGeom>
            <a:avLst/>
            <a:gdLst>
              <a:gd name="connsiteX0" fmla="*/ 0 w 1879679"/>
              <a:gd name="connsiteY0" fmla="*/ 5261425 h 5634975"/>
              <a:gd name="connsiteX1" fmla="*/ 0 w 1879679"/>
              <a:gd name="connsiteY1" fmla="*/ 4843948 h 5634975"/>
              <a:gd name="connsiteX2" fmla="*/ 0 w 1879679"/>
              <a:gd name="connsiteY2" fmla="*/ 4736662 h 5634975"/>
              <a:gd name="connsiteX3" fmla="*/ 0 w 1879679"/>
              <a:gd name="connsiteY3" fmla="*/ 4568933 h 5634975"/>
              <a:gd name="connsiteX4" fmla="*/ 0 w 1879679"/>
              <a:gd name="connsiteY4" fmla="*/ 4319186 h 5634975"/>
              <a:gd name="connsiteX5" fmla="*/ 0 w 1879679"/>
              <a:gd name="connsiteY5" fmla="*/ 4288055 h 5634975"/>
              <a:gd name="connsiteX6" fmla="*/ 0 w 1879679"/>
              <a:gd name="connsiteY6" fmla="*/ 4151456 h 5634975"/>
              <a:gd name="connsiteX7" fmla="*/ 0 w 1879679"/>
              <a:gd name="connsiteY7" fmla="*/ 4044170 h 5634975"/>
              <a:gd name="connsiteX8" fmla="*/ 0 w 1879679"/>
              <a:gd name="connsiteY8" fmla="*/ 3870578 h 5634975"/>
              <a:gd name="connsiteX9" fmla="*/ 0 w 1879679"/>
              <a:gd name="connsiteY9" fmla="*/ 3763292 h 5634975"/>
              <a:gd name="connsiteX10" fmla="*/ 0 w 1879679"/>
              <a:gd name="connsiteY10" fmla="*/ 3626693 h 5634975"/>
              <a:gd name="connsiteX11" fmla="*/ 0 w 1879679"/>
              <a:gd name="connsiteY11" fmla="*/ 3595563 h 5634975"/>
              <a:gd name="connsiteX12" fmla="*/ 0 w 1879679"/>
              <a:gd name="connsiteY12" fmla="*/ 3345816 h 5634975"/>
              <a:gd name="connsiteX13" fmla="*/ 0 w 1879679"/>
              <a:gd name="connsiteY13" fmla="*/ 3227956 h 5634975"/>
              <a:gd name="connsiteX14" fmla="*/ 0 w 1879679"/>
              <a:gd name="connsiteY14" fmla="*/ 3227955 h 5634975"/>
              <a:gd name="connsiteX15" fmla="*/ 0 w 1879679"/>
              <a:gd name="connsiteY15" fmla="*/ 3178086 h 5634975"/>
              <a:gd name="connsiteX16" fmla="*/ 0 w 1879679"/>
              <a:gd name="connsiteY16" fmla="*/ 3070800 h 5634975"/>
              <a:gd name="connsiteX17" fmla="*/ 0 w 1879679"/>
              <a:gd name="connsiteY17" fmla="*/ 3016557 h 5634975"/>
              <a:gd name="connsiteX18" fmla="*/ 0 w 1879679"/>
              <a:gd name="connsiteY18" fmla="*/ 2810481 h 5634975"/>
              <a:gd name="connsiteX19" fmla="*/ 0 w 1879679"/>
              <a:gd name="connsiteY19" fmla="*/ 2810476 h 5634975"/>
              <a:gd name="connsiteX20" fmla="*/ 0 w 1879679"/>
              <a:gd name="connsiteY20" fmla="*/ 2703195 h 5634975"/>
              <a:gd name="connsiteX21" fmla="*/ 0 w 1879679"/>
              <a:gd name="connsiteY21" fmla="*/ 2703194 h 5634975"/>
              <a:gd name="connsiteX22" fmla="*/ 0 w 1879679"/>
              <a:gd name="connsiteY22" fmla="*/ 2653323 h 5634975"/>
              <a:gd name="connsiteX23" fmla="*/ 0 w 1879679"/>
              <a:gd name="connsiteY23" fmla="*/ 2599080 h 5634975"/>
              <a:gd name="connsiteX24" fmla="*/ 0 w 1879679"/>
              <a:gd name="connsiteY24" fmla="*/ 2535466 h 5634975"/>
              <a:gd name="connsiteX25" fmla="*/ 0 w 1879679"/>
              <a:gd name="connsiteY25" fmla="*/ 2535463 h 5634975"/>
              <a:gd name="connsiteX26" fmla="*/ 0 w 1879679"/>
              <a:gd name="connsiteY26" fmla="*/ 2491793 h 5634975"/>
              <a:gd name="connsiteX27" fmla="*/ 0 w 1879679"/>
              <a:gd name="connsiteY27" fmla="*/ 2324065 h 5634975"/>
              <a:gd name="connsiteX28" fmla="*/ 0 w 1879679"/>
              <a:gd name="connsiteY28" fmla="*/ 2285718 h 5634975"/>
              <a:gd name="connsiteX29" fmla="*/ 0 w 1879679"/>
              <a:gd name="connsiteY29" fmla="*/ 2285716 h 5634975"/>
              <a:gd name="connsiteX30" fmla="*/ 0 w 1879679"/>
              <a:gd name="connsiteY30" fmla="*/ 2254586 h 5634975"/>
              <a:gd name="connsiteX31" fmla="*/ 0 w 1879679"/>
              <a:gd name="connsiteY31" fmla="*/ 2254585 h 5634975"/>
              <a:gd name="connsiteX32" fmla="*/ 0 w 1879679"/>
              <a:gd name="connsiteY32" fmla="*/ 2117989 h 5634975"/>
              <a:gd name="connsiteX33" fmla="*/ 0 w 1879679"/>
              <a:gd name="connsiteY33" fmla="*/ 2117987 h 5634975"/>
              <a:gd name="connsiteX34" fmla="*/ 0 w 1879679"/>
              <a:gd name="connsiteY34" fmla="*/ 2074317 h 5634975"/>
              <a:gd name="connsiteX35" fmla="*/ 0 w 1879679"/>
              <a:gd name="connsiteY35" fmla="*/ 2043187 h 5634975"/>
              <a:gd name="connsiteX36" fmla="*/ 0 w 1879679"/>
              <a:gd name="connsiteY36" fmla="*/ 2010704 h 5634975"/>
              <a:gd name="connsiteX37" fmla="*/ 0 w 1879679"/>
              <a:gd name="connsiteY37" fmla="*/ 2010701 h 5634975"/>
              <a:gd name="connsiteX38" fmla="*/ 0 w 1879679"/>
              <a:gd name="connsiteY38" fmla="*/ 1906588 h 5634975"/>
              <a:gd name="connsiteX39" fmla="*/ 0 w 1879679"/>
              <a:gd name="connsiteY39" fmla="*/ 1837111 h 5634975"/>
              <a:gd name="connsiteX40" fmla="*/ 0 w 1879679"/>
              <a:gd name="connsiteY40" fmla="*/ 1837107 h 5634975"/>
              <a:gd name="connsiteX41" fmla="*/ 0 w 1879679"/>
              <a:gd name="connsiteY41" fmla="*/ 1799303 h 5634975"/>
              <a:gd name="connsiteX42" fmla="*/ 0 w 1879679"/>
              <a:gd name="connsiteY42" fmla="*/ 1797973 h 5634975"/>
              <a:gd name="connsiteX43" fmla="*/ 0 w 1879679"/>
              <a:gd name="connsiteY43" fmla="*/ 1729826 h 5634975"/>
              <a:gd name="connsiteX44" fmla="*/ 0 w 1879679"/>
              <a:gd name="connsiteY44" fmla="*/ 1729824 h 5634975"/>
              <a:gd name="connsiteX45" fmla="*/ 0 w 1879679"/>
              <a:gd name="connsiteY45" fmla="*/ 1625710 h 5634975"/>
              <a:gd name="connsiteX46" fmla="*/ 0 w 1879679"/>
              <a:gd name="connsiteY46" fmla="*/ 1593227 h 5634975"/>
              <a:gd name="connsiteX47" fmla="*/ 0 w 1879679"/>
              <a:gd name="connsiteY47" fmla="*/ 1593225 h 5634975"/>
              <a:gd name="connsiteX48" fmla="*/ 0 w 1879679"/>
              <a:gd name="connsiteY48" fmla="*/ 1562096 h 5634975"/>
              <a:gd name="connsiteX49" fmla="*/ 0 w 1879679"/>
              <a:gd name="connsiteY49" fmla="*/ 1562093 h 5634975"/>
              <a:gd name="connsiteX50" fmla="*/ 0 w 1879679"/>
              <a:gd name="connsiteY50" fmla="*/ 1548513 h 5634975"/>
              <a:gd name="connsiteX51" fmla="*/ 0 w 1879679"/>
              <a:gd name="connsiteY51" fmla="*/ 1518424 h 5634975"/>
              <a:gd name="connsiteX52" fmla="*/ 0 w 1879679"/>
              <a:gd name="connsiteY52" fmla="*/ 1381826 h 5634975"/>
              <a:gd name="connsiteX53" fmla="*/ 0 w 1879679"/>
              <a:gd name="connsiteY53" fmla="*/ 1350695 h 5634975"/>
              <a:gd name="connsiteX54" fmla="*/ 0 w 1879679"/>
              <a:gd name="connsiteY54" fmla="*/ 1312348 h 5634975"/>
              <a:gd name="connsiteX55" fmla="*/ 0 w 1879679"/>
              <a:gd name="connsiteY55" fmla="*/ 1312346 h 5634975"/>
              <a:gd name="connsiteX56" fmla="*/ 0 w 1879679"/>
              <a:gd name="connsiteY56" fmla="*/ 1144619 h 5634975"/>
              <a:gd name="connsiteX57" fmla="*/ 0 w 1879679"/>
              <a:gd name="connsiteY57" fmla="*/ 1144617 h 5634975"/>
              <a:gd name="connsiteX58" fmla="*/ 0 w 1879679"/>
              <a:gd name="connsiteY58" fmla="*/ 1100947 h 5634975"/>
              <a:gd name="connsiteX59" fmla="*/ 0 w 1879679"/>
              <a:gd name="connsiteY59" fmla="*/ 1037334 h 5634975"/>
              <a:gd name="connsiteX60" fmla="*/ 0 w 1879679"/>
              <a:gd name="connsiteY60" fmla="*/ 1037331 h 5634975"/>
              <a:gd name="connsiteX61" fmla="*/ 0 w 1879679"/>
              <a:gd name="connsiteY61" fmla="*/ 983089 h 5634975"/>
              <a:gd name="connsiteX62" fmla="*/ 0 w 1879679"/>
              <a:gd name="connsiteY62" fmla="*/ 983087 h 5634975"/>
              <a:gd name="connsiteX63" fmla="*/ 0 w 1879679"/>
              <a:gd name="connsiteY63" fmla="*/ 973370 h 5634975"/>
              <a:gd name="connsiteX64" fmla="*/ 0 w 1879679"/>
              <a:gd name="connsiteY64" fmla="*/ 933218 h 5634975"/>
              <a:gd name="connsiteX65" fmla="*/ 0 w 1879679"/>
              <a:gd name="connsiteY65" fmla="*/ 825933 h 5634975"/>
              <a:gd name="connsiteX66" fmla="*/ 0 w 1879679"/>
              <a:gd name="connsiteY66" fmla="*/ 824603 h 5634975"/>
              <a:gd name="connsiteX67" fmla="*/ 0 w 1879679"/>
              <a:gd name="connsiteY67" fmla="*/ 619857 h 5634975"/>
              <a:gd name="connsiteX68" fmla="*/ 0 w 1879679"/>
              <a:gd name="connsiteY68" fmla="*/ 619855 h 5634975"/>
              <a:gd name="connsiteX69" fmla="*/ 0 w 1879679"/>
              <a:gd name="connsiteY69" fmla="*/ 575143 h 5634975"/>
              <a:gd name="connsiteX70" fmla="*/ 0 w 1879679"/>
              <a:gd name="connsiteY70" fmla="*/ 408456 h 5634975"/>
              <a:gd name="connsiteX71" fmla="*/ 0 w 1879679"/>
              <a:gd name="connsiteY71" fmla="*/ 9719 h 5634975"/>
              <a:gd name="connsiteX72" fmla="*/ 0 w 1879679"/>
              <a:gd name="connsiteY72" fmla="*/ 9717 h 5634975"/>
              <a:gd name="connsiteX73" fmla="*/ 0 w 1879679"/>
              <a:gd name="connsiteY73" fmla="*/ 0 h 5634975"/>
              <a:gd name="connsiteX74" fmla="*/ 455215 w 1879679"/>
              <a:gd name="connsiteY74" fmla="*/ 0 h 5634975"/>
              <a:gd name="connsiteX75" fmla="*/ 548216 w 1879679"/>
              <a:gd name="connsiteY75" fmla="*/ 0 h 5634975"/>
              <a:gd name="connsiteX76" fmla="*/ 1065514 w 1879679"/>
              <a:gd name="connsiteY76" fmla="*/ 0 h 5634975"/>
              <a:gd name="connsiteX77" fmla="*/ 1159590 w 1879679"/>
              <a:gd name="connsiteY77" fmla="*/ 0 h 5634975"/>
              <a:gd name="connsiteX78" fmla="*/ 1520728 w 1879679"/>
              <a:gd name="connsiteY78" fmla="*/ 0 h 5634975"/>
              <a:gd name="connsiteX79" fmla="*/ 1613728 w 1879679"/>
              <a:gd name="connsiteY79" fmla="*/ 0 h 5634975"/>
              <a:gd name="connsiteX80" fmla="*/ 1879679 w 1879679"/>
              <a:gd name="connsiteY80" fmla="*/ 0 h 5634975"/>
              <a:gd name="connsiteX81" fmla="*/ 1879679 w 1879679"/>
              <a:gd name="connsiteY81" fmla="*/ 74513 h 5634975"/>
              <a:gd name="connsiteX82" fmla="*/ 1879679 w 1879679"/>
              <a:gd name="connsiteY82" fmla="*/ 519922 h 5634975"/>
              <a:gd name="connsiteX83" fmla="*/ 1879679 w 1879679"/>
              <a:gd name="connsiteY83" fmla="*/ 973370 h 5634975"/>
              <a:gd name="connsiteX84" fmla="*/ 1879679 w 1879679"/>
              <a:gd name="connsiteY84" fmla="*/ 1047883 h 5634975"/>
              <a:gd name="connsiteX85" fmla="*/ 1879679 w 1879679"/>
              <a:gd name="connsiteY85" fmla="*/ 1493292 h 5634975"/>
              <a:gd name="connsiteX86" fmla="*/ 1879679 w 1879679"/>
              <a:gd name="connsiteY86" fmla="*/ 2386177 h 5634975"/>
              <a:gd name="connsiteX87" fmla="*/ 1879679 w 1879679"/>
              <a:gd name="connsiteY87" fmla="*/ 3238990 h 5634975"/>
              <a:gd name="connsiteX88" fmla="*/ 1879679 w 1879679"/>
              <a:gd name="connsiteY88" fmla="*/ 3359547 h 5634975"/>
              <a:gd name="connsiteX89" fmla="*/ 1879679 w 1879679"/>
              <a:gd name="connsiteY89" fmla="*/ 3368717 h 5634975"/>
              <a:gd name="connsiteX90" fmla="*/ 1879679 w 1879679"/>
              <a:gd name="connsiteY90" fmla="*/ 3872474 h 5634975"/>
              <a:gd name="connsiteX91" fmla="*/ 1879679 w 1879679"/>
              <a:gd name="connsiteY91" fmla="*/ 4003702 h 5634975"/>
              <a:gd name="connsiteX92" fmla="*/ 1879679 w 1879679"/>
              <a:gd name="connsiteY92" fmla="*/ 4212360 h 5634975"/>
              <a:gd name="connsiteX93" fmla="*/ 1879679 w 1879679"/>
              <a:gd name="connsiteY93" fmla="*/ 4342087 h 5634975"/>
              <a:gd name="connsiteX94" fmla="*/ 1879679 w 1879679"/>
              <a:gd name="connsiteY94" fmla="*/ 4661605 h 5634975"/>
              <a:gd name="connsiteX95" fmla="*/ 1879679 w 1879679"/>
              <a:gd name="connsiteY95" fmla="*/ 4845844 h 5634975"/>
              <a:gd name="connsiteX96" fmla="*/ 1879679 w 1879679"/>
              <a:gd name="connsiteY96" fmla="*/ 4977072 h 5634975"/>
              <a:gd name="connsiteX97" fmla="*/ 1879679 w 1879679"/>
              <a:gd name="connsiteY97" fmla="*/ 5634975 h 5634975"/>
              <a:gd name="connsiteX98" fmla="*/ 1820360 w 1879679"/>
              <a:gd name="connsiteY98" fmla="*/ 5634975 h 5634975"/>
              <a:gd name="connsiteX99" fmla="*/ 1388114 w 1879679"/>
              <a:gd name="connsiteY99" fmla="*/ 5634975 h 5634975"/>
              <a:gd name="connsiteX100" fmla="*/ 1252844 w 1879679"/>
              <a:gd name="connsiteY100" fmla="*/ 5634975 h 5634975"/>
              <a:gd name="connsiteX101" fmla="*/ 820598 w 1879679"/>
              <a:gd name="connsiteY101" fmla="*/ 5634975 h 5634975"/>
              <a:gd name="connsiteX102" fmla="*/ 754847 w 1879679"/>
              <a:gd name="connsiteY102" fmla="*/ 5634975 h 5634975"/>
              <a:gd name="connsiteX103" fmla="*/ 322601 w 1879679"/>
              <a:gd name="connsiteY103" fmla="*/ 5634975 h 5634975"/>
              <a:gd name="connsiteX104" fmla="*/ 0 w 1879679"/>
              <a:gd name="connsiteY104" fmla="*/ 5261425 h 563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879679" h="5634975">
                <a:moveTo>
                  <a:pt x="0" y="5261425"/>
                </a:moveTo>
                <a:lnTo>
                  <a:pt x="0" y="4843948"/>
                </a:lnTo>
                <a:lnTo>
                  <a:pt x="0" y="4736662"/>
                </a:lnTo>
                <a:lnTo>
                  <a:pt x="0" y="4568933"/>
                </a:lnTo>
                <a:lnTo>
                  <a:pt x="0" y="4319186"/>
                </a:lnTo>
                <a:lnTo>
                  <a:pt x="0" y="4288055"/>
                </a:lnTo>
                <a:lnTo>
                  <a:pt x="0" y="4151456"/>
                </a:lnTo>
                <a:lnTo>
                  <a:pt x="0" y="4044170"/>
                </a:lnTo>
                <a:lnTo>
                  <a:pt x="0" y="3870578"/>
                </a:lnTo>
                <a:lnTo>
                  <a:pt x="0" y="3763292"/>
                </a:lnTo>
                <a:lnTo>
                  <a:pt x="0" y="3626693"/>
                </a:lnTo>
                <a:lnTo>
                  <a:pt x="0" y="3595563"/>
                </a:lnTo>
                <a:lnTo>
                  <a:pt x="0" y="3345816"/>
                </a:lnTo>
                <a:lnTo>
                  <a:pt x="0" y="3227956"/>
                </a:lnTo>
                <a:lnTo>
                  <a:pt x="0" y="3227955"/>
                </a:lnTo>
                <a:lnTo>
                  <a:pt x="0" y="3178086"/>
                </a:lnTo>
                <a:lnTo>
                  <a:pt x="0" y="3070800"/>
                </a:lnTo>
                <a:lnTo>
                  <a:pt x="0" y="3016557"/>
                </a:lnTo>
                <a:lnTo>
                  <a:pt x="0" y="2810481"/>
                </a:lnTo>
                <a:lnTo>
                  <a:pt x="0" y="2810476"/>
                </a:lnTo>
                <a:lnTo>
                  <a:pt x="0" y="2703195"/>
                </a:lnTo>
                <a:lnTo>
                  <a:pt x="0" y="2703194"/>
                </a:lnTo>
                <a:lnTo>
                  <a:pt x="0" y="2653323"/>
                </a:lnTo>
                <a:lnTo>
                  <a:pt x="0" y="2599080"/>
                </a:lnTo>
                <a:lnTo>
                  <a:pt x="0" y="2535466"/>
                </a:lnTo>
                <a:lnTo>
                  <a:pt x="0" y="2535463"/>
                </a:lnTo>
                <a:lnTo>
                  <a:pt x="0" y="2491793"/>
                </a:lnTo>
                <a:lnTo>
                  <a:pt x="0" y="2324065"/>
                </a:lnTo>
                <a:lnTo>
                  <a:pt x="0" y="2285718"/>
                </a:lnTo>
                <a:lnTo>
                  <a:pt x="0" y="2285716"/>
                </a:lnTo>
                <a:lnTo>
                  <a:pt x="0" y="2254586"/>
                </a:lnTo>
                <a:lnTo>
                  <a:pt x="0" y="2254585"/>
                </a:lnTo>
                <a:lnTo>
                  <a:pt x="0" y="2117989"/>
                </a:lnTo>
                <a:lnTo>
                  <a:pt x="0" y="2117987"/>
                </a:lnTo>
                <a:lnTo>
                  <a:pt x="0" y="2074317"/>
                </a:lnTo>
                <a:lnTo>
                  <a:pt x="0" y="2043187"/>
                </a:lnTo>
                <a:lnTo>
                  <a:pt x="0" y="2010704"/>
                </a:lnTo>
                <a:lnTo>
                  <a:pt x="0" y="2010701"/>
                </a:lnTo>
                <a:lnTo>
                  <a:pt x="0" y="1906588"/>
                </a:lnTo>
                <a:lnTo>
                  <a:pt x="0" y="1837111"/>
                </a:lnTo>
                <a:lnTo>
                  <a:pt x="0" y="1837107"/>
                </a:lnTo>
                <a:lnTo>
                  <a:pt x="0" y="1799303"/>
                </a:lnTo>
                <a:lnTo>
                  <a:pt x="0" y="1797973"/>
                </a:lnTo>
                <a:lnTo>
                  <a:pt x="0" y="1729826"/>
                </a:lnTo>
                <a:lnTo>
                  <a:pt x="0" y="1729824"/>
                </a:lnTo>
                <a:lnTo>
                  <a:pt x="0" y="1625710"/>
                </a:lnTo>
                <a:lnTo>
                  <a:pt x="0" y="1593227"/>
                </a:lnTo>
                <a:lnTo>
                  <a:pt x="0" y="1593225"/>
                </a:lnTo>
                <a:lnTo>
                  <a:pt x="0" y="1562096"/>
                </a:lnTo>
                <a:lnTo>
                  <a:pt x="0" y="1562093"/>
                </a:lnTo>
                <a:lnTo>
                  <a:pt x="0" y="1548513"/>
                </a:lnTo>
                <a:lnTo>
                  <a:pt x="0" y="1518424"/>
                </a:lnTo>
                <a:lnTo>
                  <a:pt x="0" y="1381826"/>
                </a:lnTo>
                <a:lnTo>
                  <a:pt x="0" y="1350695"/>
                </a:lnTo>
                <a:lnTo>
                  <a:pt x="0" y="1312348"/>
                </a:lnTo>
                <a:lnTo>
                  <a:pt x="0" y="1312346"/>
                </a:lnTo>
                <a:lnTo>
                  <a:pt x="0" y="1144619"/>
                </a:lnTo>
                <a:lnTo>
                  <a:pt x="0" y="1144617"/>
                </a:lnTo>
                <a:lnTo>
                  <a:pt x="0" y="1100947"/>
                </a:lnTo>
                <a:lnTo>
                  <a:pt x="0" y="1037334"/>
                </a:lnTo>
                <a:lnTo>
                  <a:pt x="0" y="1037331"/>
                </a:lnTo>
                <a:lnTo>
                  <a:pt x="0" y="983089"/>
                </a:lnTo>
                <a:lnTo>
                  <a:pt x="0" y="983087"/>
                </a:lnTo>
                <a:lnTo>
                  <a:pt x="0" y="973370"/>
                </a:lnTo>
                <a:lnTo>
                  <a:pt x="0" y="933218"/>
                </a:lnTo>
                <a:lnTo>
                  <a:pt x="0" y="825933"/>
                </a:lnTo>
                <a:lnTo>
                  <a:pt x="0" y="824603"/>
                </a:lnTo>
                <a:lnTo>
                  <a:pt x="0" y="619857"/>
                </a:lnTo>
                <a:lnTo>
                  <a:pt x="0" y="619855"/>
                </a:lnTo>
                <a:lnTo>
                  <a:pt x="0" y="575143"/>
                </a:lnTo>
                <a:lnTo>
                  <a:pt x="0" y="408456"/>
                </a:lnTo>
                <a:lnTo>
                  <a:pt x="0" y="9719"/>
                </a:lnTo>
                <a:lnTo>
                  <a:pt x="0" y="9717"/>
                </a:lnTo>
                <a:lnTo>
                  <a:pt x="0" y="0"/>
                </a:lnTo>
                <a:lnTo>
                  <a:pt x="455215" y="0"/>
                </a:lnTo>
                <a:lnTo>
                  <a:pt x="548216" y="0"/>
                </a:lnTo>
                <a:lnTo>
                  <a:pt x="1065514" y="0"/>
                </a:lnTo>
                <a:lnTo>
                  <a:pt x="1159590" y="0"/>
                </a:lnTo>
                <a:lnTo>
                  <a:pt x="1520728" y="0"/>
                </a:lnTo>
                <a:lnTo>
                  <a:pt x="1613728" y="0"/>
                </a:lnTo>
                <a:lnTo>
                  <a:pt x="1879679" y="0"/>
                </a:lnTo>
                <a:lnTo>
                  <a:pt x="1879679" y="74513"/>
                </a:lnTo>
                <a:lnTo>
                  <a:pt x="1879679" y="519922"/>
                </a:lnTo>
                <a:lnTo>
                  <a:pt x="1879679" y="973370"/>
                </a:lnTo>
                <a:lnTo>
                  <a:pt x="1879679" y="1047883"/>
                </a:lnTo>
                <a:lnTo>
                  <a:pt x="1879679" y="1493292"/>
                </a:lnTo>
                <a:lnTo>
                  <a:pt x="1879679" y="2386177"/>
                </a:lnTo>
                <a:lnTo>
                  <a:pt x="1879679" y="3238990"/>
                </a:lnTo>
                <a:lnTo>
                  <a:pt x="1879679" y="3359547"/>
                </a:lnTo>
                <a:lnTo>
                  <a:pt x="1879679" y="3368717"/>
                </a:lnTo>
                <a:lnTo>
                  <a:pt x="1879679" y="3872474"/>
                </a:lnTo>
                <a:lnTo>
                  <a:pt x="1879679" y="4003702"/>
                </a:lnTo>
                <a:lnTo>
                  <a:pt x="1879679" y="4212360"/>
                </a:lnTo>
                <a:lnTo>
                  <a:pt x="1879679" y="4342087"/>
                </a:lnTo>
                <a:lnTo>
                  <a:pt x="1879679" y="4661605"/>
                </a:lnTo>
                <a:lnTo>
                  <a:pt x="1879679" y="4845844"/>
                </a:lnTo>
                <a:lnTo>
                  <a:pt x="1879679" y="4977072"/>
                </a:lnTo>
                <a:lnTo>
                  <a:pt x="1879679" y="5634975"/>
                </a:lnTo>
                <a:lnTo>
                  <a:pt x="1820360" y="5634975"/>
                </a:lnTo>
                <a:lnTo>
                  <a:pt x="1388114" y="5634975"/>
                </a:lnTo>
                <a:lnTo>
                  <a:pt x="1252844" y="5634975"/>
                </a:lnTo>
                <a:lnTo>
                  <a:pt x="820598" y="5634975"/>
                </a:lnTo>
                <a:lnTo>
                  <a:pt x="754847" y="5634975"/>
                </a:lnTo>
                <a:lnTo>
                  <a:pt x="322601" y="5634975"/>
                </a:lnTo>
                <a:cubicBezTo>
                  <a:pt x="144908" y="5634975"/>
                  <a:pt x="0" y="5468406"/>
                  <a:pt x="0" y="5261425"/>
                </a:cubicBezTo>
                <a:close/>
              </a:path>
            </a:pathLst>
          </a:custGeom>
          <a:noFill/>
          <a:ln w="24491" cap="flat">
            <a:solidFill>
              <a:srgbClr val="EC7C69"/>
            </a:solidFill>
            <a:prstDash val="solid"/>
            <a:miter/>
          </a:ln>
        </p:spPr>
        <p:txBody>
          <a:bodyPr wrap="square" rtlCol="0" anchor="ctr">
            <a:noAutofit/>
          </a:bodyPr>
          <a:lstStyle/>
          <a:p>
            <a:endParaRPr lang="en-US"/>
          </a:p>
        </p:txBody>
      </p:sp>
      <p:sp>
        <p:nvSpPr>
          <p:cNvPr id="12" name="TextBox 11">
            <a:extLst>
              <a:ext uri="{FF2B5EF4-FFF2-40B4-BE49-F238E27FC236}">
                <a16:creationId xmlns:a16="http://schemas.microsoft.com/office/drawing/2014/main" id="{637687D2-8F65-70D8-3B1C-8A687AE02002}"/>
              </a:ext>
            </a:extLst>
          </p:cNvPr>
          <p:cNvSpPr txBox="1"/>
          <p:nvPr/>
        </p:nvSpPr>
        <p:spPr>
          <a:xfrm>
            <a:off x="2695477" y="823342"/>
            <a:ext cx="4661606" cy="1631216"/>
          </a:xfrm>
          <a:prstGeom prst="rect">
            <a:avLst/>
          </a:prstGeom>
          <a:noFill/>
        </p:spPr>
        <p:txBody>
          <a:bodyPr wrap="square" rtlCol="0">
            <a:spAutoFit/>
          </a:bodyPr>
          <a:lstStyle/>
          <a:p>
            <a:pPr>
              <a:lnSpc>
                <a:spcPts val="2360"/>
              </a:lnSpc>
            </a:pPr>
            <a:r>
              <a:rPr lang="en-US" sz="2600" b="1" dirty="0">
                <a:solidFill>
                  <a:srgbClr val="EC7C69"/>
                </a:solidFill>
                <a:latin typeface="Calibri" panose="020F0502020204030204" pitchFamily="34" charset="0"/>
                <a:cs typeface="Calibri" panose="020F0502020204030204" pitchFamily="34" charset="0"/>
              </a:rPr>
              <a:t>Priority 5 (€)</a:t>
            </a:r>
          </a:p>
          <a:p>
            <a:pPr>
              <a:lnSpc>
                <a:spcPts val="2360"/>
              </a:lnSpc>
            </a:pPr>
            <a:r>
              <a:rPr lang="en-US" sz="2200" b="1" dirty="0">
                <a:solidFill>
                  <a:srgbClr val="494949"/>
                </a:solidFill>
                <a:latin typeface="Calibri" panose="020F0502020204030204" pitchFamily="34" charset="0"/>
                <a:cs typeface="Calibri" panose="020F0502020204030204" pitchFamily="34" charset="0"/>
              </a:rPr>
              <a:t>Understand your target market’s needs and motivations.</a:t>
            </a:r>
          </a:p>
          <a:p>
            <a:pPr>
              <a:lnSpc>
                <a:spcPts val="2360"/>
              </a:lnSpc>
            </a:pPr>
            <a:endParaRPr lang="en-US" sz="2200" b="1" dirty="0">
              <a:solidFill>
                <a:srgbClr val="494949"/>
              </a:solidFill>
              <a:latin typeface="Calibri" panose="020F0502020204030204" pitchFamily="34" charset="0"/>
              <a:cs typeface="Calibri" panose="020F0502020204030204" pitchFamily="34" charset="0"/>
            </a:endParaRPr>
          </a:p>
          <a:p>
            <a:pPr>
              <a:lnSpc>
                <a:spcPts val="2360"/>
              </a:lnSpc>
            </a:pPr>
            <a:endParaRPr lang="en-US" sz="2200" dirty="0">
              <a:solidFill>
                <a:srgbClr val="494949"/>
              </a:solidFill>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002381D6-DF12-AF7B-3626-68DE6C889BFE}"/>
              </a:ext>
            </a:extLst>
          </p:cNvPr>
          <p:cNvGrpSpPr/>
          <p:nvPr/>
        </p:nvGrpSpPr>
        <p:grpSpPr>
          <a:xfrm>
            <a:off x="1676303" y="820721"/>
            <a:ext cx="793524" cy="801083"/>
            <a:chOff x="4897755" y="3322320"/>
            <a:chExt cx="600074" cy="605790"/>
          </a:xfrm>
        </p:grpSpPr>
        <p:sp>
          <p:nvSpPr>
            <p:cNvPr id="15" name="Freeform 7">
              <a:extLst>
                <a:ext uri="{FF2B5EF4-FFF2-40B4-BE49-F238E27FC236}">
                  <a16:creationId xmlns:a16="http://schemas.microsoft.com/office/drawing/2014/main" id="{F4F7FA58-09F5-BD10-1C3E-7892CEDC1FF0}"/>
                </a:ext>
              </a:extLst>
            </p:cNvPr>
            <p:cNvSpPr/>
            <p:nvPr/>
          </p:nvSpPr>
          <p:spPr>
            <a:xfrm>
              <a:off x="4897755" y="3322320"/>
              <a:ext cx="600074" cy="605790"/>
            </a:xfrm>
            <a:custGeom>
              <a:avLst/>
              <a:gdLst>
                <a:gd name="connsiteX0" fmla="*/ 600075 w 600074"/>
                <a:gd name="connsiteY0" fmla="*/ 302895 h 605790"/>
                <a:gd name="connsiteX1" fmla="*/ 300037 w 600074"/>
                <a:gd name="connsiteY1" fmla="*/ 605790 h 605790"/>
                <a:gd name="connsiteX2" fmla="*/ 0 w 600074"/>
                <a:gd name="connsiteY2" fmla="*/ 302895 h 605790"/>
                <a:gd name="connsiteX3" fmla="*/ 300037 w 600074"/>
                <a:gd name="connsiteY3" fmla="*/ 0 h 605790"/>
                <a:gd name="connsiteX4" fmla="*/ 600075 w 600074"/>
                <a:gd name="connsiteY4" fmla="*/ 302895 h 6057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4" h="605790">
                  <a:moveTo>
                    <a:pt x="600075" y="302895"/>
                  </a:moveTo>
                  <a:cubicBezTo>
                    <a:pt x="600075" y="470179"/>
                    <a:pt x="465744" y="605790"/>
                    <a:pt x="300037" y="605790"/>
                  </a:cubicBezTo>
                  <a:cubicBezTo>
                    <a:pt x="134331" y="605790"/>
                    <a:pt x="0" y="470179"/>
                    <a:pt x="0" y="302895"/>
                  </a:cubicBezTo>
                  <a:cubicBezTo>
                    <a:pt x="0" y="135611"/>
                    <a:pt x="134331" y="0"/>
                    <a:pt x="300037" y="0"/>
                  </a:cubicBezTo>
                  <a:cubicBezTo>
                    <a:pt x="465744" y="0"/>
                    <a:pt x="600075" y="135611"/>
                    <a:pt x="600075" y="302895"/>
                  </a:cubicBezTo>
                  <a:close/>
                </a:path>
              </a:pathLst>
            </a:custGeom>
            <a:solidFill>
              <a:srgbClr val="00979B"/>
            </a:solidFill>
            <a:ln w="9525" cap="flat">
              <a:noFill/>
              <a:prstDash val="solid"/>
              <a:miter/>
            </a:ln>
          </p:spPr>
          <p:txBody>
            <a:bodyPr rtlCol="0" anchor="ctr"/>
            <a:lstStyle/>
            <a:p>
              <a:endParaRPr lang="en-US"/>
            </a:p>
          </p:txBody>
        </p:sp>
        <p:sp>
          <p:nvSpPr>
            <p:cNvPr id="16" name="Freeform 17">
              <a:extLst>
                <a:ext uri="{FF2B5EF4-FFF2-40B4-BE49-F238E27FC236}">
                  <a16:creationId xmlns:a16="http://schemas.microsoft.com/office/drawing/2014/main" id="{681A9385-E44C-9908-8EAE-123C07999596}"/>
                </a:ext>
              </a:extLst>
            </p:cNvPr>
            <p:cNvSpPr/>
            <p:nvPr/>
          </p:nvSpPr>
          <p:spPr>
            <a:xfrm>
              <a:off x="5040944" y="3439468"/>
              <a:ext cx="383543" cy="485784"/>
            </a:xfrm>
            <a:custGeom>
              <a:avLst/>
              <a:gdLst>
                <a:gd name="connsiteX0" fmla="*/ 383543 w 383543"/>
                <a:gd name="connsiteY0" fmla="*/ 383867 h 485784"/>
                <a:gd name="connsiteX1" fmla="*/ 289246 w 383543"/>
                <a:gd name="connsiteY1" fmla="*/ 229562 h 485784"/>
                <a:gd name="connsiteX2" fmla="*/ 205426 w 383543"/>
                <a:gd name="connsiteY2" fmla="*/ 122882 h 485784"/>
                <a:gd name="connsiteX3" fmla="*/ 205426 w 383543"/>
                <a:gd name="connsiteY3" fmla="*/ 111452 h 485784"/>
                <a:gd name="connsiteX4" fmla="*/ 248288 w 383543"/>
                <a:gd name="connsiteY4" fmla="*/ 127644 h 485784"/>
                <a:gd name="connsiteX5" fmla="*/ 254956 w 383543"/>
                <a:gd name="connsiteY5" fmla="*/ 107642 h 485784"/>
                <a:gd name="connsiteX6" fmla="*/ 206378 w 383543"/>
                <a:gd name="connsiteY6" fmla="*/ 87640 h 485784"/>
                <a:gd name="connsiteX7" fmla="*/ 198758 w 383543"/>
                <a:gd name="connsiteY7" fmla="*/ 63827 h 485784"/>
                <a:gd name="connsiteX8" fmla="*/ 198758 w 383543"/>
                <a:gd name="connsiteY8" fmla="*/ 63827 h 485784"/>
                <a:gd name="connsiteX9" fmla="*/ 221618 w 383543"/>
                <a:gd name="connsiteY9" fmla="*/ 18107 h 485784"/>
                <a:gd name="connsiteX10" fmla="*/ 213046 w 383543"/>
                <a:gd name="connsiteY10" fmla="*/ 2867 h 485784"/>
                <a:gd name="connsiteX11" fmla="*/ 193043 w 383543"/>
                <a:gd name="connsiteY11" fmla="*/ 4772 h 485784"/>
                <a:gd name="connsiteX12" fmla="*/ 128273 w 383543"/>
                <a:gd name="connsiteY12" fmla="*/ 10 h 485784"/>
                <a:gd name="connsiteX13" fmla="*/ 103508 w 383543"/>
                <a:gd name="connsiteY13" fmla="*/ 10 h 485784"/>
                <a:gd name="connsiteX14" fmla="*/ 101603 w 383543"/>
                <a:gd name="connsiteY14" fmla="*/ 10 h 485784"/>
                <a:gd name="connsiteX15" fmla="*/ 70171 w 383543"/>
                <a:gd name="connsiteY15" fmla="*/ 16202 h 485784"/>
                <a:gd name="connsiteX16" fmla="*/ 93031 w 383543"/>
                <a:gd name="connsiteY16" fmla="*/ 62874 h 485784"/>
                <a:gd name="connsiteX17" fmla="*/ 86363 w 383543"/>
                <a:gd name="connsiteY17" fmla="*/ 86687 h 485784"/>
                <a:gd name="connsiteX18" fmla="*/ 42548 w 383543"/>
                <a:gd name="connsiteY18" fmla="*/ 106690 h 485784"/>
                <a:gd name="connsiteX19" fmla="*/ 49216 w 383543"/>
                <a:gd name="connsiteY19" fmla="*/ 126692 h 485784"/>
                <a:gd name="connsiteX20" fmla="*/ 86363 w 383543"/>
                <a:gd name="connsiteY20" fmla="*/ 111452 h 485784"/>
                <a:gd name="connsiteX21" fmla="*/ 87316 w 383543"/>
                <a:gd name="connsiteY21" fmla="*/ 121929 h 485784"/>
                <a:gd name="connsiteX22" fmla="*/ 34928 w 383543"/>
                <a:gd name="connsiteY22" fmla="*/ 171460 h 485784"/>
                <a:gd name="connsiteX23" fmla="*/ 4448 w 383543"/>
                <a:gd name="connsiteY23" fmla="*/ 220990 h 485784"/>
                <a:gd name="connsiteX24" fmla="*/ 29213 w 383543"/>
                <a:gd name="connsiteY24" fmla="*/ 329574 h 485784"/>
                <a:gd name="connsiteX25" fmla="*/ 27308 w 383543"/>
                <a:gd name="connsiteY25" fmla="*/ 329574 h 485784"/>
                <a:gd name="connsiteX26" fmla="*/ 138751 w 383543"/>
                <a:gd name="connsiteY26" fmla="*/ 485785 h 485784"/>
                <a:gd name="connsiteX27" fmla="*/ 156848 w 383543"/>
                <a:gd name="connsiteY27" fmla="*/ 485785 h 485784"/>
                <a:gd name="connsiteX28" fmla="*/ 381638 w 383543"/>
                <a:gd name="connsiteY28" fmla="*/ 383867 h 48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3543" h="485784">
                  <a:moveTo>
                    <a:pt x="383543" y="383867"/>
                  </a:moveTo>
                  <a:lnTo>
                    <a:pt x="289246" y="229562"/>
                  </a:lnTo>
                  <a:cubicBezTo>
                    <a:pt x="278768" y="182890"/>
                    <a:pt x="237811" y="154315"/>
                    <a:pt x="205426" y="122882"/>
                  </a:cubicBezTo>
                  <a:lnTo>
                    <a:pt x="205426" y="111452"/>
                  </a:lnTo>
                  <a:cubicBezTo>
                    <a:pt x="206378" y="111452"/>
                    <a:pt x="248288" y="127644"/>
                    <a:pt x="248288" y="127644"/>
                  </a:cubicBezTo>
                  <a:cubicBezTo>
                    <a:pt x="259718" y="127644"/>
                    <a:pt x="264481" y="114310"/>
                    <a:pt x="254956" y="107642"/>
                  </a:cubicBezTo>
                  <a:lnTo>
                    <a:pt x="206378" y="87640"/>
                  </a:lnTo>
                  <a:cubicBezTo>
                    <a:pt x="206378" y="79067"/>
                    <a:pt x="209236" y="66685"/>
                    <a:pt x="198758" y="63827"/>
                  </a:cubicBezTo>
                  <a:lnTo>
                    <a:pt x="198758" y="63827"/>
                  </a:lnTo>
                  <a:cubicBezTo>
                    <a:pt x="198758" y="62874"/>
                    <a:pt x="221618" y="18107"/>
                    <a:pt x="221618" y="18107"/>
                  </a:cubicBezTo>
                  <a:cubicBezTo>
                    <a:pt x="224476" y="12392"/>
                    <a:pt x="219713" y="3819"/>
                    <a:pt x="213046" y="2867"/>
                  </a:cubicBezTo>
                  <a:cubicBezTo>
                    <a:pt x="207331" y="2867"/>
                    <a:pt x="198758" y="4772"/>
                    <a:pt x="193043" y="4772"/>
                  </a:cubicBezTo>
                  <a:cubicBezTo>
                    <a:pt x="170183" y="6677"/>
                    <a:pt x="150181" y="2867"/>
                    <a:pt x="128273" y="10"/>
                  </a:cubicBezTo>
                  <a:lnTo>
                    <a:pt x="103508" y="10"/>
                  </a:lnTo>
                  <a:cubicBezTo>
                    <a:pt x="103508" y="10"/>
                    <a:pt x="103508" y="10"/>
                    <a:pt x="101603" y="10"/>
                  </a:cubicBezTo>
                  <a:cubicBezTo>
                    <a:pt x="91126" y="10"/>
                    <a:pt x="65408" y="-943"/>
                    <a:pt x="70171" y="16202"/>
                  </a:cubicBezTo>
                  <a:lnTo>
                    <a:pt x="93031" y="62874"/>
                  </a:lnTo>
                  <a:cubicBezTo>
                    <a:pt x="83506" y="67637"/>
                    <a:pt x="88268" y="78115"/>
                    <a:pt x="86363" y="86687"/>
                  </a:cubicBezTo>
                  <a:lnTo>
                    <a:pt x="42548" y="106690"/>
                  </a:lnTo>
                  <a:cubicBezTo>
                    <a:pt x="33023" y="113357"/>
                    <a:pt x="37786" y="126692"/>
                    <a:pt x="49216" y="126692"/>
                  </a:cubicBezTo>
                  <a:lnTo>
                    <a:pt x="86363" y="111452"/>
                  </a:lnTo>
                  <a:cubicBezTo>
                    <a:pt x="86363" y="115262"/>
                    <a:pt x="86363" y="118119"/>
                    <a:pt x="87316" y="121929"/>
                  </a:cubicBezTo>
                  <a:cubicBezTo>
                    <a:pt x="70171" y="139074"/>
                    <a:pt x="51121" y="153362"/>
                    <a:pt x="34928" y="171460"/>
                  </a:cubicBezTo>
                  <a:cubicBezTo>
                    <a:pt x="21593" y="185747"/>
                    <a:pt x="11116" y="200987"/>
                    <a:pt x="4448" y="220990"/>
                  </a:cubicBezTo>
                  <a:cubicBezTo>
                    <a:pt x="-6982" y="260994"/>
                    <a:pt x="4448" y="300999"/>
                    <a:pt x="29213" y="329574"/>
                  </a:cubicBezTo>
                  <a:lnTo>
                    <a:pt x="27308" y="329574"/>
                  </a:lnTo>
                  <a:cubicBezTo>
                    <a:pt x="27308" y="329574"/>
                    <a:pt x="138751" y="485785"/>
                    <a:pt x="138751" y="485785"/>
                  </a:cubicBezTo>
                  <a:cubicBezTo>
                    <a:pt x="144466" y="485785"/>
                    <a:pt x="151133" y="485785"/>
                    <a:pt x="156848" y="485785"/>
                  </a:cubicBezTo>
                  <a:cubicBezTo>
                    <a:pt x="246383" y="485785"/>
                    <a:pt x="326393" y="445779"/>
                    <a:pt x="381638" y="383867"/>
                  </a:cubicBezTo>
                  <a:close/>
                </a:path>
              </a:pathLst>
            </a:custGeom>
            <a:solidFill>
              <a:srgbClr val="087377"/>
            </a:solidFill>
            <a:ln w="9525" cap="flat">
              <a:noFill/>
              <a:prstDash val="solid"/>
              <a:miter/>
            </a:ln>
          </p:spPr>
          <p:txBody>
            <a:bodyPr rtlCol="0" anchor="ctr"/>
            <a:lstStyle/>
            <a:p>
              <a:endParaRPr lang="en-US"/>
            </a:p>
          </p:txBody>
        </p:sp>
        <p:grpSp>
          <p:nvGrpSpPr>
            <p:cNvPr id="17" name="Graphic 14">
              <a:extLst>
                <a:ext uri="{FF2B5EF4-FFF2-40B4-BE49-F238E27FC236}">
                  <a16:creationId xmlns:a16="http://schemas.microsoft.com/office/drawing/2014/main" id="{7F00FD7E-4654-53DE-9236-E5FB8F49A030}"/>
                </a:ext>
              </a:extLst>
            </p:cNvPr>
            <p:cNvGrpSpPr/>
            <p:nvPr/>
          </p:nvGrpSpPr>
          <p:grpSpPr>
            <a:xfrm>
              <a:off x="5040867" y="3443287"/>
              <a:ext cx="290185" cy="367426"/>
              <a:chOff x="5040867" y="3443287"/>
              <a:chExt cx="290185" cy="367426"/>
            </a:xfrm>
            <a:solidFill>
              <a:srgbClr val="FFFFFF"/>
            </a:solidFill>
          </p:grpSpPr>
          <p:sp>
            <p:nvSpPr>
              <p:cNvPr id="23" name="Freeform 20">
                <a:extLst>
                  <a:ext uri="{FF2B5EF4-FFF2-40B4-BE49-F238E27FC236}">
                    <a16:creationId xmlns:a16="http://schemas.microsoft.com/office/drawing/2014/main" id="{C19E2E68-2E11-E905-45D0-6DBE0A7810CF}"/>
                  </a:ext>
                </a:extLst>
              </p:cNvPr>
              <p:cNvSpPr/>
              <p:nvPr/>
            </p:nvSpPr>
            <p:spPr>
              <a:xfrm>
                <a:off x="5040867" y="3443287"/>
                <a:ext cx="290185" cy="367426"/>
              </a:xfrm>
              <a:custGeom>
                <a:avLst/>
                <a:gdLst>
                  <a:gd name="connsiteX0" fmla="*/ 125493 w 290185"/>
                  <a:gd name="connsiteY0" fmla="*/ 0 h 367426"/>
                  <a:gd name="connsiteX1" fmla="*/ 190263 w 290185"/>
                  <a:gd name="connsiteY1" fmla="*/ 4763 h 367426"/>
                  <a:gd name="connsiteX2" fmla="*/ 210265 w 290185"/>
                  <a:gd name="connsiteY2" fmla="*/ 2858 h 367426"/>
                  <a:gd name="connsiteX3" fmla="*/ 218838 w 290185"/>
                  <a:gd name="connsiteY3" fmla="*/ 18097 h 367426"/>
                  <a:gd name="connsiteX4" fmla="*/ 195978 w 290185"/>
                  <a:gd name="connsiteY4" fmla="*/ 62865 h 367426"/>
                  <a:gd name="connsiteX5" fmla="*/ 195978 w 290185"/>
                  <a:gd name="connsiteY5" fmla="*/ 62865 h 367426"/>
                  <a:gd name="connsiteX6" fmla="*/ 203598 w 290185"/>
                  <a:gd name="connsiteY6" fmla="*/ 87630 h 367426"/>
                  <a:gd name="connsiteX7" fmla="*/ 252175 w 290185"/>
                  <a:gd name="connsiteY7" fmla="*/ 107633 h 367426"/>
                  <a:gd name="connsiteX8" fmla="*/ 245508 w 290185"/>
                  <a:gd name="connsiteY8" fmla="*/ 127635 h 367426"/>
                  <a:gd name="connsiteX9" fmla="*/ 204550 w 290185"/>
                  <a:gd name="connsiteY9" fmla="*/ 111442 h 367426"/>
                  <a:gd name="connsiteX10" fmla="*/ 204550 w 290185"/>
                  <a:gd name="connsiteY10" fmla="*/ 122872 h 367426"/>
                  <a:gd name="connsiteX11" fmla="*/ 287418 w 290185"/>
                  <a:gd name="connsiteY11" fmla="*/ 229553 h 367426"/>
                  <a:gd name="connsiteX12" fmla="*/ 183595 w 290185"/>
                  <a:gd name="connsiteY12" fmla="*/ 366713 h 367426"/>
                  <a:gd name="connsiteX13" fmla="*/ 105490 w 290185"/>
                  <a:gd name="connsiteY13" fmla="*/ 366713 h 367426"/>
                  <a:gd name="connsiteX14" fmla="*/ 4525 w 290185"/>
                  <a:gd name="connsiteY14" fmla="*/ 221933 h 367426"/>
                  <a:gd name="connsiteX15" fmla="*/ 35005 w 290185"/>
                  <a:gd name="connsiteY15" fmla="*/ 172403 h 367426"/>
                  <a:gd name="connsiteX16" fmla="*/ 87393 w 290185"/>
                  <a:gd name="connsiteY16" fmla="*/ 122872 h 367426"/>
                  <a:gd name="connsiteX17" fmla="*/ 86440 w 290185"/>
                  <a:gd name="connsiteY17" fmla="*/ 112395 h 367426"/>
                  <a:gd name="connsiteX18" fmla="*/ 49293 w 290185"/>
                  <a:gd name="connsiteY18" fmla="*/ 127635 h 367426"/>
                  <a:gd name="connsiteX19" fmla="*/ 42625 w 290185"/>
                  <a:gd name="connsiteY19" fmla="*/ 107633 h 367426"/>
                  <a:gd name="connsiteX20" fmla="*/ 86440 w 290185"/>
                  <a:gd name="connsiteY20" fmla="*/ 87630 h 367426"/>
                  <a:gd name="connsiteX21" fmla="*/ 93108 w 290185"/>
                  <a:gd name="connsiteY21" fmla="*/ 63817 h 367426"/>
                  <a:gd name="connsiteX22" fmla="*/ 70248 w 290185"/>
                  <a:gd name="connsiteY22" fmla="*/ 17145 h 367426"/>
                  <a:gd name="connsiteX23" fmla="*/ 101680 w 290185"/>
                  <a:gd name="connsiteY23" fmla="*/ 953 h 367426"/>
                  <a:gd name="connsiteX24" fmla="*/ 103585 w 290185"/>
                  <a:gd name="connsiteY24" fmla="*/ 953 h 367426"/>
                  <a:gd name="connsiteX25" fmla="*/ 128350 w 290185"/>
                  <a:gd name="connsiteY25" fmla="*/ 953 h 367426"/>
                  <a:gd name="connsiteX26" fmla="*/ 190263 w 290185"/>
                  <a:gd name="connsiteY26" fmla="*/ 26670 h 367426"/>
                  <a:gd name="connsiteX27" fmla="*/ 158830 w 290185"/>
                  <a:gd name="connsiteY27" fmla="*/ 26670 h 367426"/>
                  <a:gd name="connsiteX28" fmla="*/ 122635 w 290185"/>
                  <a:gd name="connsiteY28" fmla="*/ 21908 h 367426"/>
                  <a:gd name="connsiteX29" fmla="*/ 94060 w 290185"/>
                  <a:gd name="connsiteY29" fmla="*/ 21908 h 367426"/>
                  <a:gd name="connsiteX30" fmla="*/ 114063 w 290185"/>
                  <a:gd name="connsiteY30" fmla="*/ 60960 h 367426"/>
                  <a:gd name="connsiteX31" fmla="*/ 116920 w 290185"/>
                  <a:gd name="connsiteY31" fmla="*/ 60960 h 367426"/>
                  <a:gd name="connsiteX32" fmla="*/ 171213 w 290185"/>
                  <a:gd name="connsiteY32" fmla="*/ 61913 h 367426"/>
                  <a:gd name="connsiteX33" fmla="*/ 190263 w 290185"/>
                  <a:gd name="connsiteY33" fmla="*/ 25717 h 367426"/>
                  <a:gd name="connsiteX34" fmla="*/ 182643 w 290185"/>
                  <a:gd name="connsiteY34" fmla="*/ 84772 h 367426"/>
                  <a:gd name="connsiteX35" fmla="*/ 106443 w 290185"/>
                  <a:gd name="connsiteY35" fmla="*/ 84772 h 367426"/>
                  <a:gd name="connsiteX36" fmla="*/ 106443 w 290185"/>
                  <a:gd name="connsiteY36" fmla="*/ 105728 h 367426"/>
                  <a:gd name="connsiteX37" fmla="*/ 182643 w 290185"/>
                  <a:gd name="connsiteY37" fmla="*/ 105728 h 367426"/>
                  <a:gd name="connsiteX38" fmla="*/ 182643 w 290185"/>
                  <a:gd name="connsiteY38" fmla="*/ 84772 h 367426"/>
                  <a:gd name="connsiteX39" fmla="*/ 112158 w 290185"/>
                  <a:gd name="connsiteY39" fmla="*/ 127635 h 367426"/>
                  <a:gd name="connsiteX40" fmla="*/ 39768 w 290185"/>
                  <a:gd name="connsiteY40" fmla="*/ 196215 h 367426"/>
                  <a:gd name="connsiteX41" fmla="*/ 105490 w 290185"/>
                  <a:gd name="connsiteY41" fmla="*/ 343853 h 367426"/>
                  <a:gd name="connsiteX42" fmla="*/ 181690 w 290185"/>
                  <a:gd name="connsiteY42" fmla="*/ 343853 h 367426"/>
                  <a:gd name="connsiteX43" fmla="*/ 246460 w 290185"/>
                  <a:gd name="connsiteY43" fmla="*/ 195263 h 367426"/>
                  <a:gd name="connsiteX44" fmla="*/ 175975 w 290185"/>
                  <a:gd name="connsiteY44" fmla="*/ 127635 h 367426"/>
                  <a:gd name="connsiteX45" fmla="*/ 111205 w 290185"/>
                  <a:gd name="connsiteY45" fmla="*/ 127635 h 36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90185" h="367426">
                    <a:moveTo>
                      <a:pt x="125493" y="0"/>
                    </a:moveTo>
                    <a:cubicBezTo>
                      <a:pt x="147400" y="3810"/>
                      <a:pt x="167403" y="6667"/>
                      <a:pt x="190263" y="4763"/>
                    </a:cubicBezTo>
                    <a:cubicBezTo>
                      <a:pt x="213123" y="2858"/>
                      <a:pt x="204550" y="1905"/>
                      <a:pt x="210265" y="2858"/>
                    </a:cubicBezTo>
                    <a:cubicBezTo>
                      <a:pt x="215980" y="3810"/>
                      <a:pt x="221695" y="11430"/>
                      <a:pt x="218838" y="18097"/>
                    </a:cubicBezTo>
                    <a:lnTo>
                      <a:pt x="195978" y="62865"/>
                    </a:lnTo>
                    <a:lnTo>
                      <a:pt x="195978" y="62865"/>
                    </a:lnTo>
                    <a:cubicBezTo>
                      <a:pt x="206455" y="66675"/>
                      <a:pt x="203598" y="79058"/>
                      <a:pt x="203598" y="87630"/>
                    </a:cubicBezTo>
                    <a:lnTo>
                      <a:pt x="252175" y="107633"/>
                    </a:lnTo>
                    <a:cubicBezTo>
                      <a:pt x="261700" y="114300"/>
                      <a:pt x="256938" y="127635"/>
                      <a:pt x="245508" y="127635"/>
                    </a:cubicBezTo>
                    <a:lnTo>
                      <a:pt x="204550" y="111442"/>
                    </a:lnTo>
                    <a:lnTo>
                      <a:pt x="204550" y="122872"/>
                    </a:lnTo>
                    <a:cubicBezTo>
                      <a:pt x="235030" y="154305"/>
                      <a:pt x="276940" y="182880"/>
                      <a:pt x="287418" y="229553"/>
                    </a:cubicBezTo>
                    <a:cubicBezTo>
                      <a:pt x="302658" y="297180"/>
                      <a:pt x="253128" y="362903"/>
                      <a:pt x="183595" y="366713"/>
                    </a:cubicBezTo>
                    <a:cubicBezTo>
                      <a:pt x="160735" y="367665"/>
                      <a:pt x="128350" y="367665"/>
                      <a:pt x="105490" y="366713"/>
                    </a:cubicBezTo>
                    <a:cubicBezTo>
                      <a:pt x="33100" y="361950"/>
                      <a:pt x="-15477" y="290513"/>
                      <a:pt x="4525" y="221933"/>
                    </a:cubicBezTo>
                    <a:cubicBezTo>
                      <a:pt x="24528" y="153353"/>
                      <a:pt x="20718" y="187642"/>
                      <a:pt x="35005" y="172403"/>
                    </a:cubicBezTo>
                    <a:cubicBezTo>
                      <a:pt x="49293" y="157163"/>
                      <a:pt x="70248" y="140017"/>
                      <a:pt x="87393" y="122872"/>
                    </a:cubicBezTo>
                    <a:cubicBezTo>
                      <a:pt x="85488" y="119063"/>
                      <a:pt x="86440" y="116205"/>
                      <a:pt x="86440" y="112395"/>
                    </a:cubicBezTo>
                    <a:lnTo>
                      <a:pt x="49293" y="127635"/>
                    </a:lnTo>
                    <a:cubicBezTo>
                      <a:pt x="37863" y="127635"/>
                      <a:pt x="33100" y="114300"/>
                      <a:pt x="42625" y="107633"/>
                    </a:cubicBezTo>
                    <a:lnTo>
                      <a:pt x="86440" y="87630"/>
                    </a:lnTo>
                    <a:cubicBezTo>
                      <a:pt x="87393" y="79058"/>
                      <a:pt x="83583" y="68580"/>
                      <a:pt x="93108" y="63817"/>
                    </a:cubicBezTo>
                    <a:lnTo>
                      <a:pt x="70248" y="17145"/>
                    </a:lnTo>
                    <a:cubicBezTo>
                      <a:pt x="65485" y="-953"/>
                      <a:pt x="91203" y="953"/>
                      <a:pt x="101680" y="953"/>
                    </a:cubicBezTo>
                    <a:cubicBezTo>
                      <a:pt x="112158" y="953"/>
                      <a:pt x="103585" y="953"/>
                      <a:pt x="103585" y="953"/>
                    </a:cubicBezTo>
                    <a:lnTo>
                      <a:pt x="128350" y="953"/>
                    </a:lnTo>
                    <a:close/>
                    <a:moveTo>
                      <a:pt x="190263" y="26670"/>
                    </a:moveTo>
                    <a:cubicBezTo>
                      <a:pt x="179785" y="26670"/>
                      <a:pt x="169308" y="27622"/>
                      <a:pt x="158830" y="26670"/>
                    </a:cubicBezTo>
                    <a:cubicBezTo>
                      <a:pt x="148353" y="25717"/>
                      <a:pt x="135018" y="21908"/>
                      <a:pt x="122635" y="21908"/>
                    </a:cubicBezTo>
                    <a:cubicBezTo>
                      <a:pt x="110253" y="21908"/>
                      <a:pt x="103585" y="21908"/>
                      <a:pt x="94060" y="21908"/>
                    </a:cubicBezTo>
                    <a:lnTo>
                      <a:pt x="114063" y="60960"/>
                    </a:lnTo>
                    <a:lnTo>
                      <a:pt x="116920" y="60960"/>
                    </a:lnTo>
                    <a:cubicBezTo>
                      <a:pt x="116920" y="61913"/>
                      <a:pt x="171213" y="61913"/>
                      <a:pt x="171213" y="61913"/>
                    </a:cubicBezTo>
                    <a:lnTo>
                      <a:pt x="190263" y="25717"/>
                    </a:lnTo>
                    <a:close/>
                    <a:moveTo>
                      <a:pt x="182643" y="84772"/>
                    </a:moveTo>
                    <a:lnTo>
                      <a:pt x="106443" y="84772"/>
                    </a:lnTo>
                    <a:lnTo>
                      <a:pt x="106443" y="105728"/>
                    </a:lnTo>
                    <a:lnTo>
                      <a:pt x="182643" y="105728"/>
                    </a:lnTo>
                    <a:lnTo>
                      <a:pt x="182643" y="84772"/>
                    </a:lnTo>
                    <a:close/>
                    <a:moveTo>
                      <a:pt x="112158" y="127635"/>
                    </a:moveTo>
                    <a:cubicBezTo>
                      <a:pt x="89298" y="150495"/>
                      <a:pt x="60723" y="171450"/>
                      <a:pt x="39768" y="196215"/>
                    </a:cubicBezTo>
                    <a:cubicBezTo>
                      <a:pt x="-5952" y="253365"/>
                      <a:pt x="31195" y="340042"/>
                      <a:pt x="105490" y="343853"/>
                    </a:cubicBezTo>
                    <a:cubicBezTo>
                      <a:pt x="127398" y="344805"/>
                      <a:pt x="159783" y="344805"/>
                      <a:pt x="181690" y="343853"/>
                    </a:cubicBezTo>
                    <a:cubicBezTo>
                      <a:pt x="255985" y="339090"/>
                      <a:pt x="293133" y="253365"/>
                      <a:pt x="246460" y="195263"/>
                    </a:cubicBezTo>
                    <a:cubicBezTo>
                      <a:pt x="226458" y="170497"/>
                      <a:pt x="199788" y="149542"/>
                      <a:pt x="175975" y="127635"/>
                    </a:cubicBezTo>
                    <a:lnTo>
                      <a:pt x="111205" y="127635"/>
                    </a:lnTo>
                    <a:close/>
                  </a:path>
                </a:pathLst>
              </a:custGeom>
              <a:solidFill>
                <a:srgbClr val="FFFFFF"/>
              </a:solidFill>
              <a:ln w="9525" cap="flat">
                <a:noFill/>
                <a:prstDash val="solid"/>
                <a:miter/>
              </a:ln>
            </p:spPr>
            <p:txBody>
              <a:bodyPr rtlCol="0" anchor="ctr"/>
              <a:lstStyle/>
              <a:p>
                <a:endParaRPr lang="en-US"/>
              </a:p>
            </p:txBody>
          </p:sp>
          <p:sp>
            <p:nvSpPr>
              <p:cNvPr id="24" name="Freeform 21">
                <a:extLst>
                  <a:ext uri="{FF2B5EF4-FFF2-40B4-BE49-F238E27FC236}">
                    <a16:creationId xmlns:a16="http://schemas.microsoft.com/office/drawing/2014/main" id="{8EDDCA20-6DD3-570B-1C87-3C7AF4C5CD64}"/>
                  </a:ext>
                </a:extLst>
              </p:cNvPr>
              <p:cNvSpPr/>
              <p:nvPr/>
            </p:nvSpPr>
            <p:spPr>
              <a:xfrm>
                <a:off x="5119456" y="3615073"/>
                <a:ext cx="112629" cy="129142"/>
              </a:xfrm>
              <a:custGeom>
                <a:avLst/>
                <a:gdLst>
                  <a:gd name="connsiteX0" fmla="*/ 44046 w 112629"/>
                  <a:gd name="connsiteY0" fmla="*/ 37764 h 129142"/>
                  <a:gd name="connsiteX1" fmla="*/ 71668 w 112629"/>
                  <a:gd name="connsiteY1" fmla="*/ 37764 h 129142"/>
                  <a:gd name="connsiteX2" fmla="*/ 79288 w 112629"/>
                  <a:gd name="connsiteY2" fmla="*/ 45384 h 129142"/>
                  <a:gd name="connsiteX3" fmla="*/ 69763 w 112629"/>
                  <a:gd name="connsiteY3" fmla="*/ 58719 h 129142"/>
                  <a:gd name="connsiteX4" fmla="*/ 34521 w 112629"/>
                  <a:gd name="connsiteY4" fmla="*/ 58719 h 129142"/>
                  <a:gd name="connsiteX5" fmla="*/ 34521 w 112629"/>
                  <a:gd name="connsiteY5" fmla="*/ 73959 h 129142"/>
                  <a:gd name="connsiteX6" fmla="*/ 65001 w 112629"/>
                  <a:gd name="connsiteY6" fmla="*/ 73959 h 129142"/>
                  <a:gd name="connsiteX7" fmla="*/ 68811 w 112629"/>
                  <a:gd name="connsiteY7" fmla="*/ 75864 h 129142"/>
                  <a:gd name="connsiteX8" fmla="*/ 70716 w 112629"/>
                  <a:gd name="connsiteY8" fmla="*/ 92056 h 129142"/>
                  <a:gd name="connsiteX9" fmla="*/ 65001 w 112629"/>
                  <a:gd name="connsiteY9" fmla="*/ 94914 h 129142"/>
                  <a:gd name="connsiteX10" fmla="*/ 44998 w 112629"/>
                  <a:gd name="connsiteY10" fmla="*/ 94914 h 129142"/>
                  <a:gd name="connsiteX11" fmla="*/ 79288 w 112629"/>
                  <a:gd name="connsiteY11" fmla="*/ 107296 h 129142"/>
                  <a:gd name="connsiteX12" fmla="*/ 105006 w 112629"/>
                  <a:gd name="connsiteY12" fmla="*/ 103486 h 129142"/>
                  <a:gd name="connsiteX13" fmla="*/ 97386 w 112629"/>
                  <a:gd name="connsiteY13" fmla="*/ 122536 h 129142"/>
                  <a:gd name="connsiteX14" fmla="*/ 19281 w 112629"/>
                  <a:gd name="connsiteY14" fmla="*/ 94914 h 129142"/>
                  <a:gd name="connsiteX15" fmla="*/ 4993 w 112629"/>
                  <a:gd name="connsiteY15" fmla="*/ 92056 h 129142"/>
                  <a:gd name="connsiteX16" fmla="*/ 13566 w 112629"/>
                  <a:gd name="connsiteY16" fmla="*/ 72054 h 129142"/>
                  <a:gd name="connsiteX17" fmla="*/ 13566 w 112629"/>
                  <a:gd name="connsiteY17" fmla="*/ 56814 h 129142"/>
                  <a:gd name="connsiteX18" fmla="*/ 3088 w 112629"/>
                  <a:gd name="connsiteY18" fmla="*/ 38716 h 129142"/>
                  <a:gd name="connsiteX19" fmla="*/ 19281 w 112629"/>
                  <a:gd name="connsiteY19" fmla="*/ 34906 h 129142"/>
                  <a:gd name="connsiteX20" fmla="*/ 85003 w 112629"/>
                  <a:gd name="connsiteY20" fmla="*/ 1569 h 129142"/>
                  <a:gd name="connsiteX21" fmla="*/ 112626 w 112629"/>
                  <a:gd name="connsiteY21" fmla="*/ 22524 h 129142"/>
                  <a:gd name="connsiteX22" fmla="*/ 102148 w 112629"/>
                  <a:gd name="connsiteY22" fmla="*/ 33001 h 129142"/>
                  <a:gd name="connsiteX23" fmla="*/ 88813 w 112629"/>
                  <a:gd name="connsiteY23" fmla="*/ 25381 h 129142"/>
                  <a:gd name="connsiteX24" fmla="*/ 54523 w 112629"/>
                  <a:gd name="connsiteY24" fmla="*/ 25381 h 129142"/>
                  <a:gd name="connsiteX25" fmla="*/ 45951 w 112629"/>
                  <a:gd name="connsiteY25" fmla="*/ 33954 h 129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2629" h="129142">
                    <a:moveTo>
                      <a:pt x="44046" y="37764"/>
                    </a:moveTo>
                    <a:lnTo>
                      <a:pt x="71668" y="37764"/>
                    </a:lnTo>
                    <a:cubicBezTo>
                      <a:pt x="74526" y="37764"/>
                      <a:pt x="78336" y="42526"/>
                      <a:pt x="79288" y="45384"/>
                    </a:cubicBezTo>
                    <a:cubicBezTo>
                      <a:pt x="80241" y="51099"/>
                      <a:pt x="76431" y="58719"/>
                      <a:pt x="69763" y="58719"/>
                    </a:cubicBezTo>
                    <a:lnTo>
                      <a:pt x="34521" y="58719"/>
                    </a:lnTo>
                    <a:cubicBezTo>
                      <a:pt x="33568" y="64434"/>
                      <a:pt x="33568" y="69196"/>
                      <a:pt x="34521" y="73959"/>
                    </a:cubicBezTo>
                    <a:lnTo>
                      <a:pt x="65001" y="73959"/>
                    </a:lnTo>
                    <a:cubicBezTo>
                      <a:pt x="65001" y="73959"/>
                      <a:pt x="68811" y="75864"/>
                      <a:pt x="68811" y="75864"/>
                    </a:cubicBezTo>
                    <a:cubicBezTo>
                      <a:pt x="74526" y="79674"/>
                      <a:pt x="74526" y="87294"/>
                      <a:pt x="70716" y="92056"/>
                    </a:cubicBezTo>
                    <a:cubicBezTo>
                      <a:pt x="66906" y="96819"/>
                      <a:pt x="65001" y="94914"/>
                      <a:pt x="65001" y="94914"/>
                    </a:cubicBezTo>
                    <a:lnTo>
                      <a:pt x="44998" y="94914"/>
                    </a:lnTo>
                    <a:cubicBezTo>
                      <a:pt x="52618" y="105391"/>
                      <a:pt x="65953" y="110154"/>
                      <a:pt x="79288" y="107296"/>
                    </a:cubicBezTo>
                    <a:cubicBezTo>
                      <a:pt x="92623" y="104439"/>
                      <a:pt x="97386" y="94914"/>
                      <a:pt x="105006" y="103486"/>
                    </a:cubicBezTo>
                    <a:cubicBezTo>
                      <a:pt x="112626" y="112059"/>
                      <a:pt x="105006" y="118726"/>
                      <a:pt x="97386" y="122536"/>
                    </a:cubicBezTo>
                    <a:cubicBezTo>
                      <a:pt x="67858" y="138729"/>
                      <a:pt x="33568" y="123489"/>
                      <a:pt x="19281" y="94914"/>
                    </a:cubicBezTo>
                    <a:cubicBezTo>
                      <a:pt x="13566" y="93961"/>
                      <a:pt x="9756" y="94914"/>
                      <a:pt x="4993" y="92056"/>
                    </a:cubicBezTo>
                    <a:cubicBezTo>
                      <a:pt x="-4532" y="85389"/>
                      <a:pt x="3088" y="71101"/>
                      <a:pt x="13566" y="72054"/>
                    </a:cubicBezTo>
                    <a:cubicBezTo>
                      <a:pt x="12613" y="67291"/>
                      <a:pt x="12613" y="61576"/>
                      <a:pt x="13566" y="56814"/>
                    </a:cubicBezTo>
                    <a:cubicBezTo>
                      <a:pt x="3088" y="57766"/>
                      <a:pt x="-4532" y="46336"/>
                      <a:pt x="3088" y="38716"/>
                    </a:cubicBezTo>
                    <a:cubicBezTo>
                      <a:pt x="10708" y="31096"/>
                      <a:pt x="13566" y="36811"/>
                      <a:pt x="19281" y="34906"/>
                    </a:cubicBezTo>
                    <a:cubicBezTo>
                      <a:pt x="31663" y="10141"/>
                      <a:pt x="56428" y="-5099"/>
                      <a:pt x="85003" y="1569"/>
                    </a:cubicBezTo>
                    <a:cubicBezTo>
                      <a:pt x="113578" y="8236"/>
                      <a:pt x="112626" y="12999"/>
                      <a:pt x="112626" y="22524"/>
                    </a:cubicBezTo>
                    <a:cubicBezTo>
                      <a:pt x="112626" y="32049"/>
                      <a:pt x="107863" y="33001"/>
                      <a:pt x="102148" y="33001"/>
                    </a:cubicBezTo>
                    <a:cubicBezTo>
                      <a:pt x="96433" y="33001"/>
                      <a:pt x="93576" y="28239"/>
                      <a:pt x="88813" y="25381"/>
                    </a:cubicBezTo>
                    <a:cubicBezTo>
                      <a:pt x="78336" y="18714"/>
                      <a:pt x="65001" y="19666"/>
                      <a:pt x="54523" y="25381"/>
                    </a:cubicBezTo>
                    <a:cubicBezTo>
                      <a:pt x="44046" y="31096"/>
                      <a:pt x="47856" y="30144"/>
                      <a:pt x="45951" y="33954"/>
                    </a:cubicBezTo>
                    <a:close/>
                  </a:path>
                </a:pathLst>
              </a:custGeom>
              <a:solidFill>
                <a:srgbClr val="FFFFFF"/>
              </a:solidFill>
              <a:ln w="952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7972868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3ECA0-F54A-2BE1-B03B-9CE2AC23957D}"/>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9CD95EFD-FA33-6CF4-10DB-238675A1AEB0}"/>
              </a:ext>
            </a:extLst>
          </p:cNvPr>
          <p:cNvSpPr/>
          <p:nvPr/>
        </p:nvSpPr>
        <p:spPr>
          <a:xfrm>
            <a:off x="-1" y="0"/>
            <a:ext cx="1534450" cy="6194605"/>
          </a:xfrm>
          <a:custGeom>
            <a:avLst/>
            <a:gdLst>
              <a:gd name="connsiteX0" fmla="*/ 1 w 1534450"/>
              <a:gd name="connsiteY0" fmla="*/ 0 h 6194605"/>
              <a:gd name="connsiteX1" fmla="*/ 214586 w 1534450"/>
              <a:gd name="connsiteY1" fmla="*/ 0 h 6194605"/>
              <a:gd name="connsiteX2" fmla="*/ 214586 w 1534450"/>
              <a:gd name="connsiteY2" fmla="*/ 1 h 6194605"/>
              <a:gd name="connsiteX3" fmla="*/ 473397 w 1534450"/>
              <a:gd name="connsiteY3" fmla="*/ 1 h 6194605"/>
              <a:gd name="connsiteX4" fmla="*/ 744369 w 1534450"/>
              <a:gd name="connsiteY4" fmla="*/ 1 h 6194605"/>
              <a:gd name="connsiteX5" fmla="*/ 814003 w 1534450"/>
              <a:gd name="connsiteY5" fmla="*/ 1 h 6194605"/>
              <a:gd name="connsiteX6" fmla="*/ 922872 w 1534450"/>
              <a:gd name="connsiteY6" fmla="*/ 1 h 6194605"/>
              <a:gd name="connsiteX7" fmla="*/ 1084975 w 1534450"/>
              <a:gd name="connsiteY7" fmla="*/ 1 h 6194605"/>
              <a:gd name="connsiteX8" fmla="*/ 1193844 w 1534450"/>
              <a:gd name="connsiteY8" fmla="*/ 1 h 6194605"/>
              <a:gd name="connsiteX9" fmla="*/ 1263478 w 1534450"/>
              <a:gd name="connsiteY9" fmla="*/ 1 h 6194605"/>
              <a:gd name="connsiteX10" fmla="*/ 1534450 w 1534450"/>
              <a:gd name="connsiteY10" fmla="*/ 1 h 6194605"/>
              <a:gd name="connsiteX11" fmla="*/ 1534450 w 1534450"/>
              <a:gd name="connsiteY11" fmla="*/ 280558 h 6194605"/>
              <a:gd name="connsiteX12" fmla="*/ 1534450 w 1534450"/>
              <a:gd name="connsiteY12" fmla="*/ 323234 h 6194605"/>
              <a:gd name="connsiteX13" fmla="*/ 1534450 w 1534450"/>
              <a:gd name="connsiteY13" fmla="*/ 603792 h 6194605"/>
              <a:gd name="connsiteX14" fmla="*/ 1534450 w 1534450"/>
              <a:gd name="connsiteY14" fmla="*/ 691592 h 6194605"/>
              <a:gd name="connsiteX15" fmla="*/ 1534450 w 1534450"/>
              <a:gd name="connsiteY15" fmla="*/ 972149 h 6194605"/>
              <a:gd name="connsiteX16" fmla="*/ 1534450 w 1534450"/>
              <a:gd name="connsiteY16" fmla="*/ 1014826 h 6194605"/>
              <a:gd name="connsiteX17" fmla="*/ 1534450 w 1534450"/>
              <a:gd name="connsiteY17" fmla="*/ 1295384 h 6194605"/>
              <a:gd name="connsiteX18" fmla="*/ 1534450 w 1534450"/>
              <a:gd name="connsiteY18" fmla="*/ 1706708 h 6194605"/>
              <a:gd name="connsiteX19" fmla="*/ 1534450 w 1534450"/>
              <a:gd name="connsiteY19" fmla="*/ 1987265 h 6194605"/>
              <a:gd name="connsiteX20" fmla="*/ 1534450 w 1534450"/>
              <a:gd name="connsiteY20" fmla="*/ 2029942 h 6194605"/>
              <a:gd name="connsiteX21" fmla="*/ 1534450 w 1534450"/>
              <a:gd name="connsiteY21" fmla="*/ 2310499 h 6194605"/>
              <a:gd name="connsiteX22" fmla="*/ 1534450 w 1534450"/>
              <a:gd name="connsiteY22" fmla="*/ 2398299 h 6194605"/>
              <a:gd name="connsiteX23" fmla="*/ 1534450 w 1534450"/>
              <a:gd name="connsiteY23" fmla="*/ 2678857 h 6194605"/>
              <a:gd name="connsiteX24" fmla="*/ 1534450 w 1534450"/>
              <a:gd name="connsiteY24" fmla="*/ 2721534 h 6194605"/>
              <a:gd name="connsiteX25" fmla="*/ 1534450 w 1534450"/>
              <a:gd name="connsiteY25" fmla="*/ 2983125 h 6194605"/>
              <a:gd name="connsiteX26" fmla="*/ 1534450 w 1534450"/>
              <a:gd name="connsiteY26" fmla="*/ 3002091 h 6194605"/>
              <a:gd name="connsiteX27" fmla="*/ 1534450 w 1534450"/>
              <a:gd name="connsiteY27" fmla="*/ 3263682 h 6194605"/>
              <a:gd name="connsiteX28" fmla="*/ 1534450 w 1534450"/>
              <a:gd name="connsiteY28" fmla="*/ 3306358 h 6194605"/>
              <a:gd name="connsiteX29" fmla="*/ 1534450 w 1534450"/>
              <a:gd name="connsiteY29" fmla="*/ 3586916 h 6194605"/>
              <a:gd name="connsiteX30" fmla="*/ 1534450 w 1534450"/>
              <a:gd name="connsiteY30" fmla="*/ 3674717 h 6194605"/>
              <a:gd name="connsiteX31" fmla="*/ 1534450 w 1534450"/>
              <a:gd name="connsiteY31" fmla="*/ 3955274 h 6194605"/>
              <a:gd name="connsiteX32" fmla="*/ 1534450 w 1534450"/>
              <a:gd name="connsiteY32" fmla="*/ 3997950 h 6194605"/>
              <a:gd name="connsiteX33" fmla="*/ 1534450 w 1534450"/>
              <a:gd name="connsiteY33" fmla="*/ 4278508 h 6194605"/>
              <a:gd name="connsiteX34" fmla="*/ 1534450 w 1534450"/>
              <a:gd name="connsiteY34" fmla="*/ 4689832 h 6194605"/>
              <a:gd name="connsiteX35" fmla="*/ 1534450 w 1534450"/>
              <a:gd name="connsiteY35" fmla="*/ 4970389 h 6194605"/>
              <a:gd name="connsiteX36" fmla="*/ 1534450 w 1534450"/>
              <a:gd name="connsiteY36" fmla="*/ 5013066 h 6194605"/>
              <a:gd name="connsiteX37" fmla="*/ 1534450 w 1534450"/>
              <a:gd name="connsiteY37" fmla="*/ 5293623 h 6194605"/>
              <a:gd name="connsiteX38" fmla="*/ 1534450 w 1534450"/>
              <a:gd name="connsiteY38" fmla="*/ 5381423 h 6194605"/>
              <a:gd name="connsiteX39" fmla="*/ 1534450 w 1534450"/>
              <a:gd name="connsiteY39" fmla="*/ 5661981 h 6194605"/>
              <a:gd name="connsiteX40" fmla="*/ 1534450 w 1534450"/>
              <a:gd name="connsiteY40" fmla="*/ 5704658 h 6194605"/>
              <a:gd name="connsiteX41" fmla="*/ 1534450 w 1534450"/>
              <a:gd name="connsiteY41" fmla="*/ 5985215 h 6194605"/>
              <a:gd name="connsiteX42" fmla="*/ 1291991 w 1534450"/>
              <a:gd name="connsiteY42" fmla="*/ 6194605 h 6194605"/>
              <a:gd name="connsiteX43" fmla="*/ 1021020 w 1534450"/>
              <a:gd name="connsiteY43" fmla="*/ 6194605 h 6194605"/>
              <a:gd name="connsiteX44" fmla="*/ 951383 w 1534450"/>
              <a:gd name="connsiteY44" fmla="*/ 6194605 h 6194605"/>
              <a:gd name="connsiteX45" fmla="*/ 842515 w 1534450"/>
              <a:gd name="connsiteY45" fmla="*/ 6194605 h 6194605"/>
              <a:gd name="connsiteX46" fmla="*/ 680412 w 1534450"/>
              <a:gd name="connsiteY46" fmla="*/ 6194605 h 6194605"/>
              <a:gd name="connsiteX47" fmla="*/ 571543 w 1534450"/>
              <a:gd name="connsiteY47" fmla="*/ 6194605 h 6194605"/>
              <a:gd name="connsiteX48" fmla="*/ 501908 w 1534450"/>
              <a:gd name="connsiteY48" fmla="*/ 6194605 h 6194605"/>
              <a:gd name="connsiteX49" fmla="*/ 230937 w 1534450"/>
              <a:gd name="connsiteY49" fmla="*/ 6194605 h 6194605"/>
              <a:gd name="connsiteX50" fmla="*/ 0 w 1534450"/>
              <a:gd name="connsiteY50" fmla="*/ 6194605 h 6194605"/>
              <a:gd name="connsiteX51" fmla="*/ 0 w 1534450"/>
              <a:gd name="connsiteY51" fmla="*/ 6054968 h 6194605"/>
              <a:gd name="connsiteX52" fmla="*/ 0 w 1534450"/>
              <a:gd name="connsiteY52" fmla="*/ 5508071 h 6194605"/>
              <a:gd name="connsiteX53" fmla="*/ 0 w 1534450"/>
              <a:gd name="connsiteY53" fmla="*/ 5367526 h 6194605"/>
              <a:gd name="connsiteX54" fmla="*/ 0 w 1534450"/>
              <a:gd name="connsiteY54" fmla="*/ 5147800 h 6194605"/>
              <a:gd name="connsiteX55" fmla="*/ 0 w 1534450"/>
              <a:gd name="connsiteY55" fmla="*/ 4820627 h 6194605"/>
              <a:gd name="connsiteX56" fmla="*/ 0 w 1534450"/>
              <a:gd name="connsiteY56" fmla="*/ 4600898 h 6194605"/>
              <a:gd name="connsiteX57" fmla="*/ 0 w 1534450"/>
              <a:gd name="connsiteY57" fmla="*/ 4460357 h 6194605"/>
              <a:gd name="connsiteX58" fmla="*/ 0 w 1534450"/>
              <a:gd name="connsiteY58" fmla="*/ 3913457 h 6194605"/>
              <a:gd name="connsiteX59" fmla="*/ 1 w 1534450"/>
              <a:gd name="connsiteY59" fmla="*/ 3913457 h 6194605"/>
              <a:gd name="connsiteX60" fmla="*/ 1 w 1534450"/>
              <a:gd name="connsiteY60" fmla="*/ 3391103 h 6194605"/>
              <a:gd name="connsiteX61" fmla="*/ 1 w 1534450"/>
              <a:gd name="connsiteY61" fmla="*/ 3288458 h 6194605"/>
              <a:gd name="connsiteX62" fmla="*/ 0 w 1534450"/>
              <a:gd name="connsiteY62" fmla="*/ 3288458 h 6194605"/>
              <a:gd name="connsiteX63" fmla="*/ 0 w 1534450"/>
              <a:gd name="connsiteY63" fmla="*/ 3182336 h 6194605"/>
              <a:gd name="connsiteX64" fmla="*/ 1 w 1534450"/>
              <a:gd name="connsiteY64" fmla="*/ 3182336 h 6194605"/>
              <a:gd name="connsiteX65" fmla="*/ 1 w 1534450"/>
              <a:gd name="connsiteY65" fmla="*/ 2930973 h 6194605"/>
              <a:gd name="connsiteX66" fmla="*/ 0 w 1534450"/>
              <a:gd name="connsiteY66" fmla="*/ 2930973 h 6194605"/>
              <a:gd name="connsiteX67" fmla="*/ 0 w 1534450"/>
              <a:gd name="connsiteY67" fmla="*/ 2604180 h 6194605"/>
              <a:gd name="connsiteX68" fmla="*/ 0 w 1534450"/>
              <a:gd name="connsiteY68" fmla="*/ 2383049 h 6194605"/>
              <a:gd name="connsiteX69" fmla="*/ 0 w 1534450"/>
              <a:gd name="connsiteY69" fmla="*/ 1836151 h 6194605"/>
              <a:gd name="connsiteX70" fmla="*/ 0 w 1534450"/>
              <a:gd name="connsiteY70" fmla="*/ 1695606 h 6194605"/>
              <a:gd name="connsiteX71" fmla="*/ 0 w 1534450"/>
              <a:gd name="connsiteY71" fmla="*/ 1475879 h 6194605"/>
              <a:gd name="connsiteX72" fmla="*/ 0 w 1534450"/>
              <a:gd name="connsiteY72" fmla="*/ 1148708 h 6194605"/>
              <a:gd name="connsiteX73" fmla="*/ 0 w 1534450"/>
              <a:gd name="connsiteY73" fmla="*/ 928979 h 6194605"/>
              <a:gd name="connsiteX74" fmla="*/ 0 w 1534450"/>
              <a:gd name="connsiteY74" fmla="*/ 788436 h 6194605"/>
              <a:gd name="connsiteX75" fmla="*/ 0 w 1534450"/>
              <a:gd name="connsiteY75" fmla="*/ 241537 h 6194605"/>
              <a:gd name="connsiteX76" fmla="*/ 1 w 1534450"/>
              <a:gd name="connsiteY76" fmla="*/ 241537 h 619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34450" h="6194605">
                <a:moveTo>
                  <a:pt x="1" y="0"/>
                </a:moveTo>
                <a:lnTo>
                  <a:pt x="214586" y="0"/>
                </a:lnTo>
                <a:lnTo>
                  <a:pt x="214586" y="1"/>
                </a:lnTo>
                <a:lnTo>
                  <a:pt x="473397" y="1"/>
                </a:lnTo>
                <a:lnTo>
                  <a:pt x="744369" y="1"/>
                </a:lnTo>
                <a:lnTo>
                  <a:pt x="814003" y="1"/>
                </a:lnTo>
                <a:lnTo>
                  <a:pt x="922872" y="1"/>
                </a:lnTo>
                <a:lnTo>
                  <a:pt x="1084975" y="1"/>
                </a:lnTo>
                <a:lnTo>
                  <a:pt x="1193844" y="1"/>
                </a:lnTo>
                <a:lnTo>
                  <a:pt x="1263478" y="1"/>
                </a:lnTo>
                <a:lnTo>
                  <a:pt x="1534450" y="1"/>
                </a:lnTo>
                <a:lnTo>
                  <a:pt x="1534450" y="280558"/>
                </a:lnTo>
                <a:lnTo>
                  <a:pt x="1534450" y="323234"/>
                </a:lnTo>
                <a:lnTo>
                  <a:pt x="1534450" y="603792"/>
                </a:lnTo>
                <a:lnTo>
                  <a:pt x="1534450" y="691592"/>
                </a:lnTo>
                <a:lnTo>
                  <a:pt x="1534450" y="972149"/>
                </a:lnTo>
                <a:lnTo>
                  <a:pt x="1534450" y="1014826"/>
                </a:lnTo>
                <a:lnTo>
                  <a:pt x="1534450" y="1295384"/>
                </a:lnTo>
                <a:lnTo>
                  <a:pt x="1534450" y="1706708"/>
                </a:lnTo>
                <a:lnTo>
                  <a:pt x="1534450" y="1987265"/>
                </a:lnTo>
                <a:lnTo>
                  <a:pt x="1534450" y="2029942"/>
                </a:lnTo>
                <a:lnTo>
                  <a:pt x="1534450" y="2310499"/>
                </a:lnTo>
                <a:lnTo>
                  <a:pt x="1534450" y="2398299"/>
                </a:lnTo>
                <a:lnTo>
                  <a:pt x="1534450" y="2678857"/>
                </a:lnTo>
                <a:lnTo>
                  <a:pt x="1534450" y="2721534"/>
                </a:lnTo>
                <a:lnTo>
                  <a:pt x="1534450" y="2983125"/>
                </a:lnTo>
                <a:lnTo>
                  <a:pt x="1534450" y="3002091"/>
                </a:lnTo>
                <a:lnTo>
                  <a:pt x="1534450" y="3263682"/>
                </a:lnTo>
                <a:lnTo>
                  <a:pt x="1534450" y="3306358"/>
                </a:lnTo>
                <a:lnTo>
                  <a:pt x="1534450" y="3586916"/>
                </a:lnTo>
                <a:lnTo>
                  <a:pt x="1534450" y="3674717"/>
                </a:lnTo>
                <a:lnTo>
                  <a:pt x="1534450" y="3955274"/>
                </a:lnTo>
                <a:lnTo>
                  <a:pt x="1534450" y="3997950"/>
                </a:lnTo>
                <a:lnTo>
                  <a:pt x="1534450" y="4278508"/>
                </a:lnTo>
                <a:lnTo>
                  <a:pt x="1534450" y="4689832"/>
                </a:lnTo>
                <a:lnTo>
                  <a:pt x="1534450" y="4970389"/>
                </a:lnTo>
                <a:lnTo>
                  <a:pt x="1534450" y="5013066"/>
                </a:lnTo>
                <a:lnTo>
                  <a:pt x="1534450" y="5293623"/>
                </a:lnTo>
                <a:lnTo>
                  <a:pt x="1534450" y="5381423"/>
                </a:lnTo>
                <a:lnTo>
                  <a:pt x="1534450" y="5661981"/>
                </a:lnTo>
                <a:lnTo>
                  <a:pt x="1534450" y="5704658"/>
                </a:lnTo>
                <a:lnTo>
                  <a:pt x="1534450" y="5985215"/>
                </a:lnTo>
                <a:cubicBezTo>
                  <a:pt x="1534450" y="6100550"/>
                  <a:pt x="1426336" y="6194605"/>
                  <a:pt x="1291991" y="6194605"/>
                </a:cubicBezTo>
                <a:lnTo>
                  <a:pt x="1021020" y="6194605"/>
                </a:lnTo>
                <a:lnTo>
                  <a:pt x="951383" y="6194605"/>
                </a:lnTo>
                <a:lnTo>
                  <a:pt x="842515" y="6194605"/>
                </a:lnTo>
                <a:lnTo>
                  <a:pt x="680412" y="6194605"/>
                </a:lnTo>
                <a:lnTo>
                  <a:pt x="571543" y="6194605"/>
                </a:lnTo>
                <a:lnTo>
                  <a:pt x="501908" y="6194605"/>
                </a:lnTo>
                <a:lnTo>
                  <a:pt x="230937" y="6194605"/>
                </a:lnTo>
                <a:lnTo>
                  <a:pt x="0" y="6194605"/>
                </a:lnTo>
                <a:lnTo>
                  <a:pt x="0" y="6054968"/>
                </a:lnTo>
                <a:lnTo>
                  <a:pt x="0" y="5508071"/>
                </a:lnTo>
                <a:lnTo>
                  <a:pt x="0" y="5367526"/>
                </a:lnTo>
                <a:lnTo>
                  <a:pt x="0" y="5147800"/>
                </a:lnTo>
                <a:lnTo>
                  <a:pt x="0" y="4820627"/>
                </a:lnTo>
                <a:lnTo>
                  <a:pt x="0" y="4600898"/>
                </a:lnTo>
                <a:lnTo>
                  <a:pt x="0" y="4460357"/>
                </a:lnTo>
                <a:lnTo>
                  <a:pt x="0" y="3913457"/>
                </a:lnTo>
                <a:lnTo>
                  <a:pt x="1" y="3913457"/>
                </a:lnTo>
                <a:lnTo>
                  <a:pt x="1" y="3391103"/>
                </a:lnTo>
                <a:lnTo>
                  <a:pt x="1" y="3288458"/>
                </a:lnTo>
                <a:lnTo>
                  <a:pt x="0" y="3288458"/>
                </a:lnTo>
                <a:lnTo>
                  <a:pt x="0" y="3182336"/>
                </a:lnTo>
                <a:lnTo>
                  <a:pt x="1" y="3182336"/>
                </a:lnTo>
                <a:lnTo>
                  <a:pt x="1" y="2930973"/>
                </a:lnTo>
                <a:lnTo>
                  <a:pt x="0" y="2930973"/>
                </a:lnTo>
                <a:lnTo>
                  <a:pt x="0" y="2604180"/>
                </a:lnTo>
                <a:lnTo>
                  <a:pt x="0" y="2383049"/>
                </a:lnTo>
                <a:lnTo>
                  <a:pt x="0" y="1836151"/>
                </a:lnTo>
                <a:lnTo>
                  <a:pt x="0" y="1695606"/>
                </a:lnTo>
                <a:lnTo>
                  <a:pt x="0" y="1475879"/>
                </a:lnTo>
                <a:lnTo>
                  <a:pt x="0" y="1148708"/>
                </a:lnTo>
                <a:lnTo>
                  <a:pt x="0" y="928979"/>
                </a:lnTo>
                <a:lnTo>
                  <a:pt x="0" y="788436"/>
                </a:lnTo>
                <a:lnTo>
                  <a:pt x="0" y="241537"/>
                </a:lnTo>
                <a:lnTo>
                  <a:pt x="1" y="241537"/>
                </a:lnTo>
                <a:close/>
              </a:path>
            </a:pathLst>
          </a:custGeom>
          <a:solidFill>
            <a:srgbClr val="EC7C69"/>
          </a:solidFill>
          <a:ln w="24491" cap="flat">
            <a:noFill/>
            <a:prstDash val="solid"/>
            <a:miter/>
          </a:ln>
        </p:spPr>
        <p:txBody>
          <a:bodyPr wrap="square" rtlCol="0" anchor="ctr">
            <a:noAutofit/>
          </a:bodyPr>
          <a:lstStyle/>
          <a:p>
            <a:endParaRPr lang="en-US"/>
          </a:p>
        </p:txBody>
      </p:sp>
      <p:cxnSp>
        <p:nvCxnSpPr>
          <p:cNvPr id="10" name="Straight Connector 9">
            <a:extLst>
              <a:ext uri="{FF2B5EF4-FFF2-40B4-BE49-F238E27FC236}">
                <a16:creationId xmlns:a16="http://schemas.microsoft.com/office/drawing/2014/main" id="{568FE330-5778-6292-C016-2A209DE2DB1B}"/>
              </a:ext>
            </a:extLst>
          </p:cNvPr>
          <p:cNvCxnSpPr>
            <a:cxnSpLocks/>
          </p:cNvCxnSpPr>
          <p:nvPr/>
        </p:nvCxnSpPr>
        <p:spPr>
          <a:xfrm>
            <a:off x="1839464" y="1027171"/>
            <a:ext cx="91059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8F601594-BE46-0212-50F2-33EDB3719A1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63</a:t>
            </a:fld>
            <a:endParaRPr lang="fr-CA" sz="1200" dirty="0"/>
          </a:p>
        </p:txBody>
      </p:sp>
      <p:sp>
        <p:nvSpPr>
          <p:cNvPr id="2" name="TextBox 1">
            <a:extLst>
              <a:ext uri="{FF2B5EF4-FFF2-40B4-BE49-F238E27FC236}">
                <a16:creationId xmlns:a16="http://schemas.microsoft.com/office/drawing/2014/main" id="{0FD02E7B-AE0C-319A-2DA9-6589B4448237}"/>
              </a:ext>
            </a:extLst>
          </p:cNvPr>
          <p:cNvSpPr txBox="1"/>
          <p:nvPr/>
        </p:nvSpPr>
        <p:spPr>
          <a:xfrm>
            <a:off x="2039426" y="1231046"/>
            <a:ext cx="8900381" cy="3927485"/>
          </a:xfrm>
          <a:prstGeom prst="rect">
            <a:avLst/>
          </a:prstGeom>
          <a:noFill/>
        </p:spPr>
        <p:txBody>
          <a:bodyPr wrap="square">
            <a:spAutoFit/>
          </a:bodyPr>
          <a:lstStyle/>
          <a:p>
            <a:pPr>
              <a:lnSpc>
                <a:spcPts val="2340"/>
              </a:lnSpc>
            </a:pPr>
            <a:endParaRPr lang="en-US" sz="2200" dirty="0"/>
          </a:p>
          <a:p>
            <a:pPr>
              <a:lnSpc>
                <a:spcPts val="2340"/>
              </a:lnSpc>
            </a:pPr>
            <a:r>
              <a:rPr lang="en-US" sz="2200" b="1" dirty="0">
                <a:solidFill>
                  <a:srgbClr val="494949"/>
                </a:solidFill>
              </a:rPr>
              <a:t>Moreover, sustainability has become a pivotal factor in accommodation choices. </a:t>
            </a:r>
          </a:p>
          <a:p>
            <a:pPr>
              <a:lnSpc>
                <a:spcPts val="2340"/>
              </a:lnSpc>
            </a:pPr>
            <a:endParaRPr lang="en-US" sz="2200" b="1" dirty="0">
              <a:solidFill>
                <a:srgbClr val="494949"/>
              </a:solidFill>
            </a:endParaRPr>
          </a:p>
          <a:p>
            <a:pPr>
              <a:lnSpc>
                <a:spcPts val="2340"/>
              </a:lnSpc>
            </a:pPr>
            <a:r>
              <a:rPr lang="en-US" sz="2200" dirty="0">
                <a:solidFill>
                  <a:srgbClr val="494949"/>
                </a:solidFill>
              </a:rPr>
              <a:t>A 2023 report by the </a:t>
            </a:r>
            <a:r>
              <a:rPr lang="en-US" sz="2200" dirty="0">
                <a:solidFill>
                  <a:srgbClr val="E96751"/>
                </a:solidFill>
                <a:hlinkClick r:id="rId2">
                  <a:extLst>
                    <a:ext uri="{A12FA001-AC4F-418D-AE19-62706E023703}">
                      <ahyp:hlinkClr xmlns:ahyp="http://schemas.microsoft.com/office/drawing/2018/hyperlinkcolor" val="tx"/>
                    </a:ext>
                  </a:extLst>
                </a:hlinkClick>
              </a:rPr>
              <a:t>World Tourism Organisation (UNWTO)</a:t>
            </a:r>
            <a:r>
              <a:rPr lang="en-US" sz="2200" dirty="0">
                <a:solidFill>
                  <a:srgbClr val="E96751"/>
                </a:solidFill>
              </a:rPr>
              <a:t> </a:t>
            </a:r>
            <a:r>
              <a:rPr lang="en-US" sz="2200" dirty="0"/>
              <a:t>revealed that </a:t>
            </a:r>
            <a:r>
              <a:rPr lang="en-US" sz="2200" b="1" i="1" dirty="0">
                <a:solidFill>
                  <a:srgbClr val="E54C33"/>
                </a:solidFill>
              </a:rPr>
              <a:t>73% </a:t>
            </a:r>
            <a:r>
              <a:rPr lang="en-US" sz="2200" i="1" dirty="0">
                <a:solidFill>
                  <a:srgbClr val="E54C33"/>
                </a:solidFill>
              </a:rPr>
              <a:t>of global tourists prefer to stay in establishments that implement sustainable practices</a:t>
            </a:r>
            <a:r>
              <a:rPr lang="en-US" sz="2200" dirty="0">
                <a:solidFill>
                  <a:srgbClr val="E54C33"/>
                </a:solidFill>
              </a:rPr>
              <a:t>. </a:t>
            </a:r>
          </a:p>
          <a:p>
            <a:pPr>
              <a:lnSpc>
                <a:spcPts val="2340"/>
              </a:lnSpc>
            </a:pPr>
            <a:endParaRPr lang="en-US" sz="2200" dirty="0"/>
          </a:p>
          <a:p>
            <a:pPr>
              <a:lnSpc>
                <a:spcPts val="2340"/>
              </a:lnSpc>
            </a:pPr>
            <a:r>
              <a:rPr lang="en-US" sz="2200" dirty="0"/>
              <a:t>This preference is reflected in the growth of the ecotourism market, which is expected to reach </a:t>
            </a:r>
            <a:r>
              <a:rPr lang="en-US" sz="2200" b="1" dirty="0">
                <a:solidFill>
                  <a:srgbClr val="459597"/>
                </a:solidFill>
              </a:rPr>
              <a:t>€245.41 billion by 2025, representing a 13.1% increase from the previous year</a:t>
            </a:r>
            <a:r>
              <a:rPr lang="en-US" sz="2200" b="1" i="1" dirty="0">
                <a:solidFill>
                  <a:srgbClr val="459597"/>
                </a:solidFill>
              </a:rPr>
              <a:t>.</a:t>
            </a:r>
          </a:p>
          <a:p>
            <a:pPr>
              <a:lnSpc>
                <a:spcPts val="2340"/>
              </a:lnSpc>
            </a:pPr>
            <a:endParaRPr lang="en-US" sz="2200" dirty="0"/>
          </a:p>
          <a:p>
            <a:pPr>
              <a:lnSpc>
                <a:spcPts val="2340"/>
              </a:lnSpc>
              <a:spcAft>
                <a:spcPts val="600"/>
              </a:spcAft>
            </a:pPr>
            <a:endParaRPr lang="en-US" sz="2200" dirty="0"/>
          </a:p>
        </p:txBody>
      </p:sp>
      <p:pic>
        <p:nvPicPr>
          <p:cNvPr id="14" name="Picture 13">
            <a:extLst>
              <a:ext uri="{FF2B5EF4-FFF2-40B4-BE49-F238E27FC236}">
                <a16:creationId xmlns:a16="http://schemas.microsoft.com/office/drawing/2014/main" id="{1C19C6E3-2226-5219-002B-194882F2FEE0}"/>
              </a:ext>
            </a:extLst>
          </p:cNvPr>
          <p:cNvPicPr>
            <a:picLocks noChangeAspect="1"/>
          </p:cNvPicPr>
          <p:nvPr/>
        </p:nvPicPr>
        <p:blipFill>
          <a:blip r:embed="rId3">
            <a:alphaModFix amt="33000"/>
            <a:biLevel thresh="25000"/>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1284550" y="4197350"/>
            <a:ext cx="3580276" cy="2659133"/>
          </a:xfrm>
          <a:prstGeom prst="rect">
            <a:avLst/>
          </a:prstGeom>
        </p:spPr>
      </p:pic>
      <p:sp>
        <p:nvSpPr>
          <p:cNvPr id="5" name="Text Placeholder 5">
            <a:extLst>
              <a:ext uri="{FF2B5EF4-FFF2-40B4-BE49-F238E27FC236}">
                <a16:creationId xmlns:a16="http://schemas.microsoft.com/office/drawing/2014/main" id="{CE66AA0E-DBB7-10E7-9AF4-8B48487E5C6F}"/>
              </a:ext>
            </a:extLst>
          </p:cNvPr>
          <p:cNvSpPr txBox="1">
            <a:spLocks/>
          </p:cNvSpPr>
          <p:nvPr/>
        </p:nvSpPr>
        <p:spPr>
          <a:xfrm>
            <a:off x="2039427" y="400242"/>
            <a:ext cx="8395403"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solidFill>
                  <a:srgbClr val="459597"/>
                </a:solidFill>
              </a:rPr>
              <a:t>Understanding Key Visitor Motivations!</a:t>
            </a:r>
          </a:p>
          <a:p>
            <a:pPr>
              <a:lnSpc>
                <a:spcPts val="2900"/>
              </a:lnSpc>
            </a:pPr>
            <a:endParaRPr lang="en-US" dirty="0"/>
          </a:p>
        </p:txBody>
      </p:sp>
      <p:sp>
        <p:nvSpPr>
          <p:cNvPr id="6" name="Text Placeholder 3">
            <a:extLst>
              <a:ext uri="{FF2B5EF4-FFF2-40B4-BE49-F238E27FC236}">
                <a16:creationId xmlns:a16="http://schemas.microsoft.com/office/drawing/2014/main" id="{4301612D-74CB-87BC-2F88-05894E4BF5CA}"/>
              </a:ext>
            </a:extLst>
          </p:cNvPr>
          <p:cNvSpPr txBox="1">
            <a:spLocks/>
          </p:cNvSpPr>
          <p:nvPr/>
        </p:nvSpPr>
        <p:spPr>
          <a:xfrm rot="16200000">
            <a:off x="-983297" y="1835609"/>
            <a:ext cx="4099836" cy="1229105"/>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620"/>
              </a:lnSpc>
            </a:pPr>
            <a:r>
              <a:rPr lang="en-US" dirty="0">
                <a:solidFill>
                  <a:schemeClr val="bg1"/>
                </a:solidFill>
              </a:rPr>
              <a:t>The ATA Value</a:t>
            </a:r>
          </a:p>
          <a:p>
            <a:pPr algn="r">
              <a:lnSpc>
                <a:spcPts val="3620"/>
              </a:lnSpc>
            </a:pPr>
            <a:endParaRPr lang="en-US" dirty="0">
              <a:solidFill>
                <a:schemeClr val="bg1"/>
              </a:solidFill>
            </a:endParaRPr>
          </a:p>
        </p:txBody>
      </p:sp>
      <p:sp>
        <p:nvSpPr>
          <p:cNvPr id="18" name="TextBox 17">
            <a:extLst>
              <a:ext uri="{FF2B5EF4-FFF2-40B4-BE49-F238E27FC236}">
                <a16:creationId xmlns:a16="http://schemas.microsoft.com/office/drawing/2014/main" id="{EDABDB28-5194-DA97-A12C-3BCC1D702DC8}"/>
              </a:ext>
            </a:extLst>
          </p:cNvPr>
          <p:cNvSpPr txBox="1"/>
          <p:nvPr/>
        </p:nvSpPr>
        <p:spPr>
          <a:xfrm>
            <a:off x="2914783" y="5379607"/>
            <a:ext cx="4357149" cy="923330"/>
          </a:xfrm>
          <a:prstGeom prst="rect">
            <a:avLst/>
          </a:prstGeom>
          <a:noFill/>
        </p:spPr>
        <p:txBody>
          <a:bodyPr wrap="square" rtlCol="0">
            <a:spAutoFit/>
          </a:bodyPr>
          <a:lstStyle/>
          <a:p>
            <a:r>
              <a:rPr lang="en-IE" b="1" dirty="0">
                <a:solidFill>
                  <a:srgbClr val="494949"/>
                </a:solidFill>
              </a:rPr>
              <a:t>Recommended Reading</a:t>
            </a:r>
          </a:p>
          <a:p>
            <a:r>
              <a:rPr lang="en-US" dirty="0">
                <a:solidFill>
                  <a:srgbClr val="459597"/>
                </a:solidFill>
                <a:hlinkClick r:id="rId5">
                  <a:extLst>
                    <a:ext uri="{A12FA001-AC4F-418D-AE19-62706E023703}">
                      <ahyp:hlinkClr xmlns:ahyp="http://schemas.microsoft.com/office/drawing/2018/hyperlinkcolor" val="tx"/>
                    </a:ext>
                  </a:extLst>
                </a:hlinkClick>
              </a:rPr>
              <a:t>Cost vs Conscience: Booking.com Delves into the Dilemma Dividing Sustainable Travel</a:t>
            </a:r>
            <a:endParaRPr lang="en-US" dirty="0">
              <a:solidFill>
                <a:srgbClr val="459597"/>
              </a:solidFill>
            </a:endParaRPr>
          </a:p>
        </p:txBody>
      </p:sp>
      <p:sp>
        <p:nvSpPr>
          <p:cNvPr id="20" name="Freeform 19">
            <a:extLst>
              <a:ext uri="{FF2B5EF4-FFF2-40B4-BE49-F238E27FC236}">
                <a16:creationId xmlns:a16="http://schemas.microsoft.com/office/drawing/2014/main" id="{4792C973-759D-D5C4-423D-139D042ACCC5}"/>
              </a:ext>
            </a:extLst>
          </p:cNvPr>
          <p:cNvSpPr/>
          <p:nvPr/>
        </p:nvSpPr>
        <p:spPr>
          <a:xfrm rot="5400000">
            <a:off x="3871409" y="3421945"/>
            <a:ext cx="2129299" cy="5280665"/>
          </a:xfrm>
          <a:custGeom>
            <a:avLst/>
            <a:gdLst>
              <a:gd name="connsiteX0" fmla="*/ 0 w 2129299"/>
              <a:gd name="connsiteY0" fmla="*/ 4857508 h 5280665"/>
              <a:gd name="connsiteX1" fmla="*/ 0 w 2129299"/>
              <a:gd name="connsiteY1" fmla="*/ 4384590 h 5280665"/>
              <a:gd name="connsiteX2" fmla="*/ 0 w 2129299"/>
              <a:gd name="connsiteY2" fmla="*/ 4263056 h 5280665"/>
              <a:gd name="connsiteX3" fmla="*/ 0 w 2129299"/>
              <a:gd name="connsiteY3" fmla="*/ 4073053 h 5280665"/>
              <a:gd name="connsiteX4" fmla="*/ 0 w 2129299"/>
              <a:gd name="connsiteY4" fmla="*/ 3790140 h 5280665"/>
              <a:gd name="connsiteX5" fmla="*/ 0 w 2129299"/>
              <a:gd name="connsiteY5" fmla="*/ 3600135 h 5280665"/>
              <a:gd name="connsiteX6" fmla="*/ 0 w 2129299"/>
              <a:gd name="connsiteY6" fmla="*/ 3478602 h 5280665"/>
              <a:gd name="connsiteX7" fmla="*/ 0 w 2129299"/>
              <a:gd name="connsiteY7" fmla="*/ 3005684 h 5280665"/>
              <a:gd name="connsiteX8" fmla="*/ 0 w 2129299"/>
              <a:gd name="connsiteY8" fmla="*/ 2553995 h 5280665"/>
              <a:gd name="connsiteX9" fmla="*/ 0 w 2129299"/>
              <a:gd name="connsiteY9" fmla="*/ 2553993 h 5280665"/>
              <a:gd name="connsiteX10" fmla="*/ 0 w 2129299"/>
              <a:gd name="connsiteY10" fmla="*/ 2314522 h 5280665"/>
              <a:gd name="connsiteX11" fmla="*/ 0 w 2129299"/>
              <a:gd name="connsiteY11" fmla="*/ 2081079 h 5280665"/>
              <a:gd name="connsiteX12" fmla="*/ 0 w 2129299"/>
              <a:gd name="connsiteY12" fmla="*/ 2081074 h 5280665"/>
              <a:gd name="connsiteX13" fmla="*/ 0 w 2129299"/>
              <a:gd name="connsiteY13" fmla="*/ 1959546 h 5280665"/>
              <a:gd name="connsiteX14" fmla="*/ 0 w 2129299"/>
              <a:gd name="connsiteY14" fmla="*/ 1959544 h 5280665"/>
              <a:gd name="connsiteX15" fmla="*/ 0 w 2129299"/>
              <a:gd name="connsiteY15" fmla="*/ 1841604 h 5280665"/>
              <a:gd name="connsiteX16" fmla="*/ 0 w 2129299"/>
              <a:gd name="connsiteY16" fmla="*/ 1769542 h 5280665"/>
              <a:gd name="connsiteX17" fmla="*/ 0 w 2129299"/>
              <a:gd name="connsiteY17" fmla="*/ 1769539 h 5280665"/>
              <a:gd name="connsiteX18" fmla="*/ 0 w 2129299"/>
              <a:gd name="connsiteY18" fmla="*/ 1720070 h 5280665"/>
              <a:gd name="connsiteX19" fmla="*/ 0 w 2129299"/>
              <a:gd name="connsiteY19" fmla="*/ 1530067 h 5280665"/>
              <a:gd name="connsiteX20" fmla="*/ 0 w 2129299"/>
              <a:gd name="connsiteY20" fmla="*/ 1486628 h 5280665"/>
              <a:gd name="connsiteX21" fmla="*/ 0 w 2129299"/>
              <a:gd name="connsiteY21" fmla="*/ 1486626 h 5280665"/>
              <a:gd name="connsiteX22" fmla="*/ 0 w 2129299"/>
              <a:gd name="connsiteY22" fmla="*/ 1296624 h 5280665"/>
              <a:gd name="connsiteX23" fmla="*/ 0 w 2129299"/>
              <a:gd name="connsiteY23" fmla="*/ 1296622 h 5280665"/>
              <a:gd name="connsiteX24" fmla="*/ 0 w 2129299"/>
              <a:gd name="connsiteY24" fmla="*/ 1247153 h 5280665"/>
              <a:gd name="connsiteX25" fmla="*/ 0 w 2129299"/>
              <a:gd name="connsiteY25" fmla="*/ 1175092 h 5280665"/>
              <a:gd name="connsiteX26" fmla="*/ 0 w 2129299"/>
              <a:gd name="connsiteY26" fmla="*/ 1175089 h 5280665"/>
              <a:gd name="connsiteX27" fmla="*/ 0 w 2129299"/>
              <a:gd name="connsiteY27" fmla="*/ 1057149 h 5280665"/>
              <a:gd name="connsiteX28" fmla="*/ 0 w 2129299"/>
              <a:gd name="connsiteY28" fmla="*/ 935617 h 5280665"/>
              <a:gd name="connsiteX29" fmla="*/ 0 w 2129299"/>
              <a:gd name="connsiteY29" fmla="*/ 934110 h 5280665"/>
              <a:gd name="connsiteX30" fmla="*/ 0 w 2129299"/>
              <a:gd name="connsiteY30" fmla="*/ 702174 h 5280665"/>
              <a:gd name="connsiteX31" fmla="*/ 0 w 2129299"/>
              <a:gd name="connsiteY31" fmla="*/ 702172 h 5280665"/>
              <a:gd name="connsiteX32" fmla="*/ 0 w 2129299"/>
              <a:gd name="connsiteY32" fmla="*/ 651522 h 5280665"/>
              <a:gd name="connsiteX33" fmla="*/ 0 w 2129299"/>
              <a:gd name="connsiteY33" fmla="*/ 462699 h 5280665"/>
              <a:gd name="connsiteX34" fmla="*/ 0 w 2129299"/>
              <a:gd name="connsiteY34" fmla="*/ 11010 h 5280665"/>
              <a:gd name="connsiteX35" fmla="*/ 0 w 2129299"/>
              <a:gd name="connsiteY35" fmla="*/ 11008 h 5280665"/>
              <a:gd name="connsiteX36" fmla="*/ 0 w 2129299"/>
              <a:gd name="connsiteY36" fmla="*/ 0 h 5280665"/>
              <a:gd name="connsiteX37" fmla="*/ 515667 w 2129299"/>
              <a:gd name="connsiteY37" fmla="*/ 0 h 5280665"/>
              <a:gd name="connsiteX38" fmla="*/ 621018 w 2129299"/>
              <a:gd name="connsiteY38" fmla="*/ 0 h 5280665"/>
              <a:gd name="connsiteX39" fmla="*/ 1207013 w 2129299"/>
              <a:gd name="connsiteY39" fmla="*/ 0 h 5280665"/>
              <a:gd name="connsiteX40" fmla="*/ 1313582 w 2129299"/>
              <a:gd name="connsiteY40" fmla="*/ 0 h 5280665"/>
              <a:gd name="connsiteX41" fmla="*/ 1722679 w 2129299"/>
              <a:gd name="connsiteY41" fmla="*/ 0 h 5280665"/>
              <a:gd name="connsiteX42" fmla="*/ 1828030 w 2129299"/>
              <a:gd name="connsiteY42" fmla="*/ 0 h 5280665"/>
              <a:gd name="connsiteX43" fmla="*/ 2129299 w 2129299"/>
              <a:gd name="connsiteY43" fmla="*/ 0 h 5280665"/>
              <a:gd name="connsiteX44" fmla="*/ 2129299 w 2129299"/>
              <a:gd name="connsiteY44" fmla="*/ 84409 h 5280665"/>
              <a:gd name="connsiteX45" fmla="*/ 2129299 w 2129299"/>
              <a:gd name="connsiteY45" fmla="*/ 588968 h 5280665"/>
              <a:gd name="connsiteX46" fmla="*/ 2129299 w 2129299"/>
              <a:gd name="connsiteY46" fmla="*/ 2703061 h 5280665"/>
              <a:gd name="connsiteX47" fmla="*/ 2129299 w 2129299"/>
              <a:gd name="connsiteY47" fmla="*/ 3669127 h 5280665"/>
              <a:gd name="connsiteX48" fmla="*/ 2129299 w 2129299"/>
              <a:gd name="connsiteY48" fmla="*/ 3816082 h 5280665"/>
              <a:gd name="connsiteX49" fmla="*/ 2129299 w 2129299"/>
              <a:gd name="connsiteY49" fmla="*/ 4386737 h 5280665"/>
              <a:gd name="connsiteX50" fmla="*/ 2129299 w 2129299"/>
              <a:gd name="connsiteY50" fmla="*/ 4535392 h 5280665"/>
              <a:gd name="connsiteX51" fmla="*/ 2129299 w 2129299"/>
              <a:gd name="connsiteY51" fmla="*/ 5280665 h 5280665"/>
              <a:gd name="connsiteX52" fmla="*/ 2062103 w 2129299"/>
              <a:gd name="connsiteY52" fmla="*/ 5280665 h 5280665"/>
              <a:gd name="connsiteX53" fmla="*/ 1572455 w 2129299"/>
              <a:gd name="connsiteY53" fmla="*/ 5280665 h 5280665"/>
              <a:gd name="connsiteX54" fmla="*/ 1419221 w 2129299"/>
              <a:gd name="connsiteY54" fmla="*/ 5280665 h 5280665"/>
              <a:gd name="connsiteX55" fmla="*/ 929573 w 2129299"/>
              <a:gd name="connsiteY55" fmla="*/ 5280665 h 5280665"/>
              <a:gd name="connsiteX56" fmla="*/ 855090 w 2129299"/>
              <a:gd name="connsiteY56" fmla="*/ 5280665 h 5280665"/>
              <a:gd name="connsiteX57" fmla="*/ 365443 w 2129299"/>
              <a:gd name="connsiteY57" fmla="*/ 5280665 h 5280665"/>
              <a:gd name="connsiteX58" fmla="*/ 0 w 2129299"/>
              <a:gd name="connsiteY58" fmla="*/ 4857508 h 528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29299" h="5280665">
                <a:moveTo>
                  <a:pt x="0" y="4857508"/>
                </a:moveTo>
                <a:lnTo>
                  <a:pt x="0" y="4384590"/>
                </a:lnTo>
                <a:lnTo>
                  <a:pt x="0" y="4263056"/>
                </a:lnTo>
                <a:lnTo>
                  <a:pt x="0" y="4073053"/>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386737"/>
                </a:lnTo>
                <a:lnTo>
                  <a:pt x="2129299" y="4535392"/>
                </a:lnTo>
                <a:lnTo>
                  <a:pt x="2129299" y="5280665"/>
                </a:lnTo>
                <a:lnTo>
                  <a:pt x="2062103" y="5280665"/>
                </a:lnTo>
                <a:lnTo>
                  <a:pt x="1572455" y="5280665"/>
                </a:lnTo>
                <a:lnTo>
                  <a:pt x="1419221" y="5280665"/>
                </a:lnTo>
                <a:lnTo>
                  <a:pt x="929573" y="5280665"/>
                </a:lnTo>
                <a:lnTo>
                  <a:pt x="855090" y="5280665"/>
                </a:lnTo>
                <a:lnTo>
                  <a:pt x="365443" y="5280665"/>
                </a:lnTo>
                <a:cubicBezTo>
                  <a:pt x="164152" y="5280665"/>
                  <a:pt x="0" y="5091976"/>
                  <a:pt x="0" y="4857508"/>
                </a:cubicBezTo>
                <a:close/>
              </a:path>
            </a:pathLst>
          </a:custGeom>
          <a:noFill/>
          <a:ln w="24491" cap="flat">
            <a:solidFill>
              <a:srgbClr val="EC7C69"/>
            </a:solidFill>
            <a:prstDash val="solid"/>
            <a:miter/>
          </a:ln>
        </p:spPr>
        <p:txBody>
          <a:bodyPr wrap="square" rtlCol="0" anchor="ctr">
            <a:noAutofit/>
          </a:bodyPr>
          <a:lstStyle/>
          <a:p>
            <a:endParaRPr lang="en-US"/>
          </a:p>
        </p:txBody>
      </p:sp>
      <p:pic>
        <p:nvPicPr>
          <p:cNvPr id="21" name="Picture 20">
            <a:extLst>
              <a:ext uri="{FF2B5EF4-FFF2-40B4-BE49-F238E27FC236}">
                <a16:creationId xmlns:a16="http://schemas.microsoft.com/office/drawing/2014/main" id="{399CAA84-DF6C-054F-37DF-3C36DD60D589}"/>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Layer>
                </a14:imgProps>
              </a:ext>
            </a:extLst>
          </a:blip>
          <a:stretch>
            <a:fillRect/>
          </a:stretch>
        </p:blipFill>
        <p:spPr>
          <a:xfrm>
            <a:off x="1895611" y="5419359"/>
            <a:ext cx="793523" cy="789905"/>
          </a:xfrm>
          <a:prstGeom prst="ellipse">
            <a:avLst/>
          </a:prstGeom>
        </p:spPr>
      </p:pic>
    </p:spTree>
    <p:extLst>
      <p:ext uri="{BB962C8B-B14F-4D97-AF65-F5344CB8AC3E}">
        <p14:creationId xmlns:p14="http://schemas.microsoft.com/office/powerpoint/2010/main" val="5764618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A7857-67B5-0C6E-BC24-EECAEB325084}"/>
            </a:ext>
          </a:extLst>
        </p:cNvPr>
        <p:cNvGrpSpPr/>
        <p:nvPr/>
      </p:nvGrpSpPr>
      <p:grpSpPr>
        <a:xfrm>
          <a:off x="0" y="0"/>
          <a:ext cx="0" cy="0"/>
          <a:chOff x="0" y="0"/>
          <a:chExt cx="0" cy="0"/>
        </a:xfrm>
      </p:grpSpPr>
      <p:sp>
        <p:nvSpPr>
          <p:cNvPr id="18" name="Text Placeholder 4">
            <a:extLst>
              <a:ext uri="{FF2B5EF4-FFF2-40B4-BE49-F238E27FC236}">
                <a16:creationId xmlns:a16="http://schemas.microsoft.com/office/drawing/2014/main" id="{BF18B231-8957-6A7E-965C-9318B0C2CD27}"/>
              </a:ext>
            </a:extLst>
          </p:cNvPr>
          <p:cNvSpPr>
            <a:spLocks noGrp="1"/>
          </p:cNvSpPr>
          <p:nvPr>
            <p:ph type="body" sz="quarter" idx="18"/>
          </p:nvPr>
        </p:nvSpPr>
        <p:spPr>
          <a:xfrm>
            <a:off x="423359" y="2016882"/>
            <a:ext cx="2467326" cy="1049221"/>
          </a:xfrm>
        </p:spPr>
        <p:txBody>
          <a:bodyPr/>
          <a:lstStyle/>
          <a:p>
            <a:pPr>
              <a:lnSpc>
                <a:spcPts val="3740"/>
              </a:lnSpc>
            </a:pPr>
            <a:r>
              <a:rPr lang="en-US" sz="4400" b="1" dirty="0"/>
              <a:t>Growing Trend</a:t>
            </a:r>
          </a:p>
        </p:txBody>
      </p:sp>
      <p:sp>
        <p:nvSpPr>
          <p:cNvPr id="19" name="Text Placeholder 5">
            <a:extLst>
              <a:ext uri="{FF2B5EF4-FFF2-40B4-BE49-F238E27FC236}">
                <a16:creationId xmlns:a16="http://schemas.microsoft.com/office/drawing/2014/main" id="{6CD91D32-2BB4-AA89-BE18-47883ED04EA8}"/>
              </a:ext>
            </a:extLst>
          </p:cNvPr>
          <p:cNvSpPr>
            <a:spLocks noGrp="1"/>
          </p:cNvSpPr>
          <p:nvPr>
            <p:ph type="body" sz="quarter" idx="19"/>
          </p:nvPr>
        </p:nvSpPr>
        <p:spPr>
          <a:xfrm>
            <a:off x="423358" y="941779"/>
            <a:ext cx="1197303" cy="385564"/>
          </a:xfrm>
        </p:spPr>
        <p:txBody>
          <a:bodyPr/>
          <a:lstStyle/>
          <a:p>
            <a:r>
              <a:rPr lang="en-US" dirty="0"/>
              <a:t>01</a:t>
            </a:r>
          </a:p>
        </p:txBody>
      </p:sp>
      <p:sp>
        <p:nvSpPr>
          <p:cNvPr id="21" name="Text Placeholder 3">
            <a:extLst>
              <a:ext uri="{FF2B5EF4-FFF2-40B4-BE49-F238E27FC236}">
                <a16:creationId xmlns:a16="http://schemas.microsoft.com/office/drawing/2014/main" id="{95C4CB60-7769-FD84-C7B2-A7F9D95ECABC}"/>
              </a:ext>
            </a:extLst>
          </p:cNvPr>
          <p:cNvSpPr>
            <a:spLocks noGrp="1"/>
          </p:cNvSpPr>
          <p:nvPr>
            <p:ph type="body" sz="quarter" idx="21"/>
          </p:nvPr>
        </p:nvSpPr>
        <p:spPr>
          <a:xfrm>
            <a:off x="4048492" y="1708484"/>
            <a:ext cx="6799595" cy="3773184"/>
          </a:xfrm>
          <a:prstGeom prst="rect">
            <a:avLst/>
          </a:prstGeom>
        </p:spPr>
        <p:txBody>
          <a:bodyPr lIns="91440" tIns="45720" rIns="91440" bIns="45720" anchor="t"/>
          <a:lstStyle/>
          <a:p>
            <a:pPr>
              <a:lnSpc>
                <a:spcPts val="2340"/>
              </a:lnSpc>
              <a:spcAft>
                <a:spcPts val="1200"/>
              </a:spcAft>
            </a:pPr>
            <a:r>
              <a:rPr lang="en-US" dirty="0"/>
              <a:t>The convergence of </a:t>
            </a:r>
            <a:r>
              <a:rPr lang="en-US" b="1" dirty="0"/>
              <a:t>wellness, sustainability, and </a:t>
            </a:r>
            <a:r>
              <a:rPr lang="en-US" b="1" dirty="0" err="1"/>
              <a:t>personalisation</a:t>
            </a:r>
            <a:r>
              <a:rPr lang="en-US" dirty="0"/>
              <a:t> is shaping 2025 as a turning point for tourism—and it’s not just a cultural shift, it’s an economic one. As </a:t>
            </a:r>
            <a:r>
              <a:rPr lang="en-US" dirty="0" err="1"/>
              <a:t>travellers</a:t>
            </a:r>
            <a:r>
              <a:rPr lang="en-US" dirty="0"/>
              <a:t> move away from crowded destinations and toward </a:t>
            </a:r>
            <a:r>
              <a:rPr lang="en-US" b="1" dirty="0"/>
              <a:t>unique, values-driven stays</a:t>
            </a:r>
            <a:r>
              <a:rPr lang="en-US" dirty="0"/>
              <a:t>, the demand for </a:t>
            </a:r>
            <a:r>
              <a:rPr lang="en-US" b="1" dirty="0"/>
              <a:t>alternative accommodations</a:t>
            </a:r>
            <a:r>
              <a:rPr lang="en-US" dirty="0"/>
              <a:t> in rural and off-grid areas is rapidly increasing. This shift presents new commercial opportunities for those who are ready to offer immersive, low-impact, high-value experiences.</a:t>
            </a:r>
          </a:p>
          <a:p>
            <a:pPr>
              <a:lnSpc>
                <a:spcPts val="2340"/>
              </a:lnSpc>
              <a:spcAft>
                <a:spcPts val="1200"/>
              </a:spcAft>
            </a:pPr>
            <a:endParaRPr lang="en-US" b="1" dirty="0">
              <a:solidFill>
                <a:srgbClr val="E96751"/>
              </a:solidFill>
            </a:endParaRPr>
          </a:p>
        </p:txBody>
      </p:sp>
      <p:sp>
        <p:nvSpPr>
          <p:cNvPr id="22" name="Slide Number Placeholder 5">
            <a:extLst>
              <a:ext uri="{FF2B5EF4-FFF2-40B4-BE49-F238E27FC236}">
                <a16:creationId xmlns:a16="http://schemas.microsoft.com/office/drawing/2014/main" id="{F84B5370-BA07-E031-B498-14832F33184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64</a:t>
            </a:fld>
            <a:endParaRPr lang="fr-CA" sz="1200" dirty="0"/>
          </a:p>
        </p:txBody>
      </p:sp>
      <p:sp>
        <p:nvSpPr>
          <p:cNvPr id="24" name="TextBox 23">
            <a:extLst>
              <a:ext uri="{FF2B5EF4-FFF2-40B4-BE49-F238E27FC236}">
                <a16:creationId xmlns:a16="http://schemas.microsoft.com/office/drawing/2014/main" id="{9C64A209-5942-EB2E-8F11-F5ABA3AA137F}"/>
              </a:ext>
            </a:extLst>
          </p:cNvPr>
          <p:cNvSpPr txBox="1"/>
          <p:nvPr/>
        </p:nvSpPr>
        <p:spPr>
          <a:xfrm>
            <a:off x="4055218" y="5862809"/>
            <a:ext cx="9300847" cy="369332"/>
          </a:xfrm>
          <a:prstGeom prst="rect">
            <a:avLst/>
          </a:prstGeom>
          <a:noFill/>
        </p:spPr>
        <p:txBody>
          <a:bodyPr wrap="square" rtlCol="0">
            <a:spAutoFit/>
          </a:bodyPr>
          <a:lstStyle/>
          <a:p>
            <a:r>
              <a:rPr lang="en-US" dirty="0">
                <a:solidFill>
                  <a:srgbClr val="459597"/>
                </a:solidFill>
                <a:hlinkClick r:id="rId2">
                  <a:extLst>
                    <a:ext uri="{A12FA001-AC4F-418D-AE19-62706E023703}">
                      <ahyp:hlinkClr xmlns:ahyp="http://schemas.microsoft.com/office/drawing/2018/hyperlinkcolor" val="tx"/>
                    </a:ext>
                  </a:extLst>
                </a:hlinkClick>
              </a:rPr>
              <a:t>Hotels are so last year, why everyone is choosing castles, caves, cranes…2025</a:t>
            </a:r>
            <a:endParaRPr lang="en-US" dirty="0">
              <a:solidFill>
                <a:srgbClr val="459597"/>
              </a:solidFill>
            </a:endParaRPr>
          </a:p>
        </p:txBody>
      </p:sp>
      <p:grpSp>
        <p:nvGrpSpPr>
          <p:cNvPr id="25" name="Group 24">
            <a:extLst>
              <a:ext uri="{FF2B5EF4-FFF2-40B4-BE49-F238E27FC236}">
                <a16:creationId xmlns:a16="http://schemas.microsoft.com/office/drawing/2014/main" id="{51E7267A-9C49-0EFC-2240-B1E07A99732E}"/>
              </a:ext>
            </a:extLst>
          </p:cNvPr>
          <p:cNvGrpSpPr/>
          <p:nvPr/>
        </p:nvGrpSpPr>
        <p:grpSpPr>
          <a:xfrm>
            <a:off x="694984" y="4548570"/>
            <a:ext cx="1404339" cy="1154840"/>
            <a:chOff x="793949" y="4205670"/>
            <a:chExt cx="1404339" cy="1154840"/>
          </a:xfrm>
        </p:grpSpPr>
        <p:sp>
          <p:nvSpPr>
            <p:cNvPr id="26" name="Freeform 25">
              <a:extLst>
                <a:ext uri="{FF2B5EF4-FFF2-40B4-BE49-F238E27FC236}">
                  <a16:creationId xmlns:a16="http://schemas.microsoft.com/office/drawing/2014/main" id="{55CBD8FC-8318-7F3B-94DF-A8D8D02040CC}"/>
                </a:ext>
              </a:extLst>
            </p:cNvPr>
            <p:cNvSpPr/>
            <p:nvPr/>
          </p:nvSpPr>
          <p:spPr>
            <a:xfrm>
              <a:off x="1207380" y="4277747"/>
              <a:ext cx="983522" cy="836123"/>
            </a:xfrm>
            <a:custGeom>
              <a:avLst/>
              <a:gdLst>
                <a:gd name="connsiteX0" fmla="*/ 979417 w 983522"/>
                <a:gd name="connsiteY0" fmla="*/ 163975 h 836123"/>
                <a:gd name="connsiteX1" fmla="*/ 914418 w 983522"/>
                <a:gd name="connsiteY1" fmla="*/ 135907 h 836123"/>
                <a:gd name="connsiteX2" fmla="*/ 844987 w 983522"/>
                <a:gd name="connsiteY2" fmla="*/ 149202 h 836123"/>
                <a:gd name="connsiteX3" fmla="*/ 642604 w 983522"/>
                <a:gd name="connsiteY3" fmla="*/ 233406 h 836123"/>
                <a:gd name="connsiteX4" fmla="*/ 262951 w 983522"/>
                <a:gd name="connsiteY4" fmla="*/ 0 h 836123"/>
                <a:gd name="connsiteX5" fmla="*/ 155111 w 983522"/>
                <a:gd name="connsiteY5" fmla="*/ 45795 h 836123"/>
                <a:gd name="connsiteX6" fmla="*/ 463857 w 983522"/>
                <a:gd name="connsiteY6" fmla="*/ 310223 h 836123"/>
                <a:gd name="connsiteX7" fmla="*/ 203861 w 983522"/>
                <a:gd name="connsiteY7" fmla="*/ 418062 h 836123"/>
                <a:gd name="connsiteX8" fmla="*/ 57613 w 983522"/>
                <a:gd name="connsiteY8" fmla="*/ 348631 h 836123"/>
                <a:gd name="connsiteX9" fmla="*/ 0 w 983522"/>
                <a:gd name="connsiteY9" fmla="*/ 375222 h 836123"/>
                <a:gd name="connsiteX10" fmla="*/ 138862 w 983522"/>
                <a:gd name="connsiteY10" fmla="*/ 518515 h 836123"/>
                <a:gd name="connsiteX11" fmla="*/ 147725 w 983522"/>
                <a:gd name="connsiteY11" fmla="*/ 723853 h 836123"/>
                <a:gd name="connsiteX12" fmla="*/ 205338 w 983522"/>
                <a:gd name="connsiteY12" fmla="*/ 697262 h 836123"/>
                <a:gd name="connsiteX13" fmla="*/ 255564 w 983522"/>
                <a:gd name="connsiteY13" fmla="*/ 539196 h 836123"/>
                <a:gd name="connsiteX14" fmla="*/ 515560 w 983522"/>
                <a:gd name="connsiteY14" fmla="*/ 431357 h 836123"/>
                <a:gd name="connsiteX15" fmla="*/ 487493 w 983522"/>
                <a:gd name="connsiteY15" fmla="*/ 836124 h 836123"/>
                <a:gd name="connsiteX16" fmla="*/ 595332 w 983522"/>
                <a:gd name="connsiteY16" fmla="*/ 790329 h 836123"/>
                <a:gd name="connsiteX17" fmla="*/ 695785 w 983522"/>
                <a:gd name="connsiteY17" fmla="*/ 354540 h 836123"/>
                <a:gd name="connsiteX18" fmla="*/ 898168 w 983522"/>
                <a:gd name="connsiteY18" fmla="*/ 270337 h 836123"/>
                <a:gd name="connsiteX19" fmla="*/ 980894 w 983522"/>
                <a:gd name="connsiteY19" fmla="*/ 163975 h 836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3522" h="836123">
                  <a:moveTo>
                    <a:pt x="979417" y="163975"/>
                  </a:moveTo>
                  <a:cubicBezTo>
                    <a:pt x="970554" y="144771"/>
                    <a:pt x="943963" y="135907"/>
                    <a:pt x="914418" y="135907"/>
                  </a:cubicBezTo>
                  <a:cubicBezTo>
                    <a:pt x="890782" y="135907"/>
                    <a:pt x="867146" y="140339"/>
                    <a:pt x="844987" y="149202"/>
                  </a:cubicBezTo>
                  <a:lnTo>
                    <a:pt x="642604" y="233406"/>
                  </a:lnTo>
                  <a:lnTo>
                    <a:pt x="262951" y="0"/>
                  </a:lnTo>
                  <a:lnTo>
                    <a:pt x="155111" y="45795"/>
                  </a:lnTo>
                  <a:lnTo>
                    <a:pt x="463857" y="310223"/>
                  </a:lnTo>
                  <a:lnTo>
                    <a:pt x="203861" y="418062"/>
                  </a:lnTo>
                  <a:lnTo>
                    <a:pt x="57613" y="348631"/>
                  </a:lnTo>
                  <a:lnTo>
                    <a:pt x="0" y="375222"/>
                  </a:lnTo>
                  <a:lnTo>
                    <a:pt x="138862" y="518515"/>
                  </a:lnTo>
                  <a:lnTo>
                    <a:pt x="147725" y="723853"/>
                  </a:lnTo>
                  <a:lnTo>
                    <a:pt x="205338" y="697262"/>
                  </a:lnTo>
                  <a:lnTo>
                    <a:pt x="255564" y="539196"/>
                  </a:lnTo>
                  <a:lnTo>
                    <a:pt x="515560" y="431357"/>
                  </a:lnTo>
                  <a:lnTo>
                    <a:pt x="487493" y="836124"/>
                  </a:lnTo>
                  <a:lnTo>
                    <a:pt x="595332" y="790329"/>
                  </a:lnTo>
                  <a:lnTo>
                    <a:pt x="695785" y="354540"/>
                  </a:lnTo>
                  <a:lnTo>
                    <a:pt x="898168" y="270337"/>
                  </a:lnTo>
                  <a:cubicBezTo>
                    <a:pt x="945440" y="251133"/>
                    <a:pt x="995667" y="200906"/>
                    <a:pt x="980894" y="163975"/>
                  </a:cubicBezTo>
                  <a:close/>
                </a:path>
              </a:pathLst>
            </a:custGeom>
            <a:solidFill>
              <a:srgbClr val="EC7C69"/>
            </a:solidFill>
            <a:ln w="14759"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96D9731A-B83C-1B3A-6AA7-7D6FBBB361B5}"/>
                </a:ext>
              </a:extLst>
            </p:cNvPr>
            <p:cNvSpPr/>
            <p:nvPr/>
          </p:nvSpPr>
          <p:spPr>
            <a:xfrm>
              <a:off x="830681" y="4348963"/>
              <a:ext cx="709080" cy="613058"/>
            </a:xfrm>
            <a:custGeom>
              <a:avLst/>
              <a:gdLst>
                <a:gd name="connsiteX0" fmla="*/ 373744 w 709080"/>
                <a:gd name="connsiteY0" fmla="*/ 50227 h 613058"/>
                <a:gd name="connsiteX1" fmla="*/ 251133 w 709080"/>
                <a:gd name="connsiteY1" fmla="*/ 252610 h 613058"/>
                <a:gd name="connsiteX2" fmla="*/ 103408 w 709080"/>
                <a:gd name="connsiteY2" fmla="*/ 252610 h 613058"/>
                <a:gd name="connsiteX3" fmla="*/ 372267 w 709080"/>
                <a:gd name="connsiteY3" fmla="*/ 50227 h 613058"/>
                <a:gd name="connsiteX4" fmla="*/ 372267 w 709080"/>
                <a:gd name="connsiteY4" fmla="*/ 50227 h 613058"/>
                <a:gd name="connsiteX5" fmla="*/ 39886 w 709080"/>
                <a:gd name="connsiteY5" fmla="*/ 580560 h 613058"/>
                <a:gd name="connsiteX6" fmla="*/ 33977 w 709080"/>
                <a:gd name="connsiteY6" fmla="*/ 521469 h 613058"/>
                <a:gd name="connsiteX7" fmla="*/ 103408 w 709080"/>
                <a:gd name="connsiteY7" fmla="*/ 521469 h 613058"/>
                <a:gd name="connsiteX8" fmla="*/ 146248 w 709080"/>
                <a:gd name="connsiteY8" fmla="*/ 487493 h 613058"/>
                <a:gd name="connsiteX9" fmla="*/ 32500 w 709080"/>
                <a:gd name="connsiteY9" fmla="*/ 487493 h 613058"/>
                <a:gd name="connsiteX10" fmla="*/ 85681 w 709080"/>
                <a:gd name="connsiteY10" fmla="*/ 286587 h 613058"/>
                <a:gd name="connsiteX11" fmla="*/ 242269 w 709080"/>
                <a:gd name="connsiteY11" fmla="*/ 286587 h 613058"/>
                <a:gd name="connsiteX12" fmla="*/ 217156 w 709080"/>
                <a:gd name="connsiteY12" fmla="*/ 440221 h 613058"/>
                <a:gd name="connsiteX13" fmla="*/ 252610 w 709080"/>
                <a:gd name="connsiteY13" fmla="*/ 419539 h 613058"/>
                <a:gd name="connsiteX14" fmla="*/ 276246 w 709080"/>
                <a:gd name="connsiteY14" fmla="*/ 288064 h 613058"/>
                <a:gd name="connsiteX15" fmla="*/ 286587 w 709080"/>
                <a:gd name="connsiteY15" fmla="*/ 254087 h 613058"/>
                <a:gd name="connsiteX16" fmla="*/ 484538 w 709080"/>
                <a:gd name="connsiteY16" fmla="*/ 35454 h 613058"/>
                <a:gd name="connsiteX17" fmla="*/ 484538 w 709080"/>
                <a:gd name="connsiteY17" fmla="*/ 152157 h 613058"/>
                <a:gd name="connsiteX18" fmla="*/ 518515 w 709080"/>
                <a:gd name="connsiteY18" fmla="*/ 168407 h 613058"/>
                <a:gd name="connsiteX19" fmla="*/ 518515 w 709080"/>
                <a:gd name="connsiteY19" fmla="*/ 35454 h 613058"/>
                <a:gd name="connsiteX20" fmla="*/ 679535 w 709080"/>
                <a:gd name="connsiteY20" fmla="*/ 166929 h 613058"/>
                <a:gd name="connsiteX21" fmla="*/ 709080 w 709080"/>
                <a:gd name="connsiteY21" fmla="*/ 155111 h 613058"/>
                <a:gd name="connsiteX22" fmla="*/ 629309 w 709080"/>
                <a:gd name="connsiteY22" fmla="*/ 51704 h 613058"/>
                <a:gd name="connsiteX23" fmla="*/ 582037 w 709080"/>
                <a:gd name="connsiteY23" fmla="*/ 7386 h 613058"/>
                <a:gd name="connsiteX24" fmla="*/ 502265 w 709080"/>
                <a:gd name="connsiteY24" fmla="*/ 0 h 613058"/>
                <a:gd name="connsiteX25" fmla="*/ 0 w 709080"/>
                <a:gd name="connsiteY25" fmla="*/ 505220 h 613058"/>
                <a:gd name="connsiteX26" fmla="*/ 11818 w 709080"/>
                <a:gd name="connsiteY26" fmla="*/ 613059 h 613058"/>
                <a:gd name="connsiteX27" fmla="*/ 39886 w 709080"/>
                <a:gd name="connsiteY27" fmla="*/ 582037 h 61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09080" h="613058">
                  <a:moveTo>
                    <a:pt x="373744" y="50227"/>
                  </a:moveTo>
                  <a:cubicBezTo>
                    <a:pt x="322041" y="94544"/>
                    <a:pt x="279200" y="165452"/>
                    <a:pt x="251133" y="252610"/>
                  </a:cubicBezTo>
                  <a:lnTo>
                    <a:pt x="103408" y="252610"/>
                  </a:lnTo>
                  <a:cubicBezTo>
                    <a:pt x="165452" y="153634"/>
                    <a:pt x="261473" y="81249"/>
                    <a:pt x="372267" y="50227"/>
                  </a:cubicBezTo>
                  <a:cubicBezTo>
                    <a:pt x="372267" y="50227"/>
                    <a:pt x="372267" y="50227"/>
                    <a:pt x="372267" y="50227"/>
                  </a:cubicBezTo>
                  <a:close/>
                  <a:moveTo>
                    <a:pt x="39886" y="580560"/>
                  </a:moveTo>
                  <a:cubicBezTo>
                    <a:pt x="36931" y="561355"/>
                    <a:pt x="33977" y="540674"/>
                    <a:pt x="33977" y="521469"/>
                  </a:cubicBezTo>
                  <a:lnTo>
                    <a:pt x="103408" y="521469"/>
                  </a:lnTo>
                  <a:cubicBezTo>
                    <a:pt x="116703" y="509651"/>
                    <a:pt x="131475" y="499311"/>
                    <a:pt x="146248" y="487493"/>
                  </a:cubicBezTo>
                  <a:lnTo>
                    <a:pt x="32500" y="487493"/>
                  </a:lnTo>
                  <a:cubicBezTo>
                    <a:pt x="35454" y="416585"/>
                    <a:pt x="53181" y="348631"/>
                    <a:pt x="85681" y="286587"/>
                  </a:cubicBezTo>
                  <a:lnTo>
                    <a:pt x="242269" y="286587"/>
                  </a:lnTo>
                  <a:cubicBezTo>
                    <a:pt x="228974" y="336813"/>
                    <a:pt x="221588" y="388517"/>
                    <a:pt x="217156" y="440221"/>
                  </a:cubicBezTo>
                  <a:cubicBezTo>
                    <a:pt x="228974" y="432834"/>
                    <a:pt x="240792" y="425448"/>
                    <a:pt x="252610" y="419539"/>
                  </a:cubicBezTo>
                  <a:cubicBezTo>
                    <a:pt x="257042" y="375222"/>
                    <a:pt x="264428" y="330904"/>
                    <a:pt x="276246" y="288064"/>
                  </a:cubicBezTo>
                  <a:lnTo>
                    <a:pt x="286587" y="254087"/>
                  </a:lnTo>
                  <a:cubicBezTo>
                    <a:pt x="327950" y="129998"/>
                    <a:pt x="400335" y="45795"/>
                    <a:pt x="484538" y="35454"/>
                  </a:cubicBezTo>
                  <a:lnTo>
                    <a:pt x="484538" y="152157"/>
                  </a:lnTo>
                  <a:lnTo>
                    <a:pt x="518515" y="168407"/>
                  </a:lnTo>
                  <a:lnTo>
                    <a:pt x="518515" y="35454"/>
                  </a:lnTo>
                  <a:cubicBezTo>
                    <a:pt x="582037" y="42840"/>
                    <a:pt x="636695" y="91589"/>
                    <a:pt x="679535" y="166929"/>
                  </a:cubicBezTo>
                  <a:lnTo>
                    <a:pt x="709080" y="155111"/>
                  </a:lnTo>
                  <a:cubicBezTo>
                    <a:pt x="688399" y="116703"/>
                    <a:pt x="661808" y="81249"/>
                    <a:pt x="629309" y="51704"/>
                  </a:cubicBezTo>
                  <a:lnTo>
                    <a:pt x="582037" y="7386"/>
                  </a:lnTo>
                  <a:cubicBezTo>
                    <a:pt x="555446" y="2954"/>
                    <a:pt x="528856" y="0"/>
                    <a:pt x="502265" y="0"/>
                  </a:cubicBezTo>
                  <a:cubicBezTo>
                    <a:pt x="224542" y="0"/>
                    <a:pt x="0" y="226019"/>
                    <a:pt x="0" y="505220"/>
                  </a:cubicBezTo>
                  <a:cubicBezTo>
                    <a:pt x="0" y="542151"/>
                    <a:pt x="4432" y="577605"/>
                    <a:pt x="11818" y="613059"/>
                  </a:cubicBezTo>
                  <a:cubicBezTo>
                    <a:pt x="20682" y="602718"/>
                    <a:pt x="29545" y="592378"/>
                    <a:pt x="39886" y="582037"/>
                  </a:cubicBezTo>
                  <a:close/>
                </a:path>
              </a:pathLst>
            </a:custGeom>
            <a:solidFill>
              <a:srgbClr val="494949"/>
            </a:solidFill>
            <a:ln w="14759"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8803BA34-9763-503B-7109-1E3219AAF61C}"/>
                </a:ext>
              </a:extLst>
            </p:cNvPr>
            <p:cNvSpPr/>
            <p:nvPr/>
          </p:nvSpPr>
          <p:spPr>
            <a:xfrm>
              <a:off x="793949" y="4732787"/>
              <a:ext cx="989558" cy="627723"/>
            </a:xfrm>
            <a:custGeom>
              <a:avLst/>
              <a:gdLst>
                <a:gd name="connsiteX0" fmla="*/ 754676 w 989558"/>
                <a:gd name="connsiteY0" fmla="*/ 372528 h 627723"/>
                <a:gd name="connsiteX1" fmla="*/ 555247 w 989558"/>
                <a:gd name="connsiteY1" fmla="*/ 592639 h 627723"/>
                <a:gd name="connsiteX2" fmla="*/ 555247 w 989558"/>
                <a:gd name="connsiteY2" fmla="*/ 372528 h 627723"/>
                <a:gd name="connsiteX3" fmla="*/ 754676 w 989558"/>
                <a:gd name="connsiteY3" fmla="*/ 372528 h 627723"/>
                <a:gd name="connsiteX4" fmla="*/ 521270 w 989558"/>
                <a:gd name="connsiteY4" fmla="*/ 372528 h 627723"/>
                <a:gd name="connsiteX5" fmla="*/ 521270 w 989558"/>
                <a:gd name="connsiteY5" fmla="*/ 592639 h 627723"/>
                <a:gd name="connsiteX6" fmla="*/ 321841 w 989558"/>
                <a:gd name="connsiteY6" fmla="*/ 372528 h 627723"/>
                <a:gd name="connsiteX7" fmla="*/ 521270 w 989558"/>
                <a:gd name="connsiteY7" fmla="*/ 372528 h 627723"/>
                <a:gd name="connsiteX8" fmla="*/ 140140 w 989558"/>
                <a:gd name="connsiteY8" fmla="*/ 372528 h 627723"/>
                <a:gd name="connsiteX9" fmla="*/ 286387 w 989558"/>
                <a:gd name="connsiteY9" fmla="*/ 372528 h 627723"/>
                <a:gd name="connsiteX10" fmla="*/ 406045 w 989558"/>
                <a:gd name="connsiteY10" fmla="*/ 573435 h 627723"/>
                <a:gd name="connsiteX11" fmla="*/ 406045 w 989558"/>
                <a:gd name="connsiteY11" fmla="*/ 573435 h 627723"/>
                <a:gd name="connsiteX12" fmla="*/ 138662 w 989558"/>
                <a:gd name="connsiteY12" fmla="*/ 372528 h 627723"/>
                <a:gd name="connsiteX13" fmla="*/ 138662 w 989558"/>
                <a:gd name="connsiteY13" fmla="*/ 372528 h 627723"/>
                <a:gd name="connsiteX14" fmla="*/ 670473 w 989558"/>
                <a:gd name="connsiteY14" fmla="*/ 573435 h 627723"/>
                <a:gd name="connsiteX15" fmla="*/ 670473 w 989558"/>
                <a:gd name="connsiteY15" fmla="*/ 573435 h 627723"/>
                <a:gd name="connsiteX16" fmla="*/ 790130 w 989558"/>
                <a:gd name="connsiteY16" fmla="*/ 372528 h 627723"/>
                <a:gd name="connsiteX17" fmla="*/ 800471 w 989558"/>
                <a:gd name="connsiteY17" fmla="*/ 338552 h 627723"/>
                <a:gd name="connsiteX18" fmla="*/ 827061 w 989558"/>
                <a:gd name="connsiteY18" fmla="*/ 136168 h 627723"/>
                <a:gd name="connsiteX19" fmla="*/ 827061 w 989558"/>
                <a:gd name="connsiteY19" fmla="*/ 102192 h 627723"/>
                <a:gd name="connsiteX20" fmla="*/ 821152 w 989558"/>
                <a:gd name="connsiteY20" fmla="*/ 19466 h 627723"/>
                <a:gd name="connsiteX21" fmla="*/ 788653 w 989558"/>
                <a:gd name="connsiteY21" fmla="*/ 32761 h 627723"/>
                <a:gd name="connsiteX22" fmla="*/ 793084 w 989558"/>
                <a:gd name="connsiteY22" fmla="*/ 102192 h 627723"/>
                <a:gd name="connsiteX23" fmla="*/ 793084 w 989558"/>
                <a:gd name="connsiteY23" fmla="*/ 136168 h 627723"/>
                <a:gd name="connsiteX24" fmla="*/ 765017 w 989558"/>
                <a:gd name="connsiteY24" fmla="*/ 338552 h 627723"/>
                <a:gd name="connsiteX25" fmla="*/ 555247 w 989558"/>
                <a:gd name="connsiteY25" fmla="*/ 338552 h 627723"/>
                <a:gd name="connsiteX26" fmla="*/ 555247 w 989558"/>
                <a:gd name="connsiteY26" fmla="*/ 241053 h 627723"/>
                <a:gd name="connsiteX27" fmla="*/ 521270 w 989558"/>
                <a:gd name="connsiteY27" fmla="*/ 246962 h 627723"/>
                <a:gd name="connsiteX28" fmla="*/ 521270 w 989558"/>
                <a:gd name="connsiteY28" fmla="*/ 338552 h 627723"/>
                <a:gd name="connsiteX29" fmla="*/ 311501 w 989558"/>
                <a:gd name="connsiteY29" fmla="*/ 338552 h 627723"/>
                <a:gd name="connsiteX30" fmla="*/ 286387 w 989558"/>
                <a:gd name="connsiteY30" fmla="*/ 193781 h 627723"/>
                <a:gd name="connsiteX31" fmla="*/ 255365 w 989558"/>
                <a:gd name="connsiteY31" fmla="*/ 215940 h 627723"/>
                <a:gd name="connsiteX32" fmla="*/ 277524 w 989558"/>
                <a:gd name="connsiteY32" fmla="*/ 338552 h 627723"/>
                <a:gd name="connsiteX33" fmla="*/ 129799 w 989558"/>
                <a:gd name="connsiteY33" fmla="*/ 338552 h 627723"/>
                <a:gd name="connsiteX34" fmla="*/ 104686 w 989558"/>
                <a:gd name="connsiteY34" fmla="*/ 379915 h 627723"/>
                <a:gd name="connsiteX35" fmla="*/ 301160 w 989558"/>
                <a:gd name="connsiteY35" fmla="*/ 567526 h 627723"/>
                <a:gd name="connsiteX36" fmla="*/ 41164 w 989558"/>
                <a:gd name="connsiteY36" fmla="*/ 498095 h 627723"/>
                <a:gd name="connsiteX37" fmla="*/ 478430 w 989558"/>
                <a:gd name="connsiteY37" fmla="*/ 32761 h 627723"/>
                <a:gd name="connsiteX38" fmla="*/ 487293 w 989558"/>
                <a:gd name="connsiteY38" fmla="*/ 10602 h 627723"/>
                <a:gd name="connsiteX39" fmla="*/ 465135 w 989558"/>
                <a:gd name="connsiteY39" fmla="*/ 1739 h 627723"/>
                <a:gd name="connsiteX40" fmla="*/ 465135 w 989558"/>
                <a:gd name="connsiteY40" fmla="*/ 1739 h 627723"/>
                <a:gd name="connsiteX41" fmla="*/ 8664 w 989558"/>
                <a:gd name="connsiteY41" fmla="*/ 508436 h 627723"/>
                <a:gd name="connsiteX42" fmla="*/ 190366 w 989558"/>
                <a:gd name="connsiteY42" fmla="*/ 611843 h 627723"/>
                <a:gd name="connsiteX43" fmla="*/ 292296 w 989558"/>
                <a:gd name="connsiteY43" fmla="*/ 602980 h 627723"/>
                <a:gd name="connsiteX44" fmla="*/ 336614 w 989558"/>
                <a:gd name="connsiteY44" fmla="*/ 585253 h 627723"/>
                <a:gd name="connsiteX45" fmla="*/ 516838 w 989558"/>
                <a:gd name="connsiteY45" fmla="*/ 626616 h 627723"/>
                <a:gd name="connsiteX46" fmla="*/ 561156 w 989558"/>
                <a:gd name="connsiteY46" fmla="*/ 626616 h 627723"/>
                <a:gd name="connsiteX47" fmla="*/ 989559 w 989558"/>
                <a:gd name="connsiteY47" fmla="*/ 351847 h 627723"/>
                <a:gd name="connsiteX48" fmla="*/ 934900 w 989558"/>
                <a:gd name="connsiteY48" fmla="*/ 376960 h 627723"/>
                <a:gd name="connsiteX49" fmla="*/ 670473 w 989558"/>
                <a:gd name="connsiteY49" fmla="*/ 573435 h 62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89558" h="627723">
                  <a:moveTo>
                    <a:pt x="754676" y="372528"/>
                  </a:moveTo>
                  <a:cubicBezTo>
                    <a:pt x="713313" y="498095"/>
                    <a:pt x="639450" y="582298"/>
                    <a:pt x="555247" y="592639"/>
                  </a:cubicBezTo>
                  <a:lnTo>
                    <a:pt x="555247" y="372528"/>
                  </a:lnTo>
                  <a:lnTo>
                    <a:pt x="754676" y="372528"/>
                  </a:lnTo>
                  <a:close/>
                  <a:moveTo>
                    <a:pt x="521270" y="372528"/>
                  </a:moveTo>
                  <a:lnTo>
                    <a:pt x="521270" y="592639"/>
                  </a:lnTo>
                  <a:cubicBezTo>
                    <a:pt x="435590" y="582298"/>
                    <a:pt x="363204" y="498095"/>
                    <a:pt x="321841" y="372528"/>
                  </a:cubicBezTo>
                  <a:lnTo>
                    <a:pt x="521270" y="372528"/>
                  </a:lnTo>
                  <a:close/>
                  <a:moveTo>
                    <a:pt x="140140" y="372528"/>
                  </a:moveTo>
                  <a:lnTo>
                    <a:pt x="286387" y="372528"/>
                  </a:lnTo>
                  <a:cubicBezTo>
                    <a:pt x="314455" y="458209"/>
                    <a:pt x="355818" y="529117"/>
                    <a:pt x="406045" y="573435"/>
                  </a:cubicBezTo>
                  <a:cubicBezTo>
                    <a:pt x="406045" y="573435"/>
                    <a:pt x="406045" y="573435"/>
                    <a:pt x="406045" y="573435"/>
                  </a:cubicBezTo>
                  <a:cubicBezTo>
                    <a:pt x="295251" y="540935"/>
                    <a:pt x="200707" y="470027"/>
                    <a:pt x="138662" y="372528"/>
                  </a:cubicBezTo>
                  <a:cubicBezTo>
                    <a:pt x="138662" y="372528"/>
                    <a:pt x="138662" y="372528"/>
                    <a:pt x="138662" y="372528"/>
                  </a:cubicBezTo>
                  <a:close/>
                  <a:moveTo>
                    <a:pt x="670473" y="573435"/>
                  </a:moveTo>
                  <a:cubicBezTo>
                    <a:pt x="670473" y="573435"/>
                    <a:pt x="670473" y="573435"/>
                    <a:pt x="670473" y="573435"/>
                  </a:cubicBezTo>
                  <a:cubicBezTo>
                    <a:pt x="720699" y="529117"/>
                    <a:pt x="762062" y="459686"/>
                    <a:pt x="790130" y="372528"/>
                  </a:cubicBezTo>
                  <a:lnTo>
                    <a:pt x="800471" y="338552"/>
                  </a:lnTo>
                  <a:cubicBezTo>
                    <a:pt x="818198" y="272076"/>
                    <a:pt x="827061" y="204122"/>
                    <a:pt x="827061" y="136168"/>
                  </a:cubicBezTo>
                  <a:lnTo>
                    <a:pt x="827061" y="102192"/>
                  </a:lnTo>
                  <a:cubicBezTo>
                    <a:pt x="827061" y="74124"/>
                    <a:pt x="824107" y="46056"/>
                    <a:pt x="821152" y="19466"/>
                  </a:cubicBezTo>
                  <a:lnTo>
                    <a:pt x="788653" y="32761"/>
                  </a:lnTo>
                  <a:cubicBezTo>
                    <a:pt x="790130" y="54920"/>
                    <a:pt x="793084" y="78556"/>
                    <a:pt x="793084" y="102192"/>
                  </a:cubicBezTo>
                  <a:lnTo>
                    <a:pt x="793084" y="136168"/>
                  </a:lnTo>
                  <a:cubicBezTo>
                    <a:pt x="793084" y="204122"/>
                    <a:pt x="782744" y="272076"/>
                    <a:pt x="765017" y="338552"/>
                  </a:cubicBezTo>
                  <a:lnTo>
                    <a:pt x="555247" y="338552"/>
                  </a:lnTo>
                  <a:lnTo>
                    <a:pt x="555247" y="241053"/>
                  </a:lnTo>
                  <a:lnTo>
                    <a:pt x="521270" y="246962"/>
                  </a:lnTo>
                  <a:lnTo>
                    <a:pt x="521270" y="338552"/>
                  </a:lnTo>
                  <a:lnTo>
                    <a:pt x="311501" y="338552"/>
                  </a:lnTo>
                  <a:cubicBezTo>
                    <a:pt x="298205" y="291280"/>
                    <a:pt x="290819" y="242531"/>
                    <a:pt x="286387" y="193781"/>
                  </a:cubicBezTo>
                  <a:cubicBezTo>
                    <a:pt x="276047" y="201167"/>
                    <a:pt x="265706" y="208554"/>
                    <a:pt x="255365" y="215940"/>
                  </a:cubicBezTo>
                  <a:cubicBezTo>
                    <a:pt x="259797" y="257303"/>
                    <a:pt x="267183" y="298666"/>
                    <a:pt x="277524" y="338552"/>
                  </a:cubicBezTo>
                  <a:lnTo>
                    <a:pt x="129799" y="338552"/>
                  </a:lnTo>
                  <a:cubicBezTo>
                    <a:pt x="120935" y="351847"/>
                    <a:pt x="112072" y="365142"/>
                    <a:pt x="104686" y="379915"/>
                  </a:cubicBezTo>
                  <a:cubicBezTo>
                    <a:pt x="151958" y="458209"/>
                    <a:pt x="219911" y="523208"/>
                    <a:pt x="301160" y="567526"/>
                  </a:cubicBezTo>
                  <a:cubicBezTo>
                    <a:pt x="101731" y="600025"/>
                    <a:pt x="57414" y="549798"/>
                    <a:pt x="41164" y="498095"/>
                  </a:cubicBezTo>
                  <a:cubicBezTo>
                    <a:pt x="-4631" y="356279"/>
                    <a:pt x="175594" y="164236"/>
                    <a:pt x="478430" y="32761"/>
                  </a:cubicBezTo>
                  <a:cubicBezTo>
                    <a:pt x="487293" y="29806"/>
                    <a:pt x="491725" y="19466"/>
                    <a:pt x="487293" y="10602"/>
                  </a:cubicBezTo>
                  <a:cubicBezTo>
                    <a:pt x="484339" y="1739"/>
                    <a:pt x="473998" y="-2693"/>
                    <a:pt x="465135" y="1739"/>
                  </a:cubicBezTo>
                  <a:cubicBezTo>
                    <a:pt x="465135" y="1739"/>
                    <a:pt x="465135" y="1739"/>
                    <a:pt x="465135" y="1739"/>
                  </a:cubicBezTo>
                  <a:cubicBezTo>
                    <a:pt x="140140" y="142077"/>
                    <a:pt x="-43039" y="345938"/>
                    <a:pt x="8664" y="508436"/>
                  </a:cubicBezTo>
                  <a:cubicBezTo>
                    <a:pt x="30823" y="577866"/>
                    <a:pt x="88436" y="611843"/>
                    <a:pt x="190366" y="611843"/>
                  </a:cubicBezTo>
                  <a:cubicBezTo>
                    <a:pt x="224343" y="611843"/>
                    <a:pt x="258320" y="608888"/>
                    <a:pt x="292296" y="602980"/>
                  </a:cubicBezTo>
                  <a:cubicBezTo>
                    <a:pt x="308546" y="601502"/>
                    <a:pt x="323319" y="595593"/>
                    <a:pt x="336614" y="585253"/>
                  </a:cubicBezTo>
                  <a:cubicBezTo>
                    <a:pt x="394227" y="610366"/>
                    <a:pt x="454794" y="625138"/>
                    <a:pt x="516838" y="626616"/>
                  </a:cubicBezTo>
                  <a:cubicBezTo>
                    <a:pt x="531611" y="628093"/>
                    <a:pt x="546384" y="628093"/>
                    <a:pt x="561156" y="626616"/>
                  </a:cubicBezTo>
                  <a:cubicBezTo>
                    <a:pt x="742858" y="619229"/>
                    <a:pt x="905355" y="514345"/>
                    <a:pt x="989559" y="351847"/>
                  </a:cubicBezTo>
                  <a:lnTo>
                    <a:pt x="934900" y="376960"/>
                  </a:lnTo>
                  <a:cubicBezTo>
                    <a:pt x="872856" y="471504"/>
                    <a:pt x="779789" y="542412"/>
                    <a:pt x="670473" y="573435"/>
                  </a:cubicBezTo>
                  <a:close/>
                </a:path>
              </a:pathLst>
            </a:custGeom>
            <a:solidFill>
              <a:srgbClr val="494949"/>
            </a:solidFill>
            <a:ln w="14759"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5352A06C-8F84-B075-E556-311F6E6ABC6B}"/>
                </a:ext>
              </a:extLst>
            </p:cNvPr>
            <p:cNvSpPr/>
            <p:nvPr/>
          </p:nvSpPr>
          <p:spPr>
            <a:xfrm>
              <a:off x="1214766" y="4205670"/>
              <a:ext cx="983522" cy="836123"/>
            </a:xfrm>
            <a:custGeom>
              <a:avLst/>
              <a:gdLst>
                <a:gd name="connsiteX0" fmla="*/ 935100 w 983522"/>
                <a:gd name="connsiteY0" fmla="*/ 202383 h 836123"/>
                <a:gd name="connsiteX1" fmla="*/ 883396 w 983522"/>
                <a:gd name="connsiteY1" fmla="*/ 240792 h 836123"/>
                <a:gd name="connsiteX2" fmla="*/ 681012 w 983522"/>
                <a:gd name="connsiteY2" fmla="*/ 324995 h 836123"/>
                <a:gd name="connsiteX3" fmla="*/ 664763 w 983522"/>
                <a:gd name="connsiteY3" fmla="*/ 330904 h 836123"/>
                <a:gd name="connsiteX4" fmla="*/ 660331 w 983522"/>
                <a:gd name="connsiteY4" fmla="*/ 347154 h 836123"/>
                <a:gd name="connsiteX5" fmla="*/ 564310 w 983522"/>
                <a:gd name="connsiteY5" fmla="*/ 766693 h 836123"/>
                <a:gd name="connsiteX6" fmla="*/ 521469 w 983522"/>
                <a:gd name="connsiteY6" fmla="*/ 784420 h 836123"/>
                <a:gd name="connsiteX7" fmla="*/ 546583 w 983522"/>
                <a:gd name="connsiteY7" fmla="*/ 434312 h 836123"/>
                <a:gd name="connsiteX8" fmla="*/ 551015 w 983522"/>
                <a:gd name="connsiteY8" fmla="*/ 381131 h 836123"/>
                <a:gd name="connsiteX9" fmla="*/ 500788 w 983522"/>
                <a:gd name="connsiteY9" fmla="*/ 401812 h 836123"/>
                <a:gd name="connsiteX10" fmla="*/ 240792 w 983522"/>
                <a:gd name="connsiteY10" fmla="*/ 509651 h 836123"/>
                <a:gd name="connsiteX11" fmla="*/ 226019 w 983522"/>
                <a:gd name="connsiteY11" fmla="*/ 515560 h 836123"/>
                <a:gd name="connsiteX12" fmla="*/ 221588 w 983522"/>
                <a:gd name="connsiteY12" fmla="*/ 530333 h 836123"/>
                <a:gd name="connsiteX13" fmla="*/ 178747 w 983522"/>
                <a:gd name="connsiteY13" fmla="*/ 667717 h 836123"/>
                <a:gd name="connsiteX14" fmla="*/ 178747 w 983522"/>
                <a:gd name="connsiteY14" fmla="*/ 667717 h 836123"/>
                <a:gd name="connsiteX15" fmla="*/ 172838 w 983522"/>
                <a:gd name="connsiteY15" fmla="*/ 518515 h 836123"/>
                <a:gd name="connsiteX16" fmla="*/ 172838 w 983522"/>
                <a:gd name="connsiteY16" fmla="*/ 505220 h 836123"/>
                <a:gd name="connsiteX17" fmla="*/ 163975 w 983522"/>
                <a:gd name="connsiteY17" fmla="*/ 496356 h 836123"/>
                <a:gd name="connsiteX18" fmla="*/ 59090 w 983522"/>
                <a:gd name="connsiteY18" fmla="*/ 387040 h 836123"/>
                <a:gd name="connsiteX19" fmla="*/ 59090 w 983522"/>
                <a:gd name="connsiteY19" fmla="*/ 387040 h 836123"/>
                <a:gd name="connsiteX20" fmla="*/ 189088 w 983522"/>
                <a:gd name="connsiteY20" fmla="*/ 449084 h 836123"/>
                <a:gd name="connsiteX21" fmla="*/ 202383 w 983522"/>
                <a:gd name="connsiteY21" fmla="*/ 454993 h 836123"/>
                <a:gd name="connsiteX22" fmla="*/ 215679 w 983522"/>
                <a:gd name="connsiteY22" fmla="*/ 449084 h 836123"/>
                <a:gd name="connsiteX23" fmla="*/ 475675 w 983522"/>
                <a:gd name="connsiteY23" fmla="*/ 341245 h 836123"/>
                <a:gd name="connsiteX24" fmla="*/ 525901 w 983522"/>
                <a:gd name="connsiteY24" fmla="*/ 320563 h 836123"/>
                <a:gd name="connsiteX25" fmla="*/ 484538 w 983522"/>
                <a:gd name="connsiteY25" fmla="*/ 285109 h 836123"/>
                <a:gd name="connsiteX26" fmla="*/ 217156 w 983522"/>
                <a:gd name="connsiteY26" fmla="*/ 56136 h 836123"/>
                <a:gd name="connsiteX27" fmla="*/ 259996 w 983522"/>
                <a:gd name="connsiteY27" fmla="*/ 38409 h 836123"/>
                <a:gd name="connsiteX28" fmla="*/ 624877 w 983522"/>
                <a:gd name="connsiteY28" fmla="*/ 262951 h 836123"/>
                <a:gd name="connsiteX29" fmla="*/ 639650 w 983522"/>
                <a:gd name="connsiteY29" fmla="*/ 271814 h 836123"/>
                <a:gd name="connsiteX30" fmla="*/ 655899 w 983522"/>
                <a:gd name="connsiteY30" fmla="*/ 264428 h 836123"/>
                <a:gd name="connsiteX31" fmla="*/ 858283 w 983522"/>
                <a:gd name="connsiteY31" fmla="*/ 180225 h 836123"/>
                <a:gd name="connsiteX32" fmla="*/ 914418 w 983522"/>
                <a:gd name="connsiteY32" fmla="*/ 168406 h 836123"/>
                <a:gd name="connsiteX33" fmla="*/ 948395 w 983522"/>
                <a:gd name="connsiteY33" fmla="*/ 175793 h 836123"/>
                <a:gd name="connsiteX34" fmla="*/ 935100 w 983522"/>
                <a:gd name="connsiteY34" fmla="*/ 199429 h 836123"/>
                <a:gd name="connsiteX35" fmla="*/ 979417 w 983522"/>
                <a:gd name="connsiteY35" fmla="*/ 163975 h 836123"/>
                <a:gd name="connsiteX36" fmla="*/ 914418 w 983522"/>
                <a:gd name="connsiteY36" fmla="*/ 135907 h 836123"/>
                <a:gd name="connsiteX37" fmla="*/ 844987 w 983522"/>
                <a:gd name="connsiteY37" fmla="*/ 149202 h 836123"/>
                <a:gd name="connsiteX38" fmla="*/ 642604 w 983522"/>
                <a:gd name="connsiteY38" fmla="*/ 233406 h 836123"/>
                <a:gd name="connsiteX39" fmla="*/ 262951 w 983522"/>
                <a:gd name="connsiteY39" fmla="*/ 0 h 836123"/>
                <a:gd name="connsiteX40" fmla="*/ 155111 w 983522"/>
                <a:gd name="connsiteY40" fmla="*/ 45795 h 836123"/>
                <a:gd name="connsiteX41" fmla="*/ 463857 w 983522"/>
                <a:gd name="connsiteY41" fmla="*/ 310223 h 836123"/>
                <a:gd name="connsiteX42" fmla="*/ 203861 w 983522"/>
                <a:gd name="connsiteY42" fmla="*/ 418062 h 836123"/>
                <a:gd name="connsiteX43" fmla="*/ 57613 w 983522"/>
                <a:gd name="connsiteY43" fmla="*/ 348631 h 836123"/>
                <a:gd name="connsiteX44" fmla="*/ 0 w 983522"/>
                <a:gd name="connsiteY44" fmla="*/ 375222 h 836123"/>
                <a:gd name="connsiteX45" fmla="*/ 138862 w 983522"/>
                <a:gd name="connsiteY45" fmla="*/ 518515 h 836123"/>
                <a:gd name="connsiteX46" fmla="*/ 147725 w 983522"/>
                <a:gd name="connsiteY46" fmla="*/ 723853 h 836123"/>
                <a:gd name="connsiteX47" fmla="*/ 205338 w 983522"/>
                <a:gd name="connsiteY47" fmla="*/ 697262 h 836123"/>
                <a:gd name="connsiteX48" fmla="*/ 255564 w 983522"/>
                <a:gd name="connsiteY48" fmla="*/ 539196 h 836123"/>
                <a:gd name="connsiteX49" fmla="*/ 515560 w 983522"/>
                <a:gd name="connsiteY49" fmla="*/ 431357 h 836123"/>
                <a:gd name="connsiteX50" fmla="*/ 487493 w 983522"/>
                <a:gd name="connsiteY50" fmla="*/ 836124 h 836123"/>
                <a:gd name="connsiteX51" fmla="*/ 595332 w 983522"/>
                <a:gd name="connsiteY51" fmla="*/ 790329 h 836123"/>
                <a:gd name="connsiteX52" fmla="*/ 695785 w 983522"/>
                <a:gd name="connsiteY52" fmla="*/ 354540 h 836123"/>
                <a:gd name="connsiteX53" fmla="*/ 898168 w 983522"/>
                <a:gd name="connsiteY53" fmla="*/ 270337 h 836123"/>
                <a:gd name="connsiteX54" fmla="*/ 980894 w 983522"/>
                <a:gd name="connsiteY54" fmla="*/ 163975 h 836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983522" h="836123">
                  <a:moveTo>
                    <a:pt x="935100" y="202383"/>
                  </a:moveTo>
                  <a:cubicBezTo>
                    <a:pt x="920327" y="218633"/>
                    <a:pt x="902600" y="231928"/>
                    <a:pt x="883396" y="240792"/>
                  </a:cubicBezTo>
                  <a:lnTo>
                    <a:pt x="681012" y="324995"/>
                  </a:lnTo>
                  <a:lnTo>
                    <a:pt x="664763" y="330904"/>
                  </a:lnTo>
                  <a:lnTo>
                    <a:pt x="660331" y="347154"/>
                  </a:lnTo>
                  <a:lnTo>
                    <a:pt x="564310" y="766693"/>
                  </a:lnTo>
                  <a:lnTo>
                    <a:pt x="521469" y="784420"/>
                  </a:lnTo>
                  <a:lnTo>
                    <a:pt x="546583" y="434312"/>
                  </a:lnTo>
                  <a:lnTo>
                    <a:pt x="551015" y="381131"/>
                  </a:lnTo>
                  <a:lnTo>
                    <a:pt x="500788" y="401812"/>
                  </a:lnTo>
                  <a:lnTo>
                    <a:pt x="240792" y="509651"/>
                  </a:lnTo>
                  <a:lnTo>
                    <a:pt x="226019" y="515560"/>
                  </a:lnTo>
                  <a:lnTo>
                    <a:pt x="221588" y="530333"/>
                  </a:lnTo>
                  <a:lnTo>
                    <a:pt x="178747" y="667717"/>
                  </a:lnTo>
                  <a:cubicBezTo>
                    <a:pt x="178747" y="667717"/>
                    <a:pt x="178747" y="667717"/>
                    <a:pt x="178747" y="667717"/>
                  </a:cubicBezTo>
                  <a:lnTo>
                    <a:pt x="172838" y="518515"/>
                  </a:lnTo>
                  <a:lnTo>
                    <a:pt x="172838" y="505220"/>
                  </a:lnTo>
                  <a:cubicBezTo>
                    <a:pt x="172838" y="505220"/>
                    <a:pt x="163975" y="496356"/>
                    <a:pt x="163975" y="496356"/>
                  </a:cubicBezTo>
                  <a:lnTo>
                    <a:pt x="59090" y="387040"/>
                  </a:lnTo>
                  <a:cubicBezTo>
                    <a:pt x="59090" y="387040"/>
                    <a:pt x="59090" y="387040"/>
                    <a:pt x="59090" y="387040"/>
                  </a:cubicBezTo>
                  <a:lnTo>
                    <a:pt x="189088" y="449084"/>
                  </a:lnTo>
                  <a:lnTo>
                    <a:pt x="202383" y="454993"/>
                  </a:lnTo>
                  <a:lnTo>
                    <a:pt x="215679" y="449084"/>
                  </a:lnTo>
                  <a:lnTo>
                    <a:pt x="475675" y="341245"/>
                  </a:lnTo>
                  <a:lnTo>
                    <a:pt x="525901" y="320563"/>
                  </a:lnTo>
                  <a:lnTo>
                    <a:pt x="484538" y="285109"/>
                  </a:lnTo>
                  <a:lnTo>
                    <a:pt x="217156" y="56136"/>
                  </a:lnTo>
                  <a:lnTo>
                    <a:pt x="259996" y="38409"/>
                  </a:lnTo>
                  <a:lnTo>
                    <a:pt x="624877" y="262951"/>
                  </a:lnTo>
                  <a:lnTo>
                    <a:pt x="639650" y="271814"/>
                  </a:lnTo>
                  <a:lnTo>
                    <a:pt x="655899" y="264428"/>
                  </a:lnTo>
                  <a:lnTo>
                    <a:pt x="858283" y="180225"/>
                  </a:lnTo>
                  <a:cubicBezTo>
                    <a:pt x="876010" y="172838"/>
                    <a:pt x="895214" y="169884"/>
                    <a:pt x="914418" y="168406"/>
                  </a:cubicBezTo>
                  <a:cubicBezTo>
                    <a:pt x="926236" y="168406"/>
                    <a:pt x="938054" y="168406"/>
                    <a:pt x="948395" y="175793"/>
                  </a:cubicBezTo>
                  <a:cubicBezTo>
                    <a:pt x="948395" y="177270"/>
                    <a:pt x="948395" y="186134"/>
                    <a:pt x="935100" y="199429"/>
                  </a:cubicBezTo>
                  <a:close/>
                  <a:moveTo>
                    <a:pt x="979417" y="163975"/>
                  </a:moveTo>
                  <a:cubicBezTo>
                    <a:pt x="970554" y="144771"/>
                    <a:pt x="943963" y="135907"/>
                    <a:pt x="914418" y="135907"/>
                  </a:cubicBezTo>
                  <a:cubicBezTo>
                    <a:pt x="890782" y="135907"/>
                    <a:pt x="867146" y="140339"/>
                    <a:pt x="844987" y="149202"/>
                  </a:cubicBezTo>
                  <a:lnTo>
                    <a:pt x="642604" y="233406"/>
                  </a:lnTo>
                  <a:lnTo>
                    <a:pt x="262951" y="0"/>
                  </a:lnTo>
                  <a:lnTo>
                    <a:pt x="155111" y="45795"/>
                  </a:lnTo>
                  <a:lnTo>
                    <a:pt x="463857" y="310223"/>
                  </a:lnTo>
                  <a:lnTo>
                    <a:pt x="203861" y="418062"/>
                  </a:lnTo>
                  <a:lnTo>
                    <a:pt x="57613" y="348631"/>
                  </a:lnTo>
                  <a:lnTo>
                    <a:pt x="0" y="375222"/>
                  </a:lnTo>
                  <a:lnTo>
                    <a:pt x="138862" y="518515"/>
                  </a:lnTo>
                  <a:lnTo>
                    <a:pt x="147725" y="723853"/>
                  </a:lnTo>
                  <a:lnTo>
                    <a:pt x="205338" y="697262"/>
                  </a:lnTo>
                  <a:lnTo>
                    <a:pt x="255564" y="539196"/>
                  </a:lnTo>
                  <a:lnTo>
                    <a:pt x="515560" y="431357"/>
                  </a:lnTo>
                  <a:lnTo>
                    <a:pt x="487493" y="836124"/>
                  </a:lnTo>
                  <a:lnTo>
                    <a:pt x="595332" y="790329"/>
                  </a:lnTo>
                  <a:lnTo>
                    <a:pt x="695785" y="354540"/>
                  </a:lnTo>
                  <a:lnTo>
                    <a:pt x="898168" y="270337"/>
                  </a:lnTo>
                  <a:cubicBezTo>
                    <a:pt x="945440" y="251133"/>
                    <a:pt x="995667" y="200906"/>
                    <a:pt x="980894" y="163975"/>
                  </a:cubicBezTo>
                  <a:close/>
                </a:path>
              </a:pathLst>
            </a:custGeom>
            <a:solidFill>
              <a:srgbClr val="494949"/>
            </a:solidFill>
            <a:ln w="14759" cap="flat">
              <a:noFill/>
              <a:prstDash val="solid"/>
              <a:miter/>
            </a:ln>
          </p:spPr>
          <p:txBody>
            <a:bodyPr rtlCol="0" anchor="ctr"/>
            <a:lstStyle/>
            <a:p>
              <a:endParaRPr lang="en-US"/>
            </a:p>
          </p:txBody>
        </p:sp>
      </p:grpSp>
      <p:sp>
        <p:nvSpPr>
          <p:cNvPr id="32" name="Text Placeholder 6">
            <a:extLst>
              <a:ext uri="{FF2B5EF4-FFF2-40B4-BE49-F238E27FC236}">
                <a16:creationId xmlns:a16="http://schemas.microsoft.com/office/drawing/2014/main" id="{75132028-186E-BEB4-23EA-9CFF0EA51D35}"/>
              </a:ext>
            </a:extLst>
          </p:cNvPr>
          <p:cNvSpPr>
            <a:spLocks noGrp="1"/>
          </p:cNvSpPr>
          <p:nvPr>
            <p:ph type="body" sz="quarter" idx="16"/>
          </p:nvPr>
        </p:nvSpPr>
        <p:spPr>
          <a:xfrm>
            <a:off x="4055218" y="539952"/>
            <a:ext cx="5831732" cy="803654"/>
          </a:xfrm>
          <a:prstGeom prst="rect">
            <a:avLst/>
          </a:prstGeom>
        </p:spPr>
        <p:txBody>
          <a:bodyPr/>
          <a:lstStyle/>
          <a:p>
            <a:pPr>
              <a:lnSpc>
                <a:spcPts val="2960"/>
              </a:lnSpc>
            </a:pPr>
            <a:r>
              <a:rPr lang="en-GB" sz="3600" dirty="0">
                <a:solidFill>
                  <a:srgbClr val="EC7C69"/>
                </a:solidFill>
              </a:rPr>
              <a:t>2025 The Year of Memorable &amp; Purposeful Travel </a:t>
            </a:r>
          </a:p>
        </p:txBody>
      </p:sp>
    </p:spTree>
    <p:extLst>
      <p:ext uri="{BB962C8B-B14F-4D97-AF65-F5344CB8AC3E}">
        <p14:creationId xmlns:p14="http://schemas.microsoft.com/office/powerpoint/2010/main" val="13264771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B403B-2C89-06DC-1121-D44440820AC2}"/>
            </a:ext>
          </a:extLst>
        </p:cNvPr>
        <p:cNvGrpSpPr/>
        <p:nvPr/>
      </p:nvGrpSpPr>
      <p:grpSpPr>
        <a:xfrm>
          <a:off x="0" y="0"/>
          <a:ext cx="0" cy="0"/>
          <a:chOff x="0" y="0"/>
          <a:chExt cx="0" cy="0"/>
        </a:xfrm>
      </p:grpSpPr>
      <p:sp>
        <p:nvSpPr>
          <p:cNvPr id="18" name="Text Placeholder 4">
            <a:extLst>
              <a:ext uri="{FF2B5EF4-FFF2-40B4-BE49-F238E27FC236}">
                <a16:creationId xmlns:a16="http://schemas.microsoft.com/office/drawing/2014/main" id="{97D901EE-0BA9-4692-8B5E-D9640829ED63}"/>
              </a:ext>
            </a:extLst>
          </p:cNvPr>
          <p:cNvSpPr>
            <a:spLocks noGrp="1"/>
          </p:cNvSpPr>
          <p:nvPr>
            <p:ph type="body" sz="quarter" idx="18"/>
          </p:nvPr>
        </p:nvSpPr>
        <p:spPr>
          <a:xfrm>
            <a:off x="423359" y="2016882"/>
            <a:ext cx="2467326" cy="1049221"/>
          </a:xfrm>
        </p:spPr>
        <p:txBody>
          <a:bodyPr/>
          <a:lstStyle/>
          <a:p>
            <a:pPr>
              <a:lnSpc>
                <a:spcPts val="3740"/>
              </a:lnSpc>
            </a:pPr>
            <a:r>
              <a:rPr lang="en-US" sz="4400" b="1" dirty="0"/>
              <a:t>Growing Trend</a:t>
            </a:r>
          </a:p>
        </p:txBody>
      </p:sp>
      <p:sp>
        <p:nvSpPr>
          <p:cNvPr id="19" name="Text Placeholder 5">
            <a:extLst>
              <a:ext uri="{FF2B5EF4-FFF2-40B4-BE49-F238E27FC236}">
                <a16:creationId xmlns:a16="http://schemas.microsoft.com/office/drawing/2014/main" id="{39EE501B-0719-DC6C-CD15-7D4D53FDB6DF}"/>
              </a:ext>
            </a:extLst>
          </p:cNvPr>
          <p:cNvSpPr>
            <a:spLocks noGrp="1"/>
          </p:cNvSpPr>
          <p:nvPr>
            <p:ph type="body" sz="quarter" idx="19"/>
          </p:nvPr>
        </p:nvSpPr>
        <p:spPr>
          <a:xfrm>
            <a:off x="423358" y="941779"/>
            <a:ext cx="1197303" cy="385564"/>
          </a:xfrm>
        </p:spPr>
        <p:txBody>
          <a:bodyPr/>
          <a:lstStyle/>
          <a:p>
            <a:r>
              <a:rPr lang="en-US" dirty="0"/>
              <a:t>01</a:t>
            </a:r>
          </a:p>
        </p:txBody>
      </p:sp>
      <p:sp>
        <p:nvSpPr>
          <p:cNvPr id="20" name="Text Placeholder 6">
            <a:extLst>
              <a:ext uri="{FF2B5EF4-FFF2-40B4-BE49-F238E27FC236}">
                <a16:creationId xmlns:a16="http://schemas.microsoft.com/office/drawing/2014/main" id="{00DFBEC5-DF13-A701-E91B-C3865E3065F2}"/>
              </a:ext>
            </a:extLst>
          </p:cNvPr>
          <p:cNvSpPr>
            <a:spLocks noGrp="1"/>
          </p:cNvSpPr>
          <p:nvPr>
            <p:ph type="body" sz="quarter" idx="16"/>
          </p:nvPr>
        </p:nvSpPr>
        <p:spPr>
          <a:xfrm>
            <a:off x="4055218" y="539952"/>
            <a:ext cx="5831732" cy="803654"/>
          </a:xfrm>
          <a:prstGeom prst="rect">
            <a:avLst/>
          </a:prstGeom>
        </p:spPr>
        <p:txBody>
          <a:bodyPr/>
          <a:lstStyle/>
          <a:p>
            <a:pPr>
              <a:lnSpc>
                <a:spcPts val="2960"/>
              </a:lnSpc>
            </a:pPr>
            <a:r>
              <a:rPr lang="en-GB" sz="3600" dirty="0">
                <a:solidFill>
                  <a:srgbClr val="EC7C69"/>
                </a:solidFill>
              </a:rPr>
              <a:t>2025 The Year of Memorable &amp; Purposeful Travel </a:t>
            </a:r>
          </a:p>
        </p:txBody>
      </p:sp>
      <p:sp>
        <p:nvSpPr>
          <p:cNvPr id="21" name="Text Placeholder 3">
            <a:extLst>
              <a:ext uri="{FF2B5EF4-FFF2-40B4-BE49-F238E27FC236}">
                <a16:creationId xmlns:a16="http://schemas.microsoft.com/office/drawing/2014/main" id="{6986C300-534B-BD0C-9161-4A224B5C21EE}"/>
              </a:ext>
            </a:extLst>
          </p:cNvPr>
          <p:cNvSpPr>
            <a:spLocks noGrp="1"/>
          </p:cNvSpPr>
          <p:nvPr>
            <p:ph type="body" sz="quarter" idx="21"/>
          </p:nvPr>
        </p:nvSpPr>
        <p:spPr>
          <a:xfrm>
            <a:off x="4048492" y="1642641"/>
            <a:ext cx="7448524" cy="3773184"/>
          </a:xfrm>
          <a:prstGeom prst="rect">
            <a:avLst/>
          </a:prstGeom>
        </p:spPr>
        <p:txBody>
          <a:bodyPr lIns="91440" tIns="45720" rIns="91440" bIns="45720" anchor="t"/>
          <a:lstStyle/>
          <a:p>
            <a:pPr>
              <a:lnSpc>
                <a:spcPts val="2340"/>
              </a:lnSpc>
            </a:pPr>
            <a:r>
              <a:rPr lang="en-US" sz="2400" b="1" dirty="0">
                <a:solidFill>
                  <a:srgbClr val="459597"/>
                </a:solidFill>
              </a:rPr>
              <a:t>Brands with Purpose and Value:</a:t>
            </a:r>
          </a:p>
          <a:p>
            <a:pPr>
              <a:lnSpc>
                <a:spcPts val="2340"/>
              </a:lnSpc>
            </a:pPr>
            <a:r>
              <a:rPr lang="en-US" dirty="0">
                <a:solidFill>
                  <a:srgbClr val="414141"/>
                </a:solidFill>
              </a:rPr>
              <a:t>For tourism, 2025 marked not just an evolution but a transformation toward more </a:t>
            </a:r>
            <a:r>
              <a:rPr lang="en-US" b="1" dirty="0">
                <a:solidFill>
                  <a:srgbClr val="414141"/>
                </a:solidFill>
              </a:rPr>
              <a:t>mindful, meaningful, and impactful travel. </a:t>
            </a:r>
            <a:r>
              <a:rPr lang="en-US" dirty="0"/>
              <a:t>Tourists are no longer seeking just relaxation—they’re looking for </a:t>
            </a:r>
            <a:r>
              <a:rPr lang="en-US" b="1" dirty="0"/>
              <a:t>transformational experiences</a:t>
            </a:r>
            <a:r>
              <a:rPr lang="en-US" dirty="0"/>
              <a:t>. In response, </a:t>
            </a:r>
            <a:r>
              <a:rPr lang="en-US" dirty="0" err="1"/>
              <a:t>travellers</a:t>
            </a:r>
            <a:r>
              <a:rPr lang="en-US" dirty="0"/>
              <a:t> are showing a strong </a:t>
            </a:r>
            <a:r>
              <a:rPr lang="en-US" b="1" dirty="0"/>
              <a:t>willingness to pay premium rates</a:t>
            </a:r>
            <a:r>
              <a:rPr lang="en-US" dirty="0"/>
              <a:t> for stays that reflect authenticity, environmental care, and personal enrichment. Purpose-led brands that align with expectations are seeing </a:t>
            </a:r>
            <a:r>
              <a:rPr lang="en-US" b="1" dirty="0"/>
              <a:t>higher occupancy, stronger brand loyalty, and greater margins per booking</a:t>
            </a:r>
            <a:r>
              <a:rPr lang="en-US" dirty="0"/>
              <a:t>.</a:t>
            </a:r>
          </a:p>
          <a:p>
            <a:pPr>
              <a:lnSpc>
                <a:spcPts val="2340"/>
              </a:lnSpc>
            </a:pPr>
            <a:endParaRPr lang="en-US" dirty="0"/>
          </a:p>
          <a:p>
            <a:endParaRPr lang="en-US" sz="800" dirty="0"/>
          </a:p>
          <a:p>
            <a:pPr>
              <a:lnSpc>
                <a:spcPts val="2340"/>
              </a:lnSpc>
            </a:pPr>
            <a:r>
              <a:rPr lang="en-US" sz="2400" b="1" dirty="0">
                <a:solidFill>
                  <a:srgbClr val="459597"/>
                </a:solidFill>
              </a:rPr>
              <a:t>Unique, Memorable Stays: </a:t>
            </a:r>
          </a:p>
          <a:p>
            <a:pPr>
              <a:lnSpc>
                <a:spcPts val="2340"/>
              </a:lnSpc>
            </a:pPr>
            <a:r>
              <a:rPr lang="en-US" b="1" dirty="0"/>
              <a:t>From treehouses to converted farm buildings and nature-based glamping, non-traditional accommodations are booming</a:t>
            </a:r>
            <a:r>
              <a:rPr lang="en-US" dirty="0"/>
              <a:t>. According to industry projections, global spending on unique stays is forecasted to reach </a:t>
            </a:r>
            <a:r>
              <a:rPr lang="en-US" b="1" dirty="0"/>
              <a:t>$924 billion by 2034</a:t>
            </a:r>
            <a:r>
              <a:rPr lang="en-US" dirty="0"/>
              <a:t>. </a:t>
            </a:r>
            <a:endParaRPr lang="en-IE" sz="2200" b="1" dirty="0">
              <a:solidFill>
                <a:srgbClr val="414141"/>
              </a:solidFill>
            </a:endParaRPr>
          </a:p>
        </p:txBody>
      </p:sp>
      <p:sp>
        <p:nvSpPr>
          <p:cNvPr id="22" name="Slide Number Placeholder 5">
            <a:extLst>
              <a:ext uri="{FF2B5EF4-FFF2-40B4-BE49-F238E27FC236}">
                <a16:creationId xmlns:a16="http://schemas.microsoft.com/office/drawing/2014/main" id="{D3A1206B-A06D-56BF-EB29-07D4EBD45FB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65</a:t>
            </a:fld>
            <a:endParaRPr lang="fr-CA" sz="1200" dirty="0"/>
          </a:p>
        </p:txBody>
      </p:sp>
      <p:grpSp>
        <p:nvGrpSpPr>
          <p:cNvPr id="17" name="Group 16">
            <a:extLst>
              <a:ext uri="{FF2B5EF4-FFF2-40B4-BE49-F238E27FC236}">
                <a16:creationId xmlns:a16="http://schemas.microsoft.com/office/drawing/2014/main" id="{50B36878-DF3C-AD85-CBC8-3DD1772A42D1}"/>
              </a:ext>
            </a:extLst>
          </p:cNvPr>
          <p:cNvGrpSpPr/>
          <p:nvPr/>
        </p:nvGrpSpPr>
        <p:grpSpPr>
          <a:xfrm>
            <a:off x="694984" y="4548570"/>
            <a:ext cx="1404339" cy="1154840"/>
            <a:chOff x="793949" y="4205670"/>
            <a:chExt cx="1404339" cy="1154840"/>
          </a:xfrm>
        </p:grpSpPr>
        <p:sp>
          <p:nvSpPr>
            <p:cNvPr id="13" name="Freeform 12">
              <a:extLst>
                <a:ext uri="{FF2B5EF4-FFF2-40B4-BE49-F238E27FC236}">
                  <a16:creationId xmlns:a16="http://schemas.microsoft.com/office/drawing/2014/main" id="{143AB0CE-425A-0D70-EAA3-5C23D239799E}"/>
                </a:ext>
              </a:extLst>
            </p:cNvPr>
            <p:cNvSpPr/>
            <p:nvPr/>
          </p:nvSpPr>
          <p:spPr>
            <a:xfrm>
              <a:off x="1207380" y="4277747"/>
              <a:ext cx="983522" cy="836123"/>
            </a:xfrm>
            <a:custGeom>
              <a:avLst/>
              <a:gdLst>
                <a:gd name="connsiteX0" fmla="*/ 979417 w 983522"/>
                <a:gd name="connsiteY0" fmla="*/ 163975 h 836123"/>
                <a:gd name="connsiteX1" fmla="*/ 914418 w 983522"/>
                <a:gd name="connsiteY1" fmla="*/ 135907 h 836123"/>
                <a:gd name="connsiteX2" fmla="*/ 844987 w 983522"/>
                <a:gd name="connsiteY2" fmla="*/ 149202 h 836123"/>
                <a:gd name="connsiteX3" fmla="*/ 642604 w 983522"/>
                <a:gd name="connsiteY3" fmla="*/ 233406 h 836123"/>
                <a:gd name="connsiteX4" fmla="*/ 262951 w 983522"/>
                <a:gd name="connsiteY4" fmla="*/ 0 h 836123"/>
                <a:gd name="connsiteX5" fmla="*/ 155111 w 983522"/>
                <a:gd name="connsiteY5" fmla="*/ 45795 h 836123"/>
                <a:gd name="connsiteX6" fmla="*/ 463857 w 983522"/>
                <a:gd name="connsiteY6" fmla="*/ 310223 h 836123"/>
                <a:gd name="connsiteX7" fmla="*/ 203861 w 983522"/>
                <a:gd name="connsiteY7" fmla="*/ 418062 h 836123"/>
                <a:gd name="connsiteX8" fmla="*/ 57613 w 983522"/>
                <a:gd name="connsiteY8" fmla="*/ 348631 h 836123"/>
                <a:gd name="connsiteX9" fmla="*/ 0 w 983522"/>
                <a:gd name="connsiteY9" fmla="*/ 375222 h 836123"/>
                <a:gd name="connsiteX10" fmla="*/ 138862 w 983522"/>
                <a:gd name="connsiteY10" fmla="*/ 518515 h 836123"/>
                <a:gd name="connsiteX11" fmla="*/ 147725 w 983522"/>
                <a:gd name="connsiteY11" fmla="*/ 723853 h 836123"/>
                <a:gd name="connsiteX12" fmla="*/ 205338 w 983522"/>
                <a:gd name="connsiteY12" fmla="*/ 697262 h 836123"/>
                <a:gd name="connsiteX13" fmla="*/ 255564 w 983522"/>
                <a:gd name="connsiteY13" fmla="*/ 539196 h 836123"/>
                <a:gd name="connsiteX14" fmla="*/ 515560 w 983522"/>
                <a:gd name="connsiteY14" fmla="*/ 431357 h 836123"/>
                <a:gd name="connsiteX15" fmla="*/ 487493 w 983522"/>
                <a:gd name="connsiteY15" fmla="*/ 836124 h 836123"/>
                <a:gd name="connsiteX16" fmla="*/ 595332 w 983522"/>
                <a:gd name="connsiteY16" fmla="*/ 790329 h 836123"/>
                <a:gd name="connsiteX17" fmla="*/ 695785 w 983522"/>
                <a:gd name="connsiteY17" fmla="*/ 354540 h 836123"/>
                <a:gd name="connsiteX18" fmla="*/ 898168 w 983522"/>
                <a:gd name="connsiteY18" fmla="*/ 270337 h 836123"/>
                <a:gd name="connsiteX19" fmla="*/ 980894 w 983522"/>
                <a:gd name="connsiteY19" fmla="*/ 163975 h 836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3522" h="836123">
                  <a:moveTo>
                    <a:pt x="979417" y="163975"/>
                  </a:moveTo>
                  <a:cubicBezTo>
                    <a:pt x="970554" y="144771"/>
                    <a:pt x="943963" y="135907"/>
                    <a:pt x="914418" y="135907"/>
                  </a:cubicBezTo>
                  <a:cubicBezTo>
                    <a:pt x="890782" y="135907"/>
                    <a:pt x="867146" y="140339"/>
                    <a:pt x="844987" y="149202"/>
                  </a:cubicBezTo>
                  <a:lnTo>
                    <a:pt x="642604" y="233406"/>
                  </a:lnTo>
                  <a:lnTo>
                    <a:pt x="262951" y="0"/>
                  </a:lnTo>
                  <a:lnTo>
                    <a:pt x="155111" y="45795"/>
                  </a:lnTo>
                  <a:lnTo>
                    <a:pt x="463857" y="310223"/>
                  </a:lnTo>
                  <a:lnTo>
                    <a:pt x="203861" y="418062"/>
                  </a:lnTo>
                  <a:lnTo>
                    <a:pt x="57613" y="348631"/>
                  </a:lnTo>
                  <a:lnTo>
                    <a:pt x="0" y="375222"/>
                  </a:lnTo>
                  <a:lnTo>
                    <a:pt x="138862" y="518515"/>
                  </a:lnTo>
                  <a:lnTo>
                    <a:pt x="147725" y="723853"/>
                  </a:lnTo>
                  <a:lnTo>
                    <a:pt x="205338" y="697262"/>
                  </a:lnTo>
                  <a:lnTo>
                    <a:pt x="255564" y="539196"/>
                  </a:lnTo>
                  <a:lnTo>
                    <a:pt x="515560" y="431357"/>
                  </a:lnTo>
                  <a:lnTo>
                    <a:pt x="487493" y="836124"/>
                  </a:lnTo>
                  <a:lnTo>
                    <a:pt x="595332" y="790329"/>
                  </a:lnTo>
                  <a:lnTo>
                    <a:pt x="695785" y="354540"/>
                  </a:lnTo>
                  <a:lnTo>
                    <a:pt x="898168" y="270337"/>
                  </a:lnTo>
                  <a:cubicBezTo>
                    <a:pt x="945440" y="251133"/>
                    <a:pt x="995667" y="200906"/>
                    <a:pt x="980894" y="163975"/>
                  </a:cubicBezTo>
                  <a:close/>
                </a:path>
              </a:pathLst>
            </a:custGeom>
            <a:solidFill>
              <a:srgbClr val="EC7C69"/>
            </a:solidFill>
            <a:ln w="1475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A7F16A0A-0E92-792F-F4CE-0F2E2BE394D5}"/>
                </a:ext>
              </a:extLst>
            </p:cNvPr>
            <p:cNvSpPr/>
            <p:nvPr/>
          </p:nvSpPr>
          <p:spPr>
            <a:xfrm>
              <a:off x="830681" y="4348963"/>
              <a:ext cx="709080" cy="613058"/>
            </a:xfrm>
            <a:custGeom>
              <a:avLst/>
              <a:gdLst>
                <a:gd name="connsiteX0" fmla="*/ 373744 w 709080"/>
                <a:gd name="connsiteY0" fmla="*/ 50227 h 613058"/>
                <a:gd name="connsiteX1" fmla="*/ 251133 w 709080"/>
                <a:gd name="connsiteY1" fmla="*/ 252610 h 613058"/>
                <a:gd name="connsiteX2" fmla="*/ 103408 w 709080"/>
                <a:gd name="connsiteY2" fmla="*/ 252610 h 613058"/>
                <a:gd name="connsiteX3" fmla="*/ 372267 w 709080"/>
                <a:gd name="connsiteY3" fmla="*/ 50227 h 613058"/>
                <a:gd name="connsiteX4" fmla="*/ 372267 w 709080"/>
                <a:gd name="connsiteY4" fmla="*/ 50227 h 613058"/>
                <a:gd name="connsiteX5" fmla="*/ 39886 w 709080"/>
                <a:gd name="connsiteY5" fmla="*/ 580560 h 613058"/>
                <a:gd name="connsiteX6" fmla="*/ 33977 w 709080"/>
                <a:gd name="connsiteY6" fmla="*/ 521469 h 613058"/>
                <a:gd name="connsiteX7" fmla="*/ 103408 w 709080"/>
                <a:gd name="connsiteY7" fmla="*/ 521469 h 613058"/>
                <a:gd name="connsiteX8" fmla="*/ 146248 w 709080"/>
                <a:gd name="connsiteY8" fmla="*/ 487493 h 613058"/>
                <a:gd name="connsiteX9" fmla="*/ 32500 w 709080"/>
                <a:gd name="connsiteY9" fmla="*/ 487493 h 613058"/>
                <a:gd name="connsiteX10" fmla="*/ 85681 w 709080"/>
                <a:gd name="connsiteY10" fmla="*/ 286587 h 613058"/>
                <a:gd name="connsiteX11" fmla="*/ 242269 w 709080"/>
                <a:gd name="connsiteY11" fmla="*/ 286587 h 613058"/>
                <a:gd name="connsiteX12" fmla="*/ 217156 w 709080"/>
                <a:gd name="connsiteY12" fmla="*/ 440221 h 613058"/>
                <a:gd name="connsiteX13" fmla="*/ 252610 w 709080"/>
                <a:gd name="connsiteY13" fmla="*/ 419539 h 613058"/>
                <a:gd name="connsiteX14" fmla="*/ 276246 w 709080"/>
                <a:gd name="connsiteY14" fmla="*/ 288064 h 613058"/>
                <a:gd name="connsiteX15" fmla="*/ 286587 w 709080"/>
                <a:gd name="connsiteY15" fmla="*/ 254087 h 613058"/>
                <a:gd name="connsiteX16" fmla="*/ 484538 w 709080"/>
                <a:gd name="connsiteY16" fmla="*/ 35454 h 613058"/>
                <a:gd name="connsiteX17" fmla="*/ 484538 w 709080"/>
                <a:gd name="connsiteY17" fmla="*/ 152157 h 613058"/>
                <a:gd name="connsiteX18" fmla="*/ 518515 w 709080"/>
                <a:gd name="connsiteY18" fmla="*/ 168407 h 613058"/>
                <a:gd name="connsiteX19" fmla="*/ 518515 w 709080"/>
                <a:gd name="connsiteY19" fmla="*/ 35454 h 613058"/>
                <a:gd name="connsiteX20" fmla="*/ 679535 w 709080"/>
                <a:gd name="connsiteY20" fmla="*/ 166929 h 613058"/>
                <a:gd name="connsiteX21" fmla="*/ 709080 w 709080"/>
                <a:gd name="connsiteY21" fmla="*/ 155111 h 613058"/>
                <a:gd name="connsiteX22" fmla="*/ 629309 w 709080"/>
                <a:gd name="connsiteY22" fmla="*/ 51704 h 613058"/>
                <a:gd name="connsiteX23" fmla="*/ 582037 w 709080"/>
                <a:gd name="connsiteY23" fmla="*/ 7386 h 613058"/>
                <a:gd name="connsiteX24" fmla="*/ 502265 w 709080"/>
                <a:gd name="connsiteY24" fmla="*/ 0 h 613058"/>
                <a:gd name="connsiteX25" fmla="*/ 0 w 709080"/>
                <a:gd name="connsiteY25" fmla="*/ 505220 h 613058"/>
                <a:gd name="connsiteX26" fmla="*/ 11818 w 709080"/>
                <a:gd name="connsiteY26" fmla="*/ 613059 h 613058"/>
                <a:gd name="connsiteX27" fmla="*/ 39886 w 709080"/>
                <a:gd name="connsiteY27" fmla="*/ 582037 h 613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09080" h="613058">
                  <a:moveTo>
                    <a:pt x="373744" y="50227"/>
                  </a:moveTo>
                  <a:cubicBezTo>
                    <a:pt x="322041" y="94544"/>
                    <a:pt x="279200" y="165452"/>
                    <a:pt x="251133" y="252610"/>
                  </a:cubicBezTo>
                  <a:lnTo>
                    <a:pt x="103408" y="252610"/>
                  </a:lnTo>
                  <a:cubicBezTo>
                    <a:pt x="165452" y="153634"/>
                    <a:pt x="261473" y="81249"/>
                    <a:pt x="372267" y="50227"/>
                  </a:cubicBezTo>
                  <a:cubicBezTo>
                    <a:pt x="372267" y="50227"/>
                    <a:pt x="372267" y="50227"/>
                    <a:pt x="372267" y="50227"/>
                  </a:cubicBezTo>
                  <a:close/>
                  <a:moveTo>
                    <a:pt x="39886" y="580560"/>
                  </a:moveTo>
                  <a:cubicBezTo>
                    <a:pt x="36931" y="561355"/>
                    <a:pt x="33977" y="540674"/>
                    <a:pt x="33977" y="521469"/>
                  </a:cubicBezTo>
                  <a:lnTo>
                    <a:pt x="103408" y="521469"/>
                  </a:lnTo>
                  <a:cubicBezTo>
                    <a:pt x="116703" y="509651"/>
                    <a:pt x="131475" y="499311"/>
                    <a:pt x="146248" y="487493"/>
                  </a:cubicBezTo>
                  <a:lnTo>
                    <a:pt x="32500" y="487493"/>
                  </a:lnTo>
                  <a:cubicBezTo>
                    <a:pt x="35454" y="416585"/>
                    <a:pt x="53181" y="348631"/>
                    <a:pt x="85681" y="286587"/>
                  </a:cubicBezTo>
                  <a:lnTo>
                    <a:pt x="242269" y="286587"/>
                  </a:lnTo>
                  <a:cubicBezTo>
                    <a:pt x="228974" y="336813"/>
                    <a:pt x="221588" y="388517"/>
                    <a:pt x="217156" y="440221"/>
                  </a:cubicBezTo>
                  <a:cubicBezTo>
                    <a:pt x="228974" y="432834"/>
                    <a:pt x="240792" y="425448"/>
                    <a:pt x="252610" y="419539"/>
                  </a:cubicBezTo>
                  <a:cubicBezTo>
                    <a:pt x="257042" y="375222"/>
                    <a:pt x="264428" y="330904"/>
                    <a:pt x="276246" y="288064"/>
                  </a:cubicBezTo>
                  <a:lnTo>
                    <a:pt x="286587" y="254087"/>
                  </a:lnTo>
                  <a:cubicBezTo>
                    <a:pt x="327950" y="129998"/>
                    <a:pt x="400335" y="45795"/>
                    <a:pt x="484538" y="35454"/>
                  </a:cubicBezTo>
                  <a:lnTo>
                    <a:pt x="484538" y="152157"/>
                  </a:lnTo>
                  <a:lnTo>
                    <a:pt x="518515" y="168407"/>
                  </a:lnTo>
                  <a:lnTo>
                    <a:pt x="518515" y="35454"/>
                  </a:lnTo>
                  <a:cubicBezTo>
                    <a:pt x="582037" y="42840"/>
                    <a:pt x="636695" y="91589"/>
                    <a:pt x="679535" y="166929"/>
                  </a:cubicBezTo>
                  <a:lnTo>
                    <a:pt x="709080" y="155111"/>
                  </a:lnTo>
                  <a:cubicBezTo>
                    <a:pt x="688399" y="116703"/>
                    <a:pt x="661808" y="81249"/>
                    <a:pt x="629309" y="51704"/>
                  </a:cubicBezTo>
                  <a:lnTo>
                    <a:pt x="582037" y="7386"/>
                  </a:lnTo>
                  <a:cubicBezTo>
                    <a:pt x="555446" y="2954"/>
                    <a:pt x="528856" y="0"/>
                    <a:pt x="502265" y="0"/>
                  </a:cubicBezTo>
                  <a:cubicBezTo>
                    <a:pt x="224542" y="0"/>
                    <a:pt x="0" y="226019"/>
                    <a:pt x="0" y="505220"/>
                  </a:cubicBezTo>
                  <a:cubicBezTo>
                    <a:pt x="0" y="542151"/>
                    <a:pt x="4432" y="577605"/>
                    <a:pt x="11818" y="613059"/>
                  </a:cubicBezTo>
                  <a:cubicBezTo>
                    <a:pt x="20682" y="602718"/>
                    <a:pt x="29545" y="592378"/>
                    <a:pt x="39886" y="582037"/>
                  </a:cubicBezTo>
                  <a:close/>
                </a:path>
              </a:pathLst>
            </a:custGeom>
            <a:solidFill>
              <a:srgbClr val="494949"/>
            </a:solidFill>
            <a:ln w="1475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E17DC749-F824-0F3C-4F5E-20A3CB2878B1}"/>
                </a:ext>
              </a:extLst>
            </p:cNvPr>
            <p:cNvSpPr/>
            <p:nvPr/>
          </p:nvSpPr>
          <p:spPr>
            <a:xfrm>
              <a:off x="793949" y="4732787"/>
              <a:ext cx="989558" cy="627723"/>
            </a:xfrm>
            <a:custGeom>
              <a:avLst/>
              <a:gdLst>
                <a:gd name="connsiteX0" fmla="*/ 754676 w 989558"/>
                <a:gd name="connsiteY0" fmla="*/ 372528 h 627723"/>
                <a:gd name="connsiteX1" fmla="*/ 555247 w 989558"/>
                <a:gd name="connsiteY1" fmla="*/ 592639 h 627723"/>
                <a:gd name="connsiteX2" fmla="*/ 555247 w 989558"/>
                <a:gd name="connsiteY2" fmla="*/ 372528 h 627723"/>
                <a:gd name="connsiteX3" fmla="*/ 754676 w 989558"/>
                <a:gd name="connsiteY3" fmla="*/ 372528 h 627723"/>
                <a:gd name="connsiteX4" fmla="*/ 521270 w 989558"/>
                <a:gd name="connsiteY4" fmla="*/ 372528 h 627723"/>
                <a:gd name="connsiteX5" fmla="*/ 521270 w 989558"/>
                <a:gd name="connsiteY5" fmla="*/ 592639 h 627723"/>
                <a:gd name="connsiteX6" fmla="*/ 321841 w 989558"/>
                <a:gd name="connsiteY6" fmla="*/ 372528 h 627723"/>
                <a:gd name="connsiteX7" fmla="*/ 521270 w 989558"/>
                <a:gd name="connsiteY7" fmla="*/ 372528 h 627723"/>
                <a:gd name="connsiteX8" fmla="*/ 140140 w 989558"/>
                <a:gd name="connsiteY8" fmla="*/ 372528 h 627723"/>
                <a:gd name="connsiteX9" fmla="*/ 286387 w 989558"/>
                <a:gd name="connsiteY9" fmla="*/ 372528 h 627723"/>
                <a:gd name="connsiteX10" fmla="*/ 406045 w 989558"/>
                <a:gd name="connsiteY10" fmla="*/ 573435 h 627723"/>
                <a:gd name="connsiteX11" fmla="*/ 406045 w 989558"/>
                <a:gd name="connsiteY11" fmla="*/ 573435 h 627723"/>
                <a:gd name="connsiteX12" fmla="*/ 138662 w 989558"/>
                <a:gd name="connsiteY12" fmla="*/ 372528 h 627723"/>
                <a:gd name="connsiteX13" fmla="*/ 138662 w 989558"/>
                <a:gd name="connsiteY13" fmla="*/ 372528 h 627723"/>
                <a:gd name="connsiteX14" fmla="*/ 670473 w 989558"/>
                <a:gd name="connsiteY14" fmla="*/ 573435 h 627723"/>
                <a:gd name="connsiteX15" fmla="*/ 670473 w 989558"/>
                <a:gd name="connsiteY15" fmla="*/ 573435 h 627723"/>
                <a:gd name="connsiteX16" fmla="*/ 790130 w 989558"/>
                <a:gd name="connsiteY16" fmla="*/ 372528 h 627723"/>
                <a:gd name="connsiteX17" fmla="*/ 800471 w 989558"/>
                <a:gd name="connsiteY17" fmla="*/ 338552 h 627723"/>
                <a:gd name="connsiteX18" fmla="*/ 827061 w 989558"/>
                <a:gd name="connsiteY18" fmla="*/ 136168 h 627723"/>
                <a:gd name="connsiteX19" fmla="*/ 827061 w 989558"/>
                <a:gd name="connsiteY19" fmla="*/ 102192 h 627723"/>
                <a:gd name="connsiteX20" fmla="*/ 821152 w 989558"/>
                <a:gd name="connsiteY20" fmla="*/ 19466 h 627723"/>
                <a:gd name="connsiteX21" fmla="*/ 788653 w 989558"/>
                <a:gd name="connsiteY21" fmla="*/ 32761 h 627723"/>
                <a:gd name="connsiteX22" fmla="*/ 793084 w 989558"/>
                <a:gd name="connsiteY22" fmla="*/ 102192 h 627723"/>
                <a:gd name="connsiteX23" fmla="*/ 793084 w 989558"/>
                <a:gd name="connsiteY23" fmla="*/ 136168 h 627723"/>
                <a:gd name="connsiteX24" fmla="*/ 765017 w 989558"/>
                <a:gd name="connsiteY24" fmla="*/ 338552 h 627723"/>
                <a:gd name="connsiteX25" fmla="*/ 555247 w 989558"/>
                <a:gd name="connsiteY25" fmla="*/ 338552 h 627723"/>
                <a:gd name="connsiteX26" fmla="*/ 555247 w 989558"/>
                <a:gd name="connsiteY26" fmla="*/ 241053 h 627723"/>
                <a:gd name="connsiteX27" fmla="*/ 521270 w 989558"/>
                <a:gd name="connsiteY27" fmla="*/ 246962 h 627723"/>
                <a:gd name="connsiteX28" fmla="*/ 521270 w 989558"/>
                <a:gd name="connsiteY28" fmla="*/ 338552 h 627723"/>
                <a:gd name="connsiteX29" fmla="*/ 311501 w 989558"/>
                <a:gd name="connsiteY29" fmla="*/ 338552 h 627723"/>
                <a:gd name="connsiteX30" fmla="*/ 286387 w 989558"/>
                <a:gd name="connsiteY30" fmla="*/ 193781 h 627723"/>
                <a:gd name="connsiteX31" fmla="*/ 255365 w 989558"/>
                <a:gd name="connsiteY31" fmla="*/ 215940 h 627723"/>
                <a:gd name="connsiteX32" fmla="*/ 277524 w 989558"/>
                <a:gd name="connsiteY32" fmla="*/ 338552 h 627723"/>
                <a:gd name="connsiteX33" fmla="*/ 129799 w 989558"/>
                <a:gd name="connsiteY33" fmla="*/ 338552 h 627723"/>
                <a:gd name="connsiteX34" fmla="*/ 104686 w 989558"/>
                <a:gd name="connsiteY34" fmla="*/ 379915 h 627723"/>
                <a:gd name="connsiteX35" fmla="*/ 301160 w 989558"/>
                <a:gd name="connsiteY35" fmla="*/ 567526 h 627723"/>
                <a:gd name="connsiteX36" fmla="*/ 41164 w 989558"/>
                <a:gd name="connsiteY36" fmla="*/ 498095 h 627723"/>
                <a:gd name="connsiteX37" fmla="*/ 478430 w 989558"/>
                <a:gd name="connsiteY37" fmla="*/ 32761 h 627723"/>
                <a:gd name="connsiteX38" fmla="*/ 487293 w 989558"/>
                <a:gd name="connsiteY38" fmla="*/ 10602 h 627723"/>
                <a:gd name="connsiteX39" fmla="*/ 465135 w 989558"/>
                <a:gd name="connsiteY39" fmla="*/ 1739 h 627723"/>
                <a:gd name="connsiteX40" fmla="*/ 465135 w 989558"/>
                <a:gd name="connsiteY40" fmla="*/ 1739 h 627723"/>
                <a:gd name="connsiteX41" fmla="*/ 8664 w 989558"/>
                <a:gd name="connsiteY41" fmla="*/ 508436 h 627723"/>
                <a:gd name="connsiteX42" fmla="*/ 190366 w 989558"/>
                <a:gd name="connsiteY42" fmla="*/ 611843 h 627723"/>
                <a:gd name="connsiteX43" fmla="*/ 292296 w 989558"/>
                <a:gd name="connsiteY43" fmla="*/ 602980 h 627723"/>
                <a:gd name="connsiteX44" fmla="*/ 336614 w 989558"/>
                <a:gd name="connsiteY44" fmla="*/ 585253 h 627723"/>
                <a:gd name="connsiteX45" fmla="*/ 516838 w 989558"/>
                <a:gd name="connsiteY45" fmla="*/ 626616 h 627723"/>
                <a:gd name="connsiteX46" fmla="*/ 561156 w 989558"/>
                <a:gd name="connsiteY46" fmla="*/ 626616 h 627723"/>
                <a:gd name="connsiteX47" fmla="*/ 989559 w 989558"/>
                <a:gd name="connsiteY47" fmla="*/ 351847 h 627723"/>
                <a:gd name="connsiteX48" fmla="*/ 934900 w 989558"/>
                <a:gd name="connsiteY48" fmla="*/ 376960 h 627723"/>
                <a:gd name="connsiteX49" fmla="*/ 670473 w 989558"/>
                <a:gd name="connsiteY49" fmla="*/ 573435 h 62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89558" h="627723">
                  <a:moveTo>
                    <a:pt x="754676" y="372528"/>
                  </a:moveTo>
                  <a:cubicBezTo>
                    <a:pt x="713313" y="498095"/>
                    <a:pt x="639450" y="582298"/>
                    <a:pt x="555247" y="592639"/>
                  </a:cubicBezTo>
                  <a:lnTo>
                    <a:pt x="555247" y="372528"/>
                  </a:lnTo>
                  <a:lnTo>
                    <a:pt x="754676" y="372528"/>
                  </a:lnTo>
                  <a:close/>
                  <a:moveTo>
                    <a:pt x="521270" y="372528"/>
                  </a:moveTo>
                  <a:lnTo>
                    <a:pt x="521270" y="592639"/>
                  </a:lnTo>
                  <a:cubicBezTo>
                    <a:pt x="435590" y="582298"/>
                    <a:pt x="363204" y="498095"/>
                    <a:pt x="321841" y="372528"/>
                  </a:cubicBezTo>
                  <a:lnTo>
                    <a:pt x="521270" y="372528"/>
                  </a:lnTo>
                  <a:close/>
                  <a:moveTo>
                    <a:pt x="140140" y="372528"/>
                  </a:moveTo>
                  <a:lnTo>
                    <a:pt x="286387" y="372528"/>
                  </a:lnTo>
                  <a:cubicBezTo>
                    <a:pt x="314455" y="458209"/>
                    <a:pt x="355818" y="529117"/>
                    <a:pt x="406045" y="573435"/>
                  </a:cubicBezTo>
                  <a:cubicBezTo>
                    <a:pt x="406045" y="573435"/>
                    <a:pt x="406045" y="573435"/>
                    <a:pt x="406045" y="573435"/>
                  </a:cubicBezTo>
                  <a:cubicBezTo>
                    <a:pt x="295251" y="540935"/>
                    <a:pt x="200707" y="470027"/>
                    <a:pt x="138662" y="372528"/>
                  </a:cubicBezTo>
                  <a:cubicBezTo>
                    <a:pt x="138662" y="372528"/>
                    <a:pt x="138662" y="372528"/>
                    <a:pt x="138662" y="372528"/>
                  </a:cubicBezTo>
                  <a:close/>
                  <a:moveTo>
                    <a:pt x="670473" y="573435"/>
                  </a:moveTo>
                  <a:cubicBezTo>
                    <a:pt x="670473" y="573435"/>
                    <a:pt x="670473" y="573435"/>
                    <a:pt x="670473" y="573435"/>
                  </a:cubicBezTo>
                  <a:cubicBezTo>
                    <a:pt x="720699" y="529117"/>
                    <a:pt x="762062" y="459686"/>
                    <a:pt x="790130" y="372528"/>
                  </a:cubicBezTo>
                  <a:lnTo>
                    <a:pt x="800471" y="338552"/>
                  </a:lnTo>
                  <a:cubicBezTo>
                    <a:pt x="818198" y="272076"/>
                    <a:pt x="827061" y="204122"/>
                    <a:pt x="827061" y="136168"/>
                  </a:cubicBezTo>
                  <a:lnTo>
                    <a:pt x="827061" y="102192"/>
                  </a:lnTo>
                  <a:cubicBezTo>
                    <a:pt x="827061" y="74124"/>
                    <a:pt x="824107" y="46056"/>
                    <a:pt x="821152" y="19466"/>
                  </a:cubicBezTo>
                  <a:lnTo>
                    <a:pt x="788653" y="32761"/>
                  </a:lnTo>
                  <a:cubicBezTo>
                    <a:pt x="790130" y="54920"/>
                    <a:pt x="793084" y="78556"/>
                    <a:pt x="793084" y="102192"/>
                  </a:cubicBezTo>
                  <a:lnTo>
                    <a:pt x="793084" y="136168"/>
                  </a:lnTo>
                  <a:cubicBezTo>
                    <a:pt x="793084" y="204122"/>
                    <a:pt x="782744" y="272076"/>
                    <a:pt x="765017" y="338552"/>
                  </a:cubicBezTo>
                  <a:lnTo>
                    <a:pt x="555247" y="338552"/>
                  </a:lnTo>
                  <a:lnTo>
                    <a:pt x="555247" y="241053"/>
                  </a:lnTo>
                  <a:lnTo>
                    <a:pt x="521270" y="246962"/>
                  </a:lnTo>
                  <a:lnTo>
                    <a:pt x="521270" y="338552"/>
                  </a:lnTo>
                  <a:lnTo>
                    <a:pt x="311501" y="338552"/>
                  </a:lnTo>
                  <a:cubicBezTo>
                    <a:pt x="298205" y="291280"/>
                    <a:pt x="290819" y="242531"/>
                    <a:pt x="286387" y="193781"/>
                  </a:cubicBezTo>
                  <a:cubicBezTo>
                    <a:pt x="276047" y="201167"/>
                    <a:pt x="265706" y="208554"/>
                    <a:pt x="255365" y="215940"/>
                  </a:cubicBezTo>
                  <a:cubicBezTo>
                    <a:pt x="259797" y="257303"/>
                    <a:pt x="267183" y="298666"/>
                    <a:pt x="277524" y="338552"/>
                  </a:cubicBezTo>
                  <a:lnTo>
                    <a:pt x="129799" y="338552"/>
                  </a:lnTo>
                  <a:cubicBezTo>
                    <a:pt x="120935" y="351847"/>
                    <a:pt x="112072" y="365142"/>
                    <a:pt x="104686" y="379915"/>
                  </a:cubicBezTo>
                  <a:cubicBezTo>
                    <a:pt x="151958" y="458209"/>
                    <a:pt x="219911" y="523208"/>
                    <a:pt x="301160" y="567526"/>
                  </a:cubicBezTo>
                  <a:cubicBezTo>
                    <a:pt x="101731" y="600025"/>
                    <a:pt x="57414" y="549798"/>
                    <a:pt x="41164" y="498095"/>
                  </a:cubicBezTo>
                  <a:cubicBezTo>
                    <a:pt x="-4631" y="356279"/>
                    <a:pt x="175594" y="164236"/>
                    <a:pt x="478430" y="32761"/>
                  </a:cubicBezTo>
                  <a:cubicBezTo>
                    <a:pt x="487293" y="29806"/>
                    <a:pt x="491725" y="19466"/>
                    <a:pt x="487293" y="10602"/>
                  </a:cubicBezTo>
                  <a:cubicBezTo>
                    <a:pt x="484339" y="1739"/>
                    <a:pt x="473998" y="-2693"/>
                    <a:pt x="465135" y="1739"/>
                  </a:cubicBezTo>
                  <a:cubicBezTo>
                    <a:pt x="465135" y="1739"/>
                    <a:pt x="465135" y="1739"/>
                    <a:pt x="465135" y="1739"/>
                  </a:cubicBezTo>
                  <a:cubicBezTo>
                    <a:pt x="140140" y="142077"/>
                    <a:pt x="-43039" y="345938"/>
                    <a:pt x="8664" y="508436"/>
                  </a:cubicBezTo>
                  <a:cubicBezTo>
                    <a:pt x="30823" y="577866"/>
                    <a:pt x="88436" y="611843"/>
                    <a:pt x="190366" y="611843"/>
                  </a:cubicBezTo>
                  <a:cubicBezTo>
                    <a:pt x="224343" y="611843"/>
                    <a:pt x="258320" y="608888"/>
                    <a:pt x="292296" y="602980"/>
                  </a:cubicBezTo>
                  <a:cubicBezTo>
                    <a:pt x="308546" y="601502"/>
                    <a:pt x="323319" y="595593"/>
                    <a:pt x="336614" y="585253"/>
                  </a:cubicBezTo>
                  <a:cubicBezTo>
                    <a:pt x="394227" y="610366"/>
                    <a:pt x="454794" y="625138"/>
                    <a:pt x="516838" y="626616"/>
                  </a:cubicBezTo>
                  <a:cubicBezTo>
                    <a:pt x="531611" y="628093"/>
                    <a:pt x="546384" y="628093"/>
                    <a:pt x="561156" y="626616"/>
                  </a:cubicBezTo>
                  <a:cubicBezTo>
                    <a:pt x="742858" y="619229"/>
                    <a:pt x="905355" y="514345"/>
                    <a:pt x="989559" y="351847"/>
                  </a:cubicBezTo>
                  <a:lnTo>
                    <a:pt x="934900" y="376960"/>
                  </a:lnTo>
                  <a:cubicBezTo>
                    <a:pt x="872856" y="471504"/>
                    <a:pt x="779789" y="542412"/>
                    <a:pt x="670473" y="573435"/>
                  </a:cubicBezTo>
                  <a:close/>
                </a:path>
              </a:pathLst>
            </a:custGeom>
            <a:solidFill>
              <a:srgbClr val="494949"/>
            </a:solidFill>
            <a:ln w="1475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BFDA3019-F37C-C2A2-6909-4F6C422FA6B6}"/>
                </a:ext>
              </a:extLst>
            </p:cNvPr>
            <p:cNvSpPr/>
            <p:nvPr/>
          </p:nvSpPr>
          <p:spPr>
            <a:xfrm>
              <a:off x="1214766" y="4205670"/>
              <a:ext cx="983522" cy="836123"/>
            </a:xfrm>
            <a:custGeom>
              <a:avLst/>
              <a:gdLst>
                <a:gd name="connsiteX0" fmla="*/ 935100 w 983522"/>
                <a:gd name="connsiteY0" fmla="*/ 202383 h 836123"/>
                <a:gd name="connsiteX1" fmla="*/ 883396 w 983522"/>
                <a:gd name="connsiteY1" fmla="*/ 240792 h 836123"/>
                <a:gd name="connsiteX2" fmla="*/ 681012 w 983522"/>
                <a:gd name="connsiteY2" fmla="*/ 324995 h 836123"/>
                <a:gd name="connsiteX3" fmla="*/ 664763 w 983522"/>
                <a:gd name="connsiteY3" fmla="*/ 330904 h 836123"/>
                <a:gd name="connsiteX4" fmla="*/ 660331 w 983522"/>
                <a:gd name="connsiteY4" fmla="*/ 347154 h 836123"/>
                <a:gd name="connsiteX5" fmla="*/ 564310 w 983522"/>
                <a:gd name="connsiteY5" fmla="*/ 766693 h 836123"/>
                <a:gd name="connsiteX6" fmla="*/ 521469 w 983522"/>
                <a:gd name="connsiteY6" fmla="*/ 784420 h 836123"/>
                <a:gd name="connsiteX7" fmla="*/ 546583 w 983522"/>
                <a:gd name="connsiteY7" fmla="*/ 434312 h 836123"/>
                <a:gd name="connsiteX8" fmla="*/ 551015 w 983522"/>
                <a:gd name="connsiteY8" fmla="*/ 381131 h 836123"/>
                <a:gd name="connsiteX9" fmla="*/ 500788 w 983522"/>
                <a:gd name="connsiteY9" fmla="*/ 401812 h 836123"/>
                <a:gd name="connsiteX10" fmla="*/ 240792 w 983522"/>
                <a:gd name="connsiteY10" fmla="*/ 509651 h 836123"/>
                <a:gd name="connsiteX11" fmla="*/ 226019 w 983522"/>
                <a:gd name="connsiteY11" fmla="*/ 515560 h 836123"/>
                <a:gd name="connsiteX12" fmla="*/ 221588 w 983522"/>
                <a:gd name="connsiteY12" fmla="*/ 530333 h 836123"/>
                <a:gd name="connsiteX13" fmla="*/ 178747 w 983522"/>
                <a:gd name="connsiteY13" fmla="*/ 667717 h 836123"/>
                <a:gd name="connsiteX14" fmla="*/ 178747 w 983522"/>
                <a:gd name="connsiteY14" fmla="*/ 667717 h 836123"/>
                <a:gd name="connsiteX15" fmla="*/ 172838 w 983522"/>
                <a:gd name="connsiteY15" fmla="*/ 518515 h 836123"/>
                <a:gd name="connsiteX16" fmla="*/ 172838 w 983522"/>
                <a:gd name="connsiteY16" fmla="*/ 505220 h 836123"/>
                <a:gd name="connsiteX17" fmla="*/ 163975 w 983522"/>
                <a:gd name="connsiteY17" fmla="*/ 496356 h 836123"/>
                <a:gd name="connsiteX18" fmla="*/ 59090 w 983522"/>
                <a:gd name="connsiteY18" fmla="*/ 387040 h 836123"/>
                <a:gd name="connsiteX19" fmla="*/ 59090 w 983522"/>
                <a:gd name="connsiteY19" fmla="*/ 387040 h 836123"/>
                <a:gd name="connsiteX20" fmla="*/ 189088 w 983522"/>
                <a:gd name="connsiteY20" fmla="*/ 449084 h 836123"/>
                <a:gd name="connsiteX21" fmla="*/ 202383 w 983522"/>
                <a:gd name="connsiteY21" fmla="*/ 454993 h 836123"/>
                <a:gd name="connsiteX22" fmla="*/ 215679 w 983522"/>
                <a:gd name="connsiteY22" fmla="*/ 449084 h 836123"/>
                <a:gd name="connsiteX23" fmla="*/ 475675 w 983522"/>
                <a:gd name="connsiteY23" fmla="*/ 341245 h 836123"/>
                <a:gd name="connsiteX24" fmla="*/ 525901 w 983522"/>
                <a:gd name="connsiteY24" fmla="*/ 320563 h 836123"/>
                <a:gd name="connsiteX25" fmla="*/ 484538 w 983522"/>
                <a:gd name="connsiteY25" fmla="*/ 285109 h 836123"/>
                <a:gd name="connsiteX26" fmla="*/ 217156 w 983522"/>
                <a:gd name="connsiteY26" fmla="*/ 56136 h 836123"/>
                <a:gd name="connsiteX27" fmla="*/ 259996 w 983522"/>
                <a:gd name="connsiteY27" fmla="*/ 38409 h 836123"/>
                <a:gd name="connsiteX28" fmla="*/ 624877 w 983522"/>
                <a:gd name="connsiteY28" fmla="*/ 262951 h 836123"/>
                <a:gd name="connsiteX29" fmla="*/ 639650 w 983522"/>
                <a:gd name="connsiteY29" fmla="*/ 271814 h 836123"/>
                <a:gd name="connsiteX30" fmla="*/ 655899 w 983522"/>
                <a:gd name="connsiteY30" fmla="*/ 264428 h 836123"/>
                <a:gd name="connsiteX31" fmla="*/ 858283 w 983522"/>
                <a:gd name="connsiteY31" fmla="*/ 180225 h 836123"/>
                <a:gd name="connsiteX32" fmla="*/ 914418 w 983522"/>
                <a:gd name="connsiteY32" fmla="*/ 168406 h 836123"/>
                <a:gd name="connsiteX33" fmla="*/ 948395 w 983522"/>
                <a:gd name="connsiteY33" fmla="*/ 175793 h 836123"/>
                <a:gd name="connsiteX34" fmla="*/ 935100 w 983522"/>
                <a:gd name="connsiteY34" fmla="*/ 199429 h 836123"/>
                <a:gd name="connsiteX35" fmla="*/ 979417 w 983522"/>
                <a:gd name="connsiteY35" fmla="*/ 163975 h 836123"/>
                <a:gd name="connsiteX36" fmla="*/ 914418 w 983522"/>
                <a:gd name="connsiteY36" fmla="*/ 135907 h 836123"/>
                <a:gd name="connsiteX37" fmla="*/ 844987 w 983522"/>
                <a:gd name="connsiteY37" fmla="*/ 149202 h 836123"/>
                <a:gd name="connsiteX38" fmla="*/ 642604 w 983522"/>
                <a:gd name="connsiteY38" fmla="*/ 233406 h 836123"/>
                <a:gd name="connsiteX39" fmla="*/ 262951 w 983522"/>
                <a:gd name="connsiteY39" fmla="*/ 0 h 836123"/>
                <a:gd name="connsiteX40" fmla="*/ 155111 w 983522"/>
                <a:gd name="connsiteY40" fmla="*/ 45795 h 836123"/>
                <a:gd name="connsiteX41" fmla="*/ 463857 w 983522"/>
                <a:gd name="connsiteY41" fmla="*/ 310223 h 836123"/>
                <a:gd name="connsiteX42" fmla="*/ 203861 w 983522"/>
                <a:gd name="connsiteY42" fmla="*/ 418062 h 836123"/>
                <a:gd name="connsiteX43" fmla="*/ 57613 w 983522"/>
                <a:gd name="connsiteY43" fmla="*/ 348631 h 836123"/>
                <a:gd name="connsiteX44" fmla="*/ 0 w 983522"/>
                <a:gd name="connsiteY44" fmla="*/ 375222 h 836123"/>
                <a:gd name="connsiteX45" fmla="*/ 138862 w 983522"/>
                <a:gd name="connsiteY45" fmla="*/ 518515 h 836123"/>
                <a:gd name="connsiteX46" fmla="*/ 147725 w 983522"/>
                <a:gd name="connsiteY46" fmla="*/ 723853 h 836123"/>
                <a:gd name="connsiteX47" fmla="*/ 205338 w 983522"/>
                <a:gd name="connsiteY47" fmla="*/ 697262 h 836123"/>
                <a:gd name="connsiteX48" fmla="*/ 255564 w 983522"/>
                <a:gd name="connsiteY48" fmla="*/ 539196 h 836123"/>
                <a:gd name="connsiteX49" fmla="*/ 515560 w 983522"/>
                <a:gd name="connsiteY49" fmla="*/ 431357 h 836123"/>
                <a:gd name="connsiteX50" fmla="*/ 487493 w 983522"/>
                <a:gd name="connsiteY50" fmla="*/ 836124 h 836123"/>
                <a:gd name="connsiteX51" fmla="*/ 595332 w 983522"/>
                <a:gd name="connsiteY51" fmla="*/ 790329 h 836123"/>
                <a:gd name="connsiteX52" fmla="*/ 695785 w 983522"/>
                <a:gd name="connsiteY52" fmla="*/ 354540 h 836123"/>
                <a:gd name="connsiteX53" fmla="*/ 898168 w 983522"/>
                <a:gd name="connsiteY53" fmla="*/ 270337 h 836123"/>
                <a:gd name="connsiteX54" fmla="*/ 980894 w 983522"/>
                <a:gd name="connsiteY54" fmla="*/ 163975 h 836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983522" h="836123">
                  <a:moveTo>
                    <a:pt x="935100" y="202383"/>
                  </a:moveTo>
                  <a:cubicBezTo>
                    <a:pt x="920327" y="218633"/>
                    <a:pt x="902600" y="231928"/>
                    <a:pt x="883396" y="240792"/>
                  </a:cubicBezTo>
                  <a:lnTo>
                    <a:pt x="681012" y="324995"/>
                  </a:lnTo>
                  <a:lnTo>
                    <a:pt x="664763" y="330904"/>
                  </a:lnTo>
                  <a:lnTo>
                    <a:pt x="660331" y="347154"/>
                  </a:lnTo>
                  <a:lnTo>
                    <a:pt x="564310" y="766693"/>
                  </a:lnTo>
                  <a:lnTo>
                    <a:pt x="521469" y="784420"/>
                  </a:lnTo>
                  <a:lnTo>
                    <a:pt x="546583" y="434312"/>
                  </a:lnTo>
                  <a:lnTo>
                    <a:pt x="551015" y="381131"/>
                  </a:lnTo>
                  <a:lnTo>
                    <a:pt x="500788" y="401812"/>
                  </a:lnTo>
                  <a:lnTo>
                    <a:pt x="240792" y="509651"/>
                  </a:lnTo>
                  <a:lnTo>
                    <a:pt x="226019" y="515560"/>
                  </a:lnTo>
                  <a:lnTo>
                    <a:pt x="221588" y="530333"/>
                  </a:lnTo>
                  <a:lnTo>
                    <a:pt x="178747" y="667717"/>
                  </a:lnTo>
                  <a:cubicBezTo>
                    <a:pt x="178747" y="667717"/>
                    <a:pt x="178747" y="667717"/>
                    <a:pt x="178747" y="667717"/>
                  </a:cubicBezTo>
                  <a:lnTo>
                    <a:pt x="172838" y="518515"/>
                  </a:lnTo>
                  <a:lnTo>
                    <a:pt x="172838" y="505220"/>
                  </a:lnTo>
                  <a:cubicBezTo>
                    <a:pt x="172838" y="505220"/>
                    <a:pt x="163975" y="496356"/>
                    <a:pt x="163975" y="496356"/>
                  </a:cubicBezTo>
                  <a:lnTo>
                    <a:pt x="59090" y="387040"/>
                  </a:lnTo>
                  <a:cubicBezTo>
                    <a:pt x="59090" y="387040"/>
                    <a:pt x="59090" y="387040"/>
                    <a:pt x="59090" y="387040"/>
                  </a:cubicBezTo>
                  <a:lnTo>
                    <a:pt x="189088" y="449084"/>
                  </a:lnTo>
                  <a:lnTo>
                    <a:pt x="202383" y="454993"/>
                  </a:lnTo>
                  <a:lnTo>
                    <a:pt x="215679" y="449084"/>
                  </a:lnTo>
                  <a:lnTo>
                    <a:pt x="475675" y="341245"/>
                  </a:lnTo>
                  <a:lnTo>
                    <a:pt x="525901" y="320563"/>
                  </a:lnTo>
                  <a:lnTo>
                    <a:pt x="484538" y="285109"/>
                  </a:lnTo>
                  <a:lnTo>
                    <a:pt x="217156" y="56136"/>
                  </a:lnTo>
                  <a:lnTo>
                    <a:pt x="259996" y="38409"/>
                  </a:lnTo>
                  <a:lnTo>
                    <a:pt x="624877" y="262951"/>
                  </a:lnTo>
                  <a:lnTo>
                    <a:pt x="639650" y="271814"/>
                  </a:lnTo>
                  <a:lnTo>
                    <a:pt x="655899" y="264428"/>
                  </a:lnTo>
                  <a:lnTo>
                    <a:pt x="858283" y="180225"/>
                  </a:lnTo>
                  <a:cubicBezTo>
                    <a:pt x="876010" y="172838"/>
                    <a:pt x="895214" y="169884"/>
                    <a:pt x="914418" y="168406"/>
                  </a:cubicBezTo>
                  <a:cubicBezTo>
                    <a:pt x="926236" y="168406"/>
                    <a:pt x="938054" y="168406"/>
                    <a:pt x="948395" y="175793"/>
                  </a:cubicBezTo>
                  <a:cubicBezTo>
                    <a:pt x="948395" y="177270"/>
                    <a:pt x="948395" y="186134"/>
                    <a:pt x="935100" y="199429"/>
                  </a:cubicBezTo>
                  <a:close/>
                  <a:moveTo>
                    <a:pt x="979417" y="163975"/>
                  </a:moveTo>
                  <a:cubicBezTo>
                    <a:pt x="970554" y="144771"/>
                    <a:pt x="943963" y="135907"/>
                    <a:pt x="914418" y="135907"/>
                  </a:cubicBezTo>
                  <a:cubicBezTo>
                    <a:pt x="890782" y="135907"/>
                    <a:pt x="867146" y="140339"/>
                    <a:pt x="844987" y="149202"/>
                  </a:cubicBezTo>
                  <a:lnTo>
                    <a:pt x="642604" y="233406"/>
                  </a:lnTo>
                  <a:lnTo>
                    <a:pt x="262951" y="0"/>
                  </a:lnTo>
                  <a:lnTo>
                    <a:pt x="155111" y="45795"/>
                  </a:lnTo>
                  <a:lnTo>
                    <a:pt x="463857" y="310223"/>
                  </a:lnTo>
                  <a:lnTo>
                    <a:pt x="203861" y="418062"/>
                  </a:lnTo>
                  <a:lnTo>
                    <a:pt x="57613" y="348631"/>
                  </a:lnTo>
                  <a:lnTo>
                    <a:pt x="0" y="375222"/>
                  </a:lnTo>
                  <a:lnTo>
                    <a:pt x="138862" y="518515"/>
                  </a:lnTo>
                  <a:lnTo>
                    <a:pt x="147725" y="723853"/>
                  </a:lnTo>
                  <a:lnTo>
                    <a:pt x="205338" y="697262"/>
                  </a:lnTo>
                  <a:lnTo>
                    <a:pt x="255564" y="539196"/>
                  </a:lnTo>
                  <a:lnTo>
                    <a:pt x="515560" y="431357"/>
                  </a:lnTo>
                  <a:lnTo>
                    <a:pt x="487493" y="836124"/>
                  </a:lnTo>
                  <a:lnTo>
                    <a:pt x="595332" y="790329"/>
                  </a:lnTo>
                  <a:lnTo>
                    <a:pt x="695785" y="354540"/>
                  </a:lnTo>
                  <a:lnTo>
                    <a:pt x="898168" y="270337"/>
                  </a:lnTo>
                  <a:cubicBezTo>
                    <a:pt x="945440" y="251133"/>
                    <a:pt x="995667" y="200906"/>
                    <a:pt x="980894" y="163975"/>
                  </a:cubicBezTo>
                  <a:close/>
                </a:path>
              </a:pathLst>
            </a:custGeom>
            <a:solidFill>
              <a:srgbClr val="494949"/>
            </a:solidFill>
            <a:ln w="14759" cap="flat">
              <a:noFill/>
              <a:prstDash val="solid"/>
              <a:miter/>
            </a:ln>
          </p:spPr>
          <p:txBody>
            <a:bodyPr rtlCol="0" anchor="ctr"/>
            <a:lstStyle/>
            <a:p>
              <a:endParaRPr lang="en-US"/>
            </a:p>
          </p:txBody>
        </p:sp>
      </p:grpSp>
    </p:spTree>
    <p:extLst>
      <p:ext uri="{BB962C8B-B14F-4D97-AF65-F5344CB8AC3E}">
        <p14:creationId xmlns:p14="http://schemas.microsoft.com/office/powerpoint/2010/main" val="69410652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FCBF4-3D97-2FF8-F467-5DBDD214FDDD}"/>
            </a:ext>
          </a:extLst>
        </p:cNvPr>
        <p:cNvGrpSpPr/>
        <p:nvPr/>
      </p:nvGrpSpPr>
      <p:grpSpPr>
        <a:xfrm>
          <a:off x="0" y="0"/>
          <a:ext cx="0" cy="0"/>
          <a:chOff x="0" y="0"/>
          <a:chExt cx="0" cy="0"/>
        </a:xfrm>
      </p:grpSpPr>
      <p:sp>
        <p:nvSpPr>
          <p:cNvPr id="18" name="Text Placeholder 4">
            <a:extLst>
              <a:ext uri="{FF2B5EF4-FFF2-40B4-BE49-F238E27FC236}">
                <a16:creationId xmlns:a16="http://schemas.microsoft.com/office/drawing/2014/main" id="{093DD3C4-E495-D570-11FD-5D14F7E1B372}"/>
              </a:ext>
            </a:extLst>
          </p:cNvPr>
          <p:cNvSpPr>
            <a:spLocks noGrp="1"/>
          </p:cNvSpPr>
          <p:nvPr>
            <p:ph type="body" sz="quarter" idx="18"/>
          </p:nvPr>
        </p:nvSpPr>
        <p:spPr>
          <a:xfrm>
            <a:off x="423359" y="2016882"/>
            <a:ext cx="2467326" cy="1049221"/>
          </a:xfrm>
        </p:spPr>
        <p:txBody>
          <a:bodyPr/>
          <a:lstStyle/>
          <a:p>
            <a:pPr>
              <a:lnSpc>
                <a:spcPts val="3740"/>
              </a:lnSpc>
            </a:pPr>
            <a:r>
              <a:rPr lang="en-US" sz="4400" b="1" dirty="0"/>
              <a:t>Growing Tend</a:t>
            </a:r>
          </a:p>
        </p:txBody>
      </p:sp>
      <p:sp>
        <p:nvSpPr>
          <p:cNvPr id="19" name="Text Placeholder 5">
            <a:extLst>
              <a:ext uri="{FF2B5EF4-FFF2-40B4-BE49-F238E27FC236}">
                <a16:creationId xmlns:a16="http://schemas.microsoft.com/office/drawing/2014/main" id="{6018A78B-DE44-9938-BA1F-973997AB3F0C}"/>
              </a:ext>
            </a:extLst>
          </p:cNvPr>
          <p:cNvSpPr>
            <a:spLocks noGrp="1"/>
          </p:cNvSpPr>
          <p:nvPr>
            <p:ph type="body" sz="quarter" idx="19"/>
          </p:nvPr>
        </p:nvSpPr>
        <p:spPr>
          <a:xfrm>
            <a:off x="423358" y="941779"/>
            <a:ext cx="1197303" cy="385564"/>
          </a:xfrm>
        </p:spPr>
        <p:txBody>
          <a:bodyPr/>
          <a:lstStyle/>
          <a:p>
            <a:r>
              <a:rPr lang="en-US" dirty="0"/>
              <a:t>02</a:t>
            </a:r>
          </a:p>
        </p:txBody>
      </p:sp>
      <p:sp>
        <p:nvSpPr>
          <p:cNvPr id="20" name="Text Placeholder 6">
            <a:extLst>
              <a:ext uri="{FF2B5EF4-FFF2-40B4-BE49-F238E27FC236}">
                <a16:creationId xmlns:a16="http://schemas.microsoft.com/office/drawing/2014/main" id="{8E5051E8-07A2-3CB8-B1D2-6832015C00F4}"/>
              </a:ext>
            </a:extLst>
          </p:cNvPr>
          <p:cNvSpPr>
            <a:spLocks noGrp="1"/>
          </p:cNvSpPr>
          <p:nvPr>
            <p:ph type="body" sz="quarter" idx="16"/>
          </p:nvPr>
        </p:nvSpPr>
        <p:spPr>
          <a:xfrm>
            <a:off x="4055218" y="539952"/>
            <a:ext cx="5107832" cy="803654"/>
          </a:xfrm>
          <a:prstGeom prst="rect">
            <a:avLst/>
          </a:prstGeom>
        </p:spPr>
        <p:txBody>
          <a:bodyPr/>
          <a:lstStyle/>
          <a:p>
            <a:pPr>
              <a:lnSpc>
                <a:spcPts val="2960"/>
              </a:lnSpc>
            </a:pPr>
            <a:r>
              <a:rPr lang="en-GB" sz="3600" dirty="0">
                <a:solidFill>
                  <a:srgbClr val="EC7C69"/>
                </a:solidFill>
              </a:rPr>
              <a:t>Sustainable and Regenerative Travel</a:t>
            </a:r>
          </a:p>
        </p:txBody>
      </p:sp>
      <p:sp>
        <p:nvSpPr>
          <p:cNvPr id="21" name="Text Placeholder 3">
            <a:extLst>
              <a:ext uri="{FF2B5EF4-FFF2-40B4-BE49-F238E27FC236}">
                <a16:creationId xmlns:a16="http://schemas.microsoft.com/office/drawing/2014/main" id="{9360E393-9573-6FFC-5B9F-3B2C3F5F5B02}"/>
              </a:ext>
            </a:extLst>
          </p:cNvPr>
          <p:cNvSpPr>
            <a:spLocks noGrp="1"/>
          </p:cNvSpPr>
          <p:nvPr>
            <p:ph type="body" sz="quarter" idx="21"/>
          </p:nvPr>
        </p:nvSpPr>
        <p:spPr>
          <a:xfrm>
            <a:off x="4055218" y="1808602"/>
            <a:ext cx="7448524" cy="3773184"/>
          </a:xfrm>
          <a:prstGeom prst="rect">
            <a:avLst/>
          </a:prstGeom>
        </p:spPr>
        <p:txBody>
          <a:bodyPr lIns="91440" tIns="45720" rIns="91440" bIns="45720" anchor="t"/>
          <a:lstStyle/>
          <a:p>
            <a:pPr>
              <a:lnSpc>
                <a:spcPts val="2340"/>
              </a:lnSpc>
            </a:pPr>
            <a:r>
              <a:rPr lang="en-US" sz="2400" b="1" dirty="0">
                <a:solidFill>
                  <a:srgbClr val="459597"/>
                </a:solidFill>
              </a:rPr>
              <a:t>Sustainability</a:t>
            </a:r>
            <a:r>
              <a:rPr lang="en-US" sz="2400" dirty="0">
                <a:solidFill>
                  <a:srgbClr val="459597"/>
                </a:solidFill>
              </a:rPr>
              <a:t> </a:t>
            </a:r>
          </a:p>
          <a:p>
            <a:pPr>
              <a:lnSpc>
                <a:spcPts val="2340"/>
              </a:lnSpc>
            </a:pPr>
            <a:r>
              <a:rPr lang="en-US" sz="2200" b="1" dirty="0"/>
              <a:t>Sustainability</a:t>
            </a:r>
            <a:r>
              <a:rPr lang="en-US" sz="2200" dirty="0"/>
              <a:t> has </a:t>
            </a:r>
            <a:r>
              <a:rPr lang="en-US" sz="2200" dirty="0">
                <a:solidFill>
                  <a:srgbClr val="414141"/>
                </a:solidFill>
              </a:rPr>
              <a:t>become a baseline expectation in tourism, with an </a:t>
            </a:r>
            <a:r>
              <a:rPr lang="en-US" sz="2200" b="1" dirty="0">
                <a:solidFill>
                  <a:srgbClr val="414141"/>
                </a:solidFill>
              </a:rPr>
              <a:t>increasing number of guests </a:t>
            </a:r>
            <a:r>
              <a:rPr lang="en-US" sz="2200" b="1" dirty="0" err="1">
                <a:solidFill>
                  <a:srgbClr val="414141"/>
                </a:solidFill>
              </a:rPr>
              <a:t>favouring</a:t>
            </a:r>
            <a:r>
              <a:rPr lang="en-US" sz="2200" b="1" dirty="0">
                <a:solidFill>
                  <a:srgbClr val="414141"/>
                </a:solidFill>
              </a:rPr>
              <a:t> eco-conscious brands. </a:t>
            </a:r>
            <a:r>
              <a:rPr lang="en-US" sz="2200" dirty="0">
                <a:solidFill>
                  <a:srgbClr val="414141"/>
                </a:solidFill>
              </a:rPr>
              <a:t>From luxury resorts to rural </a:t>
            </a:r>
            <a:r>
              <a:rPr lang="en-US" sz="2200" dirty="0" err="1">
                <a:solidFill>
                  <a:srgbClr val="414141"/>
                </a:solidFill>
              </a:rPr>
              <a:t>farmstays</a:t>
            </a:r>
            <a:r>
              <a:rPr lang="en-US" sz="2200" dirty="0">
                <a:solidFill>
                  <a:srgbClr val="414141"/>
                </a:solidFill>
              </a:rPr>
              <a:t>, accommodations are </a:t>
            </a:r>
            <a:r>
              <a:rPr lang="en-US" sz="2200" dirty="0" err="1">
                <a:solidFill>
                  <a:srgbClr val="414141"/>
                </a:solidFill>
              </a:rPr>
              <a:t>recognising</a:t>
            </a:r>
            <a:r>
              <a:rPr lang="en-US" sz="2200" dirty="0">
                <a:solidFill>
                  <a:srgbClr val="414141"/>
                </a:solidFill>
              </a:rPr>
              <a:t> the </a:t>
            </a:r>
            <a:r>
              <a:rPr lang="en-US" sz="2200" b="1" dirty="0">
                <a:solidFill>
                  <a:srgbClr val="414141"/>
                </a:solidFill>
              </a:rPr>
              <a:t>economic value of investing in sustainability</a:t>
            </a:r>
            <a:r>
              <a:rPr lang="en-US" sz="2200" dirty="0">
                <a:solidFill>
                  <a:srgbClr val="414141"/>
                </a:solidFill>
              </a:rPr>
              <a:t>, including carbon-neutral operations, waste reduction, and regenerative agriculture.</a:t>
            </a:r>
          </a:p>
          <a:p>
            <a:pPr>
              <a:lnSpc>
                <a:spcPts val="2340"/>
              </a:lnSpc>
            </a:pPr>
            <a:endParaRPr lang="en-US" sz="2200" dirty="0">
              <a:solidFill>
                <a:srgbClr val="414141"/>
              </a:solidFill>
            </a:endParaRPr>
          </a:p>
          <a:p>
            <a:pPr>
              <a:lnSpc>
                <a:spcPts val="2340"/>
              </a:lnSpc>
            </a:pPr>
            <a:r>
              <a:rPr lang="en-US" sz="2400" b="1" dirty="0">
                <a:solidFill>
                  <a:srgbClr val="459597"/>
                </a:solidFill>
              </a:rPr>
              <a:t>All properties (including luxury) </a:t>
            </a:r>
          </a:p>
          <a:p>
            <a:pPr>
              <a:lnSpc>
                <a:spcPts val="2340"/>
              </a:lnSpc>
            </a:pPr>
            <a:r>
              <a:rPr lang="en-US" sz="2200" dirty="0">
                <a:solidFill>
                  <a:srgbClr val="414141"/>
                </a:solidFill>
              </a:rPr>
              <a:t>see the value and are now investing in initiatives </a:t>
            </a:r>
            <a:r>
              <a:rPr lang="en-US" sz="2200" b="1" dirty="0">
                <a:solidFill>
                  <a:srgbClr val="414141"/>
                </a:solidFill>
              </a:rPr>
              <a:t>that give back to local communities, restore natural landscapes, and preserve biodiversity. </a:t>
            </a:r>
            <a:r>
              <a:rPr lang="en-US" sz="2200" dirty="0">
                <a:solidFill>
                  <a:srgbClr val="414141"/>
                </a:solidFill>
              </a:rPr>
              <a:t>Hotels and accommodations that support carbon neutrality, reduce waste, and engage in regenerative agriculture are finding greater appeal among conscious </a:t>
            </a:r>
            <a:r>
              <a:rPr lang="en-US" sz="2200" dirty="0" err="1">
                <a:solidFill>
                  <a:srgbClr val="414141"/>
                </a:solidFill>
              </a:rPr>
              <a:t>travellers</a:t>
            </a:r>
            <a:r>
              <a:rPr lang="en-US" sz="2200" dirty="0">
                <a:solidFill>
                  <a:srgbClr val="414141"/>
                </a:solidFill>
              </a:rPr>
              <a:t>.</a:t>
            </a:r>
          </a:p>
          <a:p>
            <a:pPr>
              <a:lnSpc>
                <a:spcPts val="2340"/>
              </a:lnSpc>
            </a:pPr>
            <a:endParaRPr lang="en-IE" sz="2200" dirty="0">
              <a:solidFill>
                <a:srgbClr val="414141"/>
              </a:solidFill>
            </a:endParaRPr>
          </a:p>
        </p:txBody>
      </p:sp>
      <p:sp>
        <p:nvSpPr>
          <p:cNvPr id="22" name="Slide Number Placeholder 5">
            <a:extLst>
              <a:ext uri="{FF2B5EF4-FFF2-40B4-BE49-F238E27FC236}">
                <a16:creationId xmlns:a16="http://schemas.microsoft.com/office/drawing/2014/main" id="{8454AC1B-E6D7-6BB0-52C5-785AC4902E8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66</a:t>
            </a:fld>
            <a:endParaRPr lang="fr-CA" sz="1200" dirty="0"/>
          </a:p>
        </p:txBody>
      </p:sp>
      <p:grpSp>
        <p:nvGrpSpPr>
          <p:cNvPr id="40" name="Graphic 503">
            <a:extLst>
              <a:ext uri="{FF2B5EF4-FFF2-40B4-BE49-F238E27FC236}">
                <a16:creationId xmlns:a16="http://schemas.microsoft.com/office/drawing/2014/main" id="{40D8B00C-9BAB-85B4-42AB-CA3F306754A2}"/>
              </a:ext>
            </a:extLst>
          </p:cNvPr>
          <p:cNvGrpSpPr/>
          <p:nvPr/>
        </p:nvGrpSpPr>
        <p:grpSpPr>
          <a:xfrm>
            <a:off x="823424" y="4580431"/>
            <a:ext cx="1145628" cy="1335790"/>
            <a:chOff x="9311065" y="2256452"/>
            <a:chExt cx="1076195" cy="1132427"/>
          </a:xfrm>
          <a:noFill/>
        </p:grpSpPr>
        <p:sp>
          <p:nvSpPr>
            <p:cNvPr id="41" name="Freeform 2725">
              <a:extLst>
                <a:ext uri="{FF2B5EF4-FFF2-40B4-BE49-F238E27FC236}">
                  <a16:creationId xmlns:a16="http://schemas.microsoft.com/office/drawing/2014/main" id="{5A3BD459-CA2B-4180-E6C3-A9776CAD7B99}"/>
                </a:ext>
              </a:extLst>
            </p:cNvPr>
            <p:cNvSpPr/>
            <p:nvPr/>
          </p:nvSpPr>
          <p:spPr>
            <a:xfrm>
              <a:off x="9311065" y="2821841"/>
              <a:ext cx="186519" cy="567037"/>
            </a:xfrm>
            <a:custGeom>
              <a:avLst/>
              <a:gdLst>
                <a:gd name="connsiteX0" fmla="*/ 186519 w 186519"/>
                <a:gd name="connsiteY0" fmla="*/ 567038 h 567037"/>
                <a:gd name="connsiteX1" fmla="*/ 186519 w 186519"/>
                <a:gd name="connsiteY1" fmla="*/ 515939 h 567037"/>
                <a:gd name="connsiteX2" fmla="*/ 168362 w 186519"/>
                <a:gd name="connsiteY2" fmla="*/ 466488 h 567037"/>
                <a:gd name="connsiteX3" fmla="*/ 18157 w 186519"/>
                <a:gd name="connsiteY3" fmla="*/ 300003 h 567037"/>
                <a:gd name="connsiteX4" fmla="*/ 0 w 186519"/>
                <a:gd name="connsiteY4" fmla="*/ 252200 h 567037"/>
                <a:gd name="connsiteX5" fmla="*/ 0 w 186519"/>
                <a:gd name="connsiteY5" fmla="*/ 60990 h 567037"/>
                <a:gd name="connsiteX6" fmla="*/ 61073 w 186519"/>
                <a:gd name="connsiteY6" fmla="*/ 0 h 567037"/>
                <a:gd name="connsiteX7" fmla="*/ 61073 w 186519"/>
                <a:gd name="connsiteY7" fmla="*/ 0 h 567037"/>
                <a:gd name="connsiteX8" fmla="*/ 122145 w 186519"/>
                <a:gd name="connsiteY8" fmla="*/ 60990 h 567037"/>
                <a:gd name="connsiteX9" fmla="*/ 122145 w 186519"/>
                <a:gd name="connsiteY9" fmla="*/ 197804 h 5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519" h="567037">
                  <a:moveTo>
                    <a:pt x="186519" y="567038"/>
                  </a:moveTo>
                  <a:lnTo>
                    <a:pt x="186519" y="515939"/>
                  </a:lnTo>
                  <a:cubicBezTo>
                    <a:pt x="186519" y="497807"/>
                    <a:pt x="179916" y="479675"/>
                    <a:pt x="168362" y="466488"/>
                  </a:cubicBezTo>
                  <a:lnTo>
                    <a:pt x="18157" y="300003"/>
                  </a:lnTo>
                  <a:cubicBezTo>
                    <a:pt x="6603" y="286816"/>
                    <a:pt x="0" y="270332"/>
                    <a:pt x="0" y="252200"/>
                  </a:cubicBezTo>
                  <a:lnTo>
                    <a:pt x="0" y="60990"/>
                  </a:lnTo>
                  <a:cubicBezTo>
                    <a:pt x="0" y="28022"/>
                    <a:pt x="26410" y="0"/>
                    <a:pt x="61073" y="0"/>
                  </a:cubicBezTo>
                  <a:lnTo>
                    <a:pt x="61073" y="0"/>
                  </a:lnTo>
                  <a:cubicBezTo>
                    <a:pt x="94085" y="0"/>
                    <a:pt x="122145" y="26374"/>
                    <a:pt x="122145" y="60990"/>
                  </a:cubicBezTo>
                  <a:lnTo>
                    <a:pt x="122145" y="197804"/>
                  </a:lnTo>
                </a:path>
              </a:pathLst>
            </a:custGeom>
            <a:noFill/>
            <a:ln w="16501" cap="rnd">
              <a:solidFill>
                <a:srgbClr val="494949"/>
              </a:solidFill>
              <a:prstDash val="solid"/>
              <a:miter/>
            </a:ln>
          </p:spPr>
          <p:txBody>
            <a:bodyPr rtlCol="0" anchor="ctr"/>
            <a:lstStyle/>
            <a:p>
              <a:endParaRPr lang="en-US" sz="1799"/>
            </a:p>
          </p:txBody>
        </p:sp>
        <p:sp>
          <p:nvSpPr>
            <p:cNvPr id="42" name="Freeform 2726">
              <a:extLst>
                <a:ext uri="{FF2B5EF4-FFF2-40B4-BE49-F238E27FC236}">
                  <a16:creationId xmlns:a16="http://schemas.microsoft.com/office/drawing/2014/main" id="{8200D7F5-E6A3-CA76-CCFC-5D2E1C4A93A2}"/>
                </a:ext>
              </a:extLst>
            </p:cNvPr>
            <p:cNvSpPr/>
            <p:nvPr/>
          </p:nvSpPr>
          <p:spPr>
            <a:xfrm>
              <a:off x="9431560" y="2508652"/>
              <a:ext cx="122144" cy="384069"/>
            </a:xfrm>
            <a:custGeom>
              <a:avLst/>
              <a:gdLst>
                <a:gd name="connsiteX0" fmla="*/ 0 w 122144"/>
                <a:gd name="connsiteY0" fmla="*/ 369234 h 384069"/>
                <a:gd name="connsiteX1" fmla="*/ 0 w 122144"/>
                <a:gd name="connsiteY1" fmla="*/ 60990 h 384069"/>
                <a:gd name="connsiteX2" fmla="*/ 61072 w 122144"/>
                <a:gd name="connsiteY2" fmla="*/ 0 h 384069"/>
                <a:gd name="connsiteX3" fmla="*/ 61072 w 122144"/>
                <a:gd name="connsiteY3" fmla="*/ 0 h 384069"/>
                <a:gd name="connsiteX4" fmla="*/ 122144 w 122144"/>
                <a:gd name="connsiteY4" fmla="*/ 60990 h 384069"/>
                <a:gd name="connsiteX5" fmla="*/ 122144 w 122144"/>
                <a:gd name="connsiteY5" fmla="*/ 384070 h 384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44" h="384069">
                  <a:moveTo>
                    <a:pt x="0" y="369234"/>
                  </a:moveTo>
                  <a:lnTo>
                    <a:pt x="0" y="60990"/>
                  </a:lnTo>
                  <a:cubicBezTo>
                    <a:pt x="0" y="28022"/>
                    <a:pt x="26409" y="0"/>
                    <a:pt x="61072" y="0"/>
                  </a:cubicBezTo>
                  <a:lnTo>
                    <a:pt x="61072" y="0"/>
                  </a:lnTo>
                  <a:cubicBezTo>
                    <a:pt x="94084" y="0"/>
                    <a:pt x="122144" y="26374"/>
                    <a:pt x="122144" y="60990"/>
                  </a:cubicBezTo>
                  <a:lnTo>
                    <a:pt x="122144" y="384070"/>
                  </a:lnTo>
                </a:path>
              </a:pathLst>
            </a:custGeom>
            <a:noFill/>
            <a:ln w="16501" cap="rnd">
              <a:solidFill>
                <a:srgbClr val="494949"/>
              </a:solidFill>
              <a:prstDash val="solid"/>
              <a:miter/>
            </a:ln>
          </p:spPr>
          <p:txBody>
            <a:bodyPr rtlCol="0" anchor="ctr"/>
            <a:lstStyle/>
            <a:p>
              <a:endParaRPr lang="en-US" sz="1799"/>
            </a:p>
          </p:txBody>
        </p:sp>
        <p:sp>
          <p:nvSpPr>
            <p:cNvPr id="43" name="Freeform 2727">
              <a:extLst>
                <a:ext uri="{FF2B5EF4-FFF2-40B4-BE49-F238E27FC236}">
                  <a16:creationId xmlns:a16="http://schemas.microsoft.com/office/drawing/2014/main" id="{A414E060-A1B5-7A4B-C646-25C0ADECBB78}"/>
                </a:ext>
              </a:extLst>
            </p:cNvPr>
            <p:cNvSpPr/>
            <p:nvPr/>
          </p:nvSpPr>
          <p:spPr>
            <a:xfrm>
              <a:off x="9552054" y="2446014"/>
              <a:ext cx="117192" cy="369233"/>
            </a:xfrm>
            <a:custGeom>
              <a:avLst/>
              <a:gdLst>
                <a:gd name="connsiteX0" fmla="*/ 0 w 117192"/>
                <a:gd name="connsiteY0" fmla="*/ 369234 h 369233"/>
                <a:gd name="connsiteX1" fmla="*/ 0 w 117192"/>
                <a:gd name="connsiteY1" fmla="*/ 60989 h 369233"/>
                <a:gd name="connsiteX2" fmla="*/ 61073 w 117192"/>
                <a:gd name="connsiteY2" fmla="*/ 0 h 369233"/>
                <a:gd name="connsiteX3" fmla="*/ 61073 w 117192"/>
                <a:gd name="connsiteY3" fmla="*/ 0 h 369233"/>
                <a:gd name="connsiteX4" fmla="*/ 117193 w 117192"/>
                <a:gd name="connsiteY4" fmla="*/ 39561 h 3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2" h="369233">
                  <a:moveTo>
                    <a:pt x="0" y="369234"/>
                  </a:moveTo>
                  <a:lnTo>
                    <a:pt x="0" y="60989"/>
                  </a:lnTo>
                  <a:cubicBezTo>
                    <a:pt x="0" y="28022"/>
                    <a:pt x="26409" y="0"/>
                    <a:pt x="61073" y="0"/>
                  </a:cubicBezTo>
                  <a:lnTo>
                    <a:pt x="61073" y="0"/>
                  </a:lnTo>
                  <a:cubicBezTo>
                    <a:pt x="87482" y="0"/>
                    <a:pt x="108940" y="16484"/>
                    <a:pt x="117193" y="39561"/>
                  </a:cubicBezTo>
                </a:path>
              </a:pathLst>
            </a:custGeom>
            <a:noFill/>
            <a:ln w="16501" cap="rnd">
              <a:solidFill>
                <a:srgbClr val="494949"/>
              </a:solidFill>
              <a:prstDash val="solid"/>
              <a:miter/>
            </a:ln>
          </p:spPr>
          <p:txBody>
            <a:bodyPr rtlCol="0" anchor="ctr"/>
            <a:lstStyle/>
            <a:p>
              <a:endParaRPr lang="en-US" sz="1799"/>
            </a:p>
          </p:txBody>
        </p:sp>
        <p:sp>
          <p:nvSpPr>
            <p:cNvPr id="44" name="Freeform 2728">
              <a:extLst>
                <a:ext uri="{FF2B5EF4-FFF2-40B4-BE49-F238E27FC236}">
                  <a16:creationId xmlns:a16="http://schemas.microsoft.com/office/drawing/2014/main" id="{059283D3-1F0B-6549-9142-E8BA3AAD156D}"/>
                </a:ext>
              </a:extLst>
            </p:cNvPr>
            <p:cNvSpPr/>
            <p:nvPr/>
          </p:nvSpPr>
          <p:spPr>
            <a:xfrm>
              <a:off x="10200742" y="2821841"/>
              <a:ext cx="186518" cy="567037"/>
            </a:xfrm>
            <a:custGeom>
              <a:avLst/>
              <a:gdLst>
                <a:gd name="connsiteX0" fmla="*/ 0 w 186518"/>
                <a:gd name="connsiteY0" fmla="*/ 567038 h 567037"/>
                <a:gd name="connsiteX1" fmla="*/ 0 w 186518"/>
                <a:gd name="connsiteY1" fmla="*/ 515939 h 567037"/>
                <a:gd name="connsiteX2" fmla="*/ 18156 w 186518"/>
                <a:gd name="connsiteY2" fmla="*/ 466488 h 567037"/>
                <a:gd name="connsiteX3" fmla="*/ 168362 w 186518"/>
                <a:gd name="connsiteY3" fmla="*/ 300003 h 567037"/>
                <a:gd name="connsiteX4" fmla="*/ 186518 w 186518"/>
                <a:gd name="connsiteY4" fmla="*/ 252200 h 567037"/>
                <a:gd name="connsiteX5" fmla="*/ 186518 w 186518"/>
                <a:gd name="connsiteY5" fmla="*/ 60990 h 567037"/>
                <a:gd name="connsiteX6" fmla="*/ 125446 w 186518"/>
                <a:gd name="connsiteY6" fmla="*/ 0 h 567037"/>
                <a:gd name="connsiteX7" fmla="*/ 125446 w 186518"/>
                <a:gd name="connsiteY7" fmla="*/ 0 h 567037"/>
                <a:gd name="connsiteX8" fmla="*/ 64374 w 186518"/>
                <a:gd name="connsiteY8" fmla="*/ 60990 h 567037"/>
                <a:gd name="connsiteX9" fmla="*/ 64374 w 186518"/>
                <a:gd name="connsiteY9" fmla="*/ 197804 h 5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518" h="567037">
                  <a:moveTo>
                    <a:pt x="0" y="567038"/>
                  </a:moveTo>
                  <a:lnTo>
                    <a:pt x="0" y="515939"/>
                  </a:lnTo>
                  <a:cubicBezTo>
                    <a:pt x="0" y="497807"/>
                    <a:pt x="6603" y="479675"/>
                    <a:pt x="18156" y="466488"/>
                  </a:cubicBezTo>
                  <a:lnTo>
                    <a:pt x="168362" y="300003"/>
                  </a:lnTo>
                  <a:cubicBezTo>
                    <a:pt x="179916" y="286816"/>
                    <a:pt x="186518" y="270332"/>
                    <a:pt x="186518" y="252200"/>
                  </a:cubicBezTo>
                  <a:lnTo>
                    <a:pt x="186518" y="60990"/>
                  </a:lnTo>
                  <a:cubicBezTo>
                    <a:pt x="186518" y="28022"/>
                    <a:pt x="160109" y="0"/>
                    <a:pt x="125446" y="0"/>
                  </a:cubicBezTo>
                  <a:lnTo>
                    <a:pt x="125446" y="0"/>
                  </a:lnTo>
                  <a:cubicBezTo>
                    <a:pt x="92434" y="0"/>
                    <a:pt x="64374" y="26374"/>
                    <a:pt x="64374" y="60990"/>
                  </a:cubicBezTo>
                  <a:lnTo>
                    <a:pt x="64374" y="197804"/>
                  </a:lnTo>
                </a:path>
              </a:pathLst>
            </a:custGeom>
            <a:noFill/>
            <a:ln w="16501" cap="rnd">
              <a:solidFill>
                <a:srgbClr val="494949"/>
              </a:solidFill>
              <a:prstDash val="solid"/>
              <a:miter/>
            </a:ln>
          </p:spPr>
          <p:txBody>
            <a:bodyPr rtlCol="0" anchor="ctr"/>
            <a:lstStyle/>
            <a:p>
              <a:endParaRPr lang="en-US" sz="1799"/>
            </a:p>
          </p:txBody>
        </p:sp>
        <p:sp>
          <p:nvSpPr>
            <p:cNvPr id="45" name="Freeform 2729">
              <a:extLst>
                <a:ext uri="{FF2B5EF4-FFF2-40B4-BE49-F238E27FC236}">
                  <a16:creationId xmlns:a16="http://schemas.microsoft.com/office/drawing/2014/main" id="{18FC3E3E-2307-12A8-1CD0-141A57685FF4}"/>
                </a:ext>
              </a:extLst>
            </p:cNvPr>
            <p:cNvSpPr/>
            <p:nvPr/>
          </p:nvSpPr>
          <p:spPr>
            <a:xfrm>
              <a:off x="10144621" y="2508652"/>
              <a:ext cx="122145" cy="384069"/>
            </a:xfrm>
            <a:custGeom>
              <a:avLst/>
              <a:gdLst>
                <a:gd name="connsiteX0" fmla="*/ 122145 w 122145"/>
                <a:gd name="connsiteY0" fmla="*/ 369234 h 384069"/>
                <a:gd name="connsiteX1" fmla="*/ 122145 w 122145"/>
                <a:gd name="connsiteY1" fmla="*/ 60990 h 384069"/>
                <a:gd name="connsiteX2" fmla="*/ 61073 w 122145"/>
                <a:gd name="connsiteY2" fmla="*/ 0 h 384069"/>
                <a:gd name="connsiteX3" fmla="*/ 61073 w 122145"/>
                <a:gd name="connsiteY3" fmla="*/ 0 h 384069"/>
                <a:gd name="connsiteX4" fmla="*/ 0 w 122145"/>
                <a:gd name="connsiteY4" fmla="*/ 60990 h 384069"/>
                <a:gd name="connsiteX5" fmla="*/ 0 w 122145"/>
                <a:gd name="connsiteY5" fmla="*/ 384070 h 384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45" h="384069">
                  <a:moveTo>
                    <a:pt x="122145" y="369234"/>
                  </a:moveTo>
                  <a:lnTo>
                    <a:pt x="122145" y="60990"/>
                  </a:lnTo>
                  <a:cubicBezTo>
                    <a:pt x="122145" y="28022"/>
                    <a:pt x="95736" y="0"/>
                    <a:pt x="61073" y="0"/>
                  </a:cubicBezTo>
                  <a:lnTo>
                    <a:pt x="61073" y="0"/>
                  </a:lnTo>
                  <a:cubicBezTo>
                    <a:pt x="28060" y="0"/>
                    <a:pt x="0" y="26374"/>
                    <a:pt x="0" y="60990"/>
                  </a:cubicBezTo>
                  <a:lnTo>
                    <a:pt x="0" y="384070"/>
                  </a:lnTo>
                </a:path>
              </a:pathLst>
            </a:custGeom>
            <a:noFill/>
            <a:ln w="16501" cap="rnd">
              <a:solidFill>
                <a:srgbClr val="494949"/>
              </a:solidFill>
              <a:prstDash val="solid"/>
              <a:miter/>
            </a:ln>
          </p:spPr>
          <p:txBody>
            <a:bodyPr rtlCol="0" anchor="ctr"/>
            <a:lstStyle/>
            <a:p>
              <a:endParaRPr lang="en-US" sz="1799"/>
            </a:p>
          </p:txBody>
        </p:sp>
        <p:sp>
          <p:nvSpPr>
            <p:cNvPr id="46" name="Freeform 2730">
              <a:extLst>
                <a:ext uri="{FF2B5EF4-FFF2-40B4-BE49-F238E27FC236}">
                  <a16:creationId xmlns:a16="http://schemas.microsoft.com/office/drawing/2014/main" id="{F2A4113C-D65A-F68C-1D5B-575FC2D74395}"/>
                </a:ext>
              </a:extLst>
            </p:cNvPr>
            <p:cNvSpPr/>
            <p:nvPr/>
          </p:nvSpPr>
          <p:spPr>
            <a:xfrm>
              <a:off x="10029079" y="2444366"/>
              <a:ext cx="117193" cy="417036"/>
            </a:xfrm>
            <a:custGeom>
              <a:avLst/>
              <a:gdLst>
                <a:gd name="connsiteX0" fmla="*/ 117194 w 117193"/>
                <a:gd name="connsiteY0" fmla="*/ 417036 h 417036"/>
                <a:gd name="connsiteX1" fmla="*/ 117194 w 117193"/>
                <a:gd name="connsiteY1" fmla="*/ 60989 h 417036"/>
                <a:gd name="connsiteX2" fmla="*/ 56121 w 117193"/>
                <a:gd name="connsiteY2" fmla="*/ 0 h 417036"/>
                <a:gd name="connsiteX3" fmla="*/ 56121 w 117193"/>
                <a:gd name="connsiteY3" fmla="*/ 0 h 417036"/>
                <a:gd name="connsiteX4" fmla="*/ 0 w 117193"/>
                <a:gd name="connsiteY4" fmla="*/ 39561 h 41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3" h="417036">
                  <a:moveTo>
                    <a:pt x="117194" y="417036"/>
                  </a:moveTo>
                  <a:lnTo>
                    <a:pt x="117194" y="60989"/>
                  </a:lnTo>
                  <a:cubicBezTo>
                    <a:pt x="117194" y="28022"/>
                    <a:pt x="90783" y="0"/>
                    <a:pt x="56121" y="0"/>
                  </a:cubicBezTo>
                  <a:lnTo>
                    <a:pt x="56121" y="0"/>
                  </a:lnTo>
                  <a:cubicBezTo>
                    <a:pt x="29712" y="0"/>
                    <a:pt x="8253" y="16484"/>
                    <a:pt x="0" y="39561"/>
                  </a:cubicBezTo>
                </a:path>
              </a:pathLst>
            </a:custGeom>
            <a:noFill/>
            <a:ln w="16501" cap="rnd">
              <a:solidFill>
                <a:srgbClr val="494949"/>
              </a:solidFill>
              <a:prstDash val="solid"/>
              <a:miter/>
            </a:ln>
          </p:spPr>
          <p:txBody>
            <a:bodyPr rtlCol="0" anchor="ctr"/>
            <a:lstStyle/>
            <a:p>
              <a:endParaRPr lang="en-US" sz="1799"/>
            </a:p>
          </p:txBody>
        </p:sp>
        <p:sp>
          <p:nvSpPr>
            <p:cNvPr id="47" name="Freeform 2731">
              <a:extLst>
                <a:ext uri="{FF2B5EF4-FFF2-40B4-BE49-F238E27FC236}">
                  <a16:creationId xmlns:a16="http://schemas.microsoft.com/office/drawing/2014/main" id="{57EAC05B-AC11-D674-0995-C8E42D760EAA}"/>
                </a:ext>
              </a:extLst>
            </p:cNvPr>
            <p:cNvSpPr/>
            <p:nvPr/>
          </p:nvSpPr>
          <p:spPr>
            <a:xfrm>
              <a:off x="9627982" y="2256452"/>
              <a:ext cx="442362" cy="867040"/>
            </a:xfrm>
            <a:custGeom>
              <a:avLst/>
              <a:gdLst>
                <a:gd name="connsiteX0" fmla="*/ 0 w 442362"/>
                <a:gd name="connsiteY0" fmla="*/ 433520 h 867040"/>
                <a:gd name="connsiteX1" fmla="*/ 221182 w 442362"/>
                <a:gd name="connsiteY1" fmla="*/ 867041 h 867040"/>
                <a:gd name="connsiteX2" fmla="*/ 442362 w 442362"/>
                <a:gd name="connsiteY2" fmla="*/ 433520 h 867040"/>
                <a:gd name="connsiteX3" fmla="*/ 221182 w 442362"/>
                <a:gd name="connsiteY3" fmla="*/ 0 h 867040"/>
                <a:gd name="connsiteX4" fmla="*/ 0 w 442362"/>
                <a:gd name="connsiteY4" fmla="*/ 433520 h 867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362" h="867040">
                  <a:moveTo>
                    <a:pt x="0" y="433520"/>
                  </a:moveTo>
                  <a:cubicBezTo>
                    <a:pt x="0" y="611544"/>
                    <a:pt x="87482" y="769787"/>
                    <a:pt x="221182" y="867041"/>
                  </a:cubicBezTo>
                  <a:cubicBezTo>
                    <a:pt x="354880" y="769787"/>
                    <a:pt x="442362" y="611544"/>
                    <a:pt x="442362" y="433520"/>
                  </a:cubicBezTo>
                  <a:cubicBezTo>
                    <a:pt x="442362" y="255497"/>
                    <a:pt x="354880" y="97253"/>
                    <a:pt x="221182" y="0"/>
                  </a:cubicBezTo>
                  <a:cubicBezTo>
                    <a:pt x="87482" y="97253"/>
                    <a:pt x="0" y="255497"/>
                    <a:pt x="0" y="433520"/>
                  </a:cubicBezTo>
                  <a:close/>
                </a:path>
              </a:pathLst>
            </a:custGeom>
            <a:solidFill>
              <a:srgbClr val="EC7C69"/>
            </a:solidFill>
            <a:ln w="16501" cap="rnd">
              <a:solidFill>
                <a:srgbClr val="494949"/>
              </a:solidFill>
              <a:prstDash val="solid"/>
              <a:miter/>
            </a:ln>
          </p:spPr>
          <p:txBody>
            <a:bodyPr rtlCol="0" anchor="ctr"/>
            <a:lstStyle/>
            <a:p>
              <a:endParaRPr lang="en-US" sz="1799">
                <a:solidFill>
                  <a:srgbClr val="92D050"/>
                </a:solidFill>
              </a:endParaRPr>
            </a:p>
          </p:txBody>
        </p:sp>
        <p:sp>
          <p:nvSpPr>
            <p:cNvPr id="48" name="Freeform 2732">
              <a:extLst>
                <a:ext uri="{FF2B5EF4-FFF2-40B4-BE49-F238E27FC236}">
                  <a16:creationId xmlns:a16="http://schemas.microsoft.com/office/drawing/2014/main" id="{EAFC81F0-E28D-B6E0-FE3D-EA7FE0985365}"/>
                </a:ext>
              </a:extLst>
            </p:cNvPr>
            <p:cNvSpPr/>
            <p:nvPr/>
          </p:nvSpPr>
          <p:spPr>
            <a:xfrm>
              <a:off x="9849163" y="2256452"/>
              <a:ext cx="16506" cy="1132427"/>
            </a:xfrm>
            <a:custGeom>
              <a:avLst/>
              <a:gdLst>
                <a:gd name="connsiteX0" fmla="*/ 0 w 16506"/>
                <a:gd name="connsiteY0" fmla="*/ 0 h 1132427"/>
                <a:gd name="connsiteX1" fmla="*/ 0 w 16506"/>
                <a:gd name="connsiteY1" fmla="*/ 1132427 h 1132427"/>
              </a:gdLst>
              <a:ahLst/>
              <a:cxnLst>
                <a:cxn ang="0">
                  <a:pos x="connsiteX0" y="connsiteY0"/>
                </a:cxn>
                <a:cxn ang="0">
                  <a:pos x="connsiteX1" y="connsiteY1"/>
                </a:cxn>
              </a:cxnLst>
              <a:rect l="l" t="t" r="r" b="b"/>
              <a:pathLst>
                <a:path w="16506" h="1132427">
                  <a:moveTo>
                    <a:pt x="0" y="0"/>
                  </a:moveTo>
                  <a:lnTo>
                    <a:pt x="0" y="1132427"/>
                  </a:lnTo>
                </a:path>
              </a:pathLst>
            </a:custGeom>
            <a:ln w="16501" cap="rnd">
              <a:solidFill>
                <a:srgbClr val="494949"/>
              </a:solidFill>
              <a:prstDash val="solid"/>
              <a:miter/>
            </a:ln>
          </p:spPr>
          <p:txBody>
            <a:bodyPr rtlCol="0" anchor="ctr"/>
            <a:lstStyle/>
            <a:p>
              <a:endParaRPr lang="en-US" sz="1799"/>
            </a:p>
          </p:txBody>
        </p:sp>
        <p:grpSp>
          <p:nvGrpSpPr>
            <p:cNvPr id="49" name="Graphic 503">
              <a:extLst>
                <a:ext uri="{FF2B5EF4-FFF2-40B4-BE49-F238E27FC236}">
                  <a16:creationId xmlns:a16="http://schemas.microsoft.com/office/drawing/2014/main" id="{EE246F73-6E0A-543D-0890-B4574CF87107}"/>
                </a:ext>
              </a:extLst>
            </p:cNvPr>
            <p:cNvGrpSpPr/>
            <p:nvPr/>
          </p:nvGrpSpPr>
          <p:grpSpPr>
            <a:xfrm>
              <a:off x="9707211" y="2413047"/>
              <a:ext cx="283904" cy="108792"/>
              <a:chOff x="9707211" y="2413047"/>
              <a:chExt cx="283904" cy="108792"/>
            </a:xfrm>
          </p:grpSpPr>
          <p:sp>
            <p:nvSpPr>
              <p:cNvPr id="70" name="Freeform 2754">
                <a:extLst>
                  <a:ext uri="{FF2B5EF4-FFF2-40B4-BE49-F238E27FC236}">
                    <a16:creationId xmlns:a16="http://schemas.microsoft.com/office/drawing/2014/main" id="{87A945A0-80FF-1B7D-D6DD-E92448A4EF43}"/>
                  </a:ext>
                </a:extLst>
              </p:cNvPr>
              <p:cNvSpPr/>
              <p:nvPr/>
            </p:nvSpPr>
            <p:spPr>
              <a:xfrm>
                <a:off x="9707211" y="2413047"/>
                <a:ext cx="141952" cy="108792"/>
              </a:xfrm>
              <a:custGeom>
                <a:avLst/>
                <a:gdLst>
                  <a:gd name="connsiteX0" fmla="*/ 0 w 141952"/>
                  <a:gd name="connsiteY0" fmla="*/ 0 h 108792"/>
                  <a:gd name="connsiteX1" fmla="*/ 141952 w 141952"/>
                  <a:gd name="connsiteY1" fmla="*/ 108792 h 108792"/>
                </a:gdLst>
                <a:ahLst/>
                <a:cxnLst>
                  <a:cxn ang="0">
                    <a:pos x="connsiteX0" y="connsiteY0"/>
                  </a:cxn>
                  <a:cxn ang="0">
                    <a:pos x="connsiteX1" y="connsiteY1"/>
                  </a:cxn>
                </a:cxnLst>
                <a:rect l="l" t="t" r="r" b="b"/>
                <a:pathLst>
                  <a:path w="141952" h="108792">
                    <a:moveTo>
                      <a:pt x="0" y="0"/>
                    </a:moveTo>
                    <a:lnTo>
                      <a:pt x="141952" y="108792"/>
                    </a:lnTo>
                  </a:path>
                </a:pathLst>
              </a:custGeom>
              <a:ln w="16501" cap="rnd">
                <a:solidFill>
                  <a:srgbClr val="494949"/>
                </a:solidFill>
                <a:prstDash val="solid"/>
                <a:miter/>
              </a:ln>
            </p:spPr>
            <p:txBody>
              <a:bodyPr rtlCol="0" anchor="ctr"/>
              <a:lstStyle/>
              <a:p>
                <a:endParaRPr lang="en-US" sz="1799"/>
              </a:p>
            </p:txBody>
          </p:sp>
          <p:sp>
            <p:nvSpPr>
              <p:cNvPr id="71" name="Freeform 2755">
                <a:extLst>
                  <a:ext uri="{FF2B5EF4-FFF2-40B4-BE49-F238E27FC236}">
                    <a16:creationId xmlns:a16="http://schemas.microsoft.com/office/drawing/2014/main" id="{5A1A68DF-4E77-3444-DD90-AED5F92E2C3A}"/>
                  </a:ext>
                </a:extLst>
              </p:cNvPr>
              <p:cNvSpPr/>
              <p:nvPr/>
            </p:nvSpPr>
            <p:spPr>
              <a:xfrm>
                <a:off x="9849163" y="2413047"/>
                <a:ext cx="141952" cy="108792"/>
              </a:xfrm>
              <a:custGeom>
                <a:avLst/>
                <a:gdLst>
                  <a:gd name="connsiteX0" fmla="*/ 141952 w 141952"/>
                  <a:gd name="connsiteY0" fmla="*/ 0 h 108792"/>
                  <a:gd name="connsiteX1" fmla="*/ 0 w 141952"/>
                  <a:gd name="connsiteY1" fmla="*/ 108792 h 108792"/>
                </a:gdLst>
                <a:ahLst/>
                <a:cxnLst>
                  <a:cxn ang="0">
                    <a:pos x="connsiteX0" y="connsiteY0"/>
                  </a:cxn>
                  <a:cxn ang="0">
                    <a:pos x="connsiteX1" y="connsiteY1"/>
                  </a:cxn>
                </a:cxnLst>
                <a:rect l="l" t="t" r="r" b="b"/>
                <a:pathLst>
                  <a:path w="141952" h="108792">
                    <a:moveTo>
                      <a:pt x="141952" y="0"/>
                    </a:moveTo>
                    <a:lnTo>
                      <a:pt x="0" y="108792"/>
                    </a:lnTo>
                  </a:path>
                </a:pathLst>
              </a:custGeom>
              <a:ln w="16501" cap="rnd">
                <a:solidFill>
                  <a:srgbClr val="494949"/>
                </a:solidFill>
                <a:prstDash val="solid"/>
                <a:miter/>
              </a:ln>
            </p:spPr>
            <p:txBody>
              <a:bodyPr rtlCol="0" anchor="ctr"/>
              <a:lstStyle/>
              <a:p>
                <a:endParaRPr lang="en-US" sz="1799"/>
              </a:p>
            </p:txBody>
          </p:sp>
        </p:grpSp>
        <p:grpSp>
          <p:nvGrpSpPr>
            <p:cNvPr id="50" name="Graphic 503">
              <a:extLst>
                <a:ext uri="{FF2B5EF4-FFF2-40B4-BE49-F238E27FC236}">
                  <a16:creationId xmlns:a16="http://schemas.microsoft.com/office/drawing/2014/main" id="{2D0F07A9-7512-B176-C5E7-59A56A5B9934}"/>
                </a:ext>
              </a:extLst>
            </p:cNvPr>
            <p:cNvGrpSpPr/>
            <p:nvPr/>
          </p:nvGrpSpPr>
          <p:grpSpPr>
            <a:xfrm>
              <a:off x="9755079" y="2345464"/>
              <a:ext cx="186518" cy="72528"/>
              <a:chOff x="9755079" y="2345464"/>
              <a:chExt cx="186518" cy="72528"/>
            </a:xfrm>
          </p:grpSpPr>
          <p:sp>
            <p:nvSpPr>
              <p:cNvPr id="68" name="Freeform 2752">
                <a:extLst>
                  <a:ext uri="{FF2B5EF4-FFF2-40B4-BE49-F238E27FC236}">
                    <a16:creationId xmlns:a16="http://schemas.microsoft.com/office/drawing/2014/main" id="{45C3AFB8-5C36-AF71-F635-9FFEB7B3B962}"/>
                  </a:ext>
                </a:extLst>
              </p:cNvPr>
              <p:cNvSpPr/>
              <p:nvPr/>
            </p:nvSpPr>
            <p:spPr>
              <a:xfrm>
                <a:off x="9849163" y="2345464"/>
                <a:ext cx="92433" cy="72528"/>
              </a:xfrm>
              <a:custGeom>
                <a:avLst/>
                <a:gdLst>
                  <a:gd name="connsiteX0" fmla="*/ 92434 w 92433"/>
                  <a:gd name="connsiteY0" fmla="*/ 0 h 72528"/>
                  <a:gd name="connsiteX1" fmla="*/ 0 w 92433"/>
                  <a:gd name="connsiteY1" fmla="*/ 72528 h 72528"/>
                </a:gdLst>
                <a:ahLst/>
                <a:cxnLst>
                  <a:cxn ang="0">
                    <a:pos x="connsiteX0" y="connsiteY0"/>
                  </a:cxn>
                  <a:cxn ang="0">
                    <a:pos x="connsiteX1" y="connsiteY1"/>
                  </a:cxn>
                </a:cxnLst>
                <a:rect l="l" t="t" r="r" b="b"/>
                <a:pathLst>
                  <a:path w="92433" h="72528">
                    <a:moveTo>
                      <a:pt x="92434" y="0"/>
                    </a:moveTo>
                    <a:lnTo>
                      <a:pt x="0" y="72528"/>
                    </a:lnTo>
                  </a:path>
                </a:pathLst>
              </a:custGeom>
              <a:ln w="16501" cap="rnd">
                <a:solidFill>
                  <a:srgbClr val="494949"/>
                </a:solidFill>
                <a:prstDash val="solid"/>
                <a:miter/>
              </a:ln>
            </p:spPr>
            <p:txBody>
              <a:bodyPr rtlCol="0" anchor="ctr"/>
              <a:lstStyle/>
              <a:p>
                <a:endParaRPr lang="en-US" sz="1799"/>
              </a:p>
            </p:txBody>
          </p:sp>
          <p:sp>
            <p:nvSpPr>
              <p:cNvPr id="69" name="Freeform 2753">
                <a:extLst>
                  <a:ext uri="{FF2B5EF4-FFF2-40B4-BE49-F238E27FC236}">
                    <a16:creationId xmlns:a16="http://schemas.microsoft.com/office/drawing/2014/main" id="{2E3562ED-5ECF-16A3-6890-DA347D58850E}"/>
                  </a:ext>
                </a:extLst>
              </p:cNvPr>
              <p:cNvSpPr/>
              <p:nvPr/>
            </p:nvSpPr>
            <p:spPr>
              <a:xfrm>
                <a:off x="9755079" y="2345464"/>
                <a:ext cx="94084" cy="72528"/>
              </a:xfrm>
              <a:custGeom>
                <a:avLst/>
                <a:gdLst>
                  <a:gd name="connsiteX0" fmla="*/ 0 w 94084"/>
                  <a:gd name="connsiteY0" fmla="*/ 0 h 72528"/>
                  <a:gd name="connsiteX1" fmla="*/ 94085 w 94084"/>
                  <a:gd name="connsiteY1" fmla="*/ 72528 h 72528"/>
                </a:gdLst>
                <a:ahLst/>
                <a:cxnLst>
                  <a:cxn ang="0">
                    <a:pos x="connsiteX0" y="connsiteY0"/>
                  </a:cxn>
                  <a:cxn ang="0">
                    <a:pos x="connsiteX1" y="connsiteY1"/>
                  </a:cxn>
                </a:cxnLst>
                <a:rect l="l" t="t" r="r" b="b"/>
                <a:pathLst>
                  <a:path w="94084" h="72528">
                    <a:moveTo>
                      <a:pt x="0" y="0"/>
                    </a:moveTo>
                    <a:lnTo>
                      <a:pt x="94085" y="72528"/>
                    </a:lnTo>
                  </a:path>
                </a:pathLst>
              </a:custGeom>
              <a:ln w="16501" cap="rnd">
                <a:solidFill>
                  <a:srgbClr val="494949"/>
                </a:solidFill>
                <a:prstDash val="solid"/>
                <a:miter/>
              </a:ln>
            </p:spPr>
            <p:txBody>
              <a:bodyPr rtlCol="0" anchor="ctr"/>
              <a:lstStyle/>
              <a:p>
                <a:endParaRPr lang="en-US" sz="1799"/>
              </a:p>
            </p:txBody>
          </p:sp>
        </p:grpSp>
        <p:grpSp>
          <p:nvGrpSpPr>
            <p:cNvPr id="51" name="Graphic 503">
              <a:extLst>
                <a:ext uri="{FF2B5EF4-FFF2-40B4-BE49-F238E27FC236}">
                  <a16:creationId xmlns:a16="http://schemas.microsoft.com/office/drawing/2014/main" id="{52F5B5F7-61B8-944F-4BC6-9F6AE1AA69D4}"/>
                </a:ext>
              </a:extLst>
            </p:cNvPr>
            <p:cNvGrpSpPr/>
            <p:nvPr/>
          </p:nvGrpSpPr>
          <p:grpSpPr>
            <a:xfrm>
              <a:off x="9667596" y="2487223"/>
              <a:ext cx="363133" cy="138462"/>
              <a:chOff x="9667596" y="2487223"/>
              <a:chExt cx="363133" cy="138462"/>
            </a:xfrm>
          </p:grpSpPr>
          <p:sp>
            <p:nvSpPr>
              <p:cNvPr id="66" name="Freeform 2750">
                <a:extLst>
                  <a:ext uri="{FF2B5EF4-FFF2-40B4-BE49-F238E27FC236}">
                    <a16:creationId xmlns:a16="http://schemas.microsoft.com/office/drawing/2014/main" id="{474F58CB-D3C4-1BDD-DADC-783BC0E44856}"/>
                  </a:ext>
                </a:extLst>
              </p:cNvPr>
              <p:cNvSpPr/>
              <p:nvPr/>
            </p:nvSpPr>
            <p:spPr>
              <a:xfrm>
                <a:off x="9667596" y="2487223"/>
                <a:ext cx="181566" cy="138462"/>
              </a:xfrm>
              <a:custGeom>
                <a:avLst/>
                <a:gdLst>
                  <a:gd name="connsiteX0" fmla="*/ 0 w 181566"/>
                  <a:gd name="connsiteY0" fmla="*/ 0 h 138462"/>
                  <a:gd name="connsiteX1" fmla="*/ 181567 w 181566"/>
                  <a:gd name="connsiteY1" fmla="*/ 138463 h 138462"/>
                </a:gdLst>
                <a:ahLst/>
                <a:cxnLst>
                  <a:cxn ang="0">
                    <a:pos x="connsiteX0" y="connsiteY0"/>
                  </a:cxn>
                  <a:cxn ang="0">
                    <a:pos x="connsiteX1" y="connsiteY1"/>
                  </a:cxn>
                </a:cxnLst>
                <a:rect l="l" t="t" r="r" b="b"/>
                <a:pathLst>
                  <a:path w="181566" h="138462">
                    <a:moveTo>
                      <a:pt x="0" y="0"/>
                    </a:moveTo>
                    <a:lnTo>
                      <a:pt x="181567" y="138463"/>
                    </a:lnTo>
                  </a:path>
                </a:pathLst>
              </a:custGeom>
              <a:ln w="16501" cap="rnd">
                <a:solidFill>
                  <a:srgbClr val="494949"/>
                </a:solidFill>
                <a:prstDash val="solid"/>
                <a:miter/>
              </a:ln>
            </p:spPr>
            <p:txBody>
              <a:bodyPr rtlCol="0" anchor="ctr"/>
              <a:lstStyle/>
              <a:p>
                <a:endParaRPr lang="en-US" sz="1799"/>
              </a:p>
            </p:txBody>
          </p:sp>
          <p:sp>
            <p:nvSpPr>
              <p:cNvPr id="67" name="Freeform 2751">
                <a:extLst>
                  <a:ext uri="{FF2B5EF4-FFF2-40B4-BE49-F238E27FC236}">
                    <a16:creationId xmlns:a16="http://schemas.microsoft.com/office/drawing/2014/main" id="{1E78CC33-9DAF-905C-E527-060EC2CF8990}"/>
                  </a:ext>
                </a:extLst>
              </p:cNvPr>
              <p:cNvSpPr/>
              <p:nvPr/>
            </p:nvSpPr>
            <p:spPr>
              <a:xfrm>
                <a:off x="9849163" y="2487223"/>
                <a:ext cx="181566" cy="138462"/>
              </a:xfrm>
              <a:custGeom>
                <a:avLst/>
                <a:gdLst>
                  <a:gd name="connsiteX0" fmla="*/ 181567 w 181566"/>
                  <a:gd name="connsiteY0" fmla="*/ 0 h 138462"/>
                  <a:gd name="connsiteX1" fmla="*/ 0 w 181566"/>
                  <a:gd name="connsiteY1" fmla="*/ 138463 h 138462"/>
                </a:gdLst>
                <a:ahLst/>
                <a:cxnLst>
                  <a:cxn ang="0">
                    <a:pos x="connsiteX0" y="connsiteY0"/>
                  </a:cxn>
                  <a:cxn ang="0">
                    <a:pos x="connsiteX1" y="connsiteY1"/>
                  </a:cxn>
                </a:cxnLst>
                <a:rect l="l" t="t" r="r" b="b"/>
                <a:pathLst>
                  <a:path w="181566" h="138462">
                    <a:moveTo>
                      <a:pt x="181567" y="0"/>
                    </a:moveTo>
                    <a:lnTo>
                      <a:pt x="0" y="138463"/>
                    </a:lnTo>
                  </a:path>
                </a:pathLst>
              </a:custGeom>
              <a:ln w="16501" cap="rnd">
                <a:solidFill>
                  <a:srgbClr val="494949"/>
                </a:solidFill>
                <a:prstDash val="solid"/>
                <a:miter/>
              </a:ln>
            </p:spPr>
            <p:txBody>
              <a:bodyPr rtlCol="0" anchor="ctr"/>
              <a:lstStyle/>
              <a:p>
                <a:endParaRPr lang="en-US" sz="1799"/>
              </a:p>
            </p:txBody>
          </p:sp>
        </p:grpSp>
        <p:grpSp>
          <p:nvGrpSpPr>
            <p:cNvPr id="52" name="Graphic 503">
              <a:extLst>
                <a:ext uri="{FF2B5EF4-FFF2-40B4-BE49-F238E27FC236}">
                  <a16:creationId xmlns:a16="http://schemas.microsoft.com/office/drawing/2014/main" id="{A0DE632A-AFBB-3E31-7A0C-B61770980236}"/>
                </a:ext>
              </a:extLst>
            </p:cNvPr>
            <p:cNvGrpSpPr/>
            <p:nvPr/>
          </p:nvGrpSpPr>
          <p:grpSpPr>
            <a:xfrm>
              <a:off x="9646139" y="2564696"/>
              <a:ext cx="406048" cy="156594"/>
              <a:chOff x="9646139" y="2564696"/>
              <a:chExt cx="406048" cy="156594"/>
            </a:xfrm>
          </p:grpSpPr>
          <p:sp>
            <p:nvSpPr>
              <p:cNvPr id="64" name="Freeform 2748">
                <a:extLst>
                  <a:ext uri="{FF2B5EF4-FFF2-40B4-BE49-F238E27FC236}">
                    <a16:creationId xmlns:a16="http://schemas.microsoft.com/office/drawing/2014/main" id="{60D4868D-58F7-4D46-0FC5-84120BEC2E08}"/>
                  </a:ext>
                </a:extLst>
              </p:cNvPr>
              <p:cNvSpPr/>
              <p:nvPr/>
            </p:nvSpPr>
            <p:spPr>
              <a:xfrm>
                <a:off x="9646139" y="2564696"/>
                <a:ext cx="203024" cy="156594"/>
              </a:xfrm>
              <a:custGeom>
                <a:avLst/>
                <a:gdLst>
                  <a:gd name="connsiteX0" fmla="*/ 0 w 203024"/>
                  <a:gd name="connsiteY0" fmla="*/ 0 h 156594"/>
                  <a:gd name="connsiteX1" fmla="*/ 203025 w 203024"/>
                  <a:gd name="connsiteY1" fmla="*/ 156595 h 156594"/>
                </a:gdLst>
                <a:ahLst/>
                <a:cxnLst>
                  <a:cxn ang="0">
                    <a:pos x="connsiteX0" y="connsiteY0"/>
                  </a:cxn>
                  <a:cxn ang="0">
                    <a:pos x="connsiteX1" y="connsiteY1"/>
                  </a:cxn>
                </a:cxnLst>
                <a:rect l="l" t="t" r="r" b="b"/>
                <a:pathLst>
                  <a:path w="203024" h="156594">
                    <a:moveTo>
                      <a:pt x="0" y="0"/>
                    </a:moveTo>
                    <a:lnTo>
                      <a:pt x="203025" y="156595"/>
                    </a:lnTo>
                  </a:path>
                </a:pathLst>
              </a:custGeom>
              <a:ln w="16501" cap="rnd">
                <a:solidFill>
                  <a:srgbClr val="494949"/>
                </a:solidFill>
                <a:prstDash val="solid"/>
                <a:miter/>
              </a:ln>
            </p:spPr>
            <p:txBody>
              <a:bodyPr rtlCol="0" anchor="ctr"/>
              <a:lstStyle/>
              <a:p>
                <a:endParaRPr lang="en-US" sz="1799"/>
              </a:p>
            </p:txBody>
          </p:sp>
          <p:sp>
            <p:nvSpPr>
              <p:cNvPr id="65" name="Freeform 2749">
                <a:extLst>
                  <a:ext uri="{FF2B5EF4-FFF2-40B4-BE49-F238E27FC236}">
                    <a16:creationId xmlns:a16="http://schemas.microsoft.com/office/drawing/2014/main" id="{A3F4BEE1-8F11-0105-5625-16D00EF69FD5}"/>
                  </a:ext>
                </a:extLst>
              </p:cNvPr>
              <p:cNvSpPr/>
              <p:nvPr/>
            </p:nvSpPr>
            <p:spPr>
              <a:xfrm>
                <a:off x="9849163" y="2564696"/>
                <a:ext cx="203024" cy="156594"/>
              </a:xfrm>
              <a:custGeom>
                <a:avLst/>
                <a:gdLst>
                  <a:gd name="connsiteX0" fmla="*/ 203024 w 203024"/>
                  <a:gd name="connsiteY0" fmla="*/ 0 h 156594"/>
                  <a:gd name="connsiteX1" fmla="*/ 0 w 203024"/>
                  <a:gd name="connsiteY1" fmla="*/ 156595 h 156594"/>
                </a:gdLst>
                <a:ahLst/>
                <a:cxnLst>
                  <a:cxn ang="0">
                    <a:pos x="connsiteX0" y="connsiteY0"/>
                  </a:cxn>
                  <a:cxn ang="0">
                    <a:pos x="connsiteX1" y="connsiteY1"/>
                  </a:cxn>
                </a:cxnLst>
                <a:rect l="l" t="t" r="r" b="b"/>
                <a:pathLst>
                  <a:path w="203024" h="156594">
                    <a:moveTo>
                      <a:pt x="203024" y="0"/>
                    </a:moveTo>
                    <a:lnTo>
                      <a:pt x="0" y="156595"/>
                    </a:lnTo>
                  </a:path>
                </a:pathLst>
              </a:custGeom>
              <a:ln w="16501" cap="rnd">
                <a:solidFill>
                  <a:srgbClr val="494949"/>
                </a:solidFill>
                <a:prstDash val="solid"/>
                <a:miter/>
              </a:ln>
            </p:spPr>
            <p:txBody>
              <a:bodyPr rtlCol="0" anchor="ctr"/>
              <a:lstStyle/>
              <a:p>
                <a:endParaRPr lang="en-US" sz="1799"/>
              </a:p>
            </p:txBody>
          </p:sp>
        </p:grpSp>
        <p:grpSp>
          <p:nvGrpSpPr>
            <p:cNvPr id="53" name="Graphic 503">
              <a:extLst>
                <a:ext uri="{FF2B5EF4-FFF2-40B4-BE49-F238E27FC236}">
                  <a16:creationId xmlns:a16="http://schemas.microsoft.com/office/drawing/2014/main" id="{E26A41D2-5BB3-B74E-DB0D-7124877D0D3D}"/>
                </a:ext>
              </a:extLst>
            </p:cNvPr>
            <p:cNvGrpSpPr/>
            <p:nvPr/>
          </p:nvGrpSpPr>
          <p:grpSpPr>
            <a:xfrm>
              <a:off x="9631283" y="2655356"/>
              <a:ext cx="435759" cy="163188"/>
              <a:chOff x="9631283" y="2655356"/>
              <a:chExt cx="435759" cy="163188"/>
            </a:xfrm>
          </p:grpSpPr>
          <p:sp>
            <p:nvSpPr>
              <p:cNvPr id="62" name="Freeform 2746">
                <a:extLst>
                  <a:ext uri="{FF2B5EF4-FFF2-40B4-BE49-F238E27FC236}">
                    <a16:creationId xmlns:a16="http://schemas.microsoft.com/office/drawing/2014/main" id="{6D255448-D191-B57C-1638-120CD8FFA84F}"/>
                  </a:ext>
                </a:extLst>
              </p:cNvPr>
              <p:cNvSpPr/>
              <p:nvPr/>
            </p:nvSpPr>
            <p:spPr>
              <a:xfrm>
                <a:off x="9849163" y="2655356"/>
                <a:ext cx="217879" cy="163188"/>
              </a:xfrm>
              <a:custGeom>
                <a:avLst/>
                <a:gdLst>
                  <a:gd name="connsiteX0" fmla="*/ 217880 w 217879"/>
                  <a:gd name="connsiteY0" fmla="*/ 0 h 163188"/>
                  <a:gd name="connsiteX1" fmla="*/ 0 w 217879"/>
                  <a:gd name="connsiteY1" fmla="*/ 163188 h 163188"/>
                </a:gdLst>
                <a:ahLst/>
                <a:cxnLst>
                  <a:cxn ang="0">
                    <a:pos x="connsiteX0" y="connsiteY0"/>
                  </a:cxn>
                  <a:cxn ang="0">
                    <a:pos x="connsiteX1" y="connsiteY1"/>
                  </a:cxn>
                </a:cxnLst>
                <a:rect l="l" t="t" r="r" b="b"/>
                <a:pathLst>
                  <a:path w="217879" h="163188">
                    <a:moveTo>
                      <a:pt x="217880" y="0"/>
                    </a:moveTo>
                    <a:lnTo>
                      <a:pt x="0" y="163188"/>
                    </a:lnTo>
                  </a:path>
                </a:pathLst>
              </a:custGeom>
              <a:ln w="16501" cap="rnd">
                <a:solidFill>
                  <a:srgbClr val="494949"/>
                </a:solidFill>
                <a:prstDash val="solid"/>
                <a:miter/>
              </a:ln>
            </p:spPr>
            <p:txBody>
              <a:bodyPr rtlCol="0" anchor="ctr"/>
              <a:lstStyle/>
              <a:p>
                <a:endParaRPr lang="en-US" sz="1799"/>
              </a:p>
            </p:txBody>
          </p:sp>
          <p:sp>
            <p:nvSpPr>
              <p:cNvPr id="63" name="Freeform 2747">
                <a:extLst>
                  <a:ext uri="{FF2B5EF4-FFF2-40B4-BE49-F238E27FC236}">
                    <a16:creationId xmlns:a16="http://schemas.microsoft.com/office/drawing/2014/main" id="{8F0C57D1-94C5-20E1-ED0B-69C49DB25472}"/>
                  </a:ext>
                </a:extLst>
              </p:cNvPr>
              <p:cNvSpPr/>
              <p:nvPr/>
            </p:nvSpPr>
            <p:spPr>
              <a:xfrm>
                <a:off x="9631283" y="2655356"/>
                <a:ext cx="217879" cy="163188"/>
              </a:xfrm>
              <a:custGeom>
                <a:avLst/>
                <a:gdLst>
                  <a:gd name="connsiteX0" fmla="*/ 0 w 217879"/>
                  <a:gd name="connsiteY0" fmla="*/ 0 h 163188"/>
                  <a:gd name="connsiteX1" fmla="*/ 217880 w 217879"/>
                  <a:gd name="connsiteY1" fmla="*/ 163188 h 163188"/>
                </a:gdLst>
                <a:ahLst/>
                <a:cxnLst>
                  <a:cxn ang="0">
                    <a:pos x="connsiteX0" y="connsiteY0"/>
                  </a:cxn>
                  <a:cxn ang="0">
                    <a:pos x="connsiteX1" y="connsiteY1"/>
                  </a:cxn>
                </a:cxnLst>
                <a:rect l="l" t="t" r="r" b="b"/>
                <a:pathLst>
                  <a:path w="217879" h="163188">
                    <a:moveTo>
                      <a:pt x="0" y="0"/>
                    </a:moveTo>
                    <a:lnTo>
                      <a:pt x="217880" y="163188"/>
                    </a:lnTo>
                  </a:path>
                </a:pathLst>
              </a:custGeom>
              <a:ln w="16501" cap="rnd">
                <a:solidFill>
                  <a:srgbClr val="494949"/>
                </a:solidFill>
                <a:prstDash val="solid"/>
                <a:miter/>
              </a:ln>
            </p:spPr>
            <p:txBody>
              <a:bodyPr rtlCol="0" anchor="ctr"/>
              <a:lstStyle/>
              <a:p>
                <a:endParaRPr lang="en-US" sz="1799"/>
              </a:p>
            </p:txBody>
          </p:sp>
        </p:grpSp>
        <p:grpSp>
          <p:nvGrpSpPr>
            <p:cNvPr id="54" name="Graphic 503">
              <a:extLst>
                <a:ext uri="{FF2B5EF4-FFF2-40B4-BE49-F238E27FC236}">
                  <a16:creationId xmlns:a16="http://schemas.microsoft.com/office/drawing/2014/main" id="{8C9F46E3-808E-C218-CD5E-E16ED7326FA7}"/>
                </a:ext>
              </a:extLst>
            </p:cNvPr>
            <p:cNvGrpSpPr/>
            <p:nvPr/>
          </p:nvGrpSpPr>
          <p:grpSpPr>
            <a:xfrm>
              <a:off x="9634584" y="2764149"/>
              <a:ext cx="429157" cy="164836"/>
              <a:chOff x="9634584" y="2764149"/>
              <a:chExt cx="429157" cy="164836"/>
            </a:xfrm>
          </p:grpSpPr>
          <p:sp>
            <p:nvSpPr>
              <p:cNvPr id="60" name="Freeform 2744">
                <a:extLst>
                  <a:ext uri="{FF2B5EF4-FFF2-40B4-BE49-F238E27FC236}">
                    <a16:creationId xmlns:a16="http://schemas.microsoft.com/office/drawing/2014/main" id="{636C09C4-838B-DBEA-AAA3-1CFE23EF72B3}"/>
                  </a:ext>
                </a:extLst>
              </p:cNvPr>
              <p:cNvSpPr/>
              <p:nvPr/>
            </p:nvSpPr>
            <p:spPr>
              <a:xfrm>
                <a:off x="9634584" y="2764149"/>
                <a:ext cx="214578" cy="164836"/>
              </a:xfrm>
              <a:custGeom>
                <a:avLst/>
                <a:gdLst>
                  <a:gd name="connsiteX0" fmla="*/ 0 w 214578"/>
                  <a:gd name="connsiteY0" fmla="*/ 0 h 164836"/>
                  <a:gd name="connsiteX1" fmla="*/ 214579 w 214578"/>
                  <a:gd name="connsiteY1" fmla="*/ 164837 h 164836"/>
                </a:gdLst>
                <a:ahLst/>
                <a:cxnLst>
                  <a:cxn ang="0">
                    <a:pos x="connsiteX0" y="connsiteY0"/>
                  </a:cxn>
                  <a:cxn ang="0">
                    <a:pos x="connsiteX1" y="connsiteY1"/>
                  </a:cxn>
                </a:cxnLst>
                <a:rect l="l" t="t" r="r" b="b"/>
                <a:pathLst>
                  <a:path w="214578" h="164836">
                    <a:moveTo>
                      <a:pt x="0" y="0"/>
                    </a:moveTo>
                    <a:lnTo>
                      <a:pt x="214579" y="164837"/>
                    </a:lnTo>
                  </a:path>
                </a:pathLst>
              </a:custGeom>
              <a:ln w="16501" cap="rnd">
                <a:solidFill>
                  <a:srgbClr val="494949"/>
                </a:solidFill>
                <a:prstDash val="solid"/>
                <a:miter/>
              </a:ln>
            </p:spPr>
            <p:txBody>
              <a:bodyPr rtlCol="0" anchor="ctr"/>
              <a:lstStyle/>
              <a:p>
                <a:endParaRPr lang="en-US" sz="1799"/>
              </a:p>
            </p:txBody>
          </p:sp>
          <p:sp>
            <p:nvSpPr>
              <p:cNvPr id="61" name="Freeform 2745">
                <a:extLst>
                  <a:ext uri="{FF2B5EF4-FFF2-40B4-BE49-F238E27FC236}">
                    <a16:creationId xmlns:a16="http://schemas.microsoft.com/office/drawing/2014/main" id="{05335EF1-8D36-4FC3-3542-3DCFA476BFC5}"/>
                  </a:ext>
                </a:extLst>
              </p:cNvPr>
              <p:cNvSpPr/>
              <p:nvPr/>
            </p:nvSpPr>
            <p:spPr>
              <a:xfrm>
                <a:off x="9849163" y="2764149"/>
                <a:ext cx="214578" cy="164836"/>
              </a:xfrm>
              <a:custGeom>
                <a:avLst/>
                <a:gdLst>
                  <a:gd name="connsiteX0" fmla="*/ 214579 w 214578"/>
                  <a:gd name="connsiteY0" fmla="*/ 0 h 164836"/>
                  <a:gd name="connsiteX1" fmla="*/ 0 w 214578"/>
                  <a:gd name="connsiteY1" fmla="*/ 164837 h 164836"/>
                </a:gdLst>
                <a:ahLst/>
                <a:cxnLst>
                  <a:cxn ang="0">
                    <a:pos x="connsiteX0" y="connsiteY0"/>
                  </a:cxn>
                  <a:cxn ang="0">
                    <a:pos x="connsiteX1" y="connsiteY1"/>
                  </a:cxn>
                </a:cxnLst>
                <a:rect l="l" t="t" r="r" b="b"/>
                <a:pathLst>
                  <a:path w="214578" h="164836">
                    <a:moveTo>
                      <a:pt x="214579" y="0"/>
                    </a:moveTo>
                    <a:lnTo>
                      <a:pt x="0" y="164837"/>
                    </a:lnTo>
                  </a:path>
                </a:pathLst>
              </a:custGeom>
              <a:ln w="16501" cap="rnd">
                <a:solidFill>
                  <a:srgbClr val="494949"/>
                </a:solidFill>
                <a:prstDash val="solid"/>
                <a:miter/>
              </a:ln>
            </p:spPr>
            <p:txBody>
              <a:bodyPr rtlCol="0" anchor="ctr"/>
              <a:lstStyle/>
              <a:p>
                <a:endParaRPr lang="en-US" sz="1799"/>
              </a:p>
            </p:txBody>
          </p:sp>
        </p:grpSp>
        <p:grpSp>
          <p:nvGrpSpPr>
            <p:cNvPr id="55" name="Graphic 503">
              <a:extLst>
                <a:ext uri="{FF2B5EF4-FFF2-40B4-BE49-F238E27FC236}">
                  <a16:creationId xmlns:a16="http://schemas.microsoft.com/office/drawing/2014/main" id="{6A214CF8-1CEC-AC94-5CED-C811840B0371}"/>
                </a:ext>
              </a:extLst>
            </p:cNvPr>
            <p:cNvGrpSpPr/>
            <p:nvPr/>
          </p:nvGrpSpPr>
          <p:grpSpPr>
            <a:xfrm>
              <a:off x="9662645" y="2877886"/>
              <a:ext cx="373036" cy="141759"/>
              <a:chOff x="9662645" y="2877886"/>
              <a:chExt cx="373036" cy="141759"/>
            </a:xfrm>
          </p:grpSpPr>
          <p:sp>
            <p:nvSpPr>
              <p:cNvPr id="58" name="Freeform 2742">
                <a:extLst>
                  <a:ext uri="{FF2B5EF4-FFF2-40B4-BE49-F238E27FC236}">
                    <a16:creationId xmlns:a16="http://schemas.microsoft.com/office/drawing/2014/main" id="{A5B3BE67-E352-8F8D-95EF-CCCAD4BF3C3B}"/>
                  </a:ext>
                </a:extLst>
              </p:cNvPr>
              <p:cNvSpPr/>
              <p:nvPr/>
            </p:nvSpPr>
            <p:spPr>
              <a:xfrm>
                <a:off x="9849163" y="2877886"/>
                <a:ext cx="186518" cy="141759"/>
              </a:xfrm>
              <a:custGeom>
                <a:avLst/>
                <a:gdLst>
                  <a:gd name="connsiteX0" fmla="*/ 186518 w 186518"/>
                  <a:gd name="connsiteY0" fmla="*/ 0 h 141759"/>
                  <a:gd name="connsiteX1" fmla="*/ 0 w 186518"/>
                  <a:gd name="connsiteY1" fmla="*/ 141759 h 141759"/>
                </a:gdLst>
                <a:ahLst/>
                <a:cxnLst>
                  <a:cxn ang="0">
                    <a:pos x="connsiteX0" y="connsiteY0"/>
                  </a:cxn>
                  <a:cxn ang="0">
                    <a:pos x="connsiteX1" y="connsiteY1"/>
                  </a:cxn>
                </a:cxnLst>
                <a:rect l="l" t="t" r="r" b="b"/>
                <a:pathLst>
                  <a:path w="186518" h="141759">
                    <a:moveTo>
                      <a:pt x="186518" y="0"/>
                    </a:moveTo>
                    <a:lnTo>
                      <a:pt x="0" y="141759"/>
                    </a:lnTo>
                  </a:path>
                </a:pathLst>
              </a:custGeom>
              <a:ln w="16501" cap="rnd">
                <a:solidFill>
                  <a:srgbClr val="494949"/>
                </a:solidFill>
                <a:prstDash val="solid"/>
                <a:miter/>
              </a:ln>
            </p:spPr>
            <p:txBody>
              <a:bodyPr rtlCol="0" anchor="ctr"/>
              <a:lstStyle/>
              <a:p>
                <a:endParaRPr lang="en-US" sz="1799"/>
              </a:p>
            </p:txBody>
          </p:sp>
          <p:sp>
            <p:nvSpPr>
              <p:cNvPr id="59" name="Freeform 2743">
                <a:extLst>
                  <a:ext uri="{FF2B5EF4-FFF2-40B4-BE49-F238E27FC236}">
                    <a16:creationId xmlns:a16="http://schemas.microsoft.com/office/drawing/2014/main" id="{66E3CF36-DCE6-1EE0-6FEF-68DE34D79768}"/>
                  </a:ext>
                </a:extLst>
              </p:cNvPr>
              <p:cNvSpPr/>
              <p:nvPr/>
            </p:nvSpPr>
            <p:spPr>
              <a:xfrm>
                <a:off x="9662645" y="2877886"/>
                <a:ext cx="186518" cy="141759"/>
              </a:xfrm>
              <a:custGeom>
                <a:avLst/>
                <a:gdLst>
                  <a:gd name="connsiteX0" fmla="*/ 0 w 186518"/>
                  <a:gd name="connsiteY0" fmla="*/ 0 h 141759"/>
                  <a:gd name="connsiteX1" fmla="*/ 186519 w 186518"/>
                  <a:gd name="connsiteY1" fmla="*/ 141759 h 141759"/>
                </a:gdLst>
                <a:ahLst/>
                <a:cxnLst>
                  <a:cxn ang="0">
                    <a:pos x="connsiteX0" y="connsiteY0"/>
                  </a:cxn>
                  <a:cxn ang="0">
                    <a:pos x="connsiteX1" y="connsiteY1"/>
                  </a:cxn>
                </a:cxnLst>
                <a:rect l="l" t="t" r="r" b="b"/>
                <a:pathLst>
                  <a:path w="186518" h="141759">
                    <a:moveTo>
                      <a:pt x="0" y="0"/>
                    </a:moveTo>
                    <a:lnTo>
                      <a:pt x="186519" y="141759"/>
                    </a:lnTo>
                  </a:path>
                </a:pathLst>
              </a:custGeom>
              <a:ln w="16501" cap="rnd">
                <a:solidFill>
                  <a:srgbClr val="494949"/>
                </a:solidFill>
                <a:prstDash val="solid"/>
                <a:miter/>
              </a:ln>
            </p:spPr>
            <p:txBody>
              <a:bodyPr rtlCol="0" anchor="ctr"/>
              <a:lstStyle/>
              <a:p>
                <a:endParaRPr lang="en-US" sz="1799"/>
              </a:p>
            </p:txBody>
          </p:sp>
        </p:grpSp>
        <p:sp>
          <p:nvSpPr>
            <p:cNvPr id="56" name="Freeform 2740">
              <a:extLst>
                <a:ext uri="{FF2B5EF4-FFF2-40B4-BE49-F238E27FC236}">
                  <a16:creationId xmlns:a16="http://schemas.microsoft.com/office/drawing/2014/main" id="{B25B1543-8475-E3C5-BE8F-FEF3A54E2673}"/>
                </a:ext>
              </a:extLst>
            </p:cNvPr>
            <p:cNvSpPr/>
            <p:nvPr/>
          </p:nvSpPr>
          <p:spPr>
            <a:xfrm>
              <a:off x="9431560" y="3022942"/>
              <a:ext cx="163409" cy="108792"/>
            </a:xfrm>
            <a:custGeom>
              <a:avLst/>
              <a:gdLst>
                <a:gd name="connsiteX0" fmla="*/ 0 w 163409"/>
                <a:gd name="connsiteY0" fmla="*/ 0 h 108792"/>
                <a:gd name="connsiteX1" fmla="*/ 163409 w 163409"/>
                <a:gd name="connsiteY1" fmla="*/ 108792 h 108792"/>
              </a:gdLst>
              <a:ahLst/>
              <a:cxnLst>
                <a:cxn ang="0">
                  <a:pos x="connsiteX0" y="connsiteY0"/>
                </a:cxn>
                <a:cxn ang="0">
                  <a:pos x="connsiteX1" y="connsiteY1"/>
                </a:cxn>
              </a:cxnLst>
              <a:rect l="l" t="t" r="r" b="b"/>
              <a:pathLst>
                <a:path w="163409" h="108792">
                  <a:moveTo>
                    <a:pt x="0" y="0"/>
                  </a:moveTo>
                  <a:cubicBezTo>
                    <a:pt x="74277" y="0"/>
                    <a:pt x="137000" y="44506"/>
                    <a:pt x="163409" y="108792"/>
                  </a:cubicBezTo>
                </a:path>
              </a:pathLst>
            </a:custGeom>
            <a:noFill/>
            <a:ln w="16501" cap="rnd">
              <a:solidFill>
                <a:srgbClr val="494949"/>
              </a:solidFill>
              <a:prstDash val="solid"/>
              <a:miter/>
            </a:ln>
          </p:spPr>
          <p:txBody>
            <a:bodyPr rtlCol="0" anchor="ctr"/>
            <a:lstStyle/>
            <a:p>
              <a:endParaRPr lang="en-US" sz="1799"/>
            </a:p>
          </p:txBody>
        </p:sp>
        <p:sp>
          <p:nvSpPr>
            <p:cNvPr id="57" name="Freeform 2741">
              <a:extLst>
                <a:ext uri="{FF2B5EF4-FFF2-40B4-BE49-F238E27FC236}">
                  <a16:creationId xmlns:a16="http://schemas.microsoft.com/office/drawing/2014/main" id="{44E994A9-80A2-E1C0-A161-E576067B0222}"/>
                </a:ext>
              </a:extLst>
            </p:cNvPr>
            <p:cNvSpPr/>
            <p:nvPr/>
          </p:nvSpPr>
          <p:spPr>
            <a:xfrm>
              <a:off x="10103356" y="3022942"/>
              <a:ext cx="163410" cy="108792"/>
            </a:xfrm>
            <a:custGeom>
              <a:avLst/>
              <a:gdLst>
                <a:gd name="connsiteX0" fmla="*/ 163410 w 163410"/>
                <a:gd name="connsiteY0" fmla="*/ 0 h 108792"/>
                <a:gd name="connsiteX1" fmla="*/ 0 w 163410"/>
                <a:gd name="connsiteY1" fmla="*/ 108792 h 108792"/>
              </a:gdLst>
              <a:ahLst/>
              <a:cxnLst>
                <a:cxn ang="0">
                  <a:pos x="connsiteX0" y="connsiteY0"/>
                </a:cxn>
                <a:cxn ang="0">
                  <a:pos x="connsiteX1" y="connsiteY1"/>
                </a:cxn>
              </a:cxnLst>
              <a:rect l="l" t="t" r="r" b="b"/>
              <a:pathLst>
                <a:path w="163410" h="108792">
                  <a:moveTo>
                    <a:pt x="163410" y="0"/>
                  </a:moveTo>
                  <a:cubicBezTo>
                    <a:pt x="89133" y="0"/>
                    <a:pt x="26410" y="44506"/>
                    <a:pt x="0" y="108792"/>
                  </a:cubicBezTo>
                </a:path>
              </a:pathLst>
            </a:custGeom>
            <a:noFill/>
            <a:ln w="16501" cap="rnd">
              <a:solidFill>
                <a:srgbClr val="494949"/>
              </a:solidFill>
              <a:prstDash val="solid"/>
              <a:miter/>
            </a:ln>
          </p:spPr>
          <p:txBody>
            <a:bodyPr rtlCol="0" anchor="ctr"/>
            <a:lstStyle/>
            <a:p>
              <a:endParaRPr lang="en-US" sz="1799"/>
            </a:p>
          </p:txBody>
        </p:sp>
      </p:grpSp>
    </p:spTree>
    <p:extLst>
      <p:ext uri="{BB962C8B-B14F-4D97-AF65-F5344CB8AC3E}">
        <p14:creationId xmlns:p14="http://schemas.microsoft.com/office/powerpoint/2010/main" val="6708649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5974E-0CBC-9EE2-FC3F-16D933F69E44}"/>
            </a:ext>
          </a:extLst>
        </p:cNvPr>
        <p:cNvGrpSpPr/>
        <p:nvPr/>
      </p:nvGrpSpPr>
      <p:grpSpPr>
        <a:xfrm>
          <a:off x="0" y="0"/>
          <a:ext cx="0" cy="0"/>
          <a:chOff x="0" y="0"/>
          <a:chExt cx="0" cy="0"/>
        </a:xfrm>
      </p:grpSpPr>
      <p:sp>
        <p:nvSpPr>
          <p:cNvPr id="18" name="Text Placeholder 4">
            <a:extLst>
              <a:ext uri="{FF2B5EF4-FFF2-40B4-BE49-F238E27FC236}">
                <a16:creationId xmlns:a16="http://schemas.microsoft.com/office/drawing/2014/main" id="{4C86B563-93B4-ACE2-E4AD-815B4816196D}"/>
              </a:ext>
            </a:extLst>
          </p:cNvPr>
          <p:cNvSpPr>
            <a:spLocks noGrp="1"/>
          </p:cNvSpPr>
          <p:nvPr>
            <p:ph type="body" sz="quarter" idx="18"/>
          </p:nvPr>
        </p:nvSpPr>
        <p:spPr>
          <a:xfrm>
            <a:off x="423359" y="2016882"/>
            <a:ext cx="2467326" cy="1049221"/>
          </a:xfrm>
        </p:spPr>
        <p:txBody>
          <a:bodyPr/>
          <a:lstStyle/>
          <a:p>
            <a:pPr>
              <a:lnSpc>
                <a:spcPts val="3740"/>
              </a:lnSpc>
            </a:pPr>
            <a:r>
              <a:rPr lang="en-US" sz="4400" b="1" dirty="0"/>
              <a:t>Growing Tend</a:t>
            </a:r>
          </a:p>
        </p:txBody>
      </p:sp>
      <p:sp>
        <p:nvSpPr>
          <p:cNvPr id="19" name="Text Placeholder 5">
            <a:extLst>
              <a:ext uri="{FF2B5EF4-FFF2-40B4-BE49-F238E27FC236}">
                <a16:creationId xmlns:a16="http://schemas.microsoft.com/office/drawing/2014/main" id="{4D6DBCB3-60C1-F330-C4ED-E678F0594601}"/>
              </a:ext>
            </a:extLst>
          </p:cNvPr>
          <p:cNvSpPr>
            <a:spLocks noGrp="1"/>
          </p:cNvSpPr>
          <p:nvPr>
            <p:ph type="body" sz="quarter" idx="19"/>
          </p:nvPr>
        </p:nvSpPr>
        <p:spPr>
          <a:xfrm>
            <a:off x="423358" y="941779"/>
            <a:ext cx="1197303" cy="385564"/>
          </a:xfrm>
        </p:spPr>
        <p:txBody>
          <a:bodyPr/>
          <a:lstStyle/>
          <a:p>
            <a:r>
              <a:rPr lang="en-US" dirty="0"/>
              <a:t>02</a:t>
            </a:r>
          </a:p>
        </p:txBody>
      </p:sp>
      <p:sp>
        <p:nvSpPr>
          <p:cNvPr id="20" name="Text Placeholder 6">
            <a:extLst>
              <a:ext uri="{FF2B5EF4-FFF2-40B4-BE49-F238E27FC236}">
                <a16:creationId xmlns:a16="http://schemas.microsoft.com/office/drawing/2014/main" id="{42A1BDA6-0EF9-F599-5C64-CA0374662BEC}"/>
              </a:ext>
            </a:extLst>
          </p:cNvPr>
          <p:cNvSpPr>
            <a:spLocks noGrp="1"/>
          </p:cNvSpPr>
          <p:nvPr>
            <p:ph type="body" sz="quarter" idx="16"/>
          </p:nvPr>
        </p:nvSpPr>
        <p:spPr>
          <a:xfrm>
            <a:off x="4055218" y="539952"/>
            <a:ext cx="5107832" cy="803654"/>
          </a:xfrm>
          <a:prstGeom prst="rect">
            <a:avLst/>
          </a:prstGeom>
        </p:spPr>
        <p:txBody>
          <a:bodyPr/>
          <a:lstStyle/>
          <a:p>
            <a:pPr>
              <a:lnSpc>
                <a:spcPts val="2960"/>
              </a:lnSpc>
            </a:pPr>
            <a:r>
              <a:rPr lang="en-GB" sz="3600" dirty="0">
                <a:solidFill>
                  <a:srgbClr val="EC7C69"/>
                </a:solidFill>
              </a:rPr>
              <a:t>Sustainable and Regenerative Travel</a:t>
            </a:r>
          </a:p>
        </p:txBody>
      </p:sp>
      <p:sp>
        <p:nvSpPr>
          <p:cNvPr id="21" name="Text Placeholder 3">
            <a:extLst>
              <a:ext uri="{FF2B5EF4-FFF2-40B4-BE49-F238E27FC236}">
                <a16:creationId xmlns:a16="http://schemas.microsoft.com/office/drawing/2014/main" id="{3BB775F5-64CA-562D-CCDC-EBF27179BA65}"/>
              </a:ext>
            </a:extLst>
          </p:cNvPr>
          <p:cNvSpPr>
            <a:spLocks noGrp="1"/>
          </p:cNvSpPr>
          <p:nvPr>
            <p:ph type="body" sz="quarter" idx="21"/>
          </p:nvPr>
        </p:nvSpPr>
        <p:spPr>
          <a:xfrm>
            <a:off x="4055218" y="1839713"/>
            <a:ext cx="7448524" cy="3773184"/>
          </a:xfrm>
          <a:prstGeom prst="rect">
            <a:avLst/>
          </a:prstGeom>
        </p:spPr>
        <p:txBody>
          <a:bodyPr lIns="91440" tIns="45720" rIns="91440" bIns="45720" anchor="t"/>
          <a:lstStyle/>
          <a:p>
            <a:pPr>
              <a:lnSpc>
                <a:spcPts val="2340"/>
              </a:lnSpc>
            </a:pPr>
            <a:r>
              <a:rPr lang="en-US" sz="2400" b="1" dirty="0">
                <a:solidFill>
                  <a:srgbClr val="459597"/>
                </a:solidFill>
              </a:rPr>
              <a:t>Eco-friendly Accommodation:</a:t>
            </a:r>
          </a:p>
          <a:p>
            <a:pPr>
              <a:lnSpc>
                <a:spcPts val="2340"/>
              </a:lnSpc>
            </a:pPr>
            <a:r>
              <a:rPr lang="en-US" sz="2200" dirty="0">
                <a:solidFill>
                  <a:srgbClr val="414141"/>
                </a:solidFill>
              </a:rPr>
              <a:t>A significant number of </a:t>
            </a:r>
            <a:r>
              <a:rPr lang="en-US" sz="2200" dirty="0" err="1">
                <a:solidFill>
                  <a:srgbClr val="414141"/>
                </a:solidFill>
              </a:rPr>
              <a:t>travellers</a:t>
            </a:r>
            <a:r>
              <a:rPr lang="en-US" sz="2200" dirty="0">
                <a:solidFill>
                  <a:srgbClr val="414141"/>
                </a:solidFill>
              </a:rPr>
              <a:t> are </a:t>
            </a:r>
            <a:r>
              <a:rPr lang="en-US" sz="2200" dirty="0" err="1">
                <a:solidFill>
                  <a:srgbClr val="414141"/>
                </a:solidFill>
              </a:rPr>
              <a:t>prioritising</a:t>
            </a:r>
            <a:r>
              <a:rPr lang="en-US" sz="2200" dirty="0">
                <a:solidFill>
                  <a:srgbClr val="414141"/>
                </a:solidFill>
              </a:rPr>
              <a:t> eco-friendly accommodations. </a:t>
            </a:r>
          </a:p>
          <a:p>
            <a:pPr>
              <a:lnSpc>
                <a:spcPts val="2340"/>
              </a:lnSpc>
            </a:pPr>
            <a:endParaRPr lang="en-US" dirty="0">
              <a:solidFill>
                <a:srgbClr val="414141"/>
              </a:solidFill>
            </a:endParaRPr>
          </a:p>
          <a:p>
            <a:pPr>
              <a:lnSpc>
                <a:spcPts val="2340"/>
              </a:lnSpc>
            </a:pPr>
            <a:r>
              <a:rPr lang="en-US" sz="2200" dirty="0">
                <a:solidFill>
                  <a:srgbClr val="414141"/>
                </a:solidFill>
              </a:rPr>
              <a:t>According to </a:t>
            </a:r>
            <a:r>
              <a:rPr lang="en-US" sz="2200" dirty="0">
                <a:solidFill>
                  <a:srgbClr val="E96751"/>
                </a:solidFill>
                <a:hlinkClick r:id="rId2">
                  <a:extLst>
                    <a:ext uri="{A12FA001-AC4F-418D-AE19-62706E023703}">
                      <ahyp:hlinkClr xmlns:ahyp="http://schemas.microsoft.com/office/drawing/2018/hyperlinkcolor" val="tx"/>
                    </a:ext>
                  </a:extLst>
                </a:hlinkClick>
              </a:rPr>
              <a:t>Booking.com's 2023 Sustainable Travel Report</a:t>
            </a:r>
            <a:r>
              <a:rPr lang="en-US" sz="2200" dirty="0">
                <a:solidFill>
                  <a:srgbClr val="E96751"/>
                </a:solidFill>
              </a:rPr>
              <a:t>, </a:t>
            </a:r>
            <a:r>
              <a:rPr lang="en-US" sz="2200" dirty="0">
                <a:solidFill>
                  <a:srgbClr val="414141"/>
                </a:solidFill>
              </a:rPr>
              <a:t>76</a:t>
            </a:r>
            <a:r>
              <a:rPr lang="en-US" sz="2200" b="1" dirty="0">
                <a:solidFill>
                  <a:srgbClr val="414141"/>
                </a:solidFill>
              </a:rPr>
              <a:t>% of global </a:t>
            </a:r>
            <a:r>
              <a:rPr lang="en-US" sz="2200" b="1" dirty="0" err="1">
                <a:solidFill>
                  <a:srgbClr val="414141"/>
                </a:solidFill>
              </a:rPr>
              <a:t>travellers</a:t>
            </a:r>
            <a:r>
              <a:rPr lang="en-US" sz="2200" b="1" dirty="0">
                <a:solidFill>
                  <a:srgbClr val="414141"/>
                </a:solidFill>
              </a:rPr>
              <a:t> </a:t>
            </a:r>
            <a:r>
              <a:rPr lang="en-US" sz="2200" dirty="0">
                <a:solidFill>
                  <a:srgbClr val="414141"/>
                </a:solidFill>
              </a:rPr>
              <a:t>intend to embrace sustainable travel plans in the upcoming year. However, </a:t>
            </a:r>
            <a:r>
              <a:rPr lang="en-US" sz="2200" b="1" dirty="0">
                <a:solidFill>
                  <a:srgbClr val="414141"/>
                </a:solidFill>
              </a:rPr>
              <a:t>49% perceive sustainable travel options as too expensive</a:t>
            </a:r>
            <a:r>
              <a:rPr lang="en-US" sz="2200" dirty="0">
                <a:solidFill>
                  <a:srgbClr val="414141"/>
                </a:solidFill>
              </a:rPr>
              <a:t>, highlighting a gap between interest and affordability, but still expect sustainability. </a:t>
            </a:r>
          </a:p>
          <a:p>
            <a:pPr>
              <a:lnSpc>
                <a:spcPts val="2340"/>
              </a:lnSpc>
            </a:pPr>
            <a:endParaRPr lang="en-US" sz="2200" dirty="0">
              <a:solidFill>
                <a:srgbClr val="414141"/>
              </a:solidFill>
            </a:endParaRPr>
          </a:p>
          <a:p>
            <a:pPr>
              <a:lnSpc>
                <a:spcPts val="2340"/>
              </a:lnSpc>
            </a:pPr>
            <a:r>
              <a:rPr lang="en-US" sz="2200" b="1" dirty="0">
                <a:solidFill>
                  <a:srgbClr val="E96751"/>
                </a:solidFill>
              </a:rPr>
              <a:t>In Italy, </a:t>
            </a:r>
            <a:r>
              <a:rPr lang="en-US" sz="2200" dirty="0">
                <a:solidFill>
                  <a:srgbClr val="414141"/>
                </a:solidFill>
              </a:rPr>
              <a:t>research indicates that </a:t>
            </a:r>
            <a:r>
              <a:rPr lang="en-US" sz="2200" b="1" dirty="0">
                <a:solidFill>
                  <a:srgbClr val="414141"/>
                </a:solidFill>
              </a:rPr>
              <a:t>eco-certifications and environmental policies </a:t>
            </a:r>
            <a:r>
              <a:rPr lang="en-US" sz="2200" dirty="0">
                <a:solidFill>
                  <a:srgbClr val="414141"/>
                </a:solidFill>
              </a:rPr>
              <a:t>have a positive influence on tourists' destination and accommodation choices, suggesting that sustainability credentials can serve as a </a:t>
            </a:r>
            <a:r>
              <a:rPr lang="en-US" sz="2200" b="1" dirty="0">
                <a:solidFill>
                  <a:srgbClr val="414141"/>
                </a:solidFill>
              </a:rPr>
              <a:t>competitive advantage.</a:t>
            </a:r>
          </a:p>
          <a:p>
            <a:pPr>
              <a:lnSpc>
                <a:spcPts val="2340"/>
              </a:lnSpc>
            </a:pPr>
            <a:endParaRPr lang="en-IE" sz="2200" dirty="0">
              <a:solidFill>
                <a:srgbClr val="414141"/>
              </a:solidFill>
            </a:endParaRPr>
          </a:p>
        </p:txBody>
      </p:sp>
      <p:sp>
        <p:nvSpPr>
          <p:cNvPr id="22" name="Slide Number Placeholder 5">
            <a:extLst>
              <a:ext uri="{FF2B5EF4-FFF2-40B4-BE49-F238E27FC236}">
                <a16:creationId xmlns:a16="http://schemas.microsoft.com/office/drawing/2014/main" id="{BB86A95D-F488-44BC-1756-A28EA4CE2B3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67</a:t>
            </a:fld>
            <a:endParaRPr lang="fr-CA" sz="1200" dirty="0"/>
          </a:p>
        </p:txBody>
      </p:sp>
      <p:grpSp>
        <p:nvGrpSpPr>
          <p:cNvPr id="40" name="Graphic 503">
            <a:extLst>
              <a:ext uri="{FF2B5EF4-FFF2-40B4-BE49-F238E27FC236}">
                <a16:creationId xmlns:a16="http://schemas.microsoft.com/office/drawing/2014/main" id="{50F7E71E-68EC-5CAB-B72D-97D6A929FAD0}"/>
              </a:ext>
            </a:extLst>
          </p:cNvPr>
          <p:cNvGrpSpPr/>
          <p:nvPr/>
        </p:nvGrpSpPr>
        <p:grpSpPr>
          <a:xfrm>
            <a:off x="823424" y="4580431"/>
            <a:ext cx="1145628" cy="1335790"/>
            <a:chOff x="9311065" y="2256452"/>
            <a:chExt cx="1076195" cy="1132427"/>
          </a:xfrm>
          <a:noFill/>
        </p:grpSpPr>
        <p:sp>
          <p:nvSpPr>
            <p:cNvPr id="41" name="Freeform 2725">
              <a:extLst>
                <a:ext uri="{FF2B5EF4-FFF2-40B4-BE49-F238E27FC236}">
                  <a16:creationId xmlns:a16="http://schemas.microsoft.com/office/drawing/2014/main" id="{AAF4A050-03F4-E9DC-A523-06F2EC564700}"/>
                </a:ext>
              </a:extLst>
            </p:cNvPr>
            <p:cNvSpPr/>
            <p:nvPr/>
          </p:nvSpPr>
          <p:spPr>
            <a:xfrm>
              <a:off x="9311065" y="2821841"/>
              <a:ext cx="186519" cy="567037"/>
            </a:xfrm>
            <a:custGeom>
              <a:avLst/>
              <a:gdLst>
                <a:gd name="connsiteX0" fmla="*/ 186519 w 186519"/>
                <a:gd name="connsiteY0" fmla="*/ 567038 h 567037"/>
                <a:gd name="connsiteX1" fmla="*/ 186519 w 186519"/>
                <a:gd name="connsiteY1" fmla="*/ 515939 h 567037"/>
                <a:gd name="connsiteX2" fmla="*/ 168362 w 186519"/>
                <a:gd name="connsiteY2" fmla="*/ 466488 h 567037"/>
                <a:gd name="connsiteX3" fmla="*/ 18157 w 186519"/>
                <a:gd name="connsiteY3" fmla="*/ 300003 h 567037"/>
                <a:gd name="connsiteX4" fmla="*/ 0 w 186519"/>
                <a:gd name="connsiteY4" fmla="*/ 252200 h 567037"/>
                <a:gd name="connsiteX5" fmla="*/ 0 w 186519"/>
                <a:gd name="connsiteY5" fmla="*/ 60990 h 567037"/>
                <a:gd name="connsiteX6" fmla="*/ 61073 w 186519"/>
                <a:gd name="connsiteY6" fmla="*/ 0 h 567037"/>
                <a:gd name="connsiteX7" fmla="*/ 61073 w 186519"/>
                <a:gd name="connsiteY7" fmla="*/ 0 h 567037"/>
                <a:gd name="connsiteX8" fmla="*/ 122145 w 186519"/>
                <a:gd name="connsiteY8" fmla="*/ 60990 h 567037"/>
                <a:gd name="connsiteX9" fmla="*/ 122145 w 186519"/>
                <a:gd name="connsiteY9" fmla="*/ 197804 h 5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519" h="567037">
                  <a:moveTo>
                    <a:pt x="186519" y="567038"/>
                  </a:moveTo>
                  <a:lnTo>
                    <a:pt x="186519" y="515939"/>
                  </a:lnTo>
                  <a:cubicBezTo>
                    <a:pt x="186519" y="497807"/>
                    <a:pt x="179916" y="479675"/>
                    <a:pt x="168362" y="466488"/>
                  </a:cubicBezTo>
                  <a:lnTo>
                    <a:pt x="18157" y="300003"/>
                  </a:lnTo>
                  <a:cubicBezTo>
                    <a:pt x="6603" y="286816"/>
                    <a:pt x="0" y="270332"/>
                    <a:pt x="0" y="252200"/>
                  </a:cubicBezTo>
                  <a:lnTo>
                    <a:pt x="0" y="60990"/>
                  </a:lnTo>
                  <a:cubicBezTo>
                    <a:pt x="0" y="28022"/>
                    <a:pt x="26410" y="0"/>
                    <a:pt x="61073" y="0"/>
                  </a:cubicBezTo>
                  <a:lnTo>
                    <a:pt x="61073" y="0"/>
                  </a:lnTo>
                  <a:cubicBezTo>
                    <a:pt x="94085" y="0"/>
                    <a:pt x="122145" y="26374"/>
                    <a:pt x="122145" y="60990"/>
                  </a:cubicBezTo>
                  <a:lnTo>
                    <a:pt x="122145" y="197804"/>
                  </a:lnTo>
                </a:path>
              </a:pathLst>
            </a:custGeom>
            <a:noFill/>
            <a:ln w="16501" cap="rnd">
              <a:solidFill>
                <a:srgbClr val="494949"/>
              </a:solidFill>
              <a:prstDash val="solid"/>
              <a:miter/>
            </a:ln>
          </p:spPr>
          <p:txBody>
            <a:bodyPr rtlCol="0" anchor="ctr"/>
            <a:lstStyle/>
            <a:p>
              <a:endParaRPr lang="en-US" sz="1799"/>
            </a:p>
          </p:txBody>
        </p:sp>
        <p:sp>
          <p:nvSpPr>
            <p:cNvPr id="42" name="Freeform 2726">
              <a:extLst>
                <a:ext uri="{FF2B5EF4-FFF2-40B4-BE49-F238E27FC236}">
                  <a16:creationId xmlns:a16="http://schemas.microsoft.com/office/drawing/2014/main" id="{213FB652-AF5D-EBC2-91A8-9D788993241B}"/>
                </a:ext>
              </a:extLst>
            </p:cNvPr>
            <p:cNvSpPr/>
            <p:nvPr/>
          </p:nvSpPr>
          <p:spPr>
            <a:xfrm>
              <a:off x="9431560" y="2508652"/>
              <a:ext cx="122144" cy="384069"/>
            </a:xfrm>
            <a:custGeom>
              <a:avLst/>
              <a:gdLst>
                <a:gd name="connsiteX0" fmla="*/ 0 w 122144"/>
                <a:gd name="connsiteY0" fmla="*/ 369234 h 384069"/>
                <a:gd name="connsiteX1" fmla="*/ 0 w 122144"/>
                <a:gd name="connsiteY1" fmla="*/ 60990 h 384069"/>
                <a:gd name="connsiteX2" fmla="*/ 61072 w 122144"/>
                <a:gd name="connsiteY2" fmla="*/ 0 h 384069"/>
                <a:gd name="connsiteX3" fmla="*/ 61072 w 122144"/>
                <a:gd name="connsiteY3" fmla="*/ 0 h 384069"/>
                <a:gd name="connsiteX4" fmla="*/ 122144 w 122144"/>
                <a:gd name="connsiteY4" fmla="*/ 60990 h 384069"/>
                <a:gd name="connsiteX5" fmla="*/ 122144 w 122144"/>
                <a:gd name="connsiteY5" fmla="*/ 384070 h 384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44" h="384069">
                  <a:moveTo>
                    <a:pt x="0" y="369234"/>
                  </a:moveTo>
                  <a:lnTo>
                    <a:pt x="0" y="60990"/>
                  </a:lnTo>
                  <a:cubicBezTo>
                    <a:pt x="0" y="28022"/>
                    <a:pt x="26409" y="0"/>
                    <a:pt x="61072" y="0"/>
                  </a:cubicBezTo>
                  <a:lnTo>
                    <a:pt x="61072" y="0"/>
                  </a:lnTo>
                  <a:cubicBezTo>
                    <a:pt x="94084" y="0"/>
                    <a:pt x="122144" y="26374"/>
                    <a:pt x="122144" y="60990"/>
                  </a:cubicBezTo>
                  <a:lnTo>
                    <a:pt x="122144" y="384070"/>
                  </a:lnTo>
                </a:path>
              </a:pathLst>
            </a:custGeom>
            <a:noFill/>
            <a:ln w="16501" cap="rnd">
              <a:solidFill>
                <a:srgbClr val="494949"/>
              </a:solidFill>
              <a:prstDash val="solid"/>
              <a:miter/>
            </a:ln>
          </p:spPr>
          <p:txBody>
            <a:bodyPr rtlCol="0" anchor="ctr"/>
            <a:lstStyle/>
            <a:p>
              <a:endParaRPr lang="en-US" sz="1799"/>
            </a:p>
          </p:txBody>
        </p:sp>
        <p:sp>
          <p:nvSpPr>
            <p:cNvPr id="43" name="Freeform 2727">
              <a:extLst>
                <a:ext uri="{FF2B5EF4-FFF2-40B4-BE49-F238E27FC236}">
                  <a16:creationId xmlns:a16="http://schemas.microsoft.com/office/drawing/2014/main" id="{AD48EBA5-AFF4-CFF2-8D05-0E54F8E9497D}"/>
                </a:ext>
              </a:extLst>
            </p:cNvPr>
            <p:cNvSpPr/>
            <p:nvPr/>
          </p:nvSpPr>
          <p:spPr>
            <a:xfrm>
              <a:off x="9552054" y="2446014"/>
              <a:ext cx="117192" cy="369233"/>
            </a:xfrm>
            <a:custGeom>
              <a:avLst/>
              <a:gdLst>
                <a:gd name="connsiteX0" fmla="*/ 0 w 117192"/>
                <a:gd name="connsiteY0" fmla="*/ 369234 h 369233"/>
                <a:gd name="connsiteX1" fmla="*/ 0 w 117192"/>
                <a:gd name="connsiteY1" fmla="*/ 60989 h 369233"/>
                <a:gd name="connsiteX2" fmla="*/ 61073 w 117192"/>
                <a:gd name="connsiteY2" fmla="*/ 0 h 369233"/>
                <a:gd name="connsiteX3" fmla="*/ 61073 w 117192"/>
                <a:gd name="connsiteY3" fmla="*/ 0 h 369233"/>
                <a:gd name="connsiteX4" fmla="*/ 117193 w 117192"/>
                <a:gd name="connsiteY4" fmla="*/ 39561 h 369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2" h="369233">
                  <a:moveTo>
                    <a:pt x="0" y="369234"/>
                  </a:moveTo>
                  <a:lnTo>
                    <a:pt x="0" y="60989"/>
                  </a:lnTo>
                  <a:cubicBezTo>
                    <a:pt x="0" y="28022"/>
                    <a:pt x="26409" y="0"/>
                    <a:pt x="61073" y="0"/>
                  </a:cubicBezTo>
                  <a:lnTo>
                    <a:pt x="61073" y="0"/>
                  </a:lnTo>
                  <a:cubicBezTo>
                    <a:pt x="87482" y="0"/>
                    <a:pt x="108940" y="16484"/>
                    <a:pt x="117193" y="39561"/>
                  </a:cubicBezTo>
                </a:path>
              </a:pathLst>
            </a:custGeom>
            <a:noFill/>
            <a:ln w="16501" cap="rnd">
              <a:solidFill>
                <a:srgbClr val="494949"/>
              </a:solidFill>
              <a:prstDash val="solid"/>
              <a:miter/>
            </a:ln>
          </p:spPr>
          <p:txBody>
            <a:bodyPr rtlCol="0" anchor="ctr"/>
            <a:lstStyle/>
            <a:p>
              <a:endParaRPr lang="en-US" sz="1799"/>
            </a:p>
          </p:txBody>
        </p:sp>
        <p:sp>
          <p:nvSpPr>
            <p:cNvPr id="44" name="Freeform 2728">
              <a:extLst>
                <a:ext uri="{FF2B5EF4-FFF2-40B4-BE49-F238E27FC236}">
                  <a16:creationId xmlns:a16="http://schemas.microsoft.com/office/drawing/2014/main" id="{7063EC52-EAE7-78A8-83AD-25007EEA7EFB}"/>
                </a:ext>
              </a:extLst>
            </p:cNvPr>
            <p:cNvSpPr/>
            <p:nvPr/>
          </p:nvSpPr>
          <p:spPr>
            <a:xfrm>
              <a:off x="10200742" y="2821841"/>
              <a:ext cx="186518" cy="567037"/>
            </a:xfrm>
            <a:custGeom>
              <a:avLst/>
              <a:gdLst>
                <a:gd name="connsiteX0" fmla="*/ 0 w 186518"/>
                <a:gd name="connsiteY0" fmla="*/ 567038 h 567037"/>
                <a:gd name="connsiteX1" fmla="*/ 0 w 186518"/>
                <a:gd name="connsiteY1" fmla="*/ 515939 h 567037"/>
                <a:gd name="connsiteX2" fmla="*/ 18156 w 186518"/>
                <a:gd name="connsiteY2" fmla="*/ 466488 h 567037"/>
                <a:gd name="connsiteX3" fmla="*/ 168362 w 186518"/>
                <a:gd name="connsiteY3" fmla="*/ 300003 h 567037"/>
                <a:gd name="connsiteX4" fmla="*/ 186518 w 186518"/>
                <a:gd name="connsiteY4" fmla="*/ 252200 h 567037"/>
                <a:gd name="connsiteX5" fmla="*/ 186518 w 186518"/>
                <a:gd name="connsiteY5" fmla="*/ 60990 h 567037"/>
                <a:gd name="connsiteX6" fmla="*/ 125446 w 186518"/>
                <a:gd name="connsiteY6" fmla="*/ 0 h 567037"/>
                <a:gd name="connsiteX7" fmla="*/ 125446 w 186518"/>
                <a:gd name="connsiteY7" fmla="*/ 0 h 567037"/>
                <a:gd name="connsiteX8" fmla="*/ 64374 w 186518"/>
                <a:gd name="connsiteY8" fmla="*/ 60990 h 567037"/>
                <a:gd name="connsiteX9" fmla="*/ 64374 w 186518"/>
                <a:gd name="connsiteY9" fmla="*/ 197804 h 567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518" h="567037">
                  <a:moveTo>
                    <a:pt x="0" y="567038"/>
                  </a:moveTo>
                  <a:lnTo>
                    <a:pt x="0" y="515939"/>
                  </a:lnTo>
                  <a:cubicBezTo>
                    <a:pt x="0" y="497807"/>
                    <a:pt x="6603" y="479675"/>
                    <a:pt x="18156" y="466488"/>
                  </a:cubicBezTo>
                  <a:lnTo>
                    <a:pt x="168362" y="300003"/>
                  </a:lnTo>
                  <a:cubicBezTo>
                    <a:pt x="179916" y="286816"/>
                    <a:pt x="186518" y="270332"/>
                    <a:pt x="186518" y="252200"/>
                  </a:cubicBezTo>
                  <a:lnTo>
                    <a:pt x="186518" y="60990"/>
                  </a:lnTo>
                  <a:cubicBezTo>
                    <a:pt x="186518" y="28022"/>
                    <a:pt x="160109" y="0"/>
                    <a:pt x="125446" y="0"/>
                  </a:cubicBezTo>
                  <a:lnTo>
                    <a:pt x="125446" y="0"/>
                  </a:lnTo>
                  <a:cubicBezTo>
                    <a:pt x="92434" y="0"/>
                    <a:pt x="64374" y="26374"/>
                    <a:pt x="64374" y="60990"/>
                  </a:cubicBezTo>
                  <a:lnTo>
                    <a:pt x="64374" y="197804"/>
                  </a:lnTo>
                </a:path>
              </a:pathLst>
            </a:custGeom>
            <a:noFill/>
            <a:ln w="16501" cap="rnd">
              <a:solidFill>
                <a:srgbClr val="494949"/>
              </a:solidFill>
              <a:prstDash val="solid"/>
              <a:miter/>
            </a:ln>
          </p:spPr>
          <p:txBody>
            <a:bodyPr rtlCol="0" anchor="ctr"/>
            <a:lstStyle/>
            <a:p>
              <a:endParaRPr lang="en-US" sz="1799"/>
            </a:p>
          </p:txBody>
        </p:sp>
        <p:sp>
          <p:nvSpPr>
            <p:cNvPr id="45" name="Freeform 2729">
              <a:extLst>
                <a:ext uri="{FF2B5EF4-FFF2-40B4-BE49-F238E27FC236}">
                  <a16:creationId xmlns:a16="http://schemas.microsoft.com/office/drawing/2014/main" id="{6A868EB3-B190-E1AB-178E-B06D5FEECACA}"/>
                </a:ext>
              </a:extLst>
            </p:cNvPr>
            <p:cNvSpPr/>
            <p:nvPr/>
          </p:nvSpPr>
          <p:spPr>
            <a:xfrm>
              <a:off x="10144621" y="2508652"/>
              <a:ext cx="122145" cy="384069"/>
            </a:xfrm>
            <a:custGeom>
              <a:avLst/>
              <a:gdLst>
                <a:gd name="connsiteX0" fmla="*/ 122145 w 122145"/>
                <a:gd name="connsiteY0" fmla="*/ 369234 h 384069"/>
                <a:gd name="connsiteX1" fmla="*/ 122145 w 122145"/>
                <a:gd name="connsiteY1" fmla="*/ 60990 h 384069"/>
                <a:gd name="connsiteX2" fmla="*/ 61073 w 122145"/>
                <a:gd name="connsiteY2" fmla="*/ 0 h 384069"/>
                <a:gd name="connsiteX3" fmla="*/ 61073 w 122145"/>
                <a:gd name="connsiteY3" fmla="*/ 0 h 384069"/>
                <a:gd name="connsiteX4" fmla="*/ 0 w 122145"/>
                <a:gd name="connsiteY4" fmla="*/ 60990 h 384069"/>
                <a:gd name="connsiteX5" fmla="*/ 0 w 122145"/>
                <a:gd name="connsiteY5" fmla="*/ 384070 h 384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45" h="384069">
                  <a:moveTo>
                    <a:pt x="122145" y="369234"/>
                  </a:moveTo>
                  <a:lnTo>
                    <a:pt x="122145" y="60990"/>
                  </a:lnTo>
                  <a:cubicBezTo>
                    <a:pt x="122145" y="28022"/>
                    <a:pt x="95736" y="0"/>
                    <a:pt x="61073" y="0"/>
                  </a:cubicBezTo>
                  <a:lnTo>
                    <a:pt x="61073" y="0"/>
                  </a:lnTo>
                  <a:cubicBezTo>
                    <a:pt x="28060" y="0"/>
                    <a:pt x="0" y="26374"/>
                    <a:pt x="0" y="60990"/>
                  </a:cubicBezTo>
                  <a:lnTo>
                    <a:pt x="0" y="384070"/>
                  </a:lnTo>
                </a:path>
              </a:pathLst>
            </a:custGeom>
            <a:noFill/>
            <a:ln w="16501" cap="rnd">
              <a:solidFill>
                <a:srgbClr val="494949"/>
              </a:solidFill>
              <a:prstDash val="solid"/>
              <a:miter/>
            </a:ln>
          </p:spPr>
          <p:txBody>
            <a:bodyPr rtlCol="0" anchor="ctr"/>
            <a:lstStyle/>
            <a:p>
              <a:endParaRPr lang="en-US" sz="1799"/>
            </a:p>
          </p:txBody>
        </p:sp>
        <p:sp>
          <p:nvSpPr>
            <p:cNvPr id="46" name="Freeform 2730">
              <a:extLst>
                <a:ext uri="{FF2B5EF4-FFF2-40B4-BE49-F238E27FC236}">
                  <a16:creationId xmlns:a16="http://schemas.microsoft.com/office/drawing/2014/main" id="{1CA79525-09C7-116F-C6BB-8530D53D75C5}"/>
                </a:ext>
              </a:extLst>
            </p:cNvPr>
            <p:cNvSpPr/>
            <p:nvPr/>
          </p:nvSpPr>
          <p:spPr>
            <a:xfrm>
              <a:off x="10029079" y="2444366"/>
              <a:ext cx="117193" cy="417036"/>
            </a:xfrm>
            <a:custGeom>
              <a:avLst/>
              <a:gdLst>
                <a:gd name="connsiteX0" fmla="*/ 117194 w 117193"/>
                <a:gd name="connsiteY0" fmla="*/ 417036 h 417036"/>
                <a:gd name="connsiteX1" fmla="*/ 117194 w 117193"/>
                <a:gd name="connsiteY1" fmla="*/ 60989 h 417036"/>
                <a:gd name="connsiteX2" fmla="*/ 56121 w 117193"/>
                <a:gd name="connsiteY2" fmla="*/ 0 h 417036"/>
                <a:gd name="connsiteX3" fmla="*/ 56121 w 117193"/>
                <a:gd name="connsiteY3" fmla="*/ 0 h 417036"/>
                <a:gd name="connsiteX4" fmla="*/ 0 w 117193"/>
                <a:gd name="connsiteY4" fmla="*/ 39561 h 41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93" h="417036">
                  <a:moveTo>
                    <a:pt x="117194" y="417036"/>
                  </a:moveTo>
                  <a:lnTo>
                    <a:pt x="117194" y="60989"/>
                  </a:lnTo>
                  <a:cubicBezTo>
                    <a:pt x="117194" y="28022"/>
                    <a:pt x="90783" y="0"/>
                    <a:pt x="56121" y="0"/>
                  </a:cubicBezTo>
                  <a:lnTo>
                    <a:pt x="56121" y="0"/>
                  </a:lnTo>
                  <a:cubicBezTo>
                    <a:pt x="29712" y="0"/>
                    <a:pt x="8253" y="16484"/>
                    <a:pt x="0" y="39561"/>
                  </a:cubicBezTo>
                </a:path>
              </a:pathLst>
            </a:custGeom>
            <a:noFill/>
            <a:ln w="16501" cap="rnd">
              <a:solidFill>
                <a:srgbClr val="494949"/>
              </a:solidFill>
              <a:prstDash val="solid"/>
              <a:miter/>
            </a:ln>
          </p:spPr>
          <p:txBody>
            <a:bodyPr rtlCol="0" anchor="ctr"/>
            <a:lstStyle/>
            <a:p>
              <a:endParaRPr lang="en-US" sz="1799"/>
            </a:p>
          </p:txBody>
        </p:sp>
        <p:sp>
          <p:nvSpPr>
            <p:cNvPr id="47" name="Freeform 2731">
              <a:extLst>
                <a:ext uri="{FF2B5EF4-FFF2-40B4-BE49-F238E27FC236}">
                  <a16:creationId xmlns:a16="http://schemas.microsoft.com/office/drawing/2014/main" id="{94BCD994-4828-801F-B4A3-293317E83CB1}"/>
                </a:ext>
              </a:extLst>
            </p:cNvPr>
            <p:cNvSpPr/>
            <p:nvPr/>
          </p:nvSpPr>
          <p:spPr>
            <a:xfrm>
              <a:off x="9627982" y="2256452"/>
              <a:ext cx="442362" cy="867040"/>
            </a:xfrm>
            <a:custGeom>
              <a:avLst/>
              <a:gdLst>
                <a:gd name="connsiteX0" fmla="*/ 0 w 442362"/>
                <a:gd name="connsiteY0" fmla="*/ 433520 h 867040"/>
                <a:gd name="connsiteX1" fmla="*/ 221182 w 442362"/>
                <a:gd name="connsiteY1" fmla="*/ 867041 h 867040"/>
                <a:gd name="connsiteX2" fmla="*/ 442362 w 442362"/>
                <a:gd name="connsiteY2" fmla="*/ 433520 h 867040"/>
                <a:gd name="connsiteX3" fmla="*/ 221182 w 442362"/>
                <a:gd name="connsiteY3" fmla="*/ 0 h 867040"/>
                <a:gd name="connsiteX4" fmla="*/ 0 w 442362"/>
                <a:gd name="connsiteY4" fmla="*/ 433520 h 867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2362" h="867040">
                  <a:moveTo>
                    <a:pt x="0" y="433520"/>
                  </a:moveTo>
                  <a:cubicBezTo>
                    <a:pt x="0" y="611544"/>
                    <a:pt x="87482" y="769787"/>
                    <a:pt x="221182" y="867041"/>
                  </a:cubicBezTo>
                  <a:cubicBezTo>
                    <a:pt x="354880" y="769787"/>
                    <a:pt x="442362" y="611544"/>
                    <a:pt x="442362" y="433520"/>
                  </a:cubicBezTo>
                  <a:cubicBezTo>
                    <a:pt x="442362" y="255497"/>
                    <a:pt x="354880" y="97253"/>
                    <a:pt x="221182" y="0"/>
                  </a:cubicBezTo>
                  <a:cubicBezTo>
                    <a:pt x="87482" y="97253"/>
                    <a:pt x="0" y="255497"/>
                    <a:pt x="0" y="433520"/>
                  </a:cubicBezTo>
                  <a:close/>
                </a:path>
              </a:pathLst>
            </a:custGeom>
            <a:solidFill>
              <a:srgbClr val="EC7C69"/>
            </a:solidFill>
            <a:ln w="16501" cap="rnd">
              <a:solidFill>
                <a:srgbClr val="494949"/>
              </a:solidFill>
              <a:prstDash val="solid"/>
              <a:miter/>
            </a:ln>
          </p:spPr>
          <p:txBody>
            <a:bodyPr rtlCol="0" anchor="ctr"/>
            <a:lstStyle/>
            <a:p>
              <a:endParaRPr lang="en-US" sz="1799">
                <a:solidFill>
                  <a:srgbClr val="92D050"/>
                </a:solidFill>
              </a:endParaRPr>
            </a:p>
          </p:txBody>
        </p:sp>
        <p:sp>
          <p:nvSpPr>
            <p:cNvPr id="48" name="Freeform 2732">
              <a:extLst>
                <a:ext uri="{FF2B5EF4-FFF2-40B4-BE49-F238E27FC236}">
                  <a16:creationId xmlns:a16="http://schemas.microsoft.com/office/drawing/2014/main" id="{F653F6D7-3315-5087-4D05-B366EBE0BE62}"/>
                </a:ext>
              </a:extLst>
            </p:cNvPr>
            <p:cNvSpPr/>
            <p:nvPr/>
          </p:nvSpPr>
          <p:spPr>
            <a:xfrm>
              <a:off x="9849163" y="2256452"/>
              <a:ext cx="16506" cy="1132427"/>
            </a:xfrm>
            <a:custGeom>
              <a:avLst/>
              <a:gdLst>
                <a:gd name="connsiteX0" fmla="*/ 0 w 16506"/>
                <a:gd name="connsiteY0" fmla="*/ 0 h 1132427"/>
                <a:gd name="connsiteX1" fmla="*/ 0 w 16506"/>
                <a:gd name="connsiteY1" fmla="*/ 1132427 h 1132427"/>
              </a:gdLst>
              <a:ahLst/>
              <a:cxnLst>
                <a:cxn ang="0">
                  <a:pos x="connsiteX0" y="connsiteY0"/>
                </a:cxn>
                <a:cxn ang="0">
                  <a:pos x="connsiteX1" y="connsiteY1"/>
                </a:cxn>
              </a:cxnLst>
              <a:rect l="l" t="t" r="r" b="b"/>
              <a:pathLst>
                <a:path w="16506" h="1132427">
                  <a:moveTo>
                    <a:pt x="0" y="0"/>
                  </a:moveTo>
                  <a:lnTo>
                    <a:pt x="0" y="1132427"/>
                  </a:lnTo>
                </a:path>
              </a:pathLst>
            </a:custGeom>
            <a:ln w="16501" cap="rnd">
              <a:solidFill>
                <a:srgbClr val="494949"/>
              </a:solidFill>
              <a:prstDash val="solid"/>
              <a:miter/>
            </a:ln>
          </p:spPr>
          <p:txBody>
            <a:bodyPr rtlCol="0" anchor="ctr"/>
            <a:lstStyle/>
            <a:p>
              <a:endParaRPr lang="en-US" sz="1799"/>
            </a:p>
          </p:txBody>
        </p:sp>
        <p:grpSp>
          <p:nvGrpSpPr>
            <p:cNvPr id="49" name="Graphic 503">
              <a:extLst>
                <a:ext uri="{FF2B5EF4-FFF2-40B4-BE49-F238E27FC236}">
                  <a16:creationId xmlns:a16="http://schemas.microsoft.com/office/drawing/2014/main" id="{C4550988-52BB-9BA1-420C-810E837A1937}"/>
                </a:ext>
              </a:extLst>
            </p:cNvPr>
            <p:cNvGrpSpPr/>
            <p:nvPr/>
          </p:nvGrpSpPr>
          <p:grpSpPr>
            <a:xfrm>
              <a:off x="9707211" y="2413047"/>
              <a:ext cx="283904" cy="108792"/>
              <a:chOff x="9707211" y="2413047"/>
              <a:chExt cx="283904" cy="108792"/>
            </a:xfrm>
          </p:grpSpPr>
          <p:sp>
            <p:nvSpPr>
              <p:cNvPr id="70" name="Freeform 2754">
                <a:extLst>
                  <a:ext uri="{FF2B5EF4-FFF2-40B4-BE49-F238E27FC236}">
                    <a16:creationId xmlns:a16="http://schemas.microsoft.com/office/drawing/2014/main" id="{AB2E2493-693E-9CFB-B827-83F65CD23E87}"/>
                  </a:ext>
                </a:extLst>
              </p:cNvPr>
              <p:cNvSpPr/>
              <p:nvPr/>
            </p:nvSpPr>
            <p:spPr>
              <a:xfrm>
                <a:off x="9707211" y="2413047"/>
                <a:ext cx="141952" cy="108792"/>
              </a:xfrm>
              <a:custGeom>
                <a:avLst/>
                <a:gdLst>
                  <a:gd name="connsiteX0" fmla="*/ 0 w 141952"/>
                  <a:gd name="connsiteY0" fmla="*/ 0 h 108792"/>
                  <a:gd name="connsiteX1" fmla="*/ 141952 w 141952"/>
                  <a:gd name="connsiteY1" fmla="*/ 108792 h 108792"/>
                </a:gdLst>
                <a:ahLst/>
                <a:cxnLst>
                  <a:cxn ang="0">
                    <a:pos x="connsiteX0" y="connsiteY0"/>
                  </a:cxn>
                  <a:cxn ang="0">
                    <a:pos x="connsiteX1" y="connsiteY1"/>
                  </a:cxn>
                </a:cxnLst>
                <a:rect l="l" t="t" r="r" b="b"/>
                <a:pathLst>
                  <a:path w="141952" h="108792">
                    <a:moveTo>
                      <a:pt x="0" y="0"/>
                    </a:moveTo>
                    <a:lnTo>
                      <a:pt x="141952" y="108792"/>
                    </a:lnTo>
                  </a:path>
                </a:pathLst>
              </a:custGeom>
              <a:ln w="16501" cap="rnd">
                <a:solidFill>
                  <a:srgbClr val="494949"/>
                </a:solidFill>
                <a:prstDash val="solid"/>
                <a:miter/>
              </a:ln>
            </p:spPr>
            <p:txBody>
              <a:bodyPr rtlCol="0" anchor="ctr"/>
              <a:lstStyle/>
              <a:p>
                <a:endParaRPr lang="en-US" sz="1799"/>
              </a:p>
            </p:txBody>
          </p:sp>
          <p:sp>
            <p:nvSpPr>
              <p:cNvPr id="71" name="Freeform 2755">
                <a:extLst>
                  <a:ext uri="{FF2B5EF4-FFF2-40B4-BE49-F238E27FC236}">
                    <a16:creationId xmlns:a16="http://schemas.microsoft.com/office/drawing/2014/main" id="{8091B5DA-B865-2FA2-6DF0-42F6541A6717}"/>
                  </a:ext>
                </a:extLst>
              </p:cNvPr>
              <p:cNvSpPr/>
              <p:nvPr/>
            </p:nvSpPr>
            <p:spPr>
              <a:xfrm>
                <a:off x="9849163" y="2413047"/>
                <a:ext cx="141952" cy="108792"/>
              </a:xfrm>
              <a:custGeom>
                <a:avLst/>
                <a:gdLst>
                  <a:gd name="connsiteX0" fmla="*/ 141952 w 141952"/>
                  <a:gd name="connsiteY0" fmla="*/ 0 h 108792"/>
                  <a:gd name="connsiteX1" fmla="*/ 0 w 141952"/>
                  <a:gd name="connsiteY1" fmla="*/ 108792 h 108792"/>
                </a:gdLst>
                <a:ahLst/>
                <a:cxnLst>
                  <a:cxn ang="0">
                    <a:pos x="connsiteX0" y="connsiteY0"/>
                  </a:cxn>
                  <a:cxn ang="0">
                    <a:pos x="connsiteX1" y="connsiteY1"/>
                  </a:cxn>
                </a:cxnLst>
                <a:rect l="l" t="t" r="r" b="b"/>
                <a:pathLst>
                  <a:path w="141952" h="108792">
                    <a:moveTo>
                      <a:pt x="141952" y="0"/>
                    </a:moveTo>
                    <a:lnTo>
                      <a:pt x="0" y="108792"/>
                    </a:lnTo>
                  </a:path>
                </a:pathLst>
              </a:custGeom>
              <a:ln w="16501" cap="rnd">
                <a:solidFill>
                  <a:srgbClr val="494949"/>
                </a:solidFill>
                <a:prstDash val="solid"/>
                <a:miter/>
              </a:ln>
            </p:spPr>
            <p:txBody>
              <a:bodyPr rtlCol="0" anchor="ctr"/>
              <a:lstStyle/>
              <a:p>
                <a:endParaRPr lang="en-US" sz="1799"/>
              </a:p>
            </p:txBody>
          </p:sp>
        </p:grpSp>
        <p:grpSp>
          <p:nvGrpSpPr>
            <p:cNvPr id="50" name="Graphic 503">
              <a:extLst>
                <a:ext uri="{FF2B5EF4-FFF2-40B4-BE49-F238E27FC236}">
                  <a16:creationId xmlns:a16="http://schemas.microsoft.com/office/drawing/2014/main" id="{4EEEAF2E-D25E-EFE8-805E-055B923E98BE}"/>
                </a:ext>
              </a:extLst>
            </p:cNvPr>
            <p:cNvGrpSpPr/>
            <p:nvPr/>
          </p:nvGrpSpPr>
          <p:grpSpPr>
            <a:xfrm>
              <a:off x="9755079" y="2345464"/>
              <a:ext cx="186518" cy="72528"/>
              <a:chOff x="9755079" y="2345464"/>
              <a:chExt cx="186518" cy="72528"/>
            </a:xfrm>
          </p:grpSpPr>
          <p:sp>
            <p:nvSpPr>
              <p:cNvPr id="68" name="Freeform 2752">
                <a:extLst>
                  <a:ext uri="{FF2B5EF4-FFF2-40B4-BE49-F238E27FC236}">
                    <a16:creationId xmlns:a16="http://schemas.microsoft.com/office/drawing/2014/main" id="{0F235F67-DBFD-E1FC-F0D8-8427A9344FDB}"/>
                  </a:ext>
                </a:extLst>
              </p:cNvPr>
              <p:cNvSpPr/>
              <p:nvPr/>
            </p:nvSpPr>
            <p:spPr>
              <a:xfrm>
                <a:off x="9849163" y="2345464"/>
                <a:ext cx="92433" cy="72528"/>
              </a:xfrm>
              <a:custGeom>
                <a:avLst/>
                <a:gdLst>
                  <a:gd name="connsiteX0" fmla="*/ 92434 w 92433"/>
                  <a:gd name="connsiteY0" fmla="*/ 0 h 72528"/>
                  <a:gd name="connsiteX1" fmla="*/ 0 w 92433"/>
                  <a:gd name="connsiteY1" fmla="*/ 72528 h 72528"/>
                </a:gdLst>
                <a:ahLst/>
                <a:cxnLst>
                  <a:cxn ang="0">
                    <a:pos x="connsiteX0" y="connsiteY0"/>
                  </a:cxn>
                  <a:cxn ang="0">
                    <a:pos x="connsiteX1" y="connsiteY1"/>
                  </a:cxn>
                </a:cxnLst>
                <a:rect l="l" t="t" r="r" b="b"/>
                <a:pathLst>
                  <a:path w="92433" h="72528">
                    <a:moveTo>
                      <a:pt x="92434" y="0"/>
                    </a:moveTo>
                    <a:lnTo>
                      <a:pt x="0" y="72528"/>
                    </a:lnTo>
                  </a:path>
                </a:pathLst>
              </a:custGeom>
              <a:ln w="16501" cap="rnd">
                <a:solidFill>
                  <a:srgbClr val="494949"/>
                </a:solidFill>
                <a:prstDash val="solid"/>
                <a:miter/>
              </a:ln>
            </p:spPr>
            <p:txBody>
              <a:bodyPr rtlCol="0" anchor="ctr"/>
              <a:lstStyle/>
              <a:p>
                <a:endParaRPr lang="en-US" sz="1799"/>
              </a:p>
            </p:txBody>
          </p:sp>
          <p:sp>
            <p:nvSpPr>
              <p:cNvPr id="69" name="Freeform 2753">
                <a:extLst>
                  <a:ext uri="{FF2B5EF4-FFF2-40B4-BE49-F238E27FC236}">
                    <a16:creationId xmlns:a16="http://schemas.microsoft.com/office/drawing/2014/main" id="{AD36E19F-D6E9-962E-2E74-D5681C5AB2C8}"/>
                  </a:ext>
                </a:extLst>
              </p:cNvPr>
              <p:cNvSpPr/>
              <p:nvPr/>
            </p:nvSpPr>
            <p:spPr>
              <a:xfrm>
                <a:off x="9755079" y="2345464"/>
                <a:ext cx="94084" cy="72528"/>
              </a:xfrm>
              <a:custGeom>
                <a:avLst/>
                <a:gdLst>
                  <a:gd name="connsiteX0" fmla="*/ 0 w 94084"/>
                  <a:gd name="connsiteY0" fmla="*/ 0 h 72528"/>
                  <a:gd name="connsiteX1" fmla="*/ 94085 w 94084"/>
                  <a:gd name="connsiteY1" fmla="*/ 72528 h 72528"/>
                </a:gdLst>
                <a:ahLst/>
                <a:cxnLst>
                  <a:cxn ang="0">
                    <a:pos x="connsiteX0" y="connsiteY0"/>
                  </a:cxn>
                  <a:cxn ang="0">
                    <a:pos x="connsiteX1" y="connsiteY1"/>
                  </a:cxn>
                </a:cxnLst>
                <a:rect l="l" t="t" r="r" b="b"/>
                <a:pathLst>
                  <a:path w="94084" h="72528">
                    <a:moveTo>
                      <a:pt x="0" y="0"/>
                    </a:moveTo>
                    <a:lnTo>
                      <a:pt x="94085" y="72528"/>
                    </a:lnTo>
                  </a:path>
                </a:pathLst>
              </a:custGeom>
              <a:ln w="16501" cap="rnd">
                <a:solidFill>
                  <a:srgbClr val="494949"/>
                </a:solidFill>
                <a:prstDash val="solid"/>
                <a:miter/>
              </a:ln>
            </p:spPr>
            <p:txBody>
              <a:bodyPr rtlCol="0" anchor="ctr"/>
              <a:lstStyle/>
              <a:p>
                <a:endParaRPr lang="en-US" sz="1799"/>
              </a:p>
            </p:txBody>
          </p:sp>
        </p:grpSp>
        <p:grpSp>
          <p:nvGrpSpPr>
            <p:cNvPr id="51" name="Graphic 503">
              <a:extLst>
                <a:ext uri="{FF2B5EF4-FFF2-40B4-BE49-F238E27FC236}">
                  <a16:creationId xmlns:a16="http://schemas.microsoft.com/office/drawing/2014/main" id="{ECD33D0D-8D8A-E96B-7C1E-9D718D0102A2}"/>
                </a:ext>
              </a:extLst>
            </p:cNvPr>
            <p:cNvGrpSpPr/>
            <p:nvPr/>
          </p:nvGrpSpPr>
          <p:grpSpPr>
            <a:xfrm>
              <a:off x="9667596" y="2487223"/>
              <a:ext cx="363133" cy="138462"/>
              <a:chOff x="9667596" y="2487223"/>
              <a:chExt cx="363133" cy="138462"/>
            </a:xfrm>
          </p:grpSpPr>
          <p:sp>
            <p:nvSpPr>
              <p:cNvPr id="66" name="Freeform 2750">
                <a:extLst>
                  <a:ext uri="{FF2B5EF4-FFF2-40B4-BE49-F238E27FC236}">
                    <a16:creationId xmlns:a16="http://schemas.microsoft.com/office/drawing/2014/main" id="{70DC5DB8-B538-448A-C5FC-27CB57ED88CC}"/>
                  </a:ext>
                </a:extLst>
              </p:cNvPr>
              <p:cNvSpPr/>
              <p:nvPr/>
            </p:nvSpPr>
            <p:spPr>
              <a:xfrm>
                <a:off x="9667596" y="2487223"/>
                <a:ext cx="181566" cy="138462"/>
              </a:xfrm>
              <a:custGeom>
                <a:avLst/>
                <a:gdLst>
                  <a:gd name="connsiteX0" fmla="*/ 0 w 181566"/>
                  <a:gd name="connsiteY0" fmla="*/ 0 h 138462"/>
                  <a:gd name="connsiteX1" fmla="*/ 181567 w 181566"/>
                  <a:gd name="connsiteY1" fmla="*/ 138463 h 138462"/>
                </a:gdLst>
                <a:ahLst/>
                <a:cxnLst>
                  <a:cxn ang="0">
                    <a:pos x="connsiteX0" y="connsiteY0"/>
                  </a:cxn>
                  <a:cxn ang="0">
                    <a:pos x="connsiteX1" y="connsiteY1"/>
                  </a:cxn>
                </a:cxnLst>
                <a:rect l="l" t="t" r="r" b="b"/>
                <a:pathLst>
                  <a:path w="181566" h="138462">
                    <a:moveTo>
                      <a:pt x="0" y="0"/>
                    </a:moveTo>
                    <a:lnTo>
                      <a:pt x="181567" y="138463"/>
                    </a:lnTo>
                  </a:path>
                </a:pathLst>
              </a:custGeom>
              <a:ln w="16501" cap="rnd">
                <a:solidFill>
                  <a:srgbClr val="494949"/>
                </a:solidFill>
                <a:prstDash val="solid"/>
                <a:miter/>
              </a:ln>
            </p:spPr>
            <p:txBody>
              <a:bodyPr rtlCol="0" anchor="ctr"/>
              <a:lstStyle/>
              <a:p>
                <a:endParaRPr lang="en-US" sz="1799"/>
              </a:p>
            </p:txBody>
          </p:sp>
          <p:sp>
            <p:nvSpPr>
              <p:cNvPr id="67" name="Freeform 2751">
                <a:extLst>
                  <a:ext uri="{FF2B5EF4-FFF2-40B4-BE49-F238E27FC236}">
                    <a16:creationId xmlns:a16="http://schemas.microsoft.com/office/drawing/2014/main" id="{22A3B48B-98DA-44A5-A11C-81B89707E171}"/>
                  </a:ext>
                </a:extLst>
              </p:cNvPr>
              <p:cNvSpPr/>
              <p:nvPr/>
            </p:nvSpPr>
            <p:spPr>
              <a:xfrm>
                <a:off x="9849163" y="2487223"/>
                <a:ext cx="181566" cy="138462"/>
              </a:xfrm>
              <a:custGeom>
                <a:avLst/>
                <a:gdLst>
                  <a:gd name="connsiteX0" fmla="*/ 181567 w 181566"/>
                  <a:gd name="connsiteY0" fmla="*/ 0 h 138462"/>
                  <a:gd name="connsiteX1" fmla="*/ 0 w 181566"/>
                  <a:gd name="connsiteY1" fmla="*/ 138463 h 138462"/>
                </a:gdLst>
                <a:ahLst/>
                <a:cxnLst>
                  <a:cxn ang="0">
                    <a:pos x="connsiteX0" y="connsiteY0"/>
                  </a:cxn>
                  <a:cxn ang="0">
                    <a:pos x="connsiteX1" y="connsiteY1"/>
                  </a:cxn>
                </a:cxnLst>
                <a:rect l="l" t="t" r="r" b="b"/>
                <a:pathLst>
                  <a:path w="181566" h="138462">
                    <a:moveTo>
                      <a:pt x="181567" y="0"/>
                    </a:moveTo>
                    <a:lnTo>
                      <a:pt x="0" y="138463"/>
                    </a:lnTo>
                  </a:path>
                </a:pathLst>
              </a:custGeom>
              <a:ln w="16501" cap="rnd">
                <a:solidFill>
                  <a:srgbClr val="494949"/>
                </a:solidFill>
                <a:prstDash val="solid"/>
                <a:miter/>
              </a:ln>
            </p:spPr>
            <p:txBody>
              <a:bodyPr rtlCol="0" anchor="ctr"/>
              <a:lstStyle/>
              <a:p>
                <a:endParaRPr lang="en-US" sz="1799"/>
              </a:p>
            </p:txBody>
          </p:sp>
        </p:grpSp>
        <p:grpSp>
          <p:nvGrpSpPr>
            <p:cNvPr id="52" name="Graphic 503">
              <a:extLst>
                <a:ext uri="{FF2B5EF4-FFF2-40B4-BE49-F238E27FC236}">
                  <a16:creationId xmlns:a16="http://schemas.microsoft.com/office/drawing/2014/main" id="{68784323-6A48-2A8C-3BA6-979768096718}"/>
                </a:ext>
              </a:extLst>
            </p:cNvPr>
            <p:cNvGrpSpPr/>
            <p:nvPr/>
          </p:nvGrpSpPr>
          <p:grpSpPr>
            <a:xfrm>
              <a:off x="9646139" y="2564696"/>
              <a:ext cx="406048" cy="156594"/>
              <a:chOff x="9646139" y="2564696"/>
              <a:chExt cx="406048" cy="156594"/>
            </a:xfrm>
          </p:grpSpPr>
          <p:sp>
            <p:nvSpPr>
              <p:cNvPr id="64" name="Freeform 2748">
                <a:extLst>
                  <a:ext uri="{FF2B5EF4-FFF2-40B4-BE49-F238E27FC236}">
                    <a16:creationId xmlns:a16="http://schemas.microsoft.com/office/drawing/2014/main" id="{B845D5AF-F1BD-EDA4-70FC-6F90CE1CCA1E}"/>
                  </a:ext>
                </a:extLst>
              </p:cNvPr>
              <p:cNvSpPr/>
              <p:nvPr/>
            </p:nvSpPr>
            <p:spPr>
              <a:xfrm>
                <a:off x="9646139" y="2564696"/>
                <a:ext cx="203024" cy="156594"/>
              </a:xfrm>
              <a:custGeom>
                <a:avLst/>
                <a:gdLst>
                  <a:gd name="connsiteX0" fmla="*/ 0 w 203024"/>
                  <a:gd name="connsiteY0" fmla="*/ 0 h 156594"/>
                  <a:gd name="connsiteX1" fmla="*/ 203025 w 203024"/>
                  <a:gd name="connsiteY1" fmla="*/ 156595 h 156594"/>
                </a:gdLst>
                <a:ahLst/>
                <a:cxnLst>
                  <a:cxn ang="0">
                    <a:pos x="connsiteX0" y="connsiteY0"/>
                  </a:cxn>
                  <a:cxn ang="0">
                    <a:pos x="connsiteX1" y="connsiteY1"/>
                  </a:cxn>
                </a:cxnLst>
                <a:rect l="l" t="t" r="r" b="b"/>
                <a:pathLst>
                  <a:path w="203024" h="156594">
                    <a:moveTo>
                      <a:pt x="0" y="0"/>
                    </a:moveTo>
                    <a:lnTo>
                      <a:pt x="203025" y="156595"/>
                    </a:lnTo>
                  </a:path>
                </a:pathLst>
              </a:custGeom>
              <a:ln w="16501" cap="rnd">
                <a:solidFill>
                  <a:srgbClr val="494949"/>
                </a:solidFill>
                <a:prstDash val="solid"/>
                <a:miter/>
              </a:ln>
            </p:spPr>
            <p:txBody>
              <a:bodyPr rtlCol="0" anchor="ctr"/>
              <a:lstStyle/>
              <a:p>
                <a:endParaRPr lang="en-US" sz="1799"/>
              </a:p>
            </p:txBody>
          </p:sp>
          <p:sp>
            <p:nvSpPr>
              <p:cNvPr id="65" name="Freeform 2749">
                <a:extLst>
                  <a:ext uri="{FF2B5EF4-FFF2-40B4-BE49-F238E27FC236}">
                    <a16:creationId xmlns:a16="http://schemas.microsoft.com/office/drawing/2014/main" id="{51988F30-34B9-3524-8157-81112E8A7C5B}"/>
                  </a:ext>
                </a:extLst>
              </p:cNvPr>
              <p:cNvSpPr/>
              <p:nvPr/>
            </p:nvSpPr>
            <p:spPr>
              <a:xfrm>
                <a:off x="9849163" y="2564696"/>
                <a:ext cx="203024" cy="156594"/>
              </a:xfrm>
              <a:custGeom>
                <a:avLst/>
                <a:gdLst>
                  <a:gd name="connsiteX0" fmla="*/ 203024 w 203024"/>
                  <a:gd name="connsiteY0" fmla="*/ 0 h 156594"/>
                  <a:gd name="connsiteX1" fmla="*/ 0 w 203024"/>
                  <a:gd name="connsiteY1" fmla="*/ 156595 h 156594"/>
                </a:gdLst>
                <a:ahLst/>
                <a:cxnLst>
                  <a:cxn ang="0">
                    <a:pos x="connsiteX0" y="connsiteY0"/>
                  </a:cxn>
                  <a:cxn ang="0">
                    <a:pos x="connsiteX1" y="connsiteY1"/>
                  </a:cxn>
                </a:cxnLst>
                <a:rect l="l" t="t" r="r" b="b"/>
                <a:pathLst>
                  <a:path w="203024" h="156594">
                    <a:moveTo>
                      <a:pt x="203024" y="0"/>
                    </a:moveTo>
                    <a:lnTo>
                      <a:pt x="0" y="156595"/>
                    </a:lnTo>
                  </a:path>
                </a:pathLst>
              </a:custGeom>
              <a:ln w="16501" cap="rnd">
                <a:solidFill>
                  <a:srgbClr val="494949"/>
                </a:solidFill>
                <a:prstDash val="solid"/>
                <a:miter/>
              </a:ln>
            </p:spPr>
            <p:txBody>
              <a:bodyPr rtlCol="0" anchor="ctr"/>
              <a:lstStyle/>
              <a:p>
                <a:endParaRPr lang="en-US" sz="1799"/>
              </a:p>
            </p:txBody>
          </p:sp>
        </p:grpSp>
        <p:grpSp>
          <p:nvGrpSpPr>
            <p:cNvPr id="53" name="Graphic 503">
              <a:extLst>
                <a:ext uri="{FF2B5EF4-FFF2-40B4-BE49-F238E27FC236}">
                  <a16:creationId xmlns:a16="http://schemas.microsoft.com/office/drawing/2014/main" id="{6EDF7624-6F7A-8EE0-9E76-3BAD03700594}"/>
                </a:ext>
              </a:extLst>
            </p:cNvPr>
            <p:cNvGrpSpPr/>
            <p:nvPr/>
          </p:nvGrpSpPr>
          <p:grpSpPr>
            <a:xfrm>
              <a:off x="9631283" y="2655356"/>
              <a:ext cx="435759" cy="163188"/>
              <a:chOff x="9631283" y="2655356"/>
              <a:chExt cx="435759" cy="163188"/>
            </a:xfrm>
          </p:grpSpPr>
          <p:sp>
            <p:nvSpPr>
              <p:cNvPr id="62" name="Freeform 2746">
                <a:extLst>
                  <a:ext uri="{FF2B5EF4-FFF2-40B4-BE49-F238E27FC236}">
                    <a16:creationId xmlns:a16="http://schemas.microsoft.com/office/drawing/2014/main" id="{4DC8B572-578C-0D6C-F329-744002E550FC}"/>
                  </a:ext>
                </a:extLst>
              </p:cNvPr>
              <p:cNvSpPr/>
              <p:nvPr/>
            </p:nvSpPr>
            <p:spPr>
              <a:xfrm>
                <a:off x="9849163" y="2655356"/>
                <a:ext cx="217879" cy="163188"/>
              </a:xfrm>
              <a:custGeom>
                <a:avLst/>
                <a:gdLst>
                  <a:gd name="connsiteX0" fmla="*/ 217880 w 217879"/>
                  <a:gd name="connsiteY0" fmla="*/ 0 h 163188"/>
                  <a:gd name="connsiteX1" fmla="*/ 0 w 217879"/>
                  <a:gd name="connsiteY1" fmla="*/ 163188 h 163188"/>
                </a:gdLst>
                <a:ahLst/>
                <a:cxnLst>
                  <a:cxn ang="0">
                    <a:pos x="connsiteX0" y="connsiteY0"/>
                  </a:cxn>
                  <a:cxn ang="0">
                    <a:pos x="connsiteX1" y="connsiteY1"/>
                  </a:cxn>
                </a:cxnLst>
                <a:rect l="l" t="t" r="r" b="b"/>
                <a:pathLst>
                  <a:path w="217879" h="163188">
                    <a:moveTo>
                      <a:pt x="217880" y="0"/>
                    </a:moveTo>
                    <a:lnTo>
                      <a:pt x="0" y="163188"/>
                    </a:lnTo>
                  </a:path>
                </a:pathLst>
              </a:custGeom>
              <a:ln w="16501" cap="rnd">
                <a:solidFill>
                  <a:srgbClr val="494949"/>
                </a:solidFill>
                <a:prstDash val="solid"/>
                <a:miter/>
              </a:ln>
            </p:spPr>
            <p:txBody>
              <a:bodyPr rtlCol="0" anchor="ctr"/>
              <a:lstStyle/>
              <a:p>
                <a:endParaRPr lang="en-US" sz="1799"/>
              </a:p>
            </p:txBody>
          </p:sp>
          <p:sp>
            <p:nvSpPr>
              <p:cNvPr id="63" name="Freeform 2747">
                <a:extLst>
                  <a:ext uri="{FF2B5EF4-FFF2-40B4-BE49-F238E27FC236}">
                    <a16:creationId xmlns:a16="http://schemas.microsoft.com/office/drawing/2014/main" id="{9980C3CE-4968-3A62-0E71-D065B7651D96}"/>
                  </a:ext>
                </a:extLst>
              </p:cNvPr>
              <p:cNvSpPr/>
              <p:nvPr/>
            </p:nvSpPr>
            <p:spPr>
              <a:xfrm>
                <a:off x="9631283" y="2655356"/>
                <a:ext cx="217879" cy="163188"/>
              </a:xfrm>
              <a:custGeom>
                <a:avLst/>
                <a:gdLst>
                  <a:gd name="connsiteX0" fmla="*/ 0 w 217879"/>
                  <a:gd name="connsiteY0" fmla="*/ 0 h 163188"/>
                  <a:gd name="connsiteX1" fmla="*/ 217880 w 217879"/>
                  <a:gd name="connsiteY1" fmla="*/ 163188 h 163188"/>
                </a:gdLst>
                <a:ahLst/>
                <a:cxnLst>
                  <a:cxn ang="0">
                    <a:pos x="connsiteX0" y="connsiteY0"/>
                  </a:cxn>
                  <a:cxn ang="0">
                    <a:pos x="connsiteX1" y="connsiteY1"/>
                  </a:cxn>
                </a:cxnLst>
                <a:rect l="l" t="t" r="r" b="b"/>
                <a:pathLst>
                  <a:path w="217879" h="163188">
                    <a:moveTo>
                      <a:pt x="0" y="0"/>
                    </a:moveTo>
                    <a:lnTo>
                      <a:pt x="217880" y="163188"/>
                    </a:lnTo>
                  </a:path>
                </a:pathLst>
              </a:custGeom>
              <a:ln w="16501" cap="rnd">
                <a:solidFill>
                  <a:srgbClr val="494949"/>
                </a:solidFill>
                <a:prstDash val="solid"/>
                <a:miter/>
              </a:ln>
            </p:spPr>
            <p:txBody>
              <a:bodyPr rtlCol="0" anchor="ctr"/>
              <a:lstStyle/>
              <a:p>
                <a:endParaRPr lang="en-US" sz="1799"/>
              </a:p>
            </p:txBody>
          </p:sp>
        </p:grpSp>
        <p:grpSp>
          <p:nvGrpSpPr>
            <p:cNvPr id="54" name="Graphic 503">
              <a:extLst>
                <a:ext uri="{FF2B5EF4-FFF2-40B4-BE49-F238E27FC236}">
                  <a16:creationId xmlns:a16="http://schemas.microsoft.com/office/drawing/2014/main" id="{DB55DB77-EB58-EF2B-1257-B8933E1CC928}"/>
                </a:ext>
              </a:extLst>
            </p:cNvPr>
            <p:cNvGrpSpPr/>
            <p:nvPr/>
          </p:nvGrpSpPr>
          <p:grpSpPr>
            <a:xfrm>
              <a:off x="9634584" y="2764149"/>
              <a:ext cx="429157" cy="164836"/>
              <a:chOff x="9634584" y="2764149"/>
              <a:chExt cx="429157" cy="164836"/>
            </a:xfrm>
          </p:grpSpPr>
          <p:sp>
            <p:nvSpPr>
              <p:cNvPr id="60" name="Freeform 2744">
                <a:extLst>
                  <a:ext uri="{FF2B5EF4-FFF2-40B4-BE49-F238E27FC236}">
                    <a16:creationId xmlns:a16="http://schemas.microsoft.com/office/drawing/2014/main" id="{778953AB-5A62-B410-5057-BFAFF77E2D1F}"/>
                  </a:ext>
                </a:extLst>
              </p:cNvPr>
              <p:cNvSpPr/>
              <p:nvPr/>
            </p:nvSpPr>
            <p:spPr>
              <a:xfrm>
                <a:off x="9634584" y="2764149"/>
                <a:ext cx="214578" cy="164836"/>
              </a:xfrm>
              <a:custGeom>
                <a:avLst/>
                <a:gdLst>
                  <a:gd name="connsiteX0" fmla="*/ 0 w 214578"/>
                  <a:gd name="connsiteY0" fmla="*/ 0 h 164836"/>
                  <a:gd name="connsiteX1" fmla="*/ 214579 w 214578"/>
                  <a:gd name="connsiteY1" fmla="*/ 164837 h 164836"/>
                </a:gdLst>
                <a:ahLst/>
                <a:cxnLst>
                  <a:cxn ang="0">
                    <a:pos x="connsiteX0" y="connsiteY0"/>
                  </a:cxn>
                  <a:cxn ang="0">
                    <a:pos x="connsiteX1" y="connsiteY1"/>
                  </a:cxn>
                </a:cxnLst>
                <a:rect l="l" t="t" r="r" b="b"/>
                <a:pathLst>
                  <a:path w="214578" h="164836">
                    <a:moveTo>
                      <a:pt x="0" y="0"/>
                    </a:moveTo>
                    <a:lnTo>
                      <a:pt x="214579" y="164837"/>
                    </a:lnTo>
                  </a:path>
                </a:pathLst>
              </a:custGeom>
              <a:ln w="16501" cap="rnd">
                <a:solidFill>
                  <a:srgbClr val="494949"/>
                </a:solidFill>
                <a:prstDash val="solid"/>
                <a:miter/>
              </a:ln>
            </p:spPr>
            <p:txBody>
              <a:bodyPr rtlCol="0" anchor="ctr"/>
              <a:lstStyle/>
              <a:p>
                <a:endParaRPr lang="en-US" sz="1799"/>
              </a:p>
            </p:txBody>
          </p:sp>
          <p:sp>
            <p:nvSpPr>
              <p:cNvPr id="61" name="Freeform 2745">
                <a:extLst>
                  <a:ext uri="{FF2B5EF4-FFF2-40B4-BE49-F238E27FC236}">
                    <a16:creationId xmlns:a16="http://schemas.microsoft.com/office/drawing/2014/main" id="{E828AC68-C1D6-C67B-D03C-F809929A77FF}"/>
                  </a:ext>
                </a:extLst>
              </p:cNvPr>
              <p:cNvSpPr/>
              <p:nvPr/>
            </p:nvSpPr>
            <p:spPr>
              <a:xfrm>
                <a:off x="9849163" y="2764149"/>
                <a:ext cx="214578" cy="164836"/>
              </a:xfrm>
              <a:custGeom>
                <a:avLst/>
                <a:gdLst>
                  <a:gd name="connsiteX0" fmla="*/ 214579 w 214578"/>
                  <a:gd name="connsiteY0" fmla="*/ 0 h 164836"/>
                  <a:gd name="connsiteX1" fmla="*/ 0 w 214578"/>
                  <a:gd name="connsiteY1" fmla="*/ 164837 h 164836"/>
                </a:gdLst>
                <a:ahLst/>
                <a:cxnLst>
                  <a:cxn ang="0">
                    <a:pos x="connsiteX0" y="connsiteY0"/>
                  </a:cxn>
                  <a:cxn ang="0">
                    <a:pos x="connsiteX1" y="connsiteY1"/>
                  </a:cxn>
                </a:cxnLst>
                <a:rect l="l" t="t" r="r" b="b"/>
                <a:pathLst>
                  <a:path w="214578" h="164836">
                    <a:moveTo>
                      <a:pt x="214579" y="0"/>
                    </a:moveTo>
                    <a:lnTo>
                      <a:pt x="0" y="164837"/>
                    </a:lnTo>
                  </a:path>
                </a:pathLst>
              </a:custGeom>
              <a:ln w="16501" cap="rnd">
                <a:solidFill>
                  <a:srgbClr val="494949"/>
                </a:solidFill>
                <a:prstDash val="solid"/>
                <a:miter/>
              </a:ln>
            </p:spPr>
            <p:txBody>
              <a:bodyPr rtlCol="0" anchor="ctr"/>
              <a:lstStyle/>
              <a:p>
                <a:endParaRPr lang="en-US" sz="1799"/>
              </a:p>
            </p:txBody>
          </p:sp>
        </p:grpSp>
        <p:grpSp>
          <p:nvGrpSpPr>
            <p:cNvPr id="55" name="Graphic 503">
              <a:extLst>
                <a:ext uri="{FF2B5EF4-FFF2-40B4-BE49-F238E27FC236}">
                  <a16:creationId xmlns:a16="http://schemas.microsoft.com/office/drawing/2014/main" id="{29DFA22D-F180-2372-C659-4869F2DBFDF6}"/>
                </a:ext>
              </a:extLst>
            </p:cNvPr>
            <p:cNvGrpSpPr/>
            <p:nvPr/>
          </p:nvGrpSpPr>
          <p:grpSpPr>
            <a:xfrm>
              <a:off x="9662645" y="2877886"/>
              <a:ext cx="373036" cy="141759"/>
              <a:chOff x="9662645" y="2877886"/>
              <a:chExt cx="373036" cy="141759"/>
            </a:xfrm>
          </p:grpSpPr>
          <p:sp>
            <p:nvSpPr>
              <p:cNvPr id="58" name="Freeform 2742">
                <a:extLst>
                  <a:ext uri="{FF2B5EF4-FFF2-40B4-BE49-F238E27FC236}">
                    <a16:creationId xmlns:a16="http://schemas.microsoft.com/office/drawing/2014/main" id="{A5EEC569-5879-B995-1517-DFE15EC2FE62}"/>
                  </a:ext>
                </a:extLst>
              </p:cNvPr>
              <p:cNvSpPr/>
              <p:nvPr/>
            </p:nvSpPr>
            <p:spPr>
              <a:xfrm>
                <a:off x="9849163" y="2877886"/>
                <a:ext cx="186518" cy="141759"/>
              </a:xfrm>
              <a:custGeom>
                <a:avLst/>
                <a:gdLst>
                  <a:gd name="connsiteX0" fmla="*/ 186518 w 186518"/>
                  <a:gd name="connsiteY0" fmla="*/ 0 h 141759"/>
                  <a:gd name="connsiteX1" fmla="*/ 0 w 186518"/>
                  <a:gd name="connsiteY1" fmla="*/ 141759 h 141759"/>
                </a:gdLst>
                <a:ahLst/>
                <a:cxnLst>
                  <a:cxn ang="0">
                    <a:pos x="connsiteX0" y="connsiteY0"/>
                  </a:cxn>
                  <a:cxn ang="0">
                    <a:pos x="connsiteX1" y="connsiteY1"/>
                  </a:cxn>
                </a:cxnLst>
                <a:rect l="l" t="t" r="r" b="b"/>
                <a:pathLst>
                  <a:path w="186518" h="141759">
                    <a:moveTo>
                      <a:pt x="186518" y="0"/>
                    </a:moveTo>
                    <a:lnTo>
                      <a:pt x="0" y="141759"/>
                    </a:lnTo>
                  </a:path>
                </a:pathLst>
              </a:custGeom>
              <a:ln w="16501" cap="rnd">
                <a:solidFill>
                  <a:srgbClr val="494949"/>
                </a:solidFill>
                <a:prstDash val="solid"/>
                <a:miter/>
              </a:ln>
            </p:spPr>
            <p:txBody>
              <a:bodyPr rtlCol="0" anchor="ctr"/>
              <a:lstStyle/>
              <a:p>
                <a:endParaRPr lang="en-US" sz="1799"/>
              </a:p>
            </p:txBody>
          </p:sp>
          <p:sp>
            <p:nvSpPr>
              <p:cNvPr id="59" name="Freeform 2743">
                <a:extLst>
                  <a:ext uri="{FF2B5EF4-FFF2-40B4-BE49-F238E27FC236}">
                    <a16:creationId xmlns:a16="http://schemas.microsoft.com/office/drawing/2014/main" id="{2923D44D-19EE-91A7-1454-1D74C97C3CF4}"/>
                  </a:ext>
                </a:extLst>
              </p:cNvPr>
              <p:cNvSpPr/>
              <p:nvPr/>
            </p:nvSpPr>
            <p:spPr>
              <a:xfrm>
                <a:off x="9662645" y="2877886"/>
                <a:ext cx="186518" cy="141759"/>
              </a:xfrm>
              <a:custGeom>
                <a:avLst/>
                <a:gdLst>
                  <a:gd name="connsiteX0" fmla="*/ 0 w 186518"/>
                  <a:gd name="connsiteY0" fmla="*/ 0 h 141759"/>
                  <a:gd name="connsiteX1" fmla="*/ 186519 w 186518"/>
                  <a:gd name="connsiteY1" fmla="*/ 141759 h 141759"/>
                </a:gdLst>
                <a:ahLst/>
                <a:cxnLst>
                  <a:cxn ang="0">
                    <a:pos x="connsiteX0" y="connsiteY0"/>
                  </a:cxn>
                  <a:cxn ang="0">
                    <a:pos x="connsiteX1" y="connsiteY1"/>
                  </a:cxn>
                </a:cxnLst>
                <a:rect l="l" t="t" r="r" b="b"/>
                <a:pathLst>
                  <a:path w="186518" h="141759">
                    <a:moveTo>
                      <a:pt x="0" y="0"/>
                    </a:moveTo>
                    <a:lnTo>
                      <a:pt x="186519" y="141759"/>
                    </a:lnTo>
                  </a:path>
                </a:pathLst>
              </a:custGeom>
              <a:ln w="16501" cap="rnd">
                <a:solidFill>
                  <a:srgbClr val="494949"/>
                </a:solidFill>
                <a:prstDash val="solid"/>
                <a:miter/>
              </a:ln>
            </p:spPr>
            <p:txBody>
              <a:bodyPr rtlCol="0" anchor="ctr"/>
              <a:lstStyle/>
              <a:p>
                <a:endParaRPr lang="en-US" sz="1799"/>
              </a:p>
            </p:txBody>
          </p:sp>
        </p:grpSp>
        <p:sp>
          <p:nvSpPr>
            <p:cNvPr id="56" name="Freeform 2740">
              <a:extLst>
                <a:ext uri="{FF2B5EF4-FFF2-40B4-BE49-F238E27FC236}">
                  <a16:creationId xmlns:a16="http://schemas.microsoft.com/office/drawing/2014/main" id="{B47F9816-250E-56FB-EFB5-F09D1279F8C8}"/>
                </a:ext>
              </a:extLst>
            </p:cNvPr>
            <p:cNvSpPr/>
            <p:nvPr/>
          </p:nvSpPr>
          <p:spPr>
            <a:xfrm>
              <a:off x="9431560" y="3022942"/>
              <a:ext cx="163409" cy="108792"/>
            </a:xfrm>
            <a:custGeom>
              <a:avLst/>
              <a:gdLst>
                <a:gd name="connsiteX0" fmla="*/ 0 w 163409"/>
                <a:gd name="connsiteY0" fmla="*/ 0 h 108792"/>
                <a:gd name="connsiteX1" fmla="*/ 163409 w 163409"/>
                <a:gd name="connsiteY1" fmla="*/ 108792 h 108792"/>
              </a:gdLst>
              <a:ahLst/>
              <a:cxnLst>
                <a:cxn ang="0">
                  <a:pos x="connsiteX0" y="connsiteY0"/>
                </a:cxn>
                <a:cxn ang="0">
                  <a:pos x="connsiteX1" y="connsiteY1"/>
                </a:cxn>
              </a:cxnLst>
              <a:rect l="l" t="t" r="r" b="b"/>
              <a:pathLst>
                <a:path w="163409" h="108792">
                  <a:moveTo>
                    <a:pt x="0" y="0"/>
                  </a:moveTo>
                  <a:cubicBezTo>
                    <a:pt x="74277" y="0"/>
                    <a:pt x="137000" y="44506"/>
                    <a:pt x="163409" y="108792"/>
                  </a:cubicBezTo>
                </a:path>
              </a:pathLst>
            </a:custGeom>
            <a:noFill/>
            <a:ln w="16501" cap="rnd">
              <a:solidFill>
                <a:srgbClr val="494949"/>
              </a:solidFill>
              <a:prstDash val="solid"/>
              <a:miter/>
            </a:ln>
          </p:spPr>
          <p:txBody>
            <a:bodyPr rtlCol="0" anchor="ctr"/>
            <a:lstStyle/>
            <a:p>
              <a:endParaRPr lang="en-US" sz="1799"/>
            </a:p>
          </p:txBody>
        </p:sp>
        <p:sp>
          <p:nvSpPr>
            <p:cNvPr id="57" name="Freeform 2741">
              <a:extLst>
                <a:ext uri="{FF2B5EF4-FFF2-40B4-BE49-F238E27FC236}">
                  <a16:creationId xmlns:a16="http://schemas.microsoft.com/office/drawing/2014/main" id="{E6C9EF7E-1762-A6A3-3EC8-D7F3E6E7F21C}"/>
                </a:ext>
              </a:extLst>
            </p:cNvPr>
            <p:cNvSpPr/>
            <p:nvPr/>
          </p:nvSpPr>
          <p:spPr>
            <a:xfrm>
              <a:off x="10103356" y="3022942"/>
              <a:ext cx="163410" cy="108792"/>
            </a:xfrm>
            <a:custGeom>
              <a:avLst/>
              <a:gdLst>
                <a:gd name="connsiteX0" fmla="*/ 163410 w 163410"/>
                <a:gd name="connsiteY0" fmla="*/ 0 h 108792"/>
                <a:gd name="connsiteX1" fmla="*/ 0 w 163410"/>
                <a:gd name="connsiteY1" fmla="*/ 108792 h 108792"/>
              </a:gdLst>
              <a:ahLst/>
              <a:cxnLst>
                <a:cxn ang="0">
                  <a:pos x="connsiteX0" y="connsiteY0"/>
                </a:cxn>
                <a:cxn ang="0">
                  <a:pos x="connsiteX1" y="connsiteY1"/>
                </a:cxn>
              </a:cxnLst>
              <a:rect l="l" t="t" r="r" b="b"/>
              <a:pathLst>
                <a:path w="163410" h="108792">
                  <a:moveTo>
                    <a:pt x="163410" y="0"/>
                  </a:moveTo>
                  <a:cubicBezTo>
                    <a:pt x="89133" y="0"/>
                    <a:pt x="26410" y="44506"/>
                    <a:pt x="0" y="108792"/>
                  </a:cubicBezTo>
                </a:path>
              </a:pathLst>
            </a:custGeom>
            <a:noFill/>
            <a:ln w="16501" cap="rnd">
              <a:solidFill>
                <a:srgbClr val="494949"/>
              </a:solidFill>
              <a:prstDash val="solid"/>
              <a:miter/>
            </a:ln>
          </p:spPr>
          <p:txBody>
            <a:bodyPr rtlCol="0" anchor="ctr"/>
            <a:lstStyle/>
            <a:p>
              <a:endParaRPr lang="en-US" sz="1799"/>
            </a:p>
          </p:txBody>
        </p:sp>
      </p:grpSp>
    </p:spTree>
    <p:extLst>
      <p:ext uri="{BB962C8B-B14F-4D97-AF65-F5344CB8AC3E}">
        <p14:creationId xmlns:p14="http://schemas.microsoft.com/office/powerpoint/2010/main" val="25785502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D7374-C587-9A8E-8715-231E0D5A2BBD}"/>
            </a:ext>
          </a:extLst>
        </p:cNvPr>
        <p:cNvGrpSpPr/>
        <p:nvPr/>
      </p:nvGrpSpPr>
      <p:grpSpPr>
        <a:xfrm>
          <a:off x="0" y="0"/>
          <a:ext cx="0" cy="0"/>
          <a:chOff x="0" y="0"/>
          <a:chExt cx="0" cy="0"/>
        </a:xfrm>
      </p:grpSpPr>
      <p:sp>
        <p:nvSpPr>
          <p:cNvPr id="18" name="Text Placeholder 4">
            <a:extLst>
              <a:ext uri="{FF2B5EF4-FFF2-40B4-BE49-F238E27FC236}">
                <a16:creationId xmlns:a16="http://schemas.microsoft.com/office/drawing/2014/main" id="{2C813AEB-BA9D-4752-FBEB-A05FCD1EB1F6}"/>
              </a:ext>
            </a:extLst>
          </p:cNvPr>
          <p:cNvSpPr>
            <a:spLocks noGrp="1"/>
          </p:cNvSpPr>
          <p:nvPr>
            <p:ph type="body" sz="quarter" idx="18"/>
          </p:nvPr>
        </p:nvSpPr>
        <p:spPr>
          <a:xfrm>
            <a:off x="423359" y="2016882"/>
            <a:ext cx="2467326" cy="1049221"/>
          </a:xfrm>
        </p:spPr>
        <p:txBody>
          <a:bodyPr/>
          <a:lstStyle/>
          <a:p>
            <a:pPr>
              <a:lnSpc>
                <a:spcPts val="3740"/>
              </a:lnSpc>
            </a:pPr>
            <a:r>
              <a:rPr lang="en-US" sz="4400" b="1" dirty="0"/>
              <a:t>Growing Tend</a:t>
            </a:r>
          </a:p>
        </p:txBody>
      </p:sp>
      <p:sp>
        <p:nvSpPr>
          <p:cNvPr id="19" name="Text Placeholder 5">
            <a:extLst>
              <a:ext uri="{FF2B5EF4-FFF2-40B4-BE49-F238E27FC236}">
                <a16:creationId xmlns:a16="http://schemas.microsoft.com/office/drawing/2014/main" id="{A81B241C-BD0B-1DFF-56B0-88D271BEA7AB}"/>
              </a:ext>
            </a:extLst>
          </p:cNvPr>
          <p:cNvSpPr>
            <a:spLocks noGrp="1"/>
          </p:cNvSpPr>
          <p:nvPr>
            <p:ph type="body" sz="quarter" idx="19"/>
          </p:nvPr>
        </p:nvSpPr>
        <p:spPr>
          <a:xfrm>
            <a:off x="423358" y="941779"/>
            <a:ext cx="1197303" cy="385564"/>
          </a:xfrm>
        </p:spPr>
        <p:txBody>
          <a:bodyPr/>
          <a:lstStyle/>
          <a:p>
            <a:r>
              <a:rPr lang="en-US" dirty="0"/>
              <a:t>03</a:t>
            </a:r>
          </a:p>
        </p:txBody>
      </p:sp>
      <p:sp>
        <p:nvSpPr>
          <p:cNvPr id="20" name="Text Placeholder 6">
            <a:extLst>
              <a:ext uri="{FF2B5EF4-FFF2-40B4-BE49-F238E27FC236}">
                <a16:creationId xmlns:a16="http://schemas.microsoft.com/office/drawing/2014/main" id="{41F42D2C-BC4B-56EA-E670-9358175F529C}"/>
              </a:ext>
            </a:extLst>
          </p:cNvPr>
          <p:cNvSpPr>
            <a:spLocks noGrp="1"/>
          </p:cNvSpPr>
          <p:nvPr>
            <p:ph type="body" sz="quarter" idx="16"/>
          </p:nvPr>
        </p:nvSpPr>
        <p:spPr>
          <a:xfrm>
            <a:off x="4055218" y="539952"/>
            <a:ext cx="6312464" cy="803654"/>
          </a:xfrm>
          <a:prstGeom prst="rect">
            <a:avLst/>
          </a:prstGeom>
        </p:spPr>
        <p:txBody>
          <a:bodyPr/>
          <a:lstStyle/>
          <a:p>
            <a:pPr>
              <a:lnSpc>
                <a:spcPts val="2960"/>
              </a:lnSpc>
            </a:pPr>
            <a:r>
              <a:rPr lang="en-GB" sz="3600" dirty="0">
                <a:solidFill>
                  <a:srgbClr val="EC7C69"/>
                </a:solidFill>
              </a:rPr>
              <a:t>Wellness, Reconnection and Nature-Centric Experiences</a:t>
            </a:r>
          </a:p>
        </p:txBody>
      </p:sp>
      <p:sp>
        <p:nvSpPr>
          <p:cNvPr id="21" name="Text Placeholder 3">
            <a:extLst>
              <a:ext uri="{FF2B5EF4-FFF2-40B4-BE49-F238E27FC236}">
                <a16:creationId xmlns:a16="http://schemas.microsoft.com/office/drawing/2014/main" id="{E6F439B1-A3CF-C8B2-EDDF-486A9AE06E37}"/>
              </a:ext>
            </a:extLst>
          </p:cNvPr>
          <p:cNvSpPr>
            <a:spLocks noGrp="1"/>
          </p:cNvSpPr>
          <p:nvPr>
            <p:ph type="body" sz="quarter" idx="21"/>
          </p:nvPr>
        </p:nvSpPr>
        <p:spPr>
          <a:xfrm>
            <a:off x="4055218" y="1634589"/>
            <a:ext cx="7626248" cy="3773184"/>
          </a:xfrm>
          <a:prstGeom prst="rect">
            <a:avLst/>
          </a:prstGeom>
        </p:spPr>
        <p:txBody>
          <a:bodyPr lIns="91440" tIns="45720" rIns="91440" bIns="45720" anchor="t"/>
          <a:lstStyle/>
          <a:p>
            <a:pPr>
              <a:lnSpc>
                <a:spcPts val="2480"/>
              </a:lnSpc>
            </a:pPr>
            <a:r>
              <a:rPr lang="en-US" sz="2400" b="1" dirty="0">
                <a:solidFill>
                  <a:srgbClr val="459597"/>
                </a:solidFill>
              </a:rPr>
              <a:t>Wellness tourism </a:t>
            </a:r>
            <a:endParaRPr lang="en-US" sz="2400" b="1" dirty="0">
              <a:solidFill>
                <a:srgbClr val="459597"/>
              </a:solidFill>
              <a:hlinkClick r:id="rId2">
                <a:extLst>
                  <a:ext uri="{A12FA001-AC4F-418D-AE19-62706E023703}">
                    <ahyp:hlinkClr xmlns:ahyp="http://schemas.microsoft.com/office/drawing/2018/hyperlinkcolor" val="tx"/>
                  </a:ext>
                </a:extLst>
              </a:hlinkClick>
            </a:endParaRPr>
          </a:p>
          <a:p>
            <a:pPr>
              <a:lnSpc>
                <a:spcPts val="2480"/>
              </a:lnSpc>
            </a:pPr>
            <a:r>
              <a:rPr lang="en-US" b="1" dirty="0">
                <a:hlinkClick r:id="rId2">
                  <a:extLst>
                    <a:ext uri="{A12FA001-AC4F-418D-AE19-62706E023703}">
                      <ahyp:hlinkClr xmlns:ahyp="http://schemas.microsoft.com/office/drawing/2018/hyperlinkcolor" val="tx"/>
                    </a:ext>
                  </a:extLst>
                </a:hlinkClick>
              </a:rPr>
              <a:t>Wellness tourism </a:t>
            </a:r>
            <a:r>
              <a:rPr lang="en-US" dirty="0"/>
              <a:t>is on the rise, with </a:t>
            </a:r>
            <a:r>
              <a:rPr lang="en-US" dirty="0" err="1"/>
              <a:t>travellers</a:t>
            </a:r>
            <a:r>
              <a:rPr lang="en-US" dirty="0"/>
              <a:t> seeking accommodations that offer health-oriented experiences. The global wellness tourism industry was valued at </a:t>
            </a:r>
            <a:r>
              <a:rPr lang="en-US" b="1" dirty="0"/>
              <a:t>$850.55 billion in 2021 </a:t>
            </a:r>
            <a:r>
              <a:rPr lang="en-US" dirty="0"/>
              <a:t>and is projected to grow significantly. </a:t>
            </a:r>
          </a:p>
          <a:p>
            <a:pPr>
              <a:lnSpc>
                <a:spcPts val="2480"/>
              </a:lnSpc>
            </a:pPr>
            <a:endParaRPr lang="en-US" dirty="0"/>
          </a:p>
          <a:p>
            <a:pPr>
              <a:lnSpc>
                <a:spcPts val="2480"/>
              </a:lnSpc>
            </a:pPr>
            <a:r>
              <a:rPr lang="en-US" dirty="0"/>
              <a:t>Alternative accommodations often provide access to nature, </a:t>
            </a:r>
            <a:r>
              <a:rPr lang="en-US" dirty="0" err="1"/>
              <a:t>tranquillity</a:t>
            </a:r>
            <a:r>
              <a:rPr lang="en-US" dirty="0"/>
              <a:t>, and wellness activities, aligning with the desires of wellness-focused </a:t>
            </a:r>
            <a:r>
              <a:rPr lang="en-US" dirty="0" err="1"/>
              <a:t>travellers</a:t>
            </a:r>
            <a:r>
              <a:rPr lang="en-US" dirty="0"/>
              <a:t>.</a:t>
            </a:r>
          </a:p>
          <a:p>
            <a:pPr>
              <a:lnSpc>
                <a:spcPts val="2480"/>
              </a:lnSpc>
            </a:pPr>
            <a:endParaRPr lang="en-US" dirty="0"/>
          </a:p>
          <a:p>
            <a:pPr>
              <a:lnSpc>
                <a:spcPts val="2480"/>
              </a:lnSpc>
            </a:pPr>
            <a:r>
              <a:rPr lang="en-US" sz="2400" b="1" dirty="0">
                <a:solidFill>
                  <a:srgbClr val="459597"/>
                </a:solidFill>
              </a:rPr>
              <a:t>Modern luxury and travel </a:t>
            </a:r>
          </a:p>
          <a:p>
            <a:pPr>
              <a:lnSpc>
                <a:spcPts val="2480"/>
              </a:lnSpc>
            </a:pPr>
            <a:r>
              <a:rPr lang="en-US" dirty="0"/>
              <a:t>often now mean proximity to nature and meaningful interactions with the environment. Hotels are creating </a:t>
            </a:r>
            <a:r>
              <a:rPr lang="en-US" b="1" dirty="0"/>
              <a:t>immersive, nature-based</a:t>
            </a:r>
            <a:r>
              <a:rPr lang="en-US" dirty="0"/>
              <a:t> experiences that encourage guests to disconnect from technology and reconnect with the world around them. </a:t>
            </a:r>
          </a:p>
          <a:p>
            <a:pPr>
              <a:lnSpc>
                <a:spcPts val="2480"/>
              </a:lnSpc>
            </a:pPr>
            <a:endParaRPr lang="en-US" dirty="0"/>
          </a:p>
          <a:p>
            <a:pPr>
              <a:lnSpc>
                <a:spcPts val="2480"/>
              </a:lnSpc>
            </a:pPr>
            <a:endParaRPr lang="en-US" dirty="0"/>
          </a:p>
          <a:p>
            <a:pPr>
              <a:lnSpc>
                <a:spcPts val="2480"/>
              </a:lnSpc>
            </a:pPr>
            <a:r>
              <a:rPr lang="en-IE" dirty="0"/>
              <a:t> </a:t>
            </a:r>
          </a:p>
        </p:txBody>
      </p:sp>
      <p:sp>
        <p:nvSpPr>
          <p:cNvPr id="22" name="Slide Number Placeholder 5">
            <a:extLst>
              <a:ext uri="{FF2B5EF4-FFF2-40B4-BE49-F238E27FC236}">
                <a16:creationId xmlns:a16="http://schemas.microsoft.com/office/drawing/2014/main" id="{6D9A57E5-4647-F8B9-D302-5DBD0BEEC6D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68</a:t>
            </a:fld>
            <a:endParaRPr lang="fr-CA" sz="1200" dirty="0"/>
          </a:p>
        </p:txBody>
      </p:sp>
      <p:grpSp>
        <p:nvGrpSpPr>
          <p:cNvPr id="23" name="Graphic 503">
            <a:extLst>
              <a:ext uri="{FF2B5EF4-FFF2-40B4-BE49-F238E27FC236}">
                <a16:creationId xmlns:a16="http://schemas.microsoft.com/office/drawing/2014/main" id="{9AA4F8B3-98EE-C2A7-B2DC-05989723D8E4}"/>
              </a:ext>
            </a:extLst>
          </p:cNvPr>
          <p:cNvGrpSpPr/>
          <p:nvPr/>
        </p:nvGrpSpPr>
        <p:grpSpPr>
          <a:xfrm>
            <a:off x="813180" y="4580431"/>
            <a:ext cx="1177845" cy="1372635"/>
            <a:chOff x="2307546" y="2307551"/>
            <a:chExt cx="929291" cy="1082976"/>
          </a:xfrm>
          <a:noFill/>
        </p:grpSpPr>
        <p:grpSp>
          <p:nvGrpSpPr>
            <p:cNvPr id="24" name="Graphic 503">
              <a:extLst>
                <a:ext uri="{FF2B5EF4-FFF2-40B4-BE49-F238E27FC236}">
                  <a16:creationId xmlns:a16="http://schemas.microsoft.com/office/drawing/2014/main" id="{D4931029-D4DB-B945-E487-37211A46E5E6}"/>
                </a:ext>
              </a:extLst>
            </p:cNvPr>
            <p:cNvGrpSpPr/>
            <p:nvPr/>
          </p:nvGrpSpPr>
          <p:grpSpPr>
            <a:xfrm>
              <a:off x="2536980" y="2723928"/>
              <a:ext cx="470422" cy="276595"/>
              <a:chOff x="2536980" y="2723928"/>
              <a:chExt cx="470422" cy="276595"/>
            </a:xfrm>
            <a:grpFill/>
          </p:grpSpPr>
          <p:sp>
            <p:nvSpPr>
              <p:cNvPr id="37" name="Freeform 2819">
                <a:extLst>
                  <a:ext uri="{FF2B5EF4-FFF2-40B4-BE49-F238E27FC236}">
                    <a16:creationId xmlns:a16="http://schemas.microsoft.com/office/drawing/2014/main" id="{38E0D92C-2E26-ACEA-E204-A60E3CCD310B}"/>
                  </a:ext>
                </a:extLst>
              </p:cNvPr>
              <p:cNvSpPr/>
              <p:nvPr/>
            </p:nvSpPr>
            <p:spPr>
              <a:xfrm>
                <a:off x="2536980" y="2924040"/>
                <a:ext cx="145253" cy="72528"/>
              </a:xfrm>
              <a:custGeom>
                <a:avLst/>
                <a:gdLst>
                  <a:gd name="connsiteX0" fmla="*/ 145253 w 145253"/>
                  <a:gd name="connsiteY0" fmla="*/ 72528 h 72528"/>
                  <a:gd name="connsiteX1" fmla="*/ 0 w 145253"/>
                  <a:gd name="connsiteY1" fmla="*/ 0 h 72528"/>
                </a:gdLst>
                <a:ahLst/>
                <a:cxnLst>
                  <a:cxn ang="0">
                    <a:pos x="connsiteX0" y="connsiteY0"/>
                  </a:cxn>
                  <a:cxn ang="0">
                    <a:pos x="connsiteX1" y="connsiteY1"/>
                  </a:cxn>
                </a:cxnLst>
                <a:rect l="l" t="t" r="r" b="b"/>
                <a:pathLst>
                  <a:path w="145253" h="72528">
                    <a:moveTo>
                      <a:pt x="145253" y="72528"/>
                    </a:moveTo>
                    <a:cubicBezTo>
                      <a:pt x="92434" y="64286"/>
                      <a:pt x="41265" y="39561"/>
                      <a:pt x="0" y="0"/>
                    </a:cubicBezTo>
                  </a:path>
                </a:pathLst>
              </a:custGeom>
              <a:grpFill/>
              <a:ln w="16501" cap="rnd">
                <a:solidFill>
                  <a:srgbClr val="000000"/>
                </a:solidFill>
                <a:prstDash val="solid"/>
                <a:round/>
              </a:ln>
            </p:spPr>
            <p:txBody>
              <a:bodyPr rtlCol="0" anchor="ctr"/>
              <a:lstStyle/>
              <a:p>
                <a:endParaRPr lang="en-US" sz="1799"/>
              </a:p>
            </p:txBody>
          </p:sp>
          <p:sp>
            <p:nvSpPr>
              <p:cNvPr id="38" name="Freeform 2820">
                <a:extLst>
                  <a:ext uri="{FF2B5EF4-FFF2-40B4-BE49-F238E27FC236}">
                    <a16:creationId xmlns:a16="http://schemas.microsoft.com/office/drawing/2014/main" id="{E15FD76B-9A02-CA3B-4A63-6AF02B162EF5}"/>
                  </a:ext>
                </a:extLst>
              </p:cNvPr>
              <p:cNvSpPr/>
              <p:nvPr/>
            </p:nvSpPr>
            <p:spPr>
              <a:xfrm>
                <a:off x="2682234" y="2723928"/>
                <a:ext cx="325169" cy="276595"/>
              </a:xfrm>
              <a:custGeom>
                <a:avLst/>
                <a:gdLst>
                  <a:gd name="connsiteX0" fmla="*/ 100687 w 325169"/>
                  <a:gd name="connsiteY0" fmla="*/ 63297 h 276595"/>
                  <a:gd name="connsiteX1" fmla="*/ 0 w 325169"/>
                  <a:gd name="connsiteY1" fmla="*/ 272640 h 276595"/>
                  <a:gd name="connsiteX2" fmla="*/ 224482 w 325169"/>
                  <a:gd name="connsiteY2" fmla="*/ 213299 h 276595"/>
                  <a:gd name="connsiteX3" fmla="*/ 325169 w 325169"/>
                  <a:gd name="connsiteY3" fmla="*/ 3956 h 276595"/>
                  <a:gd name="connsiteX4" fmla="*/ 100687 w 325169"/>
                  <a:gd name="connsiteY4" fmla="*/ 63297 h 276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69" h="276595">
                    <a:moveTo>
                      <a:pt x="100687" y="63297"/>
                    </a:moveTo>
                    <a:cubicBezTo>
                      <a:pt x="36313" y="117693"/>
                      <a:pt x="1651" y="195166"/>
                      <a:pt x="0" y="272640"/>
                    </a:cubicBezTo>
                    <a:cubicBezTo>
                      <a:pt x="77578" y="285827"/>
                      <a:pt x="160109" y="266046"/>
                      <a:pt x="224482" y="213299"/>
                    </a:cubicBezTo>
                    <a:cubicBezTo>
                      <a:pt x="288856" y="158903"/>
                      <a:pt x="323519" y="81429"/>
                      <a:pt x="325169" y="3956"/>
                    </a:cubicBezTo>
                    <a:cubicBezTo>
                      <a:pt x="247591" y="-9231"/>
                      <a:pt x="165061" y="10550"/>
                      <a:pt x="100687" y="63297"/>
                    </a:cubicBezTo>
                    <a:close/>
                  </a:path>
                </a:pathLst>
              </a:custGeom>
              <a:solidFill>
                <a:srgbClr val="EC7C69"/>
              </a:solidFill>
              <a:ln w="16501" cap="rnd">
                <a:solidFill>
                  <a:srgbClr val="000000"/>
                </a:solidFill>
                <a:prstDash val="solid"/>
                <a:round/>
              </a:ln>
            </p:spPr>
            <p:txBody>
              <a:bodyPr rtlCol="0" anchor="ctr"/>
              <a:lstStyle/>
              <a:p>
                <a:endParaRPr lang="en-US" sz="1799"/>
              </a:p>
            </p:txBody>
          </p:sp>
        </p:grpSp>
        <p:sp>
          <p:nvSpPr>
            <p:cNvPr id="25" name="Freeform 2807">
              <a:extLst>
                <a:ext uri="{FF2B5EF4-FFF2-40B4-BE49-F238E27FC236}">
                  <a16:creationId xmlns:a16="http://schemas.microsoft.com/office/drawing/2014/main" id="{47080722-6952-4D62-0A42-CB410E3FCE84}"/>
                </a:ext>
              </a:extLst>
            </p:cNvPr>
            <p:cNvSpPr/>
            <p:nvPr/>
          </p:nvSpPr>
          <p:spPr>
            <a:xfrm>
              <a:off x="2682234" y="2727885"/>
              <a:ext cx="323518" cy="268683"/>
            </a:xfrm>
            <a:custGeom>
              <a:avLst/>
              <a:gdLst>
                <a:gd name="connsiteX0" fmla="*/ 0 w 323518"/>
                <a:gd name="connsiteY0" fmla="*/ 268684 h 268683"/>
                <a:gd name="connsiteX1" fmla="*/ 323519 w 323518"/>
                <a:gd name="connsiteY1" fmla="*/ 0 h 268683"/>
              </a:gdLst>
              <a:ahLst/>
              <a:cxnLst>
                <a:cxn ang="0">
                  <a:pos x="connsiteX0" y="connsiteY0"/>
                </a:cxn>
                <a:cxn ang="0">
                  <a:pos x="connsiteX1" y="connsiteY1"/>
                </a:cxn>
              </a:cxnLst>
              <a:rect l="l" t="t" r="r" b="b"/>
              <a:pathLst>
                <a:path w="323518" h="268683">
                  <a:moveTo>
                    <a:pt x="0" y="268684"/>
                  </a:moveTo>
                  <a:lnTo>
                    <a:pt x="323519" y="0"/>
                  </a:lnTo>
                </a:path>
              </a:pathLst>
            </a:custGeom>
            <a:grpFill/>
            <a:ln w="16501" cap="rnd">
              <a:solidFill>
                <a:srgbClr val="000000"/>
              </a:solidFill>
              <a:prstDash val="solid"/>
              <a:round/>
            </a:ln>
          </p:spPr>
          <p:txBody>
            <a:bodyPr rtlCol="0" anchor="ctr"/>
            <a:lstStyle/>
            <a:p>
              <a:endParaRPr lang="en-US" sz="1799" dirty="0"/>
            </a:p>
          </p:txBody>
        </p:sp>
        <p:grpSp>
          <p:nvGrpSpPr>
            <p:cNvPr id="26" name="Graphic 503">
              <a:extLst>
                <a:ext uri="{FF2B5EF4-FFF2-40B4-BE49-F238E27FC236}">
                  <a16:creationId xmlns:a16="http://schemas.microsoft.com/office/drawing/2014/main" id="{FCFF637B-AA9C-861C-44A7-8A515CDF1960}"/>
                </a:ext>
              </a:extLst>
            </p:cNvPr>
            <p:cNvGrpSpPr/>
            <p:nvPr/>
          </p:nvGrpSpPr>
          <p:grpSpPr>
            <a:xfrm>
              <a:off x="2307546" y="2307551"/>
              <a:ext cx="929291" cy="1082976"/>
              <a:chOff x="2307546" y="2307551"/>
              <a:chExt cx="929291" cy="1082976"/>
            </a:xfrm>
            <a:grpFill/>
          </p:grpSpPr>
          <p:sp>
            <p:nvSpPr>
              <p:cNvPr id="27" name="Freeform 2809">
                <a:extLst>
                  <a:ext uri="{FF2B5EF4-FFF2-40B4-BE49-F238E27FC236}">
                    <a16:creationId xmlns:a16="http://schemas.microsoft.com/office/drawing/2014/main" id="{3FEB3A16-1D0C-F66B-AB4F-E6DAC43B9737}"/>
                  </a:ext>
                </a:extLst>
              </p:cNvPr>
              <p:cNvSpPr/>
              <p:nvPr/>
            </p:nvSpPr>
            <p:spPr>
              <a:xfrm>
                <a:off x="2307546" y="2307551"/>
                <a:ext cx="929291" cy="384069"/>
              </a:xfrm>
              <a:custGeom>
                <a:avLst/>
                <a:gdLst>
                  <a:gd name="connsiteX0" fmla="*/ 0 w 929291"/>
                  <a:gd name="connsiteY0" fmla="*/ 384069 h 384069"/>
                  <a:gd name="connsiteX1" fmla="*/ 463820 w 929291"/>
                  <a:gd name="connsiteY1" fmla="*/ 0 h 384069"/>
                  <a:gd name="connsiteX2" fmla="*/ 929291 w 929291"/>
                  <a:gd name="connsiteY2" fmla="*/ 384069 h 384069"/>
                  <a:gd name="connsiteX3" fmla="*/ 784038 w 929291"/>
                  <a:gd name="connsiteY3" fmla="*/ 384069 h 384069"/>
                  <a:gd name="connsiteX4" fmla="*/ 462170 w 929291"/>
                  <a:gd name="connsiteY4" fmla="*/ 121979 h 384069"/>
                  <a:gd name="connsiteX5" fmla="*/ 145253 w 929291"/>
                  <a:gd name="connsiteY5" fmla="*/ 384069 h 384069"/>
                  <a:gd name="connsiteX6" fmla="*/ 0 w 929291"/>
                  <a:gd name="connsiteY6" fmla="*/ 384069 h 384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9291" h="384069">
                    <a:moveTo>
                      <a:pt x="0" y="384069"/>
                    </a:moveTo>
                    <a:lnTo>
                      <a:pt x="463820" y="0"/>
                    </a:lnTo>
                    <a:lnTo>
                      <a:pt x="929291" y="384069"/>
                    </a:lnTo>
                    <a:lnTo>
                      <a:pt x="784038" y="384069"/>
                    </a:lnTo>
                    <a:lnTo>
                      <a:pt x="462170" y="121979"/>
                    </a:lnTo>
                    <a:lnTo>
                      <a:pt x="145253" y="384069"/>
                    </a:lnTo>
                    <a:lnTo>
                      <a:pt x="0" y="384069"/>
                    </a:lnTo>
                    <a:close/>
                  </a:path>
                </a:pathLst>
              </a:custGeom>
              <a:grpFill/>
              <a:ln w="16501" cap="rnd">
                <a:solidFill>
                  <a:srgbClr val="000000"/>
                </a:solidFill>
                <a:prstDash val="solid"/>
                <a:round/>
              </a:ln>
            </p:spPr>
            <p:txBody>
              <a:bodyPr rtlCol="0" anchor="ctr"/>
              <a:lstStyle/>
              <a:p>
                <a:endParaRPr lang="en-US" sz="1799"/>
              </a:p>
            </p:txBody>
          </p:sp>
          <p:grpSp>
            <p:nvGrpSpPr>
              <p:cNvPr id="28" name="Graphic 503">
                <a:extLst>
                  <a:ext uri="{FF2B5EF4-FFF2-40B4-BE49-F238E27FC236}">
                    <a16:creationId xmlns:a16="http://schemas.microsoft.com/office/drawing/2014/main" id="{B22D8AC7-E197-C416-3442-1B5779C8C172}"/>
                  </a:ext>
                </a:extLst>
              </p:cNvPr>
              <p:cNvGrpSpPr/>
              <p:nvPr/>
            </p:nvGrpSpPr>
            <p:grpSpPr>
              <a:xfrm>
                <a:off x="2362016" y="2746017"/>
                <a:ext cx="820350" cy="644511"/>
                <a:chOff x="2362016" y="2746017"/>
                <a:chExt cx="820350" cy="644511"/>
              </a:xfrm>
              <a:grpFill/>
            </p:grpSpPr>
            <p:grpSp>
              <p:nvGrpSpPr>
                <p:cNvPr id="29" name="Graphic 503">
                  <a:extLst>
                    <a:ext uri="{FF2B5EF4-FFF2-40B4-BE49-F238E27FC236}">
                      <a16:creationId xmlns:a16="http://schemas.microsoft.com/office/drawing/2014/main" id="{E902A555-C379-27B7-C8E5-AB4C5D4F430D}"/>
                    </a:ext>
                  </a:extLst>
                </p:cNvPr>
                <p:cNvGrpSpPr/>
                <p:nvPr/>
              </p:nvGrpSpPr>
              <p:grpSpPr>
                <a:xfrm>
                  <a:off x="2810981" y="2747665"/>
                  <a:ext cx="371386" cy="642862"/>
                  <a:chOff x="2810981" y="2747665"/>
                  <a:chExt cx="371386" cy="642862"/>
                </a:xfrm>
                <a:grpFill/>
              </p:grpSpPr>
              <p:sp>
                <p:nvSpPr>
                  <p:cNvPr id="34" name="Freeform 2816">
                    <a:extLst>
                      <a:ext uri="{FF2B5EF4-FFF2-40B4-BE49-F238E27FC236}">
                        <a16:creationId xmlns:a16="http://schemas.microsoft.com/office/drawing/2014/main" id="{512334D3-8444-946C-88D7-3DEE2049BFC6}"/>
                      </a:ext>
                    </a:extLst>
                  </p:cNvPr>
                  <p:cNvSpPr/>
                  <p:nvPr/>
                </p:nvSpPr>
                <p:spPr>
                  <a:xfrm>
                    <a:off x="2826079" y="2747665"/>
                    <a:ext cx="356288" cy="543960"/>
                  </a:xfrm>
                  <a:custGeom>
                    <a:avLst/>
                    <a:gdLst>
                      <a:gd name="connsiteX0" fmla="*/ 174722 w 356288"/>
                      <a:gd name="connsiteY0" fmla="*/ 542312 h 543960"/>
                      <a:gd name="connsiteX1" fmla="*/ 343083 w 356288"/>
                      <a:gd name="connsiteY1" fmla="*/ 374179 h 543960"/>
                      <a:gd name="connsiteX2" fmla="*/ 356288 w 356288"/>
                      <a:gd name="connsiteY2" fmla="*/ 342860 h 543960"/>
                      <a:gd name="connsiteX3" fmla="*/ 356288 w 356288"/>
                      <a:gd name="connsiteY3" fmla="*/ 24725 h 543960"/>
                      <a:gd name="connsiteX4" fmla="*/ 331529 w 356288"/>
                      <a:gd name="connsiteY4" fmla="*/ 0 h 543960"/>
                      <a:gd name="connsiteX5" fmla="*/ 267155 w 356288"/>
                      <a:gd name="connsiteY5" fmla="*/ 90660 h 543960"/>
                      <a:gd name="connsiteX6" fmla="*/ 244047 w 356288"/>
                      <a:gd name="connsiteY6" fmla="*/ 267035 h 543960"/>
                      <a:gd name="connsiteX7" fmla="*/ 191228 w 356288"/>
                      <a:gd name="connsiteY7" fmla="*/ 281871 h 543960"/>
                      <a:gd name="connsiteX8" fmla="*/ 131806 w 356288"/>
                      <a:gd name="connsiteY8" fmla="*/ 341212 h 543960"/>
                      <a:gd name="connsiteX9" fmla="*/ 29468 w 356288"/>
                      <a:gd name="connsiteY9" fmla="*/ 389014 h 543960"/>
                      <a:gd name="connsiteX10" fmla="*/ 3058 w 356288"/>
                      <a:gd name="connsiteY10" fmla="*/ 543961 h 54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6288" h="543960">
                        <a:moveTo>
                          <a:pt x="174722" y="542312"/>
                        </a:moveTo>
                        <a:lnTo>
                          <a:pt x="343083" y="374179"/>
                        </a:lnTo>
                        <a:cubicBezTo>
                          <a:pt x="351336" y="365937"/>
                          <a:pt x="356288" y="354399"/>
                          <a:pt x="356288" y="342860"/>
                        </a:cubicBezTo>
                        <a:lnTo>
                          <a:pt x="356288" y="24725"/>
                        </a:lnTo>
                        <a:cubicBezTo>
                          <a:pt x="356288" y="11539"/>
                          <a:pt x="344734" y="0"/>
                          <a:pt x="331529" y="0"/>
                        </a:cubicBezTo>
                        <a:cubicBezTo>
                          <a:pt x="303469" y="1648"/>
                          <a:pt x="277059" y="31319"/>
                          <a:pt x="267155" y="90660"/>
                        </a:cubicBezTo>
                        <a:lnTo>
                          <a:pt x="244047" y="267035"/>
                        </a:lnTo>
                        <a:cubicBezTo>
                          <a:pt x="224240" y="265387"/>
                          <a:pt x="202782" y="270332"/>
                          <a:pt x="191228" y="281871"/>
                        </a:cubicBezTo>
                        <a:lnTo>
                          <a:pt x="131806" y="341212"/>
                        </a:lnTo>
                        <a:cubicBezTo>
                          <a:pt x="77336" y="352750"/>
                          <a:pt x="57528" y="359344"/>
                          <a:pt x="29468" y="389014"/>
                        </a:cubicBezTo>
                        <a:cubicBezTo>
                          <a:pt x="-5195" y="423630"/>
                          <a:pt x="-1893" y="473081"/>
                          <a:pt x="3058" y="543961"/>
                        </a:cubicBezTo>
                      </a:path>
                    </a:pathLst>
                  </a:custGeom>
                  <a:grpFill/>
                  <a:ln w="16501" cap="rnd">
                    <a:solidFill>
                      <a:srgbClr val="000000"/>
                    </a:solidFill>
                    <a:prstDash val="solid"/>
                    <a:round/>
                  </a:ln>
                </p:spPr>
                <p:txBody>
                  <a:bodyPr rtlCol="0" anchor="ctr"/>
                  <a:lstStyle/>
                  <a:p>
                    <a:endParaRPr lang="en-US" sz="1799"/>
                  </a:p>
                </p:txBody>
              </p:sp>
              <p:sp>
                <p:nvSpPr>
                  <p:cNvPr id="35" name="Freeform 2817">
                    <a:extLst>
                      <a:ext uri="{FF2B5EF4-FFF2-40B4-BE49-F238E27FC236}">
                        <a16:creationId xmlns:a16="http://schemas.microsoft.com/office/drawing/2014/main" id="{BE07D176-FD9C-0449-3937-A365AED18510}"/>
                      </a:ext>
                    </a:extLst>
                  </p:cNvPr>
                  <p:cNvSpPr/>
                  <p:nvPr/>
                </p:nvSpPr>
                <p:spPr>
                  <a:xfrm>
                    <a:off x="2810981" y="3289977"/>
                    <a:ext cx="234385" cy="100550"/>
                  </a:xfrm>
                  <a:custGeom>
                    <a:avLst/>
                    <a:gdLst>
                      <a:gd name="connsiteX0" fmla="*/ 0 w 234385"/>
                      <a:gd name="connsiteY0" fmla="*/ 0 h 100550"/>
                      <a:gd name="connsiteX1" fmla="*/ 234386 w 234385"/>
                      <a:gd name="connsiteY1" fmla="*/ 0 h 100550"/>
                      <a:gd name="connsiteX2" fmla="*/ 234386 w 234385"/>
                      <a:gd name="connsiteY2" fmla="*/ 100550 h 100550"/>
                      <a:gd name="connsiteX3" fmla="*/ 0 w 234385"/>
                      <a:gd name="connsiteY3" fmla="*/ 100550 h 100550"/>
                    </a:gdLst>
                    <a:ahLst/>
                    <a:cxnLst>
                      <a:cxn ang="0">
                        <a:pos x="connsiteX0" y="connsiteY0"/>
                      </a:cxn>
                      <a:cxn ang="0">
                        <a:pos x="connsiteX1" y="connsiteY1"/>
                      </a:cxn>
                      <a:cxn ang="0">
                        <a:pos x="connsiteX2" y="connsiteY2"/>
                      </a:cxn>
                      <a:cxn ang="0">
                        <a:pos x="connsiteX3" y="connsiteY3"/>
                      </a:cxn>
                    </a:cxnLst>
                    <a:rect l="l" t="t" r="r" b="b"/>
                    <a:pathLst>
                      <a:path w="234385" h="100550">
                        <a:moveTo>
                          <a:pt x="0" y="0"/>
                        </a:moveTo>
                        <a:lnTo>
                          <a:pt x="234386" y="0"/>
                        </a:lnTo>
                        <a:lnTo>
                          <a:pt x="234386" y="100550"/>
                        </a:lnTo>
                        <a:lnTo>
                          <a:pt x="0" y="100550"/>
                        </a:lnTo>
                        <a:close/>
                      </a:path>
                    </a:pathLst>
                  </a:custGeom>
                  <a:grpFill/>
                  <a:ln w="16501" cap="rnd">
                    <a:solidFill>
                      <a:srgbClr val="000000"/>
                    </a:solidFill>
                    <a:prstDash val="solid"/>
                    <a:round/>
                  </a:ln>
                </p:spPr>
                <p:txBody>
                  <a:bodyPr rtlCol="0" anchor="ctr"/>
                  <a:lstStyle/>
                  <a:p>
                    <a:endParaRPr lang="en-US" sz="1799"/>
                  </a:p>
                </p:txBody>
              </p:sp>
              <p:sp>
                <p:nvSpPr>
                  <p:cNvPr id="36" name="Freeform 2818">
                    <a:extLst>
                      <a:ext uri="{FF2B5EF4-FFF2-40B4-BE49-F238E27FC236}">
                        <a16:creationId xmlns:a16="http://schemas.microsoft.com/office/drawing/2014/main" id="{7DC34816-0178-7088-B255-FDF65D4A4846}"/>
                      </a:ext>
                    </a:extLst>
                  </p:cNvPr>
                  <p:cNvSpPr/>
                  <p:nvPr/>
                </p:nvSpPr>
                <p:spPr>
                  <a:xfrm>
                    <a:off x="3000801" y="3014700"/>
                    <a:ext cx="108049" cy="140111"/>
                  </a:xfrm>
                  <a:custGeom>
                    <a:avLst/>
                    <a:gdLst>
                      <a:gd name="connsiteX0" fmla="*/ 70976 w 108049"/>
                      <a:gd name="connsiteY0" fmla="*/ 0 h 140111"/>
                      <a:gd name="connsiteX1" fmla="*/ 92434 w 108049"/>
                      <a:gd name="connsiteY1" fmla="*/ 6593 h 140111"/>
                      <a:gd name="connsiteX2" fmla="*/ 103988 w 108049"/>
                      <a:gd name="connsiteY2" fmla="*/ 36264 h 140111"/>
                      <a:gd name="connsiteX3" fmla="*/ 0 w 108049"/>
                      <a:gd name="connsiteY3" fmla="*/ 140111 h 140111"/>
                    </a:gdLst>
                    <a:ahLst/>
                    <a:cxnLst>
                      <a:cxn ang="0">
                        <a:pos x="connsiteX0" y="connsiteY0"/>
                      </a:cxn>
                      <a:cxn ang="0">
                        <a:pos x="connsiteX1" y="connsiteY1"/>
                      </a:cxn>
                      <a:cxn ang="0">
                        <a:pos x="connsiteX2" y="connsiteY2"/>
                      </a:cxn>
                      <a:cxn ang="0">
                        <a:pos x="connsiteX3" y="connsiteY3"/>
                      </a:cxn>
                    </a:cxnLst>
                    <a:rect l="l" t="t" r="r" b="b"/>
                    <a:pathLst>
                      <a:path w="108049" h="140111">
                        <a:moveTo>
                          <a:pt x="70976" y="0"/>
                        </a:moveTo>
                        <a:cubicBezTo>
                          <a:pt x="79229" y="0"/>
                          <a:pt x="85831" y="3296"/>
                          <a:pt x="92434" y="6593"/>
                        </a:cubicBezTo>
                        <a:cubicBezTo>
                          <a:pt x="103988" y="11538"/>
                          <a:pt x="113892" y="24725"/>
                          <a:pt x="103988" y="36264"/>
                        </a:cubicBezTo>
                        <a:lnTo>
                          <a:pt x="0" y="140111"/>
                        </a:lnTo>
                      </a:path>
                    </a:pathLst>
                  </a:custGeom>
                  <a:grpFill/>
                  <a:ln w="16501" cap="rnd">
                    <a:solidFill>
                      <a:srgbClr val="000000"/>
                    </a:solidFill>
                    <a:prstDash val="solid"/>
                    <a:round/>
                  </a:ln>
                </p:spPr>
                <p:txBody>
                  <a:bodyPr rtlCol="0" anchor="ctr"/>
                  <a:lstStyle/>
                  <a:p>
                    <a:endParaRPr lang="en-US" sz="1799"/>
                  </a:p>
                </p:txBody>
              </p:sp>
            </p:grpSp>
            <p:grpSp>
              <p:nvGrpSpPr>
                <p:cNvPr id="30" name="Graphic 503">
                  <a:extLst>
                    <a:ext uri="{FF2B5EF4-FFF2-40B4-BE49-F238E27FC236}">
                      <a16:creationId xmlns:a16="http://schemas.microsoft.com/office/drawing/2014/main" id="{98E617EB-429B-BD52-57DD-CD95185B1F79}"/>
                    </a:ext>
                  </a:extLst>
                </p:cNvPr>
                <p:cNvGrpSpPr/>
                <p:nvPr/>
              </p:nvGrpSpPr>
              <p:grpSpPr>
                <a:xfrm>
                  <a:off x="2362016" y="2746017"/>
                  <a:ext cx="369735" cy="644511"/>
                  <a:chOff x="2362016" y="2746017"/>
                  <a:chExt cx="369735" cy="644511"/>
                </a:xfrm>
                <a:grpFill/>
              </p:grpSpPr>
              <p:sp>
                <p:nvSpPr>
                  <p:cNvPr id="31" name="Freeform 2813">
                    <a:extLst>
                      <a:ext uri="{FF2B5EF4-FFF2-40B4-BE49-F238E27FC236}">
                        <a16:creationId xmlns:a16="http://schemas.microsoft.com/office/drawing/2014/main" id="{D2A9812C-D559-BB61-7589-89632802FEA2}"/>
                      </a:ext>
                    </a:extLst>
                  </p:cNvPr>
                  <p:cNvSpPr/>
                  <p:nvPr/>
                </p:nvSpPr>
                <p:spPr>
                  <a:xfrm>
                    <a:off x="2362016" y="2746017"/>
                    <a:ext cx="356288" cy="542312"/>
                  </a:xfrm>
                  <a:custGeom>
                    <a:avLst/>
                    <a:gdLst>
                      <a:gd name="connsiteX0" fmla="*/ 353230 w 356288"/>
                      <a:gd name="connsiteY0" fmla="*/ 540664 h 542312"/>
                      <a:gd name="connsiteX1" fmla="*/ 326820 w 356288"/>
                      <a:gd name="connsiteY1" fmla="*/ 389014 h 542312"/>
                      <a:gd name="connsiteX2" fmla="*/ 224482 w 356288"/>
                      <a:gd name="connsiteY2" fmla="*/ 341212 h 542312"/>
                      <a:gd name="connsiteX3" fmla="*/ 165061 w 356288"/>
                      <a:gd name="connsiteY3" fmla="*/ 281870 h 542312"/>
                      <a:gd name="connsiteX4" fmla="*/ 112241 w 356288"/>
                      <a:gd name="connsiteY4" fmla="*/ 267035 h 542312"/>
                      <a:gd name="connsiteX5" fmla="*/ 89133 w 356288"/>
                      <a:gd name="connsiteY5" fmla="*/ 90660 h 542312"/>
                      <a:gd name="connsiteX6" fmla="*/ 24759 w 356288"/>
                      <a:gd name="connsiteY6" fmla="*/ 0 h 542312"/>
                      <a:gd name="connsiteX7" fmla="*/ 0 w 356288"/>
                      <a:gd name="connsiteY7" fmla="*/ 24725 h 542312"/>
                      <a:gd name="connsiteX8" fmla="*/ 0 w 356288"/>
                      <a:gd name="connsiteY8" fmla="*/ 342860 h 542312"/>
                      <a:gd name="connsiteX9" fmla="*/ 13205 w 356288"/>
                      <a:gd name="connsiteY9" fmla="*/ 374179 h 542312"/>
                      <a:gd name="connsiteX10" fmla="*/ 181567 w 356288"/>
                      <a:gd name="connsiteY10" fmla="*/ 542313 h 54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6288" h="542312">
                        <a:moveTo>
                          <a:pt x="353230" y="540664"/>
                        </a:moveTo>
                        <a:cubicBezTo>
                          <a:pt x="358181" y="471433"/>
                          <a:pt x="361483" y="423630"/>
                          <a:pt x="326820" y="389014"/>
                        </a:cubicBezTo>
                        <a:cubicBezTo>
                          <a:pt x="297109" y="359344"/>
                          <a:pt x="277302" y="352750"/>
                          <a:pt x="224482" y="341212"/>
                        </a:cubicBezTo>
                        <a:lnTo>
                          <a:pt x="165061" y="281870"/>
                        </a:lnTo>
                        <a:cubicBezTo>
                          <a:pt x="153506" y="270332"/>
                          <a:pt x="132048" y="265387"/>
                          <a:pt x="112241" y="267035"/>
                        </a:cubicBezTo>
                        <a:lnTo>
                          <a:pt x="89133" y="90660"/>
                        </a:lnTo>
                        <a:cubicBezTo>
                          <a:pt x="79229" y="32967"/>
                          <a:pt x="52819" y="1648"/>
                          <a:pt x="24759" y="0"/>
                        </a:cubicBezTo>
                        <a:cubicBezTo>
                          <a:pt x="11554" y="0"/>
                          <a:pt x="0" y="9890"/>
                          <a:pt x="0" y="24725"/>
                        </a:cubicBezTo>
                        <a:lnTo>
                          <a:pt x="0" y="342860"/>
                        </a:lnTo>
                        <a:cubicBezTo>
                          <a:pt x="0" y="354398"/>
                          <a:pt x="4952" y="365937"/>
                          <a:pt x="13205" y="374179"/>
                        </a:cubicBezTo>
                        <a:lnTo>
                          <a:pt x="181567" y="542313"/>
                        </a:lnTo>
                      </a:path>
                    </a:pathLst>
                  </a:custGeom>
                  <a:grpFill/>
                  <a:ln w="16501" cap="rnd">
                    <a:solidFill>
                      <a:srgbClr val="000000"/>
                    </a:solidFill>
                    <a:prstDash val="solid"/>
                    <a:round/>
                  </a:ln>
                </p:spPr>
                <p:txBody>
                  <a:bodyPr rtlCol="0" anchor="ctr"/>
                  <a:lstStyle/>
                  <a:p>
                    <a:endParaRPr lang="en-US" sz="1799"/>
                  </a:p>
                </p:txBody>
              </p:sp>
              <p:sp>
                <p:nvSpPr>
                  <p:cNvPr id="32" name="Freeform 2814">
                    <a:extLst>
                      <a:ext uri="{FF2B5EF4-FFF2-40B4-BE49-F238E27FC236}">
                        <a16:creationId xmlns:a16="http://schemas.microsoft.com/office/drawing/2014/main" id="{602D1BD6-AE5A-8EEB-866C-8C93F6BA1E86}"/>
                      </a:ext>
                    </a:extLst>
                  </p:cNvPr>
                  <p:cNvSpPr/>
                  <p:nvPr/>
                </p:nvSpPr>
                <p:spPr>
                  <a:xfrm>
                    <a:off x="2497366" y="3289977"/>
                    <a:ext cx="234385" cy="100550"/>
                  </a:xfrm>
                  <a:custGeom>
                    <a:avLst/>
                    <a:gdLst>
                      <a:gd name="connsiteX0" fmla="*/ 0 w 234385"/>
                      <a:gd name="connsiteY0" fmla="*/ 0 h 100550"/>
                      <a:gd name="connsiteX1" fmla="*/ 234386 w 234385"/>
                      <a:gd name="connsiteY1" fmla="*/ 0 h 100550"/>
                      <a:gd name="connsiteX2" fmla="*/ 234386 w 234385"/>
                      <a:gd name="connsiteY2" fmla="*/ 100550 h 100550"/>
                      <a:gd name="connsiteX3" fmla="*/ 0 w 234385"/>
                      <a:gd name="connsiteY3" fmla="*/ 100550 h 100550"/>
                    </a:gdLst>
                    <a:ahLst/>
                    <a:cxnLst>
                      <a:cxn ang="0">
                        <a:pos x="connsiteX0" y="connsiteY0"/>
                      </a:cxn>
                      <a:cxn ang="0">
                        <a:pos x="connsiteX1" y="connsiteY1"/>
                      </a:cxn>
                      <a:cxn ang="0">
                        <a:pos x="connsiteX2" y="connsiteY2"/>
                      </a:cxn>
                      <a:cxn ang="0">
                        <a:pos x="connsiteX3" y="connsiteY3"/>
                      </a:cxn>
                    </a:cxnLst>
                    <a:rect l="l" t="t" r="r" b="b"/>
                    <a:pathLst>
                      <a:path w="234385" h="100550">
                        <a:moveTo>
                          <a:pt x="0" y="0"/>
                        </a:moveTo>
                        <a:lnTo>
                          <a:pt x="234386" y="0"/>
                        </a:lnTo>
                        <a:lnTo>
                          <a:pt x="234386" y="100550"/>
                        </a:lnTo>
                        <a:lnTo>
                          <a:pt x="0" y="100550"/>
                        </a:lnTo>
                        <a:close/>
                      </a:path>
                    </a:pathLst>
                  </a:custGeom>
                  <a:grpFill/>
                  <a:ln w="16501" cap="rnd">
                    <a:solidFill>
                      <a:srgbClr val="000000"/>
                    </a:solidFill>
                    <a:prstDash val="solid"/>
                    <a:round/>
                  </a:ln>
                </p:spPr>
                <p:txBody>
                  <a:bodyPr rtlCol="0" anchor="ctr"/>
                  <a:lstStyle/>
                  <a:p>
                    <a:endParaRPr lang="en-US" sz="1799"/>
                  </a:p>
                </p:txBody>
              </p:sp>
              <p:sp>
                <p:nvSpPr>
                  <p:cNvPr id="33" name="Freeform 2815">
                    <a:extLst>
                      <a:ext uri="{FF2B5EF4-FFF2-40B4-BE49-F238E27FC236}">
                        <a16:creationId xmlns:a16="http://schemas.microsoft.com/office/drawing/2014/main" id="{F9A4D8F4-C2AD-ADF3-F638-E9B964B86041}"/>
                      </a:ext>
                    </a:extLst>
                  </p:cNvPr>
                  <p:cNvSpPr/>
                  <p:nvPr/>
                </p:nvSpPr>
                <p:spPr>
                  <a:xfrm>
                    <a:off x="2435533" y="3014700"/>
                    <a:ext cx="108050" cy="140111"/>
                  </a:xfrm>
                  <a:custGeom>
                    <a:avLst/>
                    <a:gdLst>
                      <a:gd name="connsiteX0" fmla="*/ 37074 w 108050"/>
                      <a:gd name="connsiteY0" fmla="*/ 0 h 140111"/>
                      <a:gd name="connsiteX1" fmla="*/ 15616 w 108050"/>
                      <a:gd name="connsiteY1" fmla="*/ 6593 h 140111"/>
                      <a:gd name="connsiteX2" fmla="*/ 4062 w 108050"/>
                      <a:gd name="connsiteY2" fmla="*/ 36264 h 140111"/>
                      <a:gd name="connsiteX3" fmla="*/ 108050 w 108050"/>
                      <a:gd name="connsiteY3" fmla="*/ 140111 h 140111"/>
                    </a:gdLst>
                    <a:ahLst/>
                    <a:cxnLst>
                      <a:cxn ang="0">
                        <a:pos x="connsiteX0" y="connsiteY0"/>
                      </a:cxn>
                      <a:cxn ang="0">
                        <a:pos x="connsiteX1" y="connsiteY1"/>
                      </a:cxn>
                      <a:cxn ang="0">
                        <a:pos x="connsiteX2" y="connsiteY2"/>
                      </a:cxn>
                      <a:cxn ang="0">
                        <a:pos x="connsiteX3" y="connsiteY3"/>
                      </a:cxn>
                    </a:cxnLst>
                    <a:rect l="l" t="t" r="r" b="b"/>
                    <a:pathLst>
                      <a:path w="108050" h="140111">
                        <a:moveTo>
                          <a:pt x="37074" y="0"/>
                        </a:moveTo>
                        <a:cubicBezTo>
                          <a:pt x="28821" y="0"/>
                          <a:pt x="22218" y="3296"/>
                          <a:pt x="15616" y="6593"/>
                        </a:cubicBezTo>
                        <a:cubicBezTo>
                          <a:pt x="4062" y="11538"/>
                          <a:pt x="-5842" y="24725"/>
                          <a:pt x="4062" y="36264"/>
                        </a:cubicBezTo>
                        <a:lnTo>
                          <a:pt x="108050" y="140111"/>
                        </a:lnTo>
                      </a:path>
                    </a:pathLst>
                  </a:custGeom>
                  <a:grpFill/>
                  <a:ln w="16501" cap="rnd">
                    <a:solidFill>
                      <a:srgbClr val="000000"/>
                    </a:solidFill>
                    <a:prstDash val="solid"/>
                    <a:round/>
                  </a:ln>
                </p:spPr>
                <p:txBody>
                  <a:bodyPr rtlCol="0" anchor="ctr"/>
                  <a:lstStyle/>
                  <a:p>
                    <a:endParaRPr lang="en-US" sz="1799"/>
                  </a:p>
                </p:txBody>
              </p:sp>
            </p:grpSp>
          </p:grpSp>
        </p:grpSp>
      </p:grpSp>
    </p:spTree>
    <p:extLst>
      <p:ext uri="{BB962C8B-B14F-4D97-AF65-F5344CB8AC3E}">
        <p14:creationId xmlns:p14="http://schemas.microsoft.com/office/powerpoint/2010/main" val="33720616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35DAD-1FEA-60D5-1D02-0772842CB599}"/>
            </a:ext>
          </a:extLst>
        </p:cNvPr>
        <p:cNvGrpSpPr/>
        <p:nvPr/>
      </p:nvGrpSpPr>
      <p:grpSpPr>
        <a:xfrm>
          <a:off x="0" y="0"/>
          <a:ext cx="0" cy="0"/>
          <a:chOff x="0" y="0"/>
          <a:chExt cx="0" cy="0"/>
        </a:xfrm>
      </p:grpSpPr>
      <p:sp>
        <p:nvSpPr>
          <p:cNvPr id="18" name="Text Placeholder 4">
            <a:extLst>
              <a:ext uri="{FF2B5EF4-FFF2-40B4-BE49-F238E27FC236}">
                <a16:creationId xmlns:a16="http://schemas.microsoft.com/office/drawing/2014/main" id="{E8445479-295C-A321-14C3-5911A2BCB878}"/>
              </a:ext>
            </a:extLst>
          </p:cNvPr>
          <p:cNvSpPr>
            <a:spLocks noGrp="1"/>
          </p:cNvSpPr>
          <p:nvPr>
            <p:ph type="body" sz="quarter" idx="18"/>
          </p:nvPr>
        </p:nvSpPr>
        <p:spPr>
          <a:xfrm>
            <a:off x="423359" y="2016882"/>
            <a:ext cx="2467326" cy="1049221"/>
          </a:xfrm>
        </p:spPr>
        <p:txBody>
          <a:bodyPr/>
          <a:lstStyle/>
          <a:p>
            <a:pPr>
              <a:lnSpc>
                <a:spcPts val="3740"/>
              </a:lnSpc>
            </a:pPr>
            <a:r>
              <a:rPr lang="en-US" sz="4400" b="1" dirty="0"/>
              <a:t>Growing Tend</a:t>
            </a:r>
          </a:p>
        </p:txBody>
      </p:sp>
      <p:sp>
        <p:nvSpPr>
          <p:cNvPr id="19" name="Text Placeholder 5">
            <a:extLst>
              <a:ext uri="{FF2B5EF4-FFF2-40B4-BE49-F238E27FC236}">
                <a16:creationId xmlns:a16="http://schemas.microsoft.com/office/drawing/2014/main" id="{0D1B61B8-4FCF-7815-9340-69DDE9C1FE5C}"/>
              </a:ext>
            </a:extLst>
          </p:cNvPr>
          <p:cNvSpPr>
            <a:spLocks noGrp="1"/>
          </p:cNvSpPr>
          <p:nvPr>
            <p:ph type="body" sz="quarter" idx="19"/>
          </p:nvPr>
        </p:nvSpPr>
        <p:spPr>
          <a:xfrm>
            <a:off x="423358" y="941779"/>
            <a:ext cx="1197303" cy="385564"/>
          </a:xfrm>
        </p:spPr>
        <p:txBody>
          <a:bodyPr/>
          <a:lstStyle/>
          <a:p>
            <a:r>
              <a:rPr lang="en-US" dirty="0"/>
              <a:t>03</a:t>
            </a:r>
          </a:p>
        </p:txBody>
      </p:sp>
      <p:sp>
        <p:nvSpPr>
          <p:cNvPr id="20" name="Text Placeholder 6">
            <a:extLst>
              <a:ext uri="{FF2B5EF4-FFF2-40B4-BE49-F238E27FC236}">
                <a16:creationId xmlns:a16="http://schemas.microsoft.com/office/drawing/2014/main" id="{025CF260-B5F8-6659-020B-F82E6A3DD464}"/>
              </a:ext>
            </a:extLst>
          </p:cNvPr>
          <p:cNvSpPr>
            <a:spLocks noGrp="1"/>
          </p:cNvSpPr>
          <p:nvPr>
            <p:ph type="body" sz="quarter" idx="16"/>
          </p:nvPr>
        </p:nvSpPr>
        <p:spPr>
          <a:xfrm>
            <a:off x="4055218" y="539952"/>
            <a:ext cx="6312464" cy="803654"/>
          </a:xfrm>
          <a:prstGeom prst="rect">
            <a:avLst/>
          </a:prstGeom>
        </p:spPr>
        <p:txBody>
          <a:bodyPr/>
          <a:lstStyle/>
          <a:p>
            <a:pPr>
              <a:lnSpc>
                <a:spcPts val="2960"/>
              </a:lnSpc>
            </a:pPr>
            <a:r>
              <a:rPr lang="en-GB" sz="3600" dirty="0">
                <a:solidFill>
                  <a:srgbClr val="EC7C69"/>
                </a:solidFill>
              </a:rPr>
              <a:t>Wellness, Reconnection and Nature-Centric Experiences</a:t>
            </a:r>
          </a:p>
        </p:txBody>
      </p:sp>
      <p:sp>
        <p:nvSpPr>
          <p:cNvPr id="21" name="Text Placeholder 3">
            <a:extLst>
              <a:ext uri="{FF2B5EF4-FFF2-40B4-BE49-F238E27FC236}">
                <a16:creationId xmlns:a16="http://schemas.microsoft.com/office/drawing/2014/main" id="{574CAE32-11BF-D526-21CC-96CEA03FD6FB}"/>
              </a:ext>
            </a:extLst>
          </p:cNvPr>
          <p:cNvSpPr>
            <a:spLocks noGrp="1"/>
          </p:cNvSpPr>
          <p:nvPr>
            <p:ph type="body" sz="quarter" idx="21"/>
          </p:nvPr>
        </p:nvSpPr>
        <p:spPr>
          <a:xfrm>
            <a:off x="4055218" y="2016882"/>
            <a:ext cx="7032802" cy="3773184"/>
          </a:xfrm>
          <a:prstGeom prst="rect">
            <a:avLst/>
          </a:prstGeom>
        </p:spPr>
        <p:txBody>
          <a:bodyPr lIns="91440" tIns="45720" rIns="91440" bIns="45720" anchor="t"/>
          <a:lstStyle/>
          <a:p>
            <a:pPr>
              <a:lnSpc>
                <a:spcPts val="2480"/>
              </a:lnSpc>
            </a:pPr>
            <a:r>
              <a:rPr lang="en-US" sz="2400" b="1" dirty="0">
                <a:solidFill>
                  <a:srgbClr val="459597"/>
                </a:solidFill>
              </a:rPr>
              <a:t>Activities </a:t>
            </a:r>
          </a:p>
          <a:p>
            <a:pPr>
              <a:lnSpc>
                <a:spcPts val="2480"/>
              </a:lnSpc>
            </a:pPr>
            <a:r>
              <a:rPr lang="en-US" dirty="0"/>
              <a:t>Activities like </a:t>
            </a:r>
            <a:r>
              <a:rPr lang="en-US" b="1" dirty="0"/>
              <a:t>forest bathing, eco-tours, and wellness hikes </a:t>
            </a:r>
            <a:r>
              <a:rPr lang="en-US" dirty="0"/>
              <a:t>are popular among those seeking a tranquil retreat away from urban chaos. </a:t>
            </a:r>
          </a:p>
          <a:p>
            <a:pPr>
              <a:lnSpc>
                <a:spcPts val="2480"/>
              </a:lnSpc>
            </a:pPr>
            <a:endParaRPr lang="en-US" dirty="0"/>
          </a:p>
          <a:p>
            <a:pPr>
              <a:lnSpc>
                <a:spcPts val="2480"/>
              </a:lnSpc>
            </a:pPr>
            <a:r>
              <a:rPr lang="en-US" dirty="0"/>
              <a:t>These experiences </a:t>
            </a:r>
            <a:r>
              <a:rPr lang="en-US" b="1" dirty="0"/>
              <a:t>promote well-being </a:t>
            </a:r>
            <a:r>
              <a:rPr lang="en-US" dirty="0"/>
              <a:t>by leveraging the </a:t>
            </a:r>
            <a:r>
              <a:rPr lang="en-US" b="1" dirty="0"/>
              <a:t>natural healing </a:t>
            </a:r>
            <a:r>
              <a:rPr lang="en-US" dirty="0"/>
              <a:t>properties of serene environments, offering a profound </a:t>
            </a:r>
            <a:r>
              <a:rPr lang="en-US" b="1" dirty="0"/>
              <a:t>sense of calm and </a:t>
            </a:r>
            <a:r>
              <a:rPr lang="en-US" b="1" dirty="0" err="1"/>
              <a:t>revitalisation</a:t>
            </a:r>
            <a:r>
              <a:rPr lang="en-US" dirty="0"/>
              <a:t>. This is covered in greater detail later in this Module. </a:t>
            </a:r>
          </a:p>
          <a:p>
            <a:pPr>
              <a:lnSpc>
                <a:spcPts val="2480"/>
              </a:lnSpc>
            </a:pPr>
            <a:endParaRPr lang="en-US" dirty="0"/>
          </a:p>
          <a:p>
            <a:pPr>
              <a:lnSpc>
                <a:spcPts val="2480"/>
              </a:lnSpc>
            </a:pPr>
            <a:endParaRPr lang="en-US" dirty="0"/>
          </a:p>
          <a:p>
            <a:pPr>
              <a:lnSpc>
                <a:spcPts val="2480"/>
              </a:lnSpc>
            </a:pPr>
            <a:r>
              <a:rPr lang="en-IE" dirty="0"/>
              <a:t> </a:t>
            </a:r>
          </a:p>
        </p:txBody>
      </p:sp>
      <p:sp>
        <p:nvSpPr>
          <p:cNvPr id="22" name="Slide Number Placeholder 5">
            <a:extLst>
              <a:ext uri="{FF2B5EF4-FFF2-40B4-BE49-F238E27FC236}">
                <a16:creationId xmlns:a16="http://schemas.microsoft.com/office/drawing/2014/main" id="{01E760BC-2A9D-97D5-6A6E-1145A0E811F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69</a:t>
            </a:fld>
            <a:endParaRPr lang="fr-CA" sz="1200" dirty="0"/>
          </a:p>
        </p:txBody>
      </p:sp>
      <p:grpSp>
        <p:nvGrpSpPr>
          <p:cNvPr id="23" name="Graphic 503">
            <a:extLst>
              <a:ext uri="{FF2B5EF4-FFF2-40B4-BE49-F238E27FC236}">
                <a16:creationId xmlns:a16="http://schemas.microsoft.com/office/drawing/2014/main" id="{658A623C-1E0F-BDF4-787A-A926BCD16F51}"/>
              </a:ext>
            </a:extLst>
          </p:cNvPr>
          <p:cNvGrpSpPr/>
          <p:nvPr/>
        </p:nvGrpSpPr>
        <p:grpSpPr>
          <a:xfrm>
            <a:off x="813180" y="4580431"/>
            <a:ext cx="1177845" cy="1372635"/>
            <a:chOff x="2307546" y="2307551"/>
            <a:chExt cx="929291" cy="1082976"/>
          </a:xfrm>
          <a:noFill/>
        </p:grpSpPr>
        <p:grpSp>
          <p:nvGrpSpPr>
            <p:cNvPr id="24" name="Graphic 503">
              <a:extLst>
                <a:ext uri="{FF2B5EF4-FFF2-40B4-BE49-F238E27FC236}">
                  <a16:creationId xmlns:a16="http://schemas.microsoft.com/office/drawing/2014/main" id="{3B295937-685E-E3CC-D17A-837ADD8D9A23}"/>
                </a:ext>
              </a:extLst>
            </p:cNvPr>
            <p:cNvGrpSpPr/>
            <p:nvPr/>
          </p:nvGrpSpPr>
          <p:grpSpPr>
            <a:xfrm>
              <a:off x="2536980" y="2723928"/>
              <a:ext cx="470422" cy="276595"/>
              <a:chOff x="2536980" y="2723928"/>
              <a:chExt cx="470422" cy="276595"/>
            </a:xfrm>
            <a:grpFill/>
          </p:grpSpPr>
          <p:sp>
            <p:nvSpPr>
              <p:cNvPr id="37" name="Freeform 2819">
                <a:extLst>
                  <a:ext uri="{FF2B5EF4-FFF2-40B4-BE49-F238E27FC236}">
                    <a16:creationId xmlns:a16="http://schemas.microsoft.com/office/drawing/2014/main" id="{FD119D47-4300-073E-5C6A-83C30084A815}"/>
                  </a:ext>
                </a:extLst>
              </p:cNvPr>
              <p:cNvSpPr/>
              <p:nvPr/>
            </p:nvSpPr>
            <p:spPr>
              <a:xfrm>
                <a:off x="2536980" y="2924040"/>
                <a:ext cx="145253" cy="72528"/>
              </a:xfrm>
              <a:custGeom>
                <a:avLst/>
                <a:gdLst>
                  <a:gd name="connsiteX0" fmla="*/ 145253 w 145253"/>
                  <a:gd name="connsiteY0" fmla="*/ 72528 h 72528"/>
                  <a:gd name="connsiteX1" fmla="*/ 0 w 145253"/>
                  <a:gd name="connsiteY1" fmla="*/ 0 h 72528"/>
                </a:gdLst>
                <a:ahLst/>
                <a:cxnLst>
                  <a:cxn ang="0">
                    <a:pos x="connsiteX0" y="connsiteY0"/>
                  </a:cxn>
                  <a:cxn ang="0">
                    <a:pos x="connsiteX1" y="connsiteY1"/>
                  </a:cxn>
                </a:cxnLst>
                <a:rect l="l" t="t" r="r" b="b"/>
                <a:pathLst>
                  <a:path w="145253" h="72528">
                    <a:moveTo>
                      <a:pt x="145253" y="72528"/>
                    </a:moveTo>
                    <a:cubicBezTo>
                      <a:pt x="92434" y="64286"/>
                      <a:pt x="41265" y="39561"/>
                      <a:pt x="0" y="0"/>
                    </a:cubicBezTo>
                  </a:path>
                </a:pathLst>
              </a:custGeom>
              <a:grpFill/>
              <a:ln w="16501" cap="rnd">
                <a:solidFill>
                  <a:srgbClr val="000000"/>
                </a:solidFill>
                <a:prstDash val="solid"/>
                <a:round/>
              </a:ln>
            </p:spPr>
            <p:txBody>
              <a:bodyPr rtlCol="0" anchor="ctr"/>
              <a:lstStyle/>
              <a:p>
                <a:endParaRPr lang="en-US" sz="1799"/>
              </a:p>
            </p:txBody>
          </p:sp>
          <p:sp>
            <p:nvSpPr>
              <p:cNvPr id="38" name="Freeform 2820">
                <a:extLst>
                  <a:ext uri="{FF2B5EF4-FFF2-40B4-BE49-F238E27FC236}">
                    <a16:creationId xmlns:a16="http://schemas.microsoft.com/office/drawing/2014/main" id="{710BB438-36AF-1FCC-AF1F-9A513C6044A9}"/>
                  </a:ext>
                </a:extLst>
              </p:cNvPr>
              <p:cNvSpPr/>
              <p:nvPr/>
            </p:nvSpPr>
            <p:spPr>
              <a:xfrm>
                <a:off x="2682234" y="2723928"/>
                <a:ext cx="325169" cy="276595"/>
              </a:xfrm>
              <a:custGeom>
                <a:avLst/>
                <a:gdLst>
                  <a:gd name="connsiteX0" fmla="*/ 100687 w 325169"/>
                  <a:gd name="connsiteY0" fmla="*/ 63297 h 276595"/>
                  <a:gd name="connsiteX1" fmla="*/ 0 w 325169"/>
                  <a:gd name="connsiteY1" fmla="*/ 272640 h 276595"/>
                  <a:gd name="connsiteX2" fmla="*/ 224482 w 325169"/>
                  <a:gd name="connsiteY2" fmla="*/ 213299 h 276595"/>
                  <a:gd name="connsiteX3" fmla="*/ 325169 w 325169"/>
                  <a:gd name="connsiteY3" fmla="*/ 3956 h 276595"/>
                  <a:gd name="connsiteX4" fmla="*/ 100687 w 325169"/>
                  <a:gd name="connsiteY4" fmla="*/ 63297 h 276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169" h="276595">
                    <a:moveTo>
                      <a:pt x="100687" y="63297"/>
                    </a:moveTo>
                    <a:cubicBezTo>
                      <a:pt x="36313" y="117693"/>
                      <a:pt x="1651" y="195166"/>
                      <a:pt x="0" y="272640"/>
                    </a:cubicBezTo>
                    <a:cubicBezTo>
                      <a:pt x="77578" y="285827"/>
                      <a:pt x="160109" y="266046"/>
                      <a:pt x="224482" y="213299"/>
                    </a:cubicBezTo>
                    <a:cubicBezTo>
                      <a:pt x="288856" y="158903"/>
                      <a:pt x="323519" y="81429"/>
                      <a:pt x="325169" y="3956"/>
                    </a:cubicBezTo>
                    <a:cubicBezTo>
                      <a:pt x="247591" y="-9231"/>
                      <a:pt x="165061" y="10550"/>
                      <a:pt x="100687" y="63297"/>
                    </a:cubicBezTo>
                    <a:close/>
                  </a:path>
                </a:pathLst>
              </a:custGeom>
              <a:solidFill>
                <a:srgbClr val="EC7C69"/>
              </a:solidFill>
              <a:ln w="16501" cap="rnd">
                <a:solidFill>
                  <a:srgbClr val="000000"/>
                </a:solidFill>
                <a:prstDash val="solid"/>
                <a:round/>
              </a:ln>
            </p:spPr>
            <p:txBody>
              <a:bodyPr rtlCol="0" anchor="ctr"/>
              <a:lstStyle/>
              <a:p>
                <a:endParaRPr lang="en-US" sz="1799"/>
              </a:p>
            </p:txBody>
          </p:sp>
        </p:grpSp>
        <p:sp>
          <p:nvSpPr>
            <p:cNvPr id="25" name="Freeform 2807">
              <a:extLst>
                <a:ext uri="{FF2B5EF4-FFF2-40B4-BE49-F238E27FC236}">
                  <a16:creationId xmlns:a16="http://schemas.microsoft.com/office/drawing/2014/main" id="{25BF8F0A-4267-2FA4-4989-9A394717FB8F}"/>
                </a:ext>
              </a:extLst>
            </p:cNvPr>
            <p:cNvSpPr/>
            <p:nvPr/>
          </p:nvSpPr>
          <p:spPr>
            <a:xfrm>
              <a:off x="2682234" y="2727885"/>
              <a:ext cx="323518" cy="268683"/>
            </a:xfrm>
            <a:custGeom>
              <a:avLst/>
              <a:gdLst>
                <a:gd name="connsiteX0" fmla="*/ 0 w 323518"/>
                <a:gd name="connsiteY0" fmla="*/ 268684 h 268683"/>
                <a:gd name="connsiteX1" fmla="*/ 323519 w 323518"/>
                <a:gd name="connsiteY1" fmla="*/ 0 h 268683"/>
              </a:gdLst>
              <a:ahLst/>
              <a:cxnLst>
                <a:cxn ang="0">
                  <a:pos x="connsiteX0" y="connsiteY0"/>
                </a:cxn>
                <a:cxn ang="0">
                  <a:pos x="connsiteX1" y="connsiteY1"/>
                </a:cxn>
              </a:cxnLst>
              <a:rect l="l" t="t" r="r" b="b"/>
              <a:pathLst>
                <a:path w="323518" h="268683">
                  <a:moveTo>
                    <a:pt x="0" y="268684"/>
                  </a:moveTo>
                  <a:lnTo>
                    <a:pt x="323519" y="0"/>
                  </a:lnTo>
                </a:path>
              </a:pathLst>
            </a:custGeom>
            <a:grpFill/>
            <a:ln w="16501" cap="rnd">
              <a:solidFill>
                <a:srgbClr val="000000"/>
              </a:solidFill>
              <a:prstDash val="solid"/>
              <a:round/>
            </a:ln>
          </p:spPr>
          <p:txBody>
            <a:bodyPr rtlCol="0" anchor="ctr"/>
            <a:lstStyle/>
            <a:p>
              <a:endParaRPr lang="en-US" sz="1799" dirty="0"/>
            </a:p>
          </p:txBody>
        </p:sp>
        <p:grpSp>
          <p:nvGrpSpPr>
            <p:cNvPr id="26" name="Graphic 503">
              <a:extLst>
                <a:ext uri="{FF2B5EF4-FFF2-40B4-BE49-F238E27FC236}">
                  <a16:creationId xmlns:a16="http://schemas.microsoft.com/office/drawing/2014/main" id="{EDD2A50F-FFCB-1B08-FD2F-AD1867512989}"/>
                </a:ext>
              </a:extLst>
            </p:cNvPr>
            <p:cNvGrpSpPr/>
            <p:nvPr/>
          </p:nvGrpSpPr>
          <p:grpSpPr>
            <a:xfrm>
              <a:off x="2307546" y="2307551"/>
              <a:ext cx="929291" cy="1082976"/>
              <a:chOff x="2307546" y="2307551"/>
              <a:chExt cx="929291" cy="1082976"/>
            </a:xfrm>
            <a:grpFill/>
          </p:grpSpPr>
          <p:sp>
            <p:nvSpPr>
              <p:cNvPr id="27" name="Freeform 2809">
                <a:extLst>
                  <a:ext uri="{FF2B5EF4-FFF2-40B4-BE49-F238E27FC236}">
                    <a16:creationId xmlns:a16="http://schemas.microsoft.com/office/drawing/2014/main" id="{7ED02746-696C-B423-5366-A95B6C7D112B}"/>
                  </a:ext>
                </a:extLst>
              </p:cNvPr>
              <p:cNvSpPr/>
              <p:nvPr/>
            </p:nvSpPr>
            <p:spPr>
              <a:xfrm>
                <a:off x="2307546" y="2307551"/>
                <a:ext cx="929291" cy="384069"/>
              </a:xfrm>
              <a:custGeom>
                <a:avLst/>
                <a:gdLst>
                  <a:gd name="connsiteX0" fmla="*/ 0 w 929291"/>
                  <a:gd name="connsiteY0" fmla="*/ 384069 h 384069"/>
                  <a:gd name="connsiteX1" fmla="*/ 463820 w 929291"/>
                  <a:gd name="connsiteY1" fmla="*/ 0 h 384069"/>
                  <a:gd name="connsiteX2" fmla="*/ 929291 w 929291"/>
                  <a:gd name="connsiteY2" fmla="*/ 384069 h 384069"/>
                  <a:gd name="connsiteX3" fmla="*/ 784038 w 929291"/>
                  <a:gd name="connsiteY3" fmla="*/ 384069 h 384069"/>
                  <a:gd name="connsiteX4" fmla="*/ 462170 w 929291"/>
                  <a:gd name="connsiteY4" fmla="*/ 121979 h 384069"/>
                  <a:gd name="connsiteX5" fmla="*/ 145253 w 929291"/>
                  <a:gd name="connsiteY5" fmla="*/ 384069 h 384069"/>
                  <a:gd name="connsiteX6" fmla="*/ 0 w 929291"/>
                  <a:gd name="connsiteY6" fmla="*/ 384069 h 384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9291" h="384069">
                    <a:moveTo>
                      <a:pt x="0" y="384069"/>
                    </a:moveTo>
                    <a:lnTo>
                      <a:pt x="463820" y="0"/>
                    </a:lnTo>
                    <a:lnTo>
                      <a:pt x="929291" y="384069"/>
                    </a:lnTo>
                    <a:lnTo>
                      <a:pt x="784038" y="384069"/>
                    </a:lnTo>
                    <a:lnTo>
                      <a:pt x="462170" y="121979"/>
                    </a:lnTo>
                    <a:lnTo>
                      <a:pt x="145253" y="384069"/>
                    </a:lnTo>
                    <a:lnTo>
                      <a:pt x="0" y="384069"/>
                    </a:lnTo>
                    <a:close/>
                  </a:path>
                </a:pathLst>
              </a:custGeom>
              <a:grpFill/>
              <a:ln w="16501" cap="rnd">
                <a:solidFill>
                  <a:srgbClr val="000000"/>
                </a:solidFill>
                <a:prstDash val="solid"/>
                <a:round/>
              </a:ln>
            </p:spPr>
            <p:txBody>
              <a:bodyPr rtlCol="0" anchor="ctr"/>
              <a:lstStyle/>
              <a:p>
                <a:endParaRPr lang="en-US" sz="1799"/>
              </a:p>
            </p:txBody>
          </p:sp>
          <p:grpSp>
            <p:nvGrpSpPr>
              <p:cNvPr id="28" name="Graphic 503">
                <a:extLst>
                  <a:ext uri="{FF2B5EF4-FFF2-40B4-BE49-F238E27FC236}">
                    <a16:creationId xmlns:a16="http://schemas.microsoft.com/office/drawing/2014/main" id="{BBBA2597-C914-5F84-DD2D-0AEAF5F2763D}"/>
                  </a:ext>
                </a:extLst>
              </p:cNvPr>
              <p:cNvGrpSpPr/>
              <p:nvPr/>
            </p:nvGrpSpPr>
            <p:grpSpPr>
              <a:xfrm>
                <a:off x="2362016" y="2746017"/>
                <a:ext cx="820350" cy="644511"/>
                <a:chOff x="2362016" y="2746017"/>
                <a:chExt cx="820350" cy="644511"/>
              </a:xfrm>
              <a:grpFill/>
            </p:grpSpPr>
            <p:grpSp>
              <p:nvGrpSpPr>
                <p:cNvPr id="29" name="Graphic 503">
                  <a:extLst>
                    <a:ext uri="{FF2B5EF4-FFF2-40B4-BE49-F238E27FC236}">
                      <a16:creationId xmlns:a16="http://schemas.microsoft.com/office/drawing/2014/main" id="{42D10D4D-E42F-EF7F-E788-28E482779099}"/>
                    </a:ext>
                  </a:extLst>
                </p:cNvPr>
                <p:cNvGrpSpPr/>
                <p:nvPr/>
              </p:nvGrpSpPr>
              <p:grpSpPr>
                <a:xfrm>
                  <a:off x="2810981" y="2747665"/>
                  <a:ext cx="371386" cy="642862"/>
                  <a:chOff x="2810981" y="2747665"/>
                  <a:chExt cx="371386" cy="642862"/>
                </a:xfrm>
                <a:grpFill/>
              </p:grpSpPr>
              <p:sp>
                <p:nvSpPr>
                  <p:cNvPr id="34" name="Freeform 2816">
                    <a:extLst>
                      <a:ext uri="{FF2B5EF4-FFF2-40B4-BE49-F238E27FC236}">
                        <a16:creationId xmlns:a16="http://schemas.microsoft.com/office/drawing/2014/main" id="{E7C9C50E-07B2-1BEF-8FE6-6BBF8753212F}"/>
                      </a:ext>
                    </a:extLst>
                  </p:cNvPr>
                  <p:cNvSpPr/>
                  <p:nvPr/>
                </p:nvSpPr>
                <p:spPr>
                  <a:xfrm>
                    <a:off x="2826079" y="2747665"/>
                    <a:ext cx="356288" cy="543960"/>
                  </a:xfrm>
                  <a:custGeom>
                    <a:avLst/>
                    <a:gdLst>
                      <a:gd name="connsiteX0" fmla="*/ 174722 w 356288"/>
                      <a:gd name="connsiteY0" fmla="*/ 542312 h 543960"/>
                      <a:gd name="connsiteX1" fmla="*/ 343083 w 356288"/>
                      <a:gd name="connsiteY1" fmla="*/ 374179 h 543960"/>
                      <a:gd name="connsiteX2" fmla="*/ 356288 w 356288"/>
                      <a:gd name="connsiteY2" fmla="*/ 342860 h 543960"/>
                      <a:gd name="connsiteX3" fmla="*/ 356288 w 356288"/>
                      <a:gd name="connsiteY3" fmla="*/ 24725 h 543960"/>
                      <a:gd name="connsiteX4" fmla="*/ 331529 w 356288"/>
                      <a:gd name="connsiteY4" fmla="*/ 0 h 543960"/>
                      <a:gd name="connsiteX5" fmla="*/ 267155 w 356288"/>
                      <a:gd name="connsiteY5" fmla="*/ 90660 h 543960"/>
                      <a:gd name="connsiteX6" fmla="*/ 244047 w 356288"/>
                      <a:gd name="connsiteY6" fmla="*/ 267035 h 543960"/>
                      <a:gd name="connsiteX7" fmla="*/ 191228 w 356288"/>
                      <a:gd name="connsiteY7" fmla="*/ 281871 h 543960"/>
                      <a:gd name="connsiteX8" fmla="*/ 131806 w 356288"/>
                      <a:gd name="connsiteY8" fmla="*/ 341212 h 543960"/>
                      <a:gd name="connsiteX9" fmla="*/ 29468 w 356288"/>
                      <a:gd name="connsiteY9" fmla="*/ 389014 h 543960"/>
                      <a:gd name="connsiteX10" fmla="*/ 3058 w 356288"/>
                      <a:gd name="connsiteY10" fmla="*/ 543961 h 543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6288" h="543960">
                        <a:moveTo>
                          <a:pt x="174722" y="542312"/>
                        </a:moveTo>
                        <a:lnTo>
                          <a:pt x="343083" y="374179"/>
                        </a:lnTo>
                        <a:cubicBezTo>
                          <a:pt x="351336" y="365937"/>
                          <a:pt x="356288" y="354399"/>
                          <a:pt x="356288" y="342860"/>
                        </a:cubicBezTo>
                        <a:lnTo>
                          <a:pt x="356288" y="24725"/>
                        </a:lnTo>
                        <a:cubicBezTo>
                          <a:pt x="356288" y="11539"/>
                          <a:pt x="344734" y="0"/>
                          <a:pt x="331529" y="0"/>
                        </a:cubicBezTo>
                        <a:cubicBezTo>
                          <a:pt x="303469" y="1648"/>
                          <a:pt x="277059" y="31319"/>
                          <a:pt x="267155" y="90660"/>
                        </a:cubicBezTo>
                        <a:lnTo>
                          <a:pt x="244047" y="267035"/>
                        </a:lnTo>
                        <a:cubicBezTo>
                          <a:pt x="224240" y="265387"/>
                          <a:pt x="202782" y="270332"/>
                          <a:pt x="191228" y="281871"/>
                        </a:cubicBezTo>
                        <a:lnTo>
                          <a:pt x="131806" y="341212"/>
                        </a:lnTo>
                        <a:cubicBezTo>
                          <a:pt x="77336" y="352750"/>
                          <a:pt x="57528" y="359344"/>
                          <a:pt x="29468" y="389014"/>
                        </a:cubicBezTo>
                        <a:cubicBezTo>
                          <a:pt x="-5195" y="423630"/>
                          <a:pt x="-1893" y="473081"/>
                          <a:pt x="3058" y="543961"/>
                        </a:cubicBezTo>
                      </a:path>
                    </a:pathLst>
                  </a:custGeom>
                  <a:grpFill/>
                  <a:ln w="16501" cap="rnd">
                    <a:solidFill>
                      <a:srgbClr val="000000"/>
                    </a:solidFill>
                    <a:prstDash val="solid"/>
                    <a:round/>
                  </a:ln>
                </p:spPr>
                <p:txBody>
                  <a:bodyPr rtlCol="0" anchor="ctr"/>
                  <a:lstStyle/>
                  <a:p>
                    <a:endParaRPr lang="en-US" sz="1799"/>
                  </a:p>
                </p:txBody>
              </p:sp>
              <p:sp>
                <p:nvSpPr>
                  <p:cNvPr id="35" name="Freeform 2817">
                    <a:extLst>
                      <a:ext uri="{FF2B5EF4-FFF2-40B4-BE49-F238E27FC236}">
                        <a16:creationId xmlns:a16="http://schemas.microsoft.com/office/drawing/2014/main" id="{5616DDC8-DF1A-D250-8A29-609BB153DCC3}"/>
                      </a:ext>
                    </a:extLst>
                  </p:cNvPr>
                  <p:cNvSpPr/>
                  <p:nvPr/>
                </p:nvSpPr>
                <p:spPr>
                  <a:xfrm>
                    <a:off x="2810981" y="3289977"/>
                    <a:ext cx="234385" cy="100550"/>
                  </a:xfrm>
                  <a:custGeom>
                    <a:avLst/>
                    <a:gdLst>
                      <a:gd name="connsiteX0" fmla="*/ 0 w 234385"/>
                      <a:gd name="connsiteY0" fmla="*/ 0 h 100550"/>
                      <a:gd name="connsiteX1" fmla="*/ 234386 w 234385"/>
                      <a:gd name="connsiteY1" fmla="*/ 0 h 100550"/>
                      <a:gd name="connsiteX2" fmla="*/ 234386 w 234385"/>
                      <a:gd name="connsiteY2" fmla="*/ 100550 h 100550"/>
                      <a:gd name="connsiteX3" fmla="*/ 0 w 234385"/>
                      <a:gd name="connsiteY3" fmla="*/ 100550 h 100550"/>
                    </a:gdLst>
                    <a:ahLst/>
                    <a:cxnLst>
                      <a:cxn ang="0">
                        <a:pos x="connsiteX0" y="connsiteY0"/>
                      </a:cxn>
                      <a:cxn ang="0">
                        <a:pos x="connsiteX1" y="connsiteY1"/>
                      </a:cxn>
                      <a:cxn ang="0">
                        <a:pos x="connsiteX2" y="connsiteY2"/>
                      </a:cxn>
                      <a:cxn ang="0">
                        <a:pos x="connsiteX3" y="connsiteY3"/>
                      </a:cxn>
                    </a:cxnLst>
                    <a:rect l="l" t="t" r="r" b="b"/>
                    <a:pathLst>
                      <a:path w="234385" h="100550">
                        <a:moveTo>
                          <a:pt x="0" y="0"/>
                        </a:moveTo>
                        <a:lnTo>
                          <a:pt x="234386" y="0"/>
                        </a:lnTo>
                        <a:lnTo>
                          <a:pt x="234386" y="100550"/>
                        </a:lnTo>
                        <a:lnTo>
                          <a:pt x="0" y="100550"/>
                        </a:lnTo>
                        <a:close/>
                      </a:path>
                    </a:pathLst>
                  </a:custGeom>
                  <a:grpFill/>
                  <a:ln w="16501" cap="rnd">
                    <a:solidFill>
                      <a:srgbClr val="000000"/>
                    </a:solidFill>
                    <a:prstDash val="solid"/>
                    <a:round/>
                  </a:ln>
                </p:spPr>
                <p:txBody>
                  <a:bodyPr rtlCol="0" anchor="ctr"/>
                  <a:lstStyle/>
                  <a:p>
                    <a:endParaRPr lang="en-US" sz="1799"/>
                  </a:p>
                </p:txBody>
              </p:sp>
              <p:sp>
                <p:nvSpPr>
                  <p:cNvPr id="36" name="Freeform 2818">
                    <a:extLst>
                      <a:ext uri="{FF2B5EF4-FFF2-40B4-BE49-F238E27FC236}">
                        <a16:creationId xmlns:a16="http://schemas.microsoft.com/office/drawing/2014/main" id="{6AC943F0-2169-3433-FF61-C008E19A5DF3}"/>
                      </a:ext>
                    </a:extLst>
                  </p:cNvPr>
                  <p:cNvSpPr/>
                  <p:nvPr/>
                </p:nvSpPr>
                <p:spPr>
                  <a:xfrm>
                    <a:off x="3000801" y="3014700"/>
                    <a:ext cx="108049" cy="140111"/>
                  </a:xfrm>
                  <a:custGeom>
                    <a:avLst/>
                    <a:gdLst>
                      <a:gd name="connsiteX0" fmla="*/ 70976 w 108049"/>
                      <a:gd name="connsiteY0" fmla="*/ 0 h 140111"/>
                      <a:gd name="connsiteX1" fmla="*/ 92434 w 108049"/>
                      <a:gd name="connsiteY1" fmla="*/ 6593 h 140111"/>
                      <a:gd name="connsiteX2" fmla="*/ 103988 w 108049"/>
                      <a:gd name="connsiteY2" fmla="*/ 36264 h 140111"/>
                      <a:gd name="connsiteX3" fmla="*/ 0 w 108049"/>
                      <a:gd name="connsiteY3" fmla="*/ 140111 h 140111"/>
                    </a:gdLst>
                    <a:ahLst/>
                    <a:cxnLst>
                      <a:cxn ang="0">
                        <a:pos x="connsiteX0" y="connsiteY0"/>
                      </a:cxn>
                      <a:cxn ang="0">
                        <a:pos x="connsiteX1" y="connsiteY1"/>
                      </a:cxn>
                      <a:cxn ang="0">
                        <a:pos x="connsiteX2" y="connsiteY2"/>
                      </a:cxn>
                      <a:cxn ang="0">
                        <a:pos x="connsiteX3" y="connsiteY3"/>
                      </a:cxn>
                    </a:cxnLst>
                    <a:rect l="l" t="t" r="r" b="b"/>
                    <a:pathLst>
                      <a:path w="108049" h="140111">
                        <a:moveTo>
                          <a:pt x="70976" y="0"/>
                        </a:moveTo>
                        <a:cubicBezTo>
                          <a:pt x="79229" y="0"/>
                          <a:pt x="85831" y="3296"/>
                          <a:pt x="92434" y="6593"/>
                        </a:cubicBezTo>
                        <a:cubicBezTo>
                          <a:pt x="103988" y="11538"/>
                          <a:pt x="113892" y="24725"/>
                          <a:pt x="103988" y="36264"/>
                        </a:cubicBezTo>
                        <a:lnTo>
                          <a:pt x="0" y="140111"/>
                        </a:lnTo>
                      </a:path>
                    </a:pathLst>
                  </a:custGeom>
                  <a:grpFill/>
                  <a:ln w="16501" cap="rnd">
                    <a:solidFill>
                      <a:srgbClr val="000000"/>
                    </a:solidFill>
                    <a:prstDash val="solid"/>
                    <a:round/>
                  </a:ln>
                </p:spPr>
                <p:txBody>
                  <a:bodyPr rtlCol="0" anchor="ctr"/>
                  <a:lstStyle/>
                  <a:p>
                    <a:endParaRPr lang="en-US" sz="1799"/>
                  </a:p>
                </p:txBody>
              </p:sp>
            </p:grpSp>
            <p:grpSp>
              <p:nvGrpSpPr>
                <p:cNvPr id="30" name="Graphic 503">
                  <a:extLst>
                    <a:ext uri="{FF2B5EF4-FFF2-40B4-BE49-F238E27FC236}">
                      <a16:creationId xmlns:a16="http://schemas.microsoft.com/office/drawing/2014/main" id="{7B5FD314-AA5C-C70B-0CA0-5045454F0156}"/>
                    </a:ext>
                  </a:extLst>
                </p:cNvPr>
                <p:cNvGrpSpPr/>
                <p:nvPr/>
              </p:nvGrpSpPr>
              <p:grpSpPr>
                <a:xfrm>
                  <a:off x="2362016" y="2746017"/>
                  <a:ext cx="369735" cy="644511"/>
                  <a:chOff x="2362016" y="2746017"/>
                  <a:chExt cx="369735" cy="644511"/>
                </a:xfrm>
                <a:grpFill/>
              </p:grpSpPr>
              <p:sp>
                <p:nvSpPr>
                  <p:cNvPr id="31" name="Freeform 2813">
                    <a:extLst>
                      <a:ext uri="{FF2B5EF4-FFF2-40B4-BE49-F238E27FC236}">
                        <a16:creationId xmlns:a16="http://schemas.microsoft.com/office/drawing/2014/main" id="{92D272A7-6DD8-BB4D-659C-E2F8145F47ED}"/>
                      </a:ext>
                    </a:extLst>
                  </p:cNvPr>
                  <p:cNvSpPr/>
                  <p:nvPr/>
                </p:nvSpPr>
                <p:spPr>
                  <a:xfrm>
                    <a:off x="2362016" y="2746017"/>
                    <a:ext cx="356288" cy="542312"/>
                  </a:xfrm>
                  <a:custGeom>
                    <a:avLst/>
                    <a:gdLst>
                      <a:gd name="connsiteX0" fmla="*/ 353230 w 356288"/>
                      <a:gd name="connsiteY0" fmla="*/ 540664 h 542312"/>
                      <a:gd name="connsiteX1" fmla="*/ 326820 w 356288"/>
                      <a:gd name="connsiteY1" fmla="*/ 389014 h 542312"/>
                      <a:gd name="connsiteX2" fmla="*/ 224482 w 356288"/>
                      <a:gd name="connsiteY2" fmla="*/ 341212 h 542312"/>
                      <a:gd name="connsiteX3" fmla="*/ 165061 w 356288"/>
                      <a:gd name="connsiteY3" fmla="*/ 281870 h 542312"/>
                      <a:gd name="connsiteX4" fmla="*/ 112241 w 356288"/>
                      <a:gd name="connsiteY4" fmla="*/ 267035 h 542312"/>
                      <a:gd name="connsiteX5" fmla="*/ 89133 w 356288"/>
                      <a:gd name="connsiteY5" fmla="*/ 90660 h 542312"/>
                      <a:gd name="connsiteX6" fmla="*/ 24759 w 356288"/>
                      <a:gd name="connsiteY6" fmla="*/ 0 h 542312"/>
                      <a:gd name="connsiteX7" fmla="*/ 0 w 356288"/>
                      <a:gd name="connsiteY7" fmla="*/ 24725 h 542312"/>
                      <a:gd name="connsiteX8" fmla="*/ 0 w 356288"/>
                      <a:gd name="connsiteY8" fmla="*/ 342860 h 542312"/>
                      <a:gd name="connsiteX9" fmla="*/ 13205 w 356288"/>
                      <a:gd name="connsiteY9" fmla="*/ 374179 h 542312"/>
                      <a:gd name="connsiteX10" fmla="*/ 181567 w 356288"/>
                      <a:gd name="connsiteY10" fmla="*/ 542313 h 54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6288" h="542312">
                        <a:moveTo>
                          <a:pt x="353230" y="540664"/>
                        </a:moveTo>
                        <a:cubicBezTo>
                          <a:pt x="358181" y="471433"/>
                          <a:pt x="361483" y="423630"/>
                          <a:pt x="326820" y="389014"/>
                        </a:cubicBezTo>
                        <a:cubicBezTo>
                          <a:pt x="297109" y="359344"/>
                          <a:pt x="277302" y="352750"/>
                          <a:pt x="224482" y="341212"/>
                        </a:cubicBezTo>
                        <a:lnTo>
                          <a:pt x="165061" y="281870"/>
                        </a:lnTo>
                        <a:cubicBezTo>
                          <a:pt x="153506" y="270332"/>
                          <a:pt x="132048" y="265387"/>
                          <a:pt x="112241" y="267035"/>
                        </a:cubicBezTo>
                        <a:lnTo>
                          <a:pt x="89133" y="90660"/>
                        </a:lnTo>
                        <a:cubicBezTo>
                          <a:pt x="79229" y="32967"/>
                          <a:pt x="52819" y="1648"/>
                          <a:pt x="24759" y="0"/>
                        </a:cubicBezTo>
                        <a:cubicBezTo>
                          <a:pt x="11554" y="0"/>
                          <a:pt x="0" y="9890"/>
                          <a:pt x="0" y="24725"/>
                        </a:cubicBezTo>
                        <a:lnTo>
                          <a:pt x="0" y="342860"/>
                        </a:lnTo>
                        <a:cubicBezTo>
                          <a:pt x="0" y="354398"/>
                          <a:pt x="4952" y="365937"/>
                          <a:pt x="13205" y="374179"/>
                        </a:cubicBezTo>
                        <a:lnTo>
                          <a:pt x="181567" y="542313"/>
                        </a:lnTo>
                      </a:path>
                    </a:pathLst>
                  </a:custGeom>
                  <a:grpFill/>
                  <a:ln w="16501" cap="rnd">
                    <a:solidFill>
                      <a:srgbClr val="000000"/>
                    </a:solidFill>
                    <a:prstDash val="solid"/>
                    <a:round/>
                  </a:ln>
                </p:spPr>
                <p:txBody>
                  <a:bodyPr rtlCol="0" anchor="ctr"/>
                  <a:lstStyle/>
                  <a:p>
                    <a:endParaRPr lang="en-US" sz="1799"/>
                  </a:p>
                </p:txBody>
              </p:sp>
              <p:sp>
                <p:nvSpPr>
                  <p:cNvPr id="32" name="Freeform 2814">
                    <a:extLst>
                      <a:ext uri="{FF2B5EF4-FFF2-40B4-BE49-F238E27FC236}">
                        <a16:creationId xmlns:a16="http://schemas.microsoft.com/office/drawing/2014/main" id="{74405168-3B2D-4348-60B7-ABBBF41BC8A1}"/>
                      </a:ext>
                    </a:extLst>
                  </p:cNvPr>
                  <p:cNvSpPr/>
                  <p:nvPr/>
                </p:nvSpPr>
                <p:spPr>
                  <a:xfrm>
                    <a:off x="2497366" y="3289977"/>
                    <a:ext cx="234385" cy="100550"/>
                  </a:xfrm>
                  <a:custGeom>
                    <a:avLst/>
                    <a:gdLst>
                      <a:gd name="connsiteX0" fmla="*/ 0 w 234385"/>
                      <a:gd name="connsiteY0" fmla="*/ 0 h 100550"/>
                      <a:gd name="connsiteX1" fmla="*/ 234386 w 234385"/>
                      <a:gd name="connsiteY1" fmla="*/ 0 h 100550"/>
                      <a:gd name="connsiteX2" fmla="*/ 234386 w 234385"/>
                      <a:gd name="connsiteY2" fmla="*/ 100550 h 100550"/>
                      <a:gd name="connsiteX3" fmla="*/ 0 w 234385"/>
                      <a:gd name="connsiteY3" fmla="*/ 100550 h 100550"/>
                    </a:gdLst>
                    <a:ahLst/>
                    <a:cxnLst>
                      <a:cxn ang="0">
                        <a:pos x="connsiteX0" y="connsiteY0"/>
                      </a:cxn>
                      <a:cxn ang="0">
                        <a:pos x="connsiteX1" y="connsiteY1"/>
                      </a:cxn>
                      <a:cxn ang="0">
                        <a:pos x="connsiteX2" y="connsiteY2"/>
                      </a:cxn>
                      <a:cxn ang="0">
                        <a:pos x="connsiteX3" y="connsiteY3"/>
                      </a:cxn>
                    </a:cxnLst>
                    <a:rect l="l" t="t" r="r" b="b"/>
                    <a:pathLst>
                      <a:path w="234385" h="100550">
                        <a:moveTo>
                          <a:pt x="0" y="0"/>
                        </a:moveTo>
                        <a:lnTo>
                          <a:pt x="234386" y="0"/>
                        </a:lnTo>
                        <a:lnTo>
                          <a:pt x="234386" y="100550"/>
                        </a:lnTo>
                        <a:lnTo>
                          <a:pt x="0" y="100550"/>
                        </a:lnTo>
                        <a:close/>
                      </a:path>
                    </a:pathLst>
                  </a:custGeom>
                  <a:grpFill/>
                  <a:ln w="16501" cap="rnd">
                    <a:solidFill>
                      <a:srgbClr val="000000"/>
                    </a:solidFill>
                    <a:prstDash val="solid"/>
                    <a:round/>
                  </a:ln>
                </p:spPr>
                <p:txBody>
                  <a:bodyPr rtlCol="0" anchor="ctr"/>
                  <a:lstStyle/>
                  <a:p>
                    <a:endParaRPr lang="en-US" sz="1799"/>
                  </a:p>
                </p:txBody>
              </p:sp>
              <p:sp>
                <p:nvSpPr>
                  <p:cNvPr id="33" name="Freeform 2815">
                    <a:extLst>
                      <a:ext uri="{FF2B5EF4-FFF2-40B4-BE49-F238E27FC236}">
                        <a16:creationId xmlns:a16="http://schemas.microsoft.com/office/drawing/2014/main" id="{52D2B16A-C8F3-C8E2-FF36-CE70379A7A16}"/>
                      </a:ext>
                    </a:extLst>
                  </p:cNvPr>
                  <p:cNvSpPr/>
                  <p:nvPr/>
                </p:nvSpPr>
                <p:spPr>
                  <a:xfrm>
                    <a:off x="2435533" y="3014700"/>
                    <a:ext cx="108050" cy="140111"/>
                  </a:xfrm>
                  <a:custGeom>
                    <a:avLst/>
                    <a:gdLst>
                      <a:gd name="connsiteX0" fmla="*/ 37074 w 108050"/>
                      <a:gd name="connsiteY0" fmla="*/ 0 h 140111"/>
                      <a:gd name="connsiteX1" fmla="*/ 15616 w 108050"/>
                      <a:gd name="connsiteY1" fmla="*/ 6593 h 140111"/>
                      <a:gd name="connsiteX2" fmla="*/ 4062 w 108050"/>
                      <a:gd name="connsiteY2" fmla="*/ 36264 h 140111"/>
                      <a:gd name="connsiteX3" fmla="*/ 108050 w 108050"/>
                      <a:gd name="connsiteY3" fmla="*/ 140111 h 140111"/>
                    </a:gdLst>
                    <a:ahLst/>
                    <a:cxnLst>
                      <a:cxn ang="0">
                        <a:pos x="connsiteX0" y="connsiteY0"/>
                      </a:cxn>
                      <a:cxn ang="0">
                        <a:pos x="connsiteX1" y="connsiteY1"/>
                      </a:cxn>
                      <a:cxn ang="0">
                        <a:pos x="connsiteX2" y="connsiteY2"/>
                      </a:cxn>
                      <a:cxn ang="0">
                        <a:pos x="connsiteX3" y="connsiteY3"/>
                      </a:cxn>
                    </a:cxnLst>
                    <a:rect l="l" t="t" r="r" b="b"/>
                    <a:pathLst>
                      <a:path w="108050" h="140111">
                        <a:moveTo>
                          <a:pt x="37074" y="0"/>
                        </a:moveTo>
                        <a:cubicBezTo>
                          <a:pt x="28821" y="0"/>
                          <a:pt x="22218" y="3296"/>
                          <a:pt x="15616" y="6593"/>
                        </a:cubicBezTo>
                        <a:cubicBezTo>
                          <a:pt x="4062" y="11538"/>
                          <a:pt x="-5842" y="24725"/>
                          <a:pt x="4062" y="36264"/>
                        </a:cubicBezTo>
                        <a:lnTo>
                          <a:pt x="108050" y="140111"/>
                        </a:lnTo>
                      </a:path>
                    </a:pathLst>
                  </a:custGeom>
                  <a:grpFill/>
                  <a:ln w="16501" cap="rnd">
                    <a:solidFill>
                      <a:srgbClr val="000000"/>
                    </a:solidFill>
                    <a:prstDash val="solid"/>
                    <a:round/>
                  </a:ln>
                </p:spPr>
                <p:txBody>
                  <a:bodyPr rtlCol="0" anchor="ctr"/>
                  <a:lstStyle/>
                  <a:p>
                    <a:endParaRPr lang="en-US" sz="1799"/>
                  </a:p>
                </p:txBody>
              </p:sp>
            </p:grpSp>
          </p:grpSp>
        </p:grpSp>
      </p:grpSp>
    </p:spTree>
    <p:extLst>
      <p:ext uri="{BB962C8B-B14F-4D97-AF65-F5344CB8AC3E}">
        <p14:creationId xmlns:p14="http://schemas.microsoft.com/office/powerpoint/2010/main" val="19441059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3D856-8562-9180-CFF5-44B87F1DB739}"/>
            </a:ext>
          </a:extLst>
        </p:cNvPr>
        <p:cNvGrpSpPr/>
        <p:nvPr/>
      </p:nvGrpSpPr>
      <p:grpSpPr>
        <a:xfrm>
          <a:off x="0" y="0"/>
          <a:ext cx="0" cy="0"/>
          <a:chOff x="0" y="0"/>
          <a:chExt cx="0" cy="0"/>
        </a:xfrm>
      </p:grpSpPr>
      <p:sp>
        <p:nvSpPr>
          <p:cNvPr id="13" name="Slide Number Placeholder 5">
            <a:extLst>
              <a:ext uri="{FF2B5EF4-FFF2-40B4-BE49-F238E27FC236}">
                <a16:creationId xmlns:a16="http://schemas.microsoft.com/office/drawing/2014/main" id="{D4A7F916-7D85-CB90-C270-0D8360BE4172}"/>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7</a:t>
            </a:fld>
            <a:endParaRPr lang="fr-CA" sz="1200" dirty="0"/>
          </a:p>
        </p:txBody>
      </p:sp>
      <p:sp>
        <p:nvSpPr>
          <p:cNvPr id="8" name="Text Placeholder 1">
            <a:extLst>
              <a:ext uri="{FF2B5EF4-FFF2-40B4-BE49-F238E27FC236}">
                <a16:creationId xmlns:a16="http://schemas.microsoft.com/office/drawing/2014/main" id="{A21192D3-1A5A-CD5C-3FF4-420E373DC2A6}"/>
              </a:ext>
            </a:extLst>
          </p:cNvPr>
          <p:cNvSpPr txBox="1">
            <a:spLocks/>
          </p:cNvSpPr>
          <p:nvPr/>
        </p:nvSpPr>
        <p:spPr>
          <a:xfrm>
            <a:off x="1779517" y="2227953"/>
            <a:ext cx="5042623" cy="2919728"/>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3200" b="1" dirty="0"/>
              <a:t>Start Smart: Budget, Scale &amp; Business Models: </a:t>
            </a:r>
          </a:p>
          <a:p>
            <a:pPr>
              <a:lnSpc>
                <a:spcPts val="2480"/>
              </a:lnSpc>
            </a:pPr>
            <a:endParaRPr lang="en-GB" sz="2400" b="1" dirty="0"/>
          </a:p>
          <a:p>
            <a:pPr>
              <a:lnSpc>
                <a:spcPts val="2380"/>
              </a:lnSpc>
            </a:pPr>
            <a:r>
              <a:rPr lang="en-IE" sz="2200" dirty="0"/>
              <a:t>Decide and define your financial limits, your start-up phase, and how you’ll operate to stay financially sustainable. </a:t>
            </a:r>
          </a:p>
          <a:p>
            <a:pPr>
              <a:lnSpc>
                <a:spcPts val="2380"/>
              </a:lnSpc>
            </a:pPr>
            <a:endParaRPr lang="en-IE" sz="2200" dirty="0"/>
          </a:p>
          <a:p>
            <a:pPr>
              <a:lnSpc>
                <a:spcPts val="2380"/>
              </a:lnSpc>
            </a:pP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9" name="Text Placeholder 2">
            <a:extLst>
              <a:ext uri="{FF2B5EF4-FFF2-40B4-BE49-F238E27FC236}">
                <a16:creationId xmlns:a16="http://schemas.microsoft.com/office/drawing/2014/main" id="{7E4A5FFB-F1AE-8DCC-617E-B24923B96D72}"/>
              </a:ext>
            </a:extLst>
          </p:cNvPr>
          <p:cNvSpPr txBox="1">
            <a:spLocks/>
          </p:cNvSpPr>
          <p:nvPr/>
        </p:nvSpPr>
        <p:spPr>
          <a:xfrm>
            <a:off x="730329" y="1710319"/>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02</a:t>
            </a:r>
            <a:endParaRPr lang="en-GB" sz="6600" b="1" dirty="0">
              <a:solidFill>
                <a:schemeClr val="bg1"/>
              </a:solidFill>
            </a:endParaRPr>
          </a:p>
        </p:txBody>
      </p:sp>
      <p:sp>
        <p:nvSpPr>
          <p:cNvPr id="10" name="Freeform 9">
            <a:extLst>
              <a:ext uri="{FF2B5EF4-FFF2-40B4-BE49-F238E27FC236}">
                <a16:creationId xmlns:a16="http://schemas.microsoft.com/office/drawing/2014/main" id="{7B9DE442-6BDC-7219-2030-3083F3B2140E}"/>
              </a:ext>
            </a:extLst>
          </p:cNvPr>
          <p:cNvSpPr/>
          <p:nvPr/>
        </p:nvSpPr>
        <p:spPr>
          <a:xfrm>
            <a:off x="-3603" y="2452527"/>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B276689D-D11A-423B-3718-B9E8AD50F555}"/>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6582787" y="3360636"/>
            <a:ext cx="4246690" cy="3154091"/>
          </a:xfrm>
          <a:prstGeom prst="rect">
            <a:avLst/>
          </a:prstGeom>
        </p:spPr>
      </p:pic>
      <p:grpSp>
        <p:nvGrpSpPr>
          <p:cNvPr id="5" name="Group 4">
            <a:extLst>
              <a:ext uri="{FF2B5EF4-FFF2-40B4-BE49-F238E27FC236}">
                <a16:creationId xmlns:a16="http://schemas.microsoft.com/office/drawing/2014/main" id="{8000ED58-601B-4D6B-EAF0-5973C5F2EA65}"/>
              </a:ext>
            </a:extLst>
          </p:cNvPr>
          <p:cNvGrpSpPr/>
          <p:nvPr/>
        </p:nvGrpSpPr>
        <p:grpSpPr>
          <a:xfrm>
            <a:off x="3882647" y="640374"/>
            <a:ext cx="8320434" cy="835348"/>
            <a:chOff x="3882647" y="640374"/>
            <a:chExt cx="8320434" cy="835348"/>
          </a:xfrm>
        </p:grpSpPr>
        <p:sp>
          <p:nvSpPr>
            <p:cNvPr id="11" name="Freeform 10">
              <a:extLst>
                <a:ext uri="{FF2B5EF4-FFF2-40B4-BE49-F238E27FC236}">
                  <a16:creationId xmlns:a16="http://schemas.microsoft.com/office/drawing/2014/main" id="{BD85B54C-1898-47DC-6E34-D9752BC286DD}"/>
                </a:ext>
              </a:extLst>
            </p:cNvPr>
            <p:cNvSpPr/>
            <p:nvPr/>
          </p:nvSpPr>
          <p:spPr>
            <a:xfrm flipH="1">
              <a:off x="3882647" y="640374"/>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Freeform 2">
              <a:extLst>
                <a:ext uri="{FF2B5EF4-FFF2-40B4-BE49-F238E27FC236}">
                  <a16:creationId xmlns:a16="http://schemas.microsoft.com/office/drawing/2014/main" id="{2BBF039A-F6CF-BF7E-3220-129A16B0A081}"/>
                </a:ext>
              </a:extLst>
            </p:cNvPr>
            <p:cNvSpPr/>
            <p:nvPr/>
          </p:nvSpPr>
          <p:spPr>
            <a:xfrm flipH="1">
              <a:off x="5209184" y="640374"/>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grpSp>
      <p:sp>
        <p:nvSpPr>
          <p:cNvPr id="4" name="Text Placeholder 23">
            <a:extLst>
              <a:ext uri="{FF2B5EF4-FFF2-40B4-BE49-F238E27FC236}">
                <a16:creationId xmlns:a16="http://schemas.microsoft.com/office/drawing/2014/main" id="{E84D4388-288D-EE6D-2E11-9CA738887BE4}"/>
              </a:ext>
            </a:extLst>
          </p:cNvPr>
          <p:cNvSpPr txBox="1">
            <a:spLocks/>
          </p:cNvSpPr>
          <p:nvPr/>
        </p:nvSpPr>
        <p:spPr>
          <a:xfrm>
            <a:off x="3673644" y="754970"/>
            <a:ext cx="8177610"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b="1" dirty="0"/>
              <a:t>Module 6 (Part 1):  </a:t>
            </a:r>
            <a:r>
              <a:rPr lang="en-US" dirty="0"/>
              <a:t>Key Learning Areas</a:t>
            </a:r>
          </a:p>
        </p:txBody>
      </p:sp>
    </p:spTree>
    <p:extLst>
      <p:ext uri="{BB962C8B-B14F-4D97-AF65-F5344CB8AC3E}">
        <p14:creationId xmlns:p14="http://schemas.microsoft.com/office/powerpoint/2010/main" val="39769318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B21BC9-AB27-1D17-9BDE-A5359B09D531}"/>
            </a:ext>
          </a:extLst>
        </p:cNvPr>
        <p:cNvGrpSpPr/>
        <p:nvPr/>
      </p:nvGrpSpPr>
      <p:grpSpPr>
        <a:xfrm>
          <a:off x="0" y="0"/>
          <a:ext cx="0" cy="0"/>
          <a:chOff x="0" y="0"/>
          <a:chExt cx="0" cy="0"/>
        </a:xfrm>
      </p:grpSpPr>
      <p:sp>
        <p:nvSpPr>
          <p:cNvPr id="18" name="Text Placeholder 4">
            <a:extLst>
              <a:ext uri="{FF2B5EF4-FFF2-40B4-BE49-F238E27FC236}">
                <a16:creationId xmlns:a16="http://schemas.microsoft.com/office/drawing/2014/main" id="{2B7601A2-C743-6C8E-FE33-5E1BD5634064}"/>
              </a:ext>
            </a:extLst>
          </p:cNvPr>
          <p:cNvSpPr>
            <a:spLocks noGrp="1"/>
          </p:cNvSpPr>
          <p:nvPr>
            <p:ph type="body" sz="quarter" idx="18"/>
          </p:nvPr>
        </p:nvSpPr>
        <p:spPr>
          <a:xfrm>
            <a:off x="423359" y="2016882"/>
            <a:ext cx="2467326" cy="1049221"/>
          </a:xfrm>
        </p:spPr>
        <p:txBody>
          <a:bodyPr/>
          <a:lstStyle/>
          <a:p>
            <a:pPr>
              <a:lnSpc>
                <a:spcPts val="3740"/>
              </a:lnSpc>
            </a:pPr>
            <a:r>
              <a:rPr lang="en-US" sz="4400" b="1" dirty="0"/>
              <a:t>Growing Tend</a:t>
            </a:r>
          </a:p>
        </p:txBody>
      </p:sp>
      <p:sp>
        <p:nvSpPr>
          <p:cNvPr id="19" name="Text Placeholder 5">
            <a:extLst>
              <a:ext uri="{FF2B5EF4-FFF2-40B4-BE49-F238E27FC236}">
                <a16:creationId xmlns:a16="http://schemas.microsoft.com/office/drawing/2014/main" id="{D50B3FAA-F479-2298-6E90-113B12977229}"/>
              </a:ext>
            </a:extLst>
          </p:cNvPr>
          <p:cNvSpPr>
            <a:spLocks noGrp="1"/>
          </p:cNvSpPr>
          <p:nvPr>
            <p:ph type="body" sz="quarter" idx="19"/>
          </p:nvPr>
        </p:nvSpPr>
        <p:spPr>
          <a:xfrm>
            <a:off x="423358" y="941779"/>
            <a:ext cx="1197303" cy="385564"/>
          </a:xfrm>
        </p:spPr>
        <p:txBody>
          <a:bodyPr/>
          <a:lstStyle/>
          <a:p>
            <a:r>
              <a:rPr lang="en-US" dirty="0"/>
              <a:t>04</a:t>
            </a:r>
          </a:p>
        </p:txBody>
      </p:sp>
      <p:sp>
        <p:nvSpPr>
          <p:cNvPr id="20" name="Text Placeholder 6">
            <a:extLst>
              <a:ext uri="{FF2B5EF4-FFF2-40B4-BE49-F238E27FC236}">
                <a16:creationId xmlns:a16="http://schemas.microsoft.com/office/drawing/2014/main" id="{EC41DCF8-E2D2-2C88-07E3-D8BA666B627B}"/>
              </a:ext>
            </a:extLst>
          </p:cNvPr>
          <p:cNvSpPr>
            <a:spLocks noGrp="1"/>
          </p:cNvSpPr>
          <p:nvPr>
            <p:ph type="body" sz="quarter" idx="16"/>
          </p:nvPr>
        </p:nvSpPr>
        <p:spPr>
          <a:xfrm>
            <a:off x="4055218" y="539952"/>
            <a:ext cx="6688982" cy="803654"/>
          </a:xfrm>
          <a:prstGeom prst="rect">
            <a:avLst/>
          </a:prstGeom>
        </p:spPr>
        <p:txBody>
          <a:bodyPr/>
          <a:lstStyle/>
          <a:p>
            <a:pPr>
              <a:lnSpc>
                <a:spcPts val="2960"/>
              </a:lnSpc>
            </a:pPr>
            <a:r>
              <a:rPr lang="en-GB" sz="3600" dirty="0">
                <a:solidFill>
                  <a:srgbClr val="EC7C69"/>
                </a:solidFill>
              </a:rPr>
              <a:t>Cultural Immersion, Authenticity &amp; Local Experiences</a:t>
            </a:r>
          </a:p>
        </p:txBody>
      </p:sp>
      <p:sp>
        <p:nvSpPr>
          <p:cNvPr id="21" name="Text Placeholder 3">
            <a:extLst>
              <a:ext uri="{FF2B5EF4-FFF2-40B4-BE49-F238E27FC236}">
                <a16:creationId xmlns:a16="http://schemas.microsoft.com/office/drawing/2014/main" id="{32DD4D1C-111F-CBEA-B28A-353B5C990560}"/>
              </a:ext>
            </a:extLst>
          </p:cNvPr>
          <p:cNvSpPr>
            <a:spLocks noGrp="1"/>
          </p:cNvSpPr>
          <p:nvPr>
            <p:ph type="body" sz="quarter" idx="21"/>
          </p:nvPr>
        </p:nvSpPr>
        <p:spPr>
          <a:xfrm>
            <a:off x="4055218" y="2016882"/>
            <a:ext cx="7032802" cy="3773184"/>
          </a:xfrm>
          <a:prstGeom prst="rect">
            <a:avLst/>
          </a:prstGeom>
        </p:spPr>
        <p:txBody>
          <a:bodyPr lIns="91440" tIns="45720" rIns="91440" bIns="45720" anchor="t"/>
          <a:lstStyle/>
          <a:p>
            <a:pPr>
              <a:lnSpc>
                <a:spcPts val="2380"/>
              </a:lnSpc>
            </a:pPr>
            <a:r>
              <a:rPr lang="en-US" dirty="0" err="1"/>
              <a:t>Travellers</a:t>
            </a:r>
            <a:r>
              <a:rPr lang="en-US" dirty="0"/>
              <a:t> are increasingly drawn to destinations offering</a:t>
            </a:r>
            <a:r>
              <a:rPr lang="en-US" b="1" dirty="0"/>
              <a:t> culturally enriching experiences,</a:t>
            </a:r>
            <a:r>
              <a:rPr lang="en-US" dirty="0"/>
              <a:t> as they seek deeper connections with local traditions and communities.</a:t>
            </a:r>
          </a:p>
          <a:p>
            <a:pPr>
              <a:lnSpc>
                <a:spcPts val="2380"/>
              </a:lnSpc>
            </a:pPr>
            <a:r>
              <a:rPr lang="en-US" dirty="0"/>
              <a:t> </a:t>
            </a:r>
          </a:p>
          <a:p>
            <a:pPr>
              <a:lnSpc>
                <a:spcPts val="2380"/>
              </a:lnSpc>
            </a:pPr>
            <a:r>
              <a:rPr lang="en-US" sz="2400" b="1" dirty="0">
                <a:solidFill>
                  <a:srgbClr val="459597"/>
                </a:solidFill>
              </a:rPr>
              <a:t>Cultural Immersion &amp; Local Experiences: </a:t>
            </a:r>
          </a:p>
          <a:p>
            <a:pPr>
              <a:lnSpc>
                <a:spcPts val="2380"/>
              </a:lnSpc>
            </a:pPr>
            <a:r>
              <a:rPr lang="en-US" dirty="0"/>
              <a:t>In response, hotels and accommodations are enhancing their offerings with culturally immersive activities that range from </a:t>
            </a:r>
            <a:r>
              <a:rPr lang="en-US" b="1" dirty="0"/>
              <a:t>traditional culinary workshops </a:t>
            </a:r>
            <a:r>
              <a:rPr lang="en-US" dirty="0"/>
              <a:t>to </a:t>
            </a:r>
            <a:r>
              <a:rPr lang="en-US" b="1" dirty="0"/>
              <a:t>artisan crafts </a:t>
            </a:r>
            <a:r>
              <a:rPr lang="en-US" dirty="0"/>
              <a:t>and </a:t>
            </a:r>
            <a:r>
              <a:rPr lang="en-US" b="1" dirty="0"/>
              <a:t>local storytelling. </a:t>
            </a:r>
            <a:r>
              <a:rPr lang="en-US" dirty="0"/>
              <a:t>This trend not only enriches the guest experience but also supports cultural preservation and celebrates the unique heritage of each destination, adding an extra layer of authenticity to luxury travel.</a:t>
            </a:r>
          </a:p>
          <a:p>
            <a:pPr>
              <a:lnSpc>
                <a:spcPts val="2380"/>
              </a:lnSpc>
            </a:pPr>
            <a:endParaRPr lang="en-US" dirty="0"/>
          </a:p>
          <a:p>
            <a:pPr>
              <a:lnSpc>
                <a:spcPts val="2380"/>
              </a:lnSpc>
            </a:pPr>
            <a:r>
              <a:rPr lang="en-US" dirty="0"/>
              <a:t> </a:t>
            </a:r>
          </a:p>
          <a:p>
            <a:pPr>
              <a:lnSpc>
                <a:spcPts val="2380"/>
              </a:lnSpc>
            </a:pPr>
            <a:endParaRPr lang="en-IE" dirty="0"/>
          </a:p>
        </p:txBody>
      </p:sp>
      <p:sp>
        <p:nvSpPr>
          <p:cNvPr id="22" name="Slide Number Placeholder 5">
            <a:extLst>
              <a:ext uri="{FF2B5EF4-FFF2-40B4-BE49-F238E27FC236}">
                <a16:creationId xmlns:a16="http://schemas.microsoft.com/office/drawing/2014/main" id="{5AF95DDF-456A-FC2B-2DB4-3B7AA83CFFE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70</a:t>
            </a:fld>
            <a:endParaRPr lang="fr-CA" sz="1200" dirty="0"/>
          </a:p>
        </p:txBody>
      </p:sp>
      <p:grpSp>
        <p:nvGrpSpPr>
          <p:cNvPr id="56" name="Graphic 503">
            <a:extLst>
              <a:ext uri="{FF2B5EF4-FFF2-40B4-BE49-F238E27FC236}">
                <a16:creationId xmlns:a16="http://schemas.microsoft.com/office/drawing/2014/main" id="{8CC2A79C-CE03-85AC-866B-86B8D58CDA96}"/>
              </a:ext>
            </a:extLst>
          </p:cNvPr>
          <p:cNvGrpSpPr/>
          <p:nvPr/>
        </p:nvGrpSpPr>
        <p:grpSpPr>
          <a:xfrm>
            <a:off x="707292" y="4757964"/>
            <a:ext cx="1571631" cy="1195103"/>
            <a:chOff x="9213680" y="7302100"/>
            <a:chExt cx="1308930" cy="1069788"/>
          </a:xfrm>
          <a:noFill/>
        </p:grpSpPr>
        <p:grpSp>
          <p:nvGrpSpPr>
            <p:cNvPr id="57" name="Graphic 503">
              <a:extLst>
                <a:ext uri="{FF2B5EF4-FFF2-40B4-BE49-F238E27FC236}">
                  <a16:creationId xmlns:a16="http://schemas.microsoft.com/office/drawing/2014/main" id="{7CC8B70D-F66D-3E4B-64A0-4E983ED28817}"/>
                </a:ext>
              </a:extLst>
            </p:cNvPr>
            <p:cNvGrpSpPr/>
            <p:nvPr/>
          </p:nvGrpSpPr>
          <p:grpSpPr>
            <a:xfrm>
              <a:off x="9517391" y="7846061"/>
              <a:ext cx="311964" cy="525828"/>
              <a:chOff x="9517391" y="7846061"/>
              <a:chExt cx="311964" cy="525828"/>
            </a:xfrm>
            <a:grpFill/>
          </p:grpSpPr>
          <p:sp>
            <p:nvSpPr>
              <p:cNvPr id="83" name="Freeform 2935">
                <a:extLst>
                  <a:ext uri="{FF2B5EF4-FFF2-40B4-BE49-F238E27FC236}">
                    <a16:creationId xmlns:a16="http://schemas.microsoft.com/office/drawing/2014/main" id="{74F2E9D1-8455-D897-3F92-1C08ECFF0B1E}"/>
                  </a:ext>
                </a:extLst>
              </p:cNvPr>
              <p:cNvSpPr/>
              <p:nvPr/>
            </p:nvSpPr>
            <p:spPr>
              <a:xfrm>
                <a:off x="9535548" y="8040568"/>
                <a:ext cx="36313" cy="331321"/>
              </a:xfrm>
              <a:custGeom>
                <a:avLst/>
                <a:gdLst>
                  <a:gd name="connsiteX0" fmla="*/ 0 w 36313"/>
                  <a:gd name="connsiteY0" fmla="*/ 0 h 331321"/>
                  <a:gd name="connsiteX1" fmla="*/ 0 w 36313"/>
                  <a:gd name="connsiteY1" fmla="*/ 108792 h 331321"/>
                  <a:gd name="connsiteX2" fmla="*/ 14855 w 36313"/>
                  <a:gd name="connsiteY2" fmla="*/ 151650 h 331321"/>
                  <a:gd name="connsiteX3" fmla="*/ 33012 w 36313"/>
                  <a:gd name="connsiteY3" fmla="*/ 173078 h 331321"/>
                  <a:gd name="connsiteX4" fmla="*/ 36314 w 36313"/>
                  <a:gd name="connsiteY4" fmla="*/ 184617 h 331321"/>
                  <a:gd name="connsiteX5" fmla="*/ 36314 w 36313"/>
                  <a:gd name="connsiteY5" fmla="*/ 331321 h 331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13" h="331321">
                    <a:moveTo>
                      <a:pt x="0" y="0"/>
                    </a:moveTo>
                    <a:lnTo>
                      <a:pt x="0" y="108792"/>
                    </a:lnTo>
                    <a:cubicBezTo>
                      <a:pt x="0" y="123627"/>
                      <a:pt x="4952" y="138463"/>
                      <a:pt x="14855" y="151650"/>
                    </a:cubicBezTo>
                    <a:lnTo>
                      <a:pt x="33012" y="173078"/>
                    </a:lnTo>
                    <a:cubicBezTo>
                      <a:pt x="36314" y="176375"/>
                      <a:pt x="36314" y="179672"/>
                      <a:pt x="36314" y="184617"/>
                    </a:cubicBezTo>
                    <a:lnTo>
                      <a:pt x="36314" y="331321"/>
                    </a:lnTo>
                  </a:path>
                </a:pathLst>
              </a:custGeom>
              <a:grpFill/>
              <a:ln w="16501" cap="rnd">
                <a:solidFill>
                  <a:srgbClr val="494949"/>
                </a:solidFill>
                <a:prstDash val="solid"/>
                <a:miter/>
              </a:ln>
            </p:spPr>
            <p:txBody>
              <a:bodyPr rtlCol="0" anchor="ctr"/>
              <a:lstStyle/>
              <a:p>
                <a:endParaRPr lang="en-US" sz="1799"/>
              </a:p>
            </p:txBody>
          </p:sp>
          <p:sp>
            <p:nvSpPr>
              <p:cNvPr id="84" name="Freeform 2936">
                <a:extLst>
                  <a:ext uri="{FF2B5EF4-FFF2-40B4-BE49-F238E27FC236}">
                    <a16:creationId xmlns:a16="http://schemas.microsoft.com/office/drawing/2014/main" id="{B67C3B12-6731-4795-713A-1FAC22D5246A}"/>
                  </a:ext>
                </a:extLst>
              </p:cNvPr>
              <p:cNvSpPr/>
              <p:nvPr/>
            </p:nvSpPr>
            <p:spPr>
              <a:xfrm>
                <a:off x="9652741" y="7972985"/>
                <a:ext cx="176615" cy="395607"/>
              </a:xfrm>
              <a:custGeom>
                <a:avLst/>
                <a:gdLst>
                  <a:gd name="connsiteX0" fmla="*/ 112241 w 176615"/>
                  <a:gd name="connsiteY0" fmla="*/ 395608 h 395607"/>
                  <a:gd name="connsiteX1" fmla="*/ 112241 w 176615"/>
                  <a:gd name="connsiteY1" fmla="*/ 253848 h 395607"/>
                  <a:gd name="connsiteX2" fmla="*/ 115542 w 176615"/>
                  <a:gd name="connsiteY2" fmla="*/ 242309 h 395607"/>
                  <a:gd name="connsiteX3" fmla="*/ 150206 w 176615"/>
                  <a:gd name="connsiteY3" fmla="*/ 194507 h 395607"/>
                  <a:gd name="connsiteX4" fmla="*/ 176615 w 176615"/>
                  <a:gd name="connsiteY4" fmla="*/ 136814 h 395607"/>
                  <a:gd name="connsiteX5" fmla="*/ 176615 w 176615"/>
                  <a:gd name="connsiteY5" fmla="*/ 74176 h 395607"/>
                  <a:gd name="connsiteX6" fmla="*/ 176615 w 176615"/>
                  <a:gd name="connsiteY6" fmla="*/ 74176 h 395607"/>
                  <a:gd name="connsiteX7" fmla="*/ 176615 w 176615"/>
                  <a:gd name="connsiteY7" fmla="*/ 39560 h 395607"/>
                  <a:gd name="connsiteX8" fmla="*/ 176615 w 176615"/>
                  <a:gd name="connsiteY8" fmla="*/ 39560 h 395607"/>
                  <a:gd name="connsiteX9" fmla="*/ 137000 w 176615"/>
                  <a:gd name="connsiteY9" fmla="*/ 0 h 395607"/>
                  <a:gd name="connsiteX10" fmla="*/ 36314 w 176615"/>
                  <a:gd name="connsiteY10" fmla="*/ 0 h 395607"/>
                  <a:gd name="connsiteX11" fmla="*/ 0 w 176615"/>
                  <a:gd name="connsiteY11" fmla="*/ 36263 h 395607"/>
                  <a:gd name="connsiteX12" fmla="*/ 36314 w 176615"/>
                  <a:gd name="connsiteY12" fmla="*/ 72528 h 395607"/>
                  <a:gd name="connsiteX13" fmla="*/ 103988 w 176615"/>
                  <a:gd name="connsiteY13" fmla="*/ 72528 h 395607"/>
                  <a:gd name="connsiteX14" fmla="*/ 103988 w 176615"/>
                  <a:gd name="connsiteY14" fmla="*/ 85714 h 395607"/>
                  <a:gd name="connsiteX15" fmla="*/ 9904 w 176615"/>
                  <a:gd name="connsiteY15" fmla="*/ 184616 h 395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6615" h="395607">
                    <a:moveTo>
                      <a:pt x="112241" y="395608"/>
                    </a:moveTo>
                    <a:lnTo>
                      <a:pt x="112241" y="253848"/>
                    </a:lnTo>
                    <a:cubicBezTo>
                      <a:pt x="112241" y="250551"/>
                      <a:pt x="112241" y="245606"/>
                      <a:pt x="115542" y="242309"/>
                    </a:cubicBezTo>
                    <a:lnTo>
                      <a:pt x="150206" y="194507"/>
                    </a:lnTo>
                    <a:cubicBezTo>
                      <a:pt x="166712" y="174726"/>
                      <a:pt x="176615" y="163188"/>
                      <a:pt x="176615" y="136814"/>
                    </a:cubicBezTo>
                    <a:lnTo>
                      <a:pt x="176615" y="74176"/>
                    </a:lnTo>
                    <a:lnTo>
                      <a:pt x="176615" y="74176"/>
                    </a:lnTo>
                    <a:lnTo>
                      <a:pt x="176615" y="39560"/>
                    </a:lnTo>
                    <a:lnTo>
                      <a:pt x="176615" y="39560"/>
                    </a:lnTo>
                    <a:cubicBezTo>
                      <a:pt x="176615" y="18132"/>
                      <a:pt x="158459" y="0"/>
                      <a:pt x="137000" y="0"/>
                    </a:cubicBezTo>
                    <a:lnTo>
                      <a:pt x="36314" y="0"/>
                    </a:lnTo>
                    <a:cubicBezTo>
                      <a:pt x="16506" y="0"/>
                      <a:pt x="0" y="16484"/>
                      <a:pt x="0" y="36263"/>
                    </a:cubicBezTo>
                    <a:cubicBezTo>
                      <a:pt x="0" y="56044"/>
                      <a:pt x="16506" y="72528"/>
                      <a:pt x="36314" y="72528"/>
                    </a:cubicBezTo>
                    <a:lnTo>
                      <a:pt x="103988" y="72528"/>
                    </a:lnTo>
                    <a:lnTo>
                      <a:pt x="103988" y="85714"/>
                    </a:lnTo>
                    <a:cubicBezTo>
                      <a:pt x="103988" y="85714"/>
                      <a:pt x="9904" y="87363"/>
                      <a:pt x="9904" y="184616"/>
                    </a:cubicBezTo>
                  </a:path>
                </a:pathLst>
              </a:custGeom>
              <a:grpFill/>
              <a:ln w="16501" cap="rnd">
                <a:solidFill>
                  <a:srgbClr val="494949"/>
                </a:solidFill>
                <a:prstDash val="solid"/>
                <a:miter/>
              </a:ln>
            </p:spPr>
            <p:txBody>
              <a:bodyPr rtlCol="0" anchor="ctr"/>
              <a:lstStyle/>
              <a:p>
                <a:endParaRPr lang="en-US" sz="1799"/>
              </a:p>
            </p:txBody>
          </p:sp>
          <p:sp>
            <p:nvSpPr>
              <p:cNvPr id="85" name="Freeform 2937">
                <a:extLst>
                  <a:ext uri="{FF2B5EF4-FFF2-40B4-BE49-F238E27FC236}">
                    <a16:creationId xmlns:a16="http://schemas.microsoft.com/office/drawing/2014/main" id="{12E14F89-EECE-9E6A-3E5E-DEC624D83121}"/>
                  </a:ext>
                </a:extLst>
              </p:cNvPr>
              <p:cNvSpPr/>
              <p:nvPr/>
            </p:nvSpPr>
            <p:spPr>
              <a:xfrm>
                <a:off x="9733621" y="7865842"/>
                <a:ext cx="72626" cy="110439"/>
              </a:xfrm>
              <a:custGeom>
                <a:avLst/>
                <a:gdLst>
                  <a:gd name="connsiteX0" fmla="*/ 72626 w 72626"/>
                  <a:gd name="connsiteY0" fmla="*/ 110440 h 110439"/>
                  <a:gd name="connsiteX1" fmla="*/ 72626 w 72626"/>
                  <a:gd name="connsiteY1" fmla="*/ 36263 h 110439"/>
                  <a:gd name="connsiteX2" fmla="*/ 36314 w 72626"/>
                  <a:gd name="connsiteY2" fmla="*/ 0 h 110439"/>
                  <a:gd name="connsiteX3" fmla="*/ 36314 w 72626"/>
                  <a:gd name="connsiteY3" fmla="*/ 0 h 110439"/>
                  <a:gd name="connsiteX4" fmla="*/ 0 w 72626"/>
                  <a:gd name="connsiteY4" fmla="*/ 36263 h 110439"/>
                  <a:gd name="connsiteX5" fmla="*/ 0 w 72626"/>
                  <a:gd name="connsiteY5" fmla="*/ 110440 h 11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626" h="110439">
                    <a:moveTo>
                      <a:pt x="72626" y="110440"/>
                    </a:moveTo>
                    <a:lnTo>
                      <a:pt x="72626" y="36263"/>
                    </a:lnTo>
                    <a:cubicBezTo>
                      <a:pt x="72626" y="16484"/>
                      <a:pt x="56120" y="0"/>
                      <a:pt x="36314" y="0"/>
                    </a:cubicBezTo>
                    <a:lnTo>
                      <a:pt x="36314" y="0"/>
                    </a:lnTo>
                    <a:cubicBezTo>
                      <a:pt x="16506" y="0"/>
                      <a:pt x="0" y="16484"/>
                      <a:pt x="0" y="36263"/>
                    </a:cubicBezTo>
                    <a:lnTo>
                      <a:pt x="0" y="110440"/>
                    </a:lnTo>
                  </a:path>
                </a:pathLst>
              </a:custGeom>
              <a:grpFill/>
              <a:ln w="16501" cap="rnd">
                <a:solidFill>
                  <a:srgbClr val="494949"/>
                </a:solidFill>
                <a:prstDash val="solid"/>
                <a:miter/>
              </a:ln>
            </p:spPr>
            <p:txBody>
              <a:bodyPr rtlCol="0" anchor="ctr"/>
              <a:lstStyle/>
              <a:p>
                <a:endParaRPr lang="en-US" sz="1799"/>
              </a:p>
            </p:txBody>
          </p:sp>
          <p:sp>
            <p:nvSpPr>
              <p:cNvPr id="86" name="Freeform 2938">
                <a:extLst>
                  <a:ext uri="{FF2B5EF4-FFF2-40B4-BE49-F238E27FC236}">
                    <a16:creationId xmlns:a16="http://schemas.microsoft.com/office/drawing/2014/main" id="{8CFF5B6D-BABC-5760-D6F9-1415E9682CF7}"/>
                  </a:ext>
                </a:extLst>
              </p:cNvPr>
              <p:cNvSpPr/>
              <p:nvPr/>
            </p:nvSpPr>
            <p:spPr>
              <a:xfrm>
                <a:off x="9659344" y="7846061"/>
                <a:ext cx="75927" cy="143408"/>
              </a:xfrm>
              <a:custGeom>
                <a:avLst/>
                <a:gdLst>
                  <a:gd name="connsiteX0" fmla="*/ 75927 w 75927"/>
                  <a:gd name="connsiteY0" fmla="*/ 128572 h 143408"/>
                  <a:gd name="connsiteX1" fmla="*/ 75927 w 75927"/>
                  <a:gd name="connsiteY1" fmla="*/ 37912 h 143408"/>
                  <a:gd name="connsiteX2" fmla="*/ 37964 w 75927"/>
                  <a:gd name="connsiteY2" fmla="*/ 0 h 143408"/>
                  <a:gd name="connsiteX3" fmla="*/ 37964 w 75927"/>
                  <a:gd name="connsiteY3" fmla="*/ 0 h 143408"/>
                  <a:gd name="connsiteX4" fmla="*/ 0 w 75927"/>
                  <a:gd name="connsiteY4" fmla="*/ 37912 h 143408"/>
                  <a:gd name="connsiteX5" fmla="*/ 0 w 75927"/>
                  <a:gd name="connsiteY5" fmla="*/ 143408 h 14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43408">
                    <a:moveTo>
                      <a:pt x="75927" y="128572"/>
                    </a:moveTo>
                    <a:lnTo>
                      <a:pt x="75927" y="37912"/>
                    </a:lnTo>
                    <a:cubicBezTo>
                      <a:pt x="75927" y="16484"/>
                      <a:pt x="59421" y="0"/>
                      <a:pt x="37964" y="0"/>
                    </a:cubicBezTo>
                    <a:lnTo>
                      <a:pt x="37964" y="0"/>
                    </a:lnTo>
                    <a:cubicBezTo>
                      <a:pt x="16506" y="0"/>
                      <a:pt x="0" y="16484"/>
                      <a:pt x="0" y="37912"/>
                    </a:cubicBezTo>
                    <a:lnTo>
                      <a:pt x="0" y="143408"/>
                    </a:lnTo>
                  </a:path>
                </a:pathLst>
              </a:custGeom>
              <a:grpFill/>
              <a:ln w="16501" cap="rnd">
                <a:solidFill>
                  <a:srgbClr val="494949"/>
                </a:solidFill>
                <a:prstDash val="solid"/>
                <a:miter/>
              </a:ln>
            </p:spPr>
            <p:txBody>
              <a:bodyPr rtlCol="0" anchor="ctr"/>
              <a:lstStyle/>
              <a:p>
                <a:endParaRPr lang="en-US" sz="1799"/>
              </a:p>
            </p:txBody>
          </p:sp>
          <p:sp>
            <p:nvSpPr>
              <p:cNvPr id="87" name="Freeform 2939">
                <a:extLst>
                  <a:ext uri="{FF2B5EF4-FFF2-40B4-BE49-F238E27FC236}">
                    <a16:creationId xmlns:a16="http://schemas.microsoft.com/office/drawing/2014/main" id="{E19E0054-2614-CB71-9718-8C031B06F91B}"/>
                  </a:ext>
                </a:extLst>
              </p:cNvPr>
              <p:cNvSpPr/>
              <p:nvPr/>
            </p:nvSpPr>
            <p:spPr>
              <a:xfrm>
                <a:off x="9583415" y="7855951"/>
                <a:ext cx="75928" cy="197803"/>
              </a:xfrm>
              <a:custGeom>
                <a:avLst/>
                <a:gdLst>
                  <a:gd name="connsiteX0" fmla="*/ 75928 w 75928"/>
                  <a:gd name="connsiteY0" fmla="*/ 133518 h 197803"/>
                  <a:gd name="connsiteX1" fmla="*/ 75928 w 75928"/>
                  <a:gd name="connsiteY1" fmla="*/ 37912 h 197803"/>
                  <a:gd name="connsiteX2" fmla="*/ 37965 w 75928"/>
                  <a:gd name="connsiteY2" fmla="*/ 0 h 197803"/>
                  <a:gd name="connsiteX3" fmla="*/ 37965 w 75928"/>
                  <a:gd name="connsiteY3" fmla="*/ 0 h 197803"/>
                  <a:gd name="connsiteX4" fmla="*/ 0 w 75928"/>
                  <a:gd name="connsiteY4" fmla="*/ 37912 h 197803"/>
                  <a:gd name="connsiteX5" fmla="*/ 0 w 75928"/>
                  <a:gd name="connsiteY5" fmla="*/ 159892 h 197803"/>
                  <a:gd name="connsiteX6" fmla="*/ 37965 w 75928"/>
                  <a:gd name="connsiteY6" fmla="*/ 197804 h 197803"/>
                  <a:gd name="connsiteX7" fmla="*/ 37965 w 75928"/>
                  <a:gd name="connsiteY7" fmla="*/ 197804 h 197803"/>
                  <a:gd name="connsiteX8" fmla="*/ 72627 w 75928"/>
                  <a:gd name="connsiteY8" fmla="*/ 174727 h 197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28" h="197803">
                    <a:moveTo>
                      <a:pt x="75928" y="133518"/>
                    </a:moveTo>
                    <a:lnTo>
                      <a:pt x="75928" y="37912"/>
                    </a:lnTo>
                    <a:cubicBezTo>
                      <a:pt x="75928" y="16484"/>
                      <a:pt x="59422" y="0"/>
                      <a:pt x="37965" y="0"/>
                    </a:cubicBezTo>
                    <a:lnTo>
                      <a:pt x="37965" y="0"/>
                    </a:lnTo>
                    <a:cubicBezTo>
                      <a:pt x="16506" y="0"/>
                      <a:pt x="0" y="16484"/>
                      <a:pt x="0" y="37912"/>
                    </a:cubicBezTo>
                    <a:lnTo>
                      <a:pt x="0" y="159892"/>
                    </a:lnTo>
                    <a:cubicBezTo>
                      <a:pt x="0" y="181320"/>
                      <a:pt x="16506" y="197804"/>
                      <a:pt x="37965" y="197804"/>
                    </a:cubicBezTo>
                    <a:lnTo>
                      <a:pt x="37965" y="197804"/>
                    </a:lnTo>
                    <a:cubicBezTo>
                      <a:pt x="52820" y="197804"/>
                      <a:pt x="67675" y="187914"/>
                      <a:pt x="72627" y="174727"/>
                    </a:cubicBezTo>
                  </a:path>
                </a:pathLst>
              </a:custGeom>
              <a:grpFill/>
              <a:ln w="16501" cap="rnd">
                <a:solidFill>
                  <a:srgbClr val="494949"/>
                </a:solidFill>
                <a:prstDash val="solid"/>
                <a:miter/>
              </a:ln>
            </p:spPr>
            <p:txBody>
              <a:bodyPr rtlCol="0" anchor="ctr"/>
              <a:lstStyle/>
              <a:p>
                <a:endParaRPr lang="en-US" sz="1799"/>
              </a:p>
            </p:txBody>
          </p:sp>
          <p:sp>
            <p:nvSpPr>
              <p:cNvPr id="88" name="Freeform 2940">
                <a:extLst>
                  <a:ext uri="{FF2B5EF4-FFF2-40B4-BE49-F238E27FC236}">
                    <a16:creationId xmlns:a16="http://schemas.microsoft.com/office/drawing/2014/main" id="{2CD7AEFB-F47E-A9EC-50F8-762E7337B7A4}"/>
                  </a:ext>
                </a:extLst>
              </p:cNvPr>
              <p:cNvSpPr/>
              <p:nvPr/>
            </p:nvSpPr>
            <p:spPr>
              <a:xfrm>
                <a:off x="9517391" y="7877379"/>
                <a:ext cx="66024" cy="166485"/>
              </a:xfrm>
              <a:custGeom>
                <a:avLst/>
                <a:gdLst>
                  <a:gd name="connsiteX0" fmla="*/ 33012 w 66024"/>
                  <a:gd name="connsiteY0" fmla="*/ 166486 h 166485"/>
                  <a:gd name="connsiteX1" fmla="*/ 33012 w 66024"/>
                  <a:gd name="connsiteY1" fmla="*/ 166486 h 166485"/>
                  <a:gd name="connsiteX2" fmla="*/ 66024 w 66024"/>
                  <a:gd name="connsiteY2" fmla="*/ 133518 h 166485"/>
                  <a:gd name="connsiteX3" fmla="*/ 66024 w 66024"/>
                  <a:gd name="connsiteY3" fmla="*/ 32967 h 166485"/>
                  <a:gd name="connsiteX4" fmla="*/ 33012 w 66024"/>
                  <a:gd name="connsiteY4" fmla="*/ 0 h 166485"/>
                  <a:gd name="connsiteX5" fmla="*/ 33012 w 66024"/>
                  <a:gd name="connsiteY5" fmla="*/ 0 h 166485"/>
                  <a:gd name="connsiteX6" fmla="*/ 0 w 66024"/>
                  <a:gd name="connsiteY6" fmla="*/ 32967 h 166485"/>
                  <a:gd name="connsiteX7" fmla="*/ 0 w 66024"/>
                  <a:gd name="connsiteY7" fmla="*/ 133518 h 166485"/>
                  <a:gd name="connsiteX8" fmla="*/ 33012 w 66024"/>
                  <a:gd name="connsiteY8" fmla="*/ 166486 h 16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24" h="166485">
                    <a:moveTo>
                      <a:pt x="33012" y="166486"/>
                    </a:moveTo>
                    <a:lnTo>
                      <a:pt x="33012" y="166486"/>
                    </a:lnTo>
                    <a:cubicBezTo>
                      <a:pt x="51169" y="166486"/>
                      <a:pt x="66024" y="151650"/>
                      <a:pt x="66024" y="133518"/>
                    </a:cubicBezTo>
                    <a:lnTo>
                      <a:pt x="66024" y="32967"/>
                    </a:lnTo>
                    <a:cubicBezTo>
                      <a:pt x="66024" y="14836"/>
                      <a:pt x="51169" y="0"/>
                      <a:pt x="33012" y="0"/>
                    </a:cubicBezTo>
                    <a:lnTo>
                      <a:pt x="33012" y="0"/>
                    </a:lnTo>
                    <a:cubicBezTo>
                      <a:pt x="14856" y="0"/>
                      <a:pt x="0" y="14836"/>
                      <a:pt x="0" y="32967"/>
                    </a:cubicBezTo>
                    <a:lnTo>
                      <a:pt x="0" y="133518"/>
                    </a:lnTo>
                    <a:cubicBezTo>
                      <a:pt x="0" y="151650"/>
                      <a:pt x="14856" y="166486"/>
                      <a:pt x="33012" y="166486"/>
                    </a:cubicBezTo>
                    <a:close/>
                  </a:path>
                </a:pathLst>
              </a:custGeom>
              <a:grpFill/>
              <a:ln w="16501" cap="rnd">
                <a:solidFill>
                  <a:srgbClr val="494949"/>
                </a:solidFill>
                <a:prstDash val="solid"/>
                <a:miter/>
              </a:ln>
            </p:spPr>
            <p:txBody>
              <a:bodyPr rtlCol="0" anchor="ctr"/>
              <a:lstStyle/>
              <a:p>
                <a:endParaRPr lang="en-US" sz="1799"/>
              </a:p>
            </p:txBody>
          </p:sp>
        </p:grpSp>
        <p:grpSp>
          <p:nvGrpSpPr>
            <p:cNvPr id="58" name="Graphic 503">
              <a:extLst>
                <a:ext uri="{FF2B5EF4-FFF2-40B4-BE49-F238E27FC236}">
                  <a16:creationId xmlns:a16="http://schemas.microsoft.com/office/drawing/2014/main" id="{6C696DCC-34DC-44B4-1BDD-A99783DC7961}"/>
                </a:ext>
              </a:extLst>
            </p:cNvPr>
            <p:cNvGrpSpPr/>
            <p:nvPr/>
          </p:nvGrpSpPr>
          <p:grpSpPr>
            <a:xfrm>
              <a:off x="9213680" y="7302100"/>
              <a:ext cx="1308930" cy="1068140"/>
              <a:chOff x="9213680" y="7302100"/>
              <a:chExt cx="1308930" cy="1068140"/>
            </a:xfrm>
            <a:grpFill/>
          </p:grpSpPr>
          <p:grpSp>
            <p:nvGrpSpPr>
              <p:cNvPr id="59" name="Graphic 503">
                <a:extLst>
                  <a:ext uri="{FF2B5EF4-FFF2-40B4-BE49-F238E27FC236}">
                    <a16:creationId xmlns:a16="http://schemas.microsoft.com/office/drawing/2014/main" id="{8A6B893B-8170-BCBD-3072-DC6A5AF477DF}"/>
                  </a:ext>
                </a:extLst>
              </p:cNvPr>
              <p:cNvGrpSpPr/>
              <p:nvPr/>
            </p:nvGrpSpPr>
            <p:grpSpPr>
              <a:xfrm>
                <a:off x="9715464" y="7302100"/>
                <a:ext cx="807146" cy="1068140"/>
                <a:chOff x="9715464" y="7302100"/>
                <a:chExt cx="807146" cy="1068140"/>
              </a:xfrm>
              <a:grpFill/>
            </p:grpSpPr>
            <p:sp>
              <p:nvSpPr>
                <p:cNvPr id="75" name="Freeform 2927">
                  <a:extLst>
                    <a:ext uri="{FF2B5EF4-FFF2-40B4-BE49-F238E27FC236}">
                      <a16:creationId xmlns:a16="http://schemas.microsoft.com/office/drawing/2014/main" id="{BC092CCC-B0E6-A4FE-412B-122F52BA895C}"/>
                    </a:ext>
                  </a:extLst>
                </p:cNvPr>
                <p:cNvSpPr/>
                <p:nvPr/>
              </p:nvSpPr>
              <p:spPr>
                <a:xfrm>
                  <a:off x="10218898" y="7611993"/>
                  <a:ext cx="59422" cy="758248"/>
                </a:xfrm>
                <a:custGeom>
                  <a:avLst/>
                  <a:gdLst>
                    <a:gd name="connsiteX0" fmla="*/ 59422 w 59422"/>
                    <a:gd name="connsiteY0" fmla="*/ 0 h 758248"/>
                    <a:gd name="connsiteX1" fmla="*/ 59422 w 59422"/>
                    <a:gd name="connsiteY1" fmla="*/ 174726 h 758248"/>
                    <a:gd name="connsiteX2" fmla="*/ 34663 w 59422"/>
                    <a:gd name="connsiteY2" fmla="*/ 242310 h 758248"/>
                    <a:gd name="connsiteX3" fmla="*/ 6603 w 59422"/>
                    <a:gd name="connsiteY3" fmla="*/ 275277 h 758248"/>
                    <a:gd name="connsiteX4" fmla="*/ 0 w 59422"/>
                    <a:gd name="connsiteY4" fmla="*/ 293409 h 758248"/>
                    <a:gd name="connsiteX5" fmla="*/ 0 w 59422"/>
                    <a:gd name="connsiteY5" fmla="*/ 758248 h 758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422" h="758248">
                      <a:moveTo>
                        <a:pt x="59422" y="0"/>
                      </a:moveTo>
                      <a:lnTo>
                        <a:pt x="59422" y="174726"/>
                      </a:lnTo>
                      <a:cubicBezTo>
                        <a:pt x="59422" y="199452"/>
                        <a:pt x="51169" y="222529"/>
                        <a:pt x="34663" y="242310"/>
                      </a:cubicBezTo>
                      <a:lnTo>
                        <a:pt x="6603" y="275277"/>
                      </a:lnTo>
                      <a:cubicBezTo>
                        <a:pt x="1651" y="280222"/>
                        <a:pt x="0" y="286816"/>
                        <a:pt x="0" y="293409"/>
                      </a:cubicBezTo>
                      <a:lnTo>
                        <a:pt x="0" y="758248"/>
                      </a:lnTo>
                    </a:path>
                  </a:pathLst>
                </a:custGeom>
                <a:grpFill/>
                <a:ln w="16501" cap="rnd">
                  <a:solidFill>
                    <a:srgbClr val="494949"/>
                  </a:solidFill>
                  <a:prstDash val="solid"/>
                  <a:miter/>
                </a:ln>
              </p:spPr>
              <p:txBody>
                <a:bodyPr rtlCol="0" anchor="ctr"/>
                <a:lstStyle/>
                <a:p>
                  <a:endParaRPr lang="en-US" sz="1799"/>
                </a:p>
              </p:txBody>
            </p:sp>
            <p:sp>
              <p:nvSpPr>
                <p:cNvPr id="76" name="Freeform 2928">
                  <a:extLst>
                    <a:ext uri="{FF2B5EF4-FFF2-40B4-BE49-F238E27FC236}">
                      <a16:creationId xmlns:a16="http://schemas.microsoft.com/office/drawing/2014/main" id="{9182B30F-05A0-8D30-D70C-DA9925A9BF52}"/>
                    </a:ext>
                  </a:extLst>
                </p:cNvPr>
                <p:cNvSpPr/>
                <p:nvPr/>
              </p:nvSpPr>
              <p:spPr>
                <a:xfrm>
                  <a:off x="9809548" y="7506497"/>
                  <a:ext cx="283904" cy="862096"/>
                </a:xfrm>
                <a:custGeom>
                  <a:avLst/>
                  <a:gdLst>
                    <a:gd name="connsiteX0" fmla="*/ 102338 w 283904"/>
                    <a:gd name="connsiteY0" fmla="*/ 862096 h 862096"/>
                    <a:gd name="connsiteX1" fmla="*/ 102338 w 283904"/>
                    <a:gd name="connsiteY1" fmla="*/ 403850 h 862096"/>
                    <a:gd name="connsiteX2" fmla="*/ 95735 w 283904"/>
                    <a:gd name="connsiteY2" fmla="*/ 385718 h 862096"/>
                    <a:gd name="connsiteX3" fmla="*/ 41265 w 283904"/>
                    <a:gd name="connsiteY3" fmla="*/ 308245 h 862096"/>
                    <a:gd name="connsiteX4" fmla="*/ 0 w 283904"/>
                    <a:gd name="connsiteY4" fmla="*/ 217585 h 862096"/>
                    <a:gd name="connsiteX5" fmla="*/ 0 w 283904"/>
                    <a:gd name="connsiteY5" fmla="*/ 117035 h 862096"/>
                    <a:gd name="connsiteX6" fmla="*/ 0 w 283904"/>
                    <a:gd name="connsiteY6" fmla="*/ 117035 h 862096"/>
                    <a:gd name="connsiteX7" fmla="*/ 0 w 283904"/>
                    <a:gd name="connsiteY7" fmla="*/ 62639 h 862096"/>
                    <a:gd name="connsiteX8" fmla="*/ 0 w 283904"/>
                    <a:gd name="connsiteY8" fmla="*/ 62639 h 862096"/>
                    <a:gd name="connsiteX9" fmla="*/ 62723 w 283904"/>
                    <a:gd name="connsiteY9" fmla="*/ 0 h 862096"/>
                    <a:gd name="connsiteX10" fmla="*/ 224483 w 283904"/>
                    <a:gd name="connsiteY10" fmla="*/ 0 h 862096"/>
                    <a:gd name="connsiteX11" fmla="*/ 283904 w 283904"/>
                    <a:gd name="connsiteY11" fmla="*/ 59342 h 862096"/>
                    <a:gd name="connsiteX12" fmla="*/ 224483 w 283904"/>
                    <a:gd name="connsiteY12" fmla="*/ 118683 h 862096"/>
                    <a:gd name="connsiteX13" fmla="*/ 117194 w 283904"/>
                    <a:gd name="connsiteY13" fmla="*/ 118683 h 862096"/>
                    <a:gd name="connsiteX14" fmla="*/ 117194 w 283904"/>
                    <a:gd name="connsiteY14" fmla="*/ 140111 h 862096"/>
                    <a:gd name="connsiteX15" fmla="*/ 267398 w 283904"/>
                    <a:gd name="connsiteY15" fmla="*/ 296706 h 86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3904" h="862096">
                      <a:moveTo>
                        <a:pt x="102338" y="862096"/>
                      </a:moveTo>
                      <a:lnTo>
                        <a:pt x="102338" y="403850"/>
                      </a:lnTo>
                      <a:cubicBezTo>
                        <a:pt x="102338" y="397257"/>
                        <a:pt x="100688" y="390663"/>
                        <a:pt x="95735" y="385718"/>
                      </a:cubicBezTo>
                      <a:lnTo>
                        <a:pt x="41265" y="308245"/>
                      </a:lnTo>
                      <a:cubicBezTo>
                        <a:pt x="14856" y="275277"/>
                        <a:pt x="0" y="258794"/>
                        <a:pt x="0" y="217585"/>
                      </a:cubicBezTo>
                      <a:lnTo>
                        <a:pt x="0" y="117035"/>
                      </a:lnTo>
                      <a:lnTo>
                        <a:pt x="0" y="117035"/>
                      </a:lnTo>
                      <a:lnTo>
                        <a:pt x="0" y="62639"/>
                      </a:lnTo>
                      <a:lnTo>
                        <a:pt x="0" y="62639"/>
                      </a:lnTo>
                      <a:cubicBezTo>
                        <a:pt x="0" y="28022"/>
                        <a:pt x="28060" y="0"/>
                        <a:pt x="62723" y="0"/>
                      </a:cubicBezTo>
                      <a:lnTo>
                        <a:pt x="224483" y="0"/>
                      </a:lnTo>
                      <a:cubicBezTo>
                        <a:pt x="257495" y="0"/>
                        <a:pt x="283904" y="26374"/>
                        <a:pt x="283904" y="59342"/>
                      </a:cubicBezTo>
                      <a:cubicBezTo>
                        <a:pt x="283904" y="92309"/>
                        <a:pt x="257495" y="118683"/>
                        <a:pt x="224483" y="118683"/>
                      </a:cubicBezTo>
                      <a:lnTo>
                        <a:pt x="117194" y="118683"/>
                      </a:lnTo>
                      <a:lnTo>
                        <a:pt x="117194" y="140111"/>
                      </a:lnTo>
                      <a:cubicBezTo>
                        <a:pt x="117194" y="140111"/>
                        <a:pt x="267398" y="143408"/>
                        <a:pt x="267398" y="296706"/>
                      </a:cubicBezTo>
                    </a:path>
                  </a:pathLst>
                </a:custGeom>
                <a:grpFill/>
                <a:ln w="16501" cap="rnd">
                  <a:solidFill>
                    <a:srgbClr val="494949"/>
                  </a:solidFill>
                  <a:prstDash val="solid"/>
                  <a:miter/>
                </a:ln>
              </p:spPr>
              <p:txBody>
                <a:bodyPr rtlCol="0" anchor="ctr"/>
                <a:lstStyle/>
                <a:p>
                  <a:endParaRPr lang="en-US" sz="1799"/>
                </a:p>
              </p:txBody>
            </p:sp>
            <p:sp>
              <p:nvSpPr>
                <p:cNvPr id="77" name="Freeform 2929">
                  <a:extLst>
                    <a:ext uri="{FF2B5EF4-FFF2-40B4-BE49-F238E27FC236}">
                      <a16:creationId xmlns:a16="http://schemas.microsoft.com/office/drawing/2014/main" id="{B8A962C9-4273-E915-715B-8890CE49F34D}"/>
                    </a:ext>
                  </a:extLst>
                </p:cNvPr>
                <p:cNvSpPr/>
                <p:nvPr/>
              </p:nvSpPr>
              <p:spPr>
                <a:xfrm>
                  <a:off x="9845862" y="7331771"/>
                  <a:ext cx="115542" cy="178023"/>
                </a:xfrm>
                <a:custGeom>
                  <a:avLst/>
                  <a:gdLst>
                    <a:gd name="connsiteX0" fmla="*/ 0 w 115542"/>
                    <a:gd name="connsiteY0" fmla="*/ 178023 h 178023"/>
                    <a:gd name="connsiteX1" fmla="*/ 0 w 115542"/>
                    <a:gd name="connsiteY1" fmla="*/ 57693 h 178023"/>
                    <a:gd name="connsiteX2" fmla="*/ 57771 w 115542"/>
                    <a:gd name="connsiteY2" fmla="*/ 0 h 178023"/>
                    <a:gd name="connsiteX3" fmla="*/ 57771 w 115542"/>
                    <a:gd name="connsiteY3" fmla="*/ 0 h 178023"/>
                    <a:gd name="connsiteX4" fmla="*/ 115542 w 115542"/>
                    <a:gd name="connsiteY4" fmla="*/ 57693 h 178023"/>
                    <a:gd name="connsiteX5" fmla="*/ 115542 w 115542"/>
                    <a:gd name="connsiteY5" fmla="*/ 174726 h 17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42" h="178023">
                      <a:moveTo>
                        <a:pt x="0" y="178023"/>
                      </a:moveTo>
                      <a:lnTo>
                        <a:pt x="0" y="57693"/>
                      </a:lnTo>
                      <a:cubicBezTo>
                        <a:pt x="0" y="26373"/>
                        <a:pt x="26409" y="0"/>
                        <a:pt x="57771" y="0"/>
                      </a:cubicBezTo>
                      <a:lnTo>
                        <a:pt x="57771" y="0"/>
                      </a:lnTo>
                      <a:cubicBezTo>
                        <a:pt x="89133" y="0"/>
                        <a:pt x="115542" y="26373"/>
                        <a:pt x="115542" y="57693"/>
                      </a:cubicBezTo>
                      <a:lnTo>
                        <a:pt x="115542" y="174726"/>
                      </a:lnTo>
                    </a:path>
                  </a:pathLst>
                </a:custGeom>
                <a:grpFill/>
                <a:ln w="16501" cap="rnd">
                  <a:solidFill>
                    <a:srgbClr val="494949"/>
                  </a:solidFill>
                  <a:prstDash val="solid"/>
                  <a:miter/>
                </a:ln>
              </p:spPr>
              <p:txBody>
                <a:bodyPr rtlCol="0" anchor="ctr"/>
                <a:lstStyle/>
                <a:p>
                  <a:endParaRPr lang="en-US" sz="1799"/>
                </a:p>
              </p:txBody>
            </p:sp>
            <p:sp>
              <p:nvSpPr>
                <p:cNvPr id="78" name="Freeform 2930">
                  <a:extLst>
                    <a:ext uri="{FF2B5EF4-FFF2-40B4-BE49-F238E27FC236}">
                      <a16:creationId xmlns:a16="http://schemas.microsoft.com/office/drawing/2014/main" id="{2F603203-B00F-28CF-B38C-658D6CAE0C83}"/>
                    </a:ext>
                  </a:extLst>
                </p:cNvPr>
                <p:cNvSpPr/>
                <p:nvPr/>
              </p:nvSpPr>
              <p:spPr>
                <a:xfrm>
                  <a:off x="9961404" y="7302100"/>
                  <a:ext cx="118843" cy="229122"/>
                </a:xfrm>
                <a:custGeom>
                  <a:avLst/>
                  <a:gdLst>
                    <a:gd name="connsiteX0" fmla="*/ 0 w 118843"/>
                    <a:gd name="connsiteY0" fmla="*/ 204397 h 229122"/>
                    <a:gd name="connsiteX1" fmla="*/ 0 w 118843"/>
                    <a:gd name="connsiteY1" fmla="*/ 59341 h 229122"/>
                    <a:gd name="connsiteX2" fmla="*/ 59421 w 118843"/>
                    <a:gd name="connsiteY2" fmla="*/ 0 h 229122"/>
                    <a:gd name="connsiteX3" fmla="*/ 59421 w 118843"/>
                    <a:gd name="connsiteY3" fmla="*/ 0 h 229122"/>
                    <a:gd name="connsiteX4" fmla="*/ 118844 w 118843"/>
                    <a:gd name="connsiteY4" fmla="*/ 59341 h 229122"/>
                    <a:gd name="connsiteX5" fmla="*/ 118844 w 118843"/>
                    <a:gd name="connsiteY5" fmla="*/ 229122 h 229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843" h="229122">
                      <a:moveTo>
                        <a:pt x="0" y="204397"/>
                      </a:moveTo>
                      <a:lnTo>
                        <a:pt x="0" y="59341"/>
                      </a:lnTo>
                      <a:cubicBezTo>
                        <a:pt x="0" y="26373"/>
                        <a:pt x="26409" y="0"/>
                        <a:pt x="59421" y="0"/>
                      </a:cubicBezTo>
                      <a:lnTo>
                        <a:pt x="59421" y="0"/>
                      </a:lnTo>
                      <a:cubicBezTo>
                        <a:pt x="92434" y="0"/>
                        <a:pt x="118844" y="26373"/>
                        <a:pt x="118844" y="59341"/>
                      </a:cubicBezTo>
                      <a:lnTo>
                        <a:pt x="118844" y="229122"/>
                      </a:lnTo>
                    </a:path>
                  </a:pathLst>
                </a:custGeom>
                <a:grpFill/>
                <a:ln w="16501" cap="rnd">
                  <a:solidFill>
                    <a:srgbClr val="494949"/>
                  </a:solidFill>
                  <a:prstDash val="solid"/>
                  <a:miter/>
                </a:ln>
              </p:spPr>
              <p:txBody>
                <a:bodyPr rtlCol="0" anchor="ctr"/>
                <a:lstStyle/>
                <a:p>
                  <a:endParaRPr lang="en-US" sz="1799"/>
                </a:p>
              </p:txBody>
            </p:sp>
            <p:sp>
              <p:nvSpPr>
                <p:cNvPr id="79" name="Freeform 2931">
                  <a:extLst>
                    <a:ext uri="{FF2B5EF4-FFF2-40B4-BE49-F238E27FC236}">
                      <a16:creationId xmlns:a16="http://schemas.microsoft.com/office/drawing/2014/main" id="{D9175758-232E-6120-E334-05606B0329E1}"/>
                    </a:ext>
                  </a:extLst>
                </p:cNvPr>
                <p:cNvSpPr/>
                <p:nvPr/>
              </p:nvSpPr>
              <p:spPr>
                <a:xfrm>
                  <a:off x="10081898" y="7320232"/>
                  <a:ext cx="118843" cy="313189"/>
                </a:xfrm>
                <a:custGeom>
                  <a:avLst/>
                  <a:gdLst>
                    <a:gd name="connsiteX0" fmla="*/ 0 w 118843"/>
                    <a:gd name="connsiteY0" fmla="*/ 210991 h 313189"/>
                    <a:gd name="connsiteX1" fmla="*/ 0 w 118843"/>
                    <a:gd name="connsiteY1" fmla="*/ 59342 h 313189"/>
                    <a:gd name="connsiteX2" fmla="*/ 59422 w 118843"/>
                    <a:gd name="connsiteY2" fmla="*/ 0 h 313189"/>
                    <a:gd name="connsiteX3" fmla="*/ 59422 w 118843"/>
                    <a:gd name="connsiteY3" fmla="*/ 0 h 313189"/>
                    <a:gd name="connsiteX4" fmla="*/ 118844 w 118843"/>
                    <a:gd name="connsiteY4" fmla="*/ 59342 h 313189"/>
                    <a:gd name="connsiteX5" fmla="*/ 118844 w 118843"/>
                    <a:gd name="connsiteY5" fmla="*/ 253849 h 313189"/>
                    <a:gd name="connsiteX6" fmla="*/ 59422 w 118843"/>
                    <a:gd name="connsiteY6" fmla="*/ 313190 h 313189"/>
                    <a:gd name="connsiteX7" fmla="*/ 59422 w 118843"/>
                    <a:gd name="connsiteY7" fmla="*/ 313190 h 313189"/>
                    <a:gd name="connsiteX8" fmla="*/ 4952 w 118843"/>
                    <a:gd name="connsiteY8" fmla="*/ 276925 h 313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43" h="313189">
                      <a:moveTo>
                        <a:pt x="0" y="210991"/>
                      </a:moveTo>
                      <a:lnTo>
                        <a:pt x="0" y="59342"/>
                      </a:lnTo>
                      <a:cubicBezTo>
                        <a:pt x="0" y="26374"/>
                        <a:pt x="26410" y="0"/>
                        <a:pt x="59422" y="0"/>
                      </a:cubicBezTo>
                      <a:lnTo>
                        <a:pt x="59422" y="0"/>
                      </a:lnTo>
                      <a:cubicBezTo>
                        <a:pt x="92435" y="0"/>
                        <a:pt x="118844" y="26374"/>
                        <a:pt x="118844" y="59342"/>
                      </a:cubicBezTo>
                      <a:lnTo>
                        <a:pt x="118844" y="253849"/>
                      </a:lnTo>
                      <a:cubicBezTo>
                        <a:pt x="118844" y="286816"/>
                        <a:pt x="92435" y="313190"/>
                        <a:pt x="59422" y="313190"/>
                      </a:cubicBezTo>
                      <a:lnTo>
                        <a:pt x="59422" y="313190"/>
                      </a:lnTo>
                      <a:cubicBezTo>
                        <a:pt x="34663" y="313190"/>
                        <a:pt x="13205" y="298355"/>
                        <a:pt x="4952" y="276925"/>
                      </a:cubicBezTo>
                    </a:path>
                  </a:pathLst>
                </a:custGeom>
                <a:grpFill/>
                <a:ln w="16501" cap="rnd">
                  <a:solidFill>
                    <a:srgbClr val="494949"/>
                  </a:solidFill>
                  <a:prstDash val="solid"/>
                  <a:miter/>
                </a:ln>
              </p:spPr>
              <p:txBody>
                <a:bodyPr rtlCol="0" anchor="ctr"/>
                <a:lstStyle/>
                <a:p>
                  <a:endParaRPr lang="en-US" sz="1799"/>
                </a:p>
              </p:txBody>
            </p:sp>
            <p:sp>
              <p:nvSpPr>
                <p:cNvPr id="80" name="Freeform 2932">
                  <a:extLst>
                    <a:ext uri="{FF2B5EF4-FFF2-40B4-BE49-F238E27FC236}">
                      <a16:creationId xmlns:a16="http://schemas.microsoft.com/office/drawing/2014/main" id="{8E3152B1-9F27-3D1F-0889-A7A9323736D0}"/>
                    </a:ext>
                  </a:extLst>
                </p:cNvPr>
                <p:cNvSpPr/>
                <p:nvPr/>
              </p:nvSpPr>
              <p:spPr>
                <a:xfrm>
                  <a:off x="10200742" y="7348254"/>
                  <a:ext cx="108939" cy="270332"/>
                </a:xfrm>
                <a:custGeom>
                  <a:avLst/>
                  <a:gdLst>
                    <a:gd name="connsiteX0" fmla="*/ 54470 w 108939"/>
                    <a:gd name="connsiteY0" fmla="*/ 270332 h 270332"/>
                    <a:gd name="connsiteX1" fmla="*/ 54470 w 108939"/>
                    <a:gd name="connsiteY1" fmla="*/ 270332 h 270332"/>
                    <a:gd name="connsiteX2" fmla="*/ 0 w 108939"/>
                    <a:gd name="connsiteY2" fmla="*/ 215936 h 270332"/>
                    <a:gd name="connsiteX3" fmla="*/ 0 w 108939"/>
                    <a:gd name="connsiteY3" fmla="*/ 54396 h 270332"/>
                    <a:gd name="connsiteX4" fmla="*/ 54470 w 108939"/>
                    <a:gd name="connsiteY4" fmla="*/ 0 h 270332"/>
                    <a:gd name="connsiteX5" fmla="*/ 54470 w 108939"/>
                    <a:gd name="connsiteY5" fmla="*/ 0 h 270332"/>
                    <a:gd name="connsiteX6" fmla="*/ 108940 w 108939"/>
                    <a:gd name="connsiteY6" fmla="*/ 54396 h 270332"/>
                    <a:gd name="connsiteX7" fmla="*/ 108940 w 108939"/>
                    <a:gd name="connsiteY7" fmla="*/ 215936 h 270332"/>
                    <a:gd name="connsiteX8" fmla="*/ 54470 w 108939"/>
                    <a:gd name="connsiteY8" fmla="*/ 270332 h 27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39" h="270332">
                      <a:moveTo>
                        <a:pt x="54470" y="270332"/>
                      </a:moveTo>
                      <a:lnTo>
                        <a:pt x="54470" y="270332"/>
                      </a:lnTo>
                      <a:cubicBezTo>
                        <a:pt x="24759" y="270332"/>
                        <a:pt x="0" y="245607"/>
                        <a:pt x="0" y="215936"/>
                      </a:cubicBezTo>
                      <a:lnTo>
                        <a:pt x="0" y="54396"/>
                      </a:lnTo>
                      <a:cubicBezTo>
                        <a:pt x="0" y="24725"/>
                        <a:pt x="24759" y="0"/>
                        <a:pt x="54470" y="0"/>
                      </a:cubicBezTo>
                      <a:lnTo>
                        <a:pt x="54470" y="0"/>
                      </a:lnTo>
                      <a:cubicBezTo>
                        <a:pt x="84180" y="0"/>
                        <a:pt x="108940" y="24725"/>
                        <a:pt x="108940" y="54396"/>
                      </a:cubicBezTo>
                      <a:lnTo>
                        <a:pt x="108940" y="215936"/>
                      </a:lnTo>
                      <a:cubicBezTo>
                        <a:pt x="108940" y="245607"/>
                        <a:pt x="84180" y="270332"/>
                        <a:pt x="54470" y="270332"/>
                      </a:cubicBezTo>
                      <a:close/>
                    </a:path>
                  </a:pathLst>
                </a:custGeom>
                <a:grpFill/>
                <a:ln w="16501" cap="rnd">
                  <a:solidFill>
                    <a:srgbClr val="494949"/>
                  </a:solidFill>
                  <a:prstDash val="solid"/>
                  <a:miter/>
                </a:ln>
              </p:spPr>
              <p:txBody>
                <a:bodyPr rtlCol="0" anchor="ctr"/>
                <a:lstStyle/>
                <a:p>
                  <a:endParaRPr lang="en-US" sz="1799"/>
                </a:p>
              </p:txBody>
            </p:sp>
            <p:sp>
              <p:nvSpPr>
                <p:cNvPr id="81" name="Freeform 2933">
                  <a:extLst>
                    <a:ext uri="{FF2B5EF4-FFF2-40B4-BE49-F238E27FC236}">
                      <a16:creationId xmlns:a16="http://schemas.microsoft.com/office/drawing/2014/main" id="{DDDBA690-B017-DF93-72E9-EE1D6A32D1E6}"/>
                    </a:ext>
                  </a:extLst>
                </p:cNvPr>
                <p:cNvSpPr/>
                <p:nvPr/>
              </p:nvSpPr>
              <p:spPr>
                <a:xfrm>
                  <a:off x="9715464" y="7574080"/>
                  <a:ext cx="94084" cy="16483"/>
                </a:xfrm>
                <a:custGeom>
                  <a:avLst/>
                  <a:gdLst>
                    <a:gd name="connsiteX0" fmla="*/ 0 w 94084"/>
                    <a:gd name="connsiteY0" fmla="*/ 0 h 16483"/>
                    <a:gd name="connsiteX1" fmla="*/ 94084 w 94084"/>
                    <a:gd name="connsiteY1" fmla="*/ 0 h 16483"/>
                  </a:gdLst>
                  <a:ahLst/>
                  <a:cxnLst>
                    <a:cxn ang="0">
                      <a:pos x="connsiteX0" y="connsiteY0"/>
                    </a:cxn>
                    <a:cxn ang="0">
                      <a:pos x="connsiteX1" y="connsiteY1"/>
                    </a:cxn>
                  </a:cxnLst>
                  <a:rect l="l" t="t" r="r" b="b"/>
                  <a:pathLst>
                    <a:path w="94084" h="16483">
                      <a:moveTo>
                        <a:pt x="0" y="0"/>
                      </a:moveTo>
                      <a:lnTo>
                        <a:pt x="94084" y="0"/>
                      </a:lnTo>
                    </a:path>
                  </a:pathLst>
                </a:custGeom>
                <a:grpFill/>
                <a:ln w="16501" cap="rnd">
                  <a:solidFill>
                    <a:srgbClr val="494949"/>
                  </a:solidFill>
                  <a:prstDash val="solid"/>
                  <a:miter/>
                </a:ln>
              </p:spPr>
              <p:txBody>
                <a:bodyPr rtlCol="0" anchor="ctr"/>
                <a:lstStyle/>
                <a:p>
                  <a:endParaRPr lang="en-US" sz="1799"/>
                </a:p>
              </p:txBody>
            </p:sp>
            <p:sp>
              <p:nvSpPr>
                <p:cNvPr id="82" name="Freeform 2934">
                  <a:extLst>
                    <a:ext uri="{FF2B5EF4-FFF2-40B4-BE49-F238E27FC236}">
                      <a16:creationId xmlns:a16="http://schemas.microsoft.com/office/drawing/2014/main" id="{C6E5D31B-BA0F-0930-ACDC-351B74AB66D5}"/>
                    </a:ext>
                  </a:extLst>
                </p:cNvPr>
                <p:cNvSpPr/>
                <p:nvPr/>
              </p:nvSpPr>
              <p:spPr>
                <a:xfrm>
                  <a:off x="10311333" y="7574080"/>
                  <a:ext cx="211277" cy="16483"/>
                </a:xfrm>
                <a:custGeom>
                  <a:avLst/>
                  <a:gdLst>
                    <a:gd name="connsiteX0" fmla="*/ 0 w 211277"/>
                    <a:gd name="connsiteY0" fmla="*/ 0 h 16483"/>
                    <a:gd name="connsiteX1" fmla="*/ 211278 w 211277"/>
                    <a:gd name="connsiteY1" fmla="*/ 0 h 16483"/>
                  </a:gdLst>
                  <a:ahLst/>
                  <a:cxnLst>
                    <a:cxn ang="0">
                      <a:pos x="connsiteX0" y="connsiteY0"/>
                    </a:cxn>
                    <a:cxn ang="0">
                      <a:pos x="connsiteX1" y="connsiteY1"/>
                    </a:cxn>
                  </a:cxnLst>
                  <a:rect l="l" t="t" r="r" b="b"/>
                  <a:pathLst>
                    <a:path w="211277" h="16483">
                      <a:moveTo>
                        <a:pt x="0" y="0"/>
                      </a:moveTo>
                      <a:lnTo>
                        <a:pt x="211278" y="0"/>
                      </a:lnTo>
                    </a:path>
                  </a:pathLst>
                </a:custGeom>
                <a:grpFill/>
                <a:ln w="16501" cap="rnd">
                  <a:solidFill>
                    <a:srgbClr val="494949"/>
                  </a:solidFill>
                  <a:prstDash val="solid"/>
                  <a:miter/>
                </a:ln>
              </p:spPr>
              <p:txBody>
                <a:bodyPr rtlCol="0" anchor="ctr"/>
                <a:lstStyle/>
                <a:p>
                  <a:endParaRPr lang="en-US" sz="1799"/>
                </a:p>
              </p:txBody>
            </p:sp>
          </p:grpSp>
          <p:grpSp>
            <p:nvGrpSpPr>
              <p:cNvPr id="60" name="Graphic 503">
                <a:extLst>
                  <a:ext uri="{FF2B5EF4-FFF2-40B4-BE49-F238E27FC236}">
                    <a16:creationId xmlns:a16="http://schemas.microsoft.com/office/drawing/2014/main" id="{0768DF99-3F2F-CF48-BA81-4CC06C59FBB4}"/>
                  </a:ext>
                </a:extLst>
              </p:cNvPr>
              <p:cNvGrpSpPr/>
              <p:nvPr/>
            </p:nvGrpSpPr>
            <p:grpSpPr>
              <a:xfrm>
                <a:off x="9213680" y="7323529"/>
                <a:ext cx="501783" cy="501103"/>
                <a:chOff x="9213680" y="7323529"/>
                <a:chExt cx="501783" cy="501103"/>
              </a:xfrm>
              <a:grpFill/>
            </p:grpSpPr>
            <p:sp>
              <p:nvSpPr>
                <p:cNvPr id="61" name="Freeform 2913">
                  <a:extLst>
                    <a:ext uri="{FF2B5EF4-FFF2-40B4-BE49-F238E27FC236}">
                      <a16:creationId xmlns:a16="http://schemas.microsoft.com/office/drawing/2014/main" id="{72E0CF52-C6F5-DFC0-FF86-8D98FFE96C9C}"/>
                    </a:ext>
                  </a:extLst>
                </p:cNvPr>
                <p:cNvSpPr/>
                <p:nvPr/>
              </p:nvSpPr>
              <p:spPr>
                <a:xfrm>
                  <a:off x="9213680" y="7323529"/>
                  <a:ext cx="501783" cy="501103"/>
                </a:xfrm>
                <a:custGeom>
                  <a:avLst/>
                  <a:gdLst>
                    <a:gd name="connsiteX0" fmla="*/ 501784 w 501783"/>
                    <a:gd name="connsiteY0" fmla="*/ 250552 h 501103"/>
                    <a:gd name="connsiteX1" fmla="*/ 435759 w 501783"/>
                    <a:gd name="connsiteY1" fmla="*/ 173078 h 501103"/>
                    <a:gd name="connsiteX2" fmla="*/ 424206 w 501783"/>
                    <a:gd name="connsiteY2" fmla="*/ 77473 h 501103"/>
                    <a:gd name="connsiteX3" fmla="*/ 328470 w 501783"/>
                    <a:gd name="connsiteY3" fmla="*/ 65935 h 501103"/>
                    <a:gd name="connsiteX4" fmla="*/ 250892 w 501783"/>
                    <a:gd name="connsiteY4" fmla="*/ 0 h 501103"/>
                    <a:gd name="connsiteX5" fmla="*/ 173314 w 501783"/>
                    <a:gd name="connsiteY5" fmla="*/ 65935 h 501103"/>
                    <a:gd name="connsiteX6" fmla="*/ 77579 w 501783"/>
                    <a:gd name="connsiteY6" fmla="*/ 77473 h 501103"/>
                    <a:gd name="connsiteX7" fmla="*/ 66024 w 501783"/>
                    <a:gd name="connsiteY7" fmla="*/ 173078 h 501103"/>
                    <a:gd name="connsiteX8" fmla="*/ 0 w 501783"/>
                    <a:gd name="connsiteY8" fmla="*/ 250552 h 501103"/>
                    <a:gd name="connsiteX9" fmla="*/ 66024 w 501783"/>
                    <a:gd name="connsiteY9" fmla="*/ 328025 h 501103"/>
                    <a:gd name="connsiteX10" fmla="*/ 77579 w 501783"/>
                    <a:gd name="connsiteY10" fmla="*/ 423630 h 501103"/>
                    <a:gd name="connsiteX11" fmla="*/ 173314 w 501783"/>
                    <a:gd name="connsiteY11" fmla="*/ 435169 h 501103"/>
                    <a:gd name="connsiteX12" fmla="*/ 250892 w 501783"/>
                    <a:gd name="connsiteY12" fmla="*/ 501104 h 501103"/>
                    <a:gd name="connsiteX13" fmla="*/ 328470 w 501783"/>
                    <a:gd name="connsiteY13" fmla="*/ 435169 h 501103"/>
                    <a:gd name="connsiteX14" fmla="*/ 424206 w 501783"/>
                    <a:gd name="connsiteY14" fmla="*/ 423630 h 501103"/>
                    <a:gd name="connsiteX15" fmla="*/ 435759 w 501783"/>
                    <a:gd name="connsiteY15" fmla="*/ 328025 h 501103"/>
                    <a:gd name="connsiteX16" fmla="*/ 501784 w 501783"/>
                    <a:gd name="connsiteY16" fmla="*/ 250552 h 50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1783" h="501103">
                      <a:moveTo>
                        <a:pt x="501784" y="250552"/>
                      </a:moveTo>
                      <a:cubicBezTo>
                        <a:pt x="501784" y="210991"/>
                        <a:pt x="473724" y="179672"/>
                        <a:pt x="435759" y="173078"/>
                      </a:cubicBezTo>
                      <a:cubicBezTo>
                        <a:pt x="453917" y="143408"/>
                        <a:pt x="450615" y="103847"/>
                        <a:pt x="424206" y="77473"/>
                      </a:cubicBezTo>
                      <a:cubicBezTo>
                        <a:pt x="397796" y="51099"/>
                        <a:pt x="358182" y="47803"/>
                        <a:pt x="328470" y="65935"/>
                      </a:cubicBezTo>
                      <a:cubicBezTo>
                        <a:pt x="321868" y="28022"/>
                        <a:pt x="290506" y="0"/>
                        <a:pt x="250892" y="0"/>
                      </a:cubicBezTo>
                      <a:cubicBezTo>
                        <a:pt x="211277" y="0"/>
                        <a:pt x="179915" y="28022"/>
                        <a:pt x="173314" y="65935"/>
                      </a:cubicBezTo>
                      <a:cubicBezTo>
                        <a:pt x="143603" y="47803"/>
                        <a:pt x="103988" y="51099"/>
                        <a:pt x="77579" y="77473"/>
                      </a:cubicBezTo>
                      <a:cubicBezTo>
                        <a:pt x="51168" y="103847"/>
                        <a:pt x="47867" y="143408"/>
                        <a:pt x="66024" y="173078"/>
                      </a:cubicBezTo>
                      <a:cubicBezTo>
                        <a:pt x="28060" y="179672"/>
                        <a:pt x="0" y="210991"/>
                        <a:pt x="0" y="250552"/>
                      </a:cubicBezTo>
                      <a:cubicBezTo>
                        <a:pt x="0" y="290112"/>
                        <a:pt x="28060" y="321431"/>
                        <a:pt x="66024" y="328025"/>
                      </a:cubicBezTo>
                      <a:cubicBezTo>
                        <a:pt x="47867" y="357696"/>
                        <a:pt x="51168" y="397256"/>
                        <a:pt x="77579" y="423630"/>
                      </a:cubicBezTo>
                      <a:cubicBezTo>
                        <a:pt x="103988" y="450004"/>
                        <a:pt x="143603" y="453301"/>
                        <a:pt x="173314" y="435169"/>
                      </a:cubicBezTo>
                      <a:cubicBezTo>
                        <a:pt x="179915" y="473081"/>
                        <a:pt x="211277" y="501104"/>
                        <a:pt x="250892" y="501104"/>
                      </a:cubicBezTo>
                      <a:cubicBezTo>
                        <a:pt x="290506" y="501104"/>
                        <a:pt x="321868" y="473081"/>
                        <a:pt x="328470" y="435169"/>
                      </a:cubicBezTo>
                      <a:cubicBezTo>
                        <a:pt x="358182" y="453301"/>
                        <a:pt x="397796" y="450004"/>
                        <a:pt x="424206" y="423630"/>
                      </a:cubicBezTo>
                      <a:cubicBezTo>
                        <a:pt x="450615" y="397256"/>
                        <a:pt x="453917" y="357696"/>
                        <a:pt x="435759" y="328025"/>
                      </a:cubicBezTo>
                      <a:cubicBezTo>
                        <a:pt x="473724" y="321431"/>
                        <a:pt x="501784" y="290112"/>
                        <a:pt x="501784" y="250552"/>
                      </a:cubicBezTo>
                      <a:close/>
                    </a:path>
                  </a:pathLst>
                </a:custGeom>
                <a:solidFill>
                  <a:srgbClr val="EC7C69"/>
                </a:solidFill>
                <a:ln w="16501" cap="rnd">
                  <a:solidFill>
                    <a:srgbClr val="494949"/>
                  </a:solidFill>
                  <a:prstDash val="solid"/>
                  <a:round/>
                </a:ln>
              </p:spPr>
              <p:txBody>
                <a:bodyPr rtlCol="0" anchor="ctr"/>
                <a:lstStyle/>
                <a:p>
                  <a:endParaRPr lang="en-US" sz="1799"/>
                </a:p>
              </p:txBody>
            </p:sp>
            <p:sp>
              <p:nvSpPr>
                <p:cNvPr id="62" name="Freeform 2914">
                  <a:extLst>
                    <a:ext uri="{FF2B5EF4-FFF2-40B4-BE49-F238E27FC236}">
                      <a16:creationId xmlns:a16="http://schemas.microsoft.com/office/drawing/2014/main" id="{656E418A-BC26-4CE9-5107-AA58BC86A105}"/>
                    </a:ext>
                  </a:extLst>
                </p:cNvPr>
                <p:cNvSpPr/>
                <p:nvPr/>
              </p:nvSpPr>
              <p:spPr>
                <a:xfrm>
                  <a:off x="9380391" y="7488365"/>
                  <a:ext cx="171662" cy="171430"/>
                </a:xfrm>
                <a:custGeom>
                  <a:avLst/>
                  <a:gdLst>
                    <a:gd name="connsiteX0" fmla="*/ 171663 w 171662"/>
                    <a:gd name="connsiteY0" fmla="*/ 85715 h 171430"/>
                    <a:gd name="connsiteX1" fmla="*/ 85831 w 171662"/>
                    <a:gd name="connsiteY1" fmla="*/ 171430 h 171430"/>
                    <a:gd name="connsiteX2" fmla="*/ 0 w 171662"/>
                    <a:gd name="connsiteY2" fmla="*/ 85715 h 171430"/>
                    <a:gd name="connsiteX3" fmla="*/ 85831 w 171662"/>
                    <a:gd name="connsiteY3" fmla="*/ 0 h 171430"/>
                    <a:gd name="connsiteX4" fmla="*/ 171663 w 171662"/>
                    <a:gd name="connsiteY4" fmla="*/ 85715 h 171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662" h="171430">
                      <a:moveTo>
                        <a:pt x="171663" y="85715"/>
                      </a:moveTo>
                      <a:cubicBezTo>
                        <a:pt x="171663" y="133054"/>
                        <a:pt x="133235" y="171430"/>
                        <a:pt x="85831" y="171430"/>
                      </a:cubicBezTo>
                      <a:cubicBezTo>
                        <a:pt x="38428" y="171430"/>
                        <a:pt x="0" y="133054"/>
                        <a:pt x="0" y="85715"/>
                      </a:cubicBezTo>
                      <a:cubicBezTo>
                        <a:pt x="0" y="38376"/>
                        <a:pt x="38428" y="0"/>
                        <a:pt x="85831" y="0"/>
                      </a:cubicBezTo>
                      <a:cubicBezTo>
                        <a:pt x="133235" y="0"/>
                        <a:pt x="171663" y="38376"/>
                        <a:pt x="171663" y="85715"/>
                      </a:cubicBezTo>
                      <a:close/>
                    </a:path>
                  </a:pathLst>
                </a:custGeom>
                <a:grpFill/>
                <a:ln w="16501" cap="rnd">
                  <a:solidFill>
                    <a:srgbClr val="494949"/>
                  </a:solidFill>
                  <a:prstDash val="solid"/>
                  <a:round/>
                </a:ln>
              </p:spPr>
              <p:txBody>
                <a:bodyPr rtlCol="0" anchor="ctr"/>
                <a:lstStyle/>
                <a:p>
                  <a:endParaRPr lang="en-US" sz="1799"/>
                </a:p>
              </p:txBody>
            </p:sp>
            <p:grpSp>
              <p:nvGrpSpPr>
                <p:cNvPr id="63" name="Graphic 503">
                  <a:extLst>
                    <a:ext uri="{FF2B5EF4-FFF2-40B4-BE49-F238E27FC236}">
                      <a16:creationId xmlns:a16="http://schemas.microsoft.com/office/drawing/2014/main" id="{29E99ED5-5CFC-00A2-A701-276A6EECA9CE}"/>
                    </a:ext>
                  </a:extLst>
                </p:cNvPr>
                <p:cNvGrpSpPr/>
                <p:nvPr/>
              </p:nvGrpSpPr>
              <p:grpSpPr>
                <a:xfrm>
                  <a:off x="9466223" y="7420783"/>
                  <a:ext cx="16506" cy="311540"/>
                  <a:chOff x="9466223" y="7420783"/>
                  <a:chExt cx="16506" cy="311540"/>
                </a:xfrm>
                <a:grpFill/>
              </p:grpSpPr>
              <p:sp>
                <p:nvSpPr>
                  <p:cNvPr id="73" name="Freeform 2925">
                    <a:extLst>
                      <a:ext uri="{FF2B5EF4-FFF2-40B4-BE49-F238E27FC236}">
                        <a16:creationId xmlns:a16="http://schemas.microsoft.com/office/drawing/2014/main" id="{FEBE03F4-AA23-8B9E-964E-3B2D3D3970AE}"/>
                      </a:ext>
                    </a:extLst>
                  </p:cNvPr>
                  <p:cNvSpPr/>
                  <p:nvPr/>
                </p:nvSpPr>
                <p:spPr>
                  <a:xfrm>
                    <a:off x="9466223" y="7420783"/>
                    <a:ext cx="16506" cy="67582"/>
                  </a:xfrm>
                  <a:custGeom>
                    <a:avLst/>
                    <a:gdLst>
                      <a:gd name="connsiteX0" fmla="*/ 0 w 16506"/>
                      <a:gd name="connsiteY0" fmla="*/ 34615 h 67582"/>
                      <a:gd name="connsiteX1" fmla="*/ 0 w 16506"/>
                      <a:gd name="connsiteY1" fmla="*/ 67583 h 67582"/>
                      <a:gd name="connsiteX2" fmla="*/ 0 w 16506"/>
                      <a:gd name="connsiteY2" fmla="*/ 0 h 67582"/>
                      <a:gd name="connsiteX3" fmla="*/ 0 w 16506"/>
                      <a:gd name="connsiteY3" fmla="*/ 32967 h 67582"/>
                    </a:gdLst>
                    <a:ahLst/>
                    <a:cxnLst>
                      <a:cxn ang="0">
                        <a:pos x="connsiteX0" y="connsiteY0"/>
                      </a:cxn>
                      <a:cxn ang="0">
                        <a:pos x="connsiteX1" y="connsiteY1"/>
                      </a:cxn>
                      <a:cxn ang="0">
                        <a:pos x="connsiteX2" y="connsiteY2"/>
                      </a:cxn>
                      <a:cxn ang="0">
                        <a:pos x="connsiteX3" y="connsiteY3"/>
                      </a:cxn>
                    </a:cxnLst>
                    <a:rect l="l" t="t" r="r" b="b"/>
                    <a:pathLst>
                      <a:path w="16506" h="67582">
                        <a:moveTo>
                          <a:pt x="0" y="34615"/>
                        </a:moveTo>
                        <a:lnTo>
                          <a:pt x="0" y="67583"/>
                        </a:lnTo>
                        <a:lnTo>
                          <a:pt x="0" y="0"/>
                        </a:lnTo>
                        <a:lnTo>
                          <a:pt x="0" y="32967"/>
                        </a:lnTo>
                        <a:close/>
                      </a:path>
                    </a:pathLst>
                  </a:custGeom>
                  <a:grpFill/>
                  <a:ln w="16501" cap="rnd">
                    <a:solidFill>
                      <a:srgbClr val="494949"/>
                    </a:solidFill>
                    <a:prstDash val="solid"/>
                    <a:round/>
                  </a:ln>
                </p:spPr>
                <p:txBody>
                  <a:bodyPr rtlCol="0" anchor="ctr"/>
                  <a:lstStyle/>
                  <a:p>
                    <a:endParaRPr lang="en-US" sz="1799"/>
                  </a:p>
                </p:txBody>
              </p:sp>
              <p:sp>
                <p:nvSpPr>
                  <p:cNvPr id="74" name="Freeform 2926">
                    <a:extLst>
                      <a:ext uri="{FF2B5EF4-FFF2-40B4-BE49-F238E27FC236}">
                        <a16:creationId xmlns:a16="http://schemas.microsoft.com/office/drawing/2014/main" id="{D0B32EF4-5706-018E-B580-CE629B6EDAF7}"/>
                      </a:ext>
                    </a:extLst>
                  </p:cNvPr>
                  <p:cNvSpPr/>
                  <p:nvPr/>
                </p:nvSpPr>
                <p:spPr>
                  <a:xfrm>
                    <a:off x="9466223" y="7664741"/>
                    <a:ext cx="16506" cy="67582"/>
                  </a:xfrm>
                  <a:custGeom>
                    <a:avLst/>
                    <a:gdLst>
                      <a:gd name="connsiteX0" fmla="*/ 0 w 16506"/>
                      <a:gd name="connsiteY0" fmla="*/ 34615 h 67582"/>
                      <a:gd name="connsiteX1" fmla="*/ 0 w 16506"/>
                      <a:gd name="connsiteY1" fmla="*/ 67583 h 67582"/>
                      <a:gd name="connsiteX2" fmla="*/ 0 w 16506"/>
                      <a:gd name="connsiteY2" fmla="*/ 0 h 67582"/>
                      <a:gd name="connsiteX3" fmla="*/ 0 w 16506"/>
                      <a:gd name="connsiteY3" fmla="*/ 32967 h 67582"/>
                    </a:gdLst>
                    <a:ahLst/>
                    <a:cxnLst>
                      <a:cxn ang="0">
                        <a:pos x="connsiteX0" y="connsiteY0"/>
                      </a:cxn>
                      <a:cxn ang="0">
                        <a:pos x="connsiteX1" y="connsiteY1"/>
                      </a:cxn>
                      <a:cxn ang="0">
                        <a:pos x="connsiteX2" y="connsiteY2"/>
                      </a:cxn>
                      <a:cxn ang="0">
                        <a:pos x="connsiteX3" y="connsiteY3"/>
                      </a:cxn>
                    </a:cxnLst>
                    <a:rect l="l" t="t" r="r" b="b"/>
                    <a:pathLst>
                      <a:path w="16506" h="67582">
                        <a:moveTo>
                          <a:pt x="0" y="34615"/>
                        </a:moveTo>
                        <a:lnTo>
                          <a:pt x="0" y="67583"/>
                        </a:lnTo>
                        <a:lnTo>
                          <a:pt x="0" y="0"/>
                        </a:lnTo>
                        <a:lnTo>
                          <a:pt x="0" y="32967"/>
                        </a:lnTo>
                        <a:close/>
                      </a:path>
                    </a:pathLst>
                  </a:custGeom>
                  <a:grpFill/>
                  <a:ln w="16501" cap="rnd">
                    <a:solidFill>
                      <a:srgbClr val="494949"/>
                    </a:solidFill>
                    <a:prstDash val="solid"/>
                    <a:round/>
                  </a:ln>
                </p:spPr>
                <p:txBody>
                  <a:bodyPr rtlCol="0" anchor="ctr"/>
                  <a:lstStyle/>
                  <a:p>
                    <a:endParaRPr lang="en-US" sz="1799"/>
                  </a:p>
                </p:txBody>
              </p:sp>
            </p:grpSp>
            <p:grpSp>
              <p:nvGrpSpPr>
                <p:cNvPr id="64" name="Graphic 503">
                  <a:extLst>
                    <a:ext uri="{FF2B5EF4-FFF2-40B4-BE49-F238E27FC236}">
                      <a16:creationId xmlns:a16="http://schemas.microsoft.com/office/drawing/2014/main" id="{677BF428-9DF0-A075-44F9-B8B3D3EB44E9}"/>
                    </a:ext>
                  </a:extLst>
                </p:cNvPr>
                <p:cNvGrpSpPr/>
                <p:nvPr/>
              </p:nvGrpSpPr>
              <p:grpSpPr>
                <a:xfrm>
                  <a:off x="9309415" y="7577378"/>
                  <a:ext cx="311964" cy="16483"/>
                  <a:chOff x="9309415" y="7577378"/>
                  <a:chExt cx="311964" cy="16483"/>
                </a:xfrm>
                <a:grpFill/>
              </p:grpSpPr>
              <p:sp>
                <p:nvSpPr>
                  <p:cNvPr id="71" name="Freeform 2923">
                    <a:extLst>
                      <a:ext uri="{FF2B5EF4-FFF2-40B4-BE49-F238E27FC236}">
                        <a16:creationId xmlns:a16="http://schemas.microsoft.com/office/drawing/2014/main" id="{0254F9BD-EE4D-74A7-2524-A1B577E8D0C7}"/>
                      </a:ext>
                    </a:extLst>
                  </p:cNvPr>
                  <p:cNvSpPr/>
                  <p:nvPr/>
                </p:nvSpPr>
                <p:spPr>
                  <a:xfrm>
                    <a:off x="9309415" y="7577378"/>
                    <a:ext cx="67674" cy="16483"/>
                  </a:xfrm>
                  <a:custGeom>
                    <a:avLst/>
                    <a:gdLst>
                      <a:gd name="connsiteX0" fmla="*/ 34662 w 67674"/>
                      <a:gd name="connsiteY0" fmla="*/ 0 h 16483"/>
                      <a:gd name="connsiteX1" fmla="*/ 67674 w 67674"/>
                      <a:gd name="connsiteY1" fmla="*/ 0 h 16483"/>
                      <a:gd name="connsiteX2" fmla="*/ 0 w 67674"/>
                      <a:gd name="connsiteY2" fmla="*/ 0 h 16483"/>
                      <a:gd name="connsiteX3" fmla="*/ 33012 w 67674"/>
                      <a:gd name="connsiteY3" fmla="*/ 0 h 16483"/>
                    </a:gdLst>
                    <a:ahLst/>
                    <a:cxnLst>
                      <a:cxn ang="0">
                        <a:pos x="connsiteX0" y="connsiteY0"/>
                      </a:cxn>
                      <a:cxn ang="0">
                        <a:pos x="connsiteX1" y="connsiteY1"/>
                      </a:cxn>
                      <a:cxn ang="0">
                        <a:pos x="connsiteX2" y="connsiteY2"/>
                      </a:cxn>
                      <a:cxn ang="0">
                        <a:pos x="connsiteX3" y="connsiteY3"/>
                      </a:cxn>
                    </a:cxnLst>
                    <a:rect l="l" t="t" r="r" b="b"/>
                    <a:pathLst>
                      <a:path w="67674" h="16483">
                        <a:moveTo>
                          <a:pt x="34662" y="0"/>
                        </a:moveTo>
                        <a:lnTo>
                          <a:pt x="67674" y="0"/>
                        </a:lnTo>
                        <a:lnTo>
                          <a:pt x="0" y="0"/>
                        </a:lnTo>
                        <a:lnTo>
                          <a:pt x="33012" y="0"/>
                        </a:lnTo>
                        <a:close/>
                      </a:path>
                    </a:pathLst>
                  </a:custGeom>
                  <a:grpFill/>
                  <a:ln w="16501" cap="rnd">
                    <a:solidFill>
                      <a:srgbClr val="494949"/>
                    </a:solidFill>
                    <a:prstDash val="solid"/>
                    <a:round/>
                  </a:ln>
                </p:spPr>
                <p:txBody>
                  <a:bodyPr rtlCol="0" anchor="ctr"/>
                  <a:lstStyle/>
                  <a:p>
                    <a:endParaRPr lang="en-US" sz="1799"/>
                  </a:p>
                </p:txBody>
              </p:sp>
              <p:sp>
                <p:nvSpPr>
                  <p:cNvPr id="72" name="Freeform 2924">
                    <a:extLst>
                      <a:ext uri="{FF2B5EF4-FFF2-40B4-BE49-F238E27FC236}">
                        <a16:creationId xmlns:a16="http://schemas.microsoft.com/office/drawing/2014/main" id="{6C462313-93FD-0CC1-0AFC-9157D4A9AF6C}"/>
                      </a:ext>
                    </a:extLst>
                  </p:cNvPr>
                  <p:cNvSpPr/>
                  <p:nvPr/>
                </p:nvSpPr>
                <p:spPr>
                  <a:xfrm>
                    <a:off x="9553705" y="7577378"/>
                    <a:ext cx="67675" cy="16483"/>
                  </a:xfrm>
                  <a:custGeom>
                    <a:avLst/>
                    <a:gdLst>
                      <a:gd name="connsiteX0" fmla="*/ 34663 w 67675"/>
                      <a:gd name="connsiteY0" fmla="*/ 0 h 16483"/>
                      <a:gd name="connsiteX1" fmla="*/ 67675 w 67675"/>
                      <a:gd name="connsiteY1" fmla="*/ 0 h 16483"/>
                      <a:gd name="connsiteX2" fmla="*/ 0 w 67675"/>
                      <a:gd name="connsiteY2" fmla="*/ 0 h 16483"/>
                      <a:gd name="connsiteX3" fmla="*/ 33012 w 67675"/>
                      <a:gd name="connsiteY3" fmla="*/ 0 h 16483"/>
                    </a:gdLst>
                    <a:ahLst/>
                    <a:cxnLst>
                      <a:cxn ang="0">
                        <a:pos x="connsiteX0" y="connsiteY0"/>
                      </a:cxn>
                      <a:cxn ang="0">
                        <a:pos x="connsiteX1" y="connsiteY1"/>
                      </a:cxn>
                      <a:cxn ang="0">
                        <a:pos x="connsiteX2" y="connsiteY2"/>
                      </a:cxn>
                      <a:cxn ang="0">
                        <a:pos x="connsiteX3" y="connsiteY3"/>
                      </a:cxn>
                    </a:cxnLst>
                    <a:rect l="l" t="t" r="r" b="b"/>
                    <a:pathLst>
                      <a:path w="67675" h="16483">
                        <a:moveTo>
                          <a:pt x="34663" y="0"/>
                        </a:moveTo>
                        <a:lnTo>
                          <a:pt x="67675" y="0"/>
                        </a:lnTo>
                        <a:lnTo>
                          <a:pt x="0" y="0"/>
                        </a:lnTo>
                        <a:lnTo>
                          <a:pt x="33012" y="0"/>
                        </a:lnTo>
                        <a:close/>
                      </a:path>
                    </a:pathLst>
                  </a:custGeom>
                  <a:grpFill/>
                  <a:ln w="16501" cap="rnd">
                    <a:solidFill>
                      <a:srgbClr val="494949"/>
                    </a:solidFill>
                    <a:prstDash val="solid"/>
                    <a:round/>
                  </a:ln>
                </p:spPr>
                <p:txBody>
                  <a:bodyPr rtlCol="0" anchor="ctr"/>
                  <a:lstStyle/>
                  <a:p>
                    <a:endParaRPr lang="en-US" sz="1799"/>
                  </a:p>
                </p:txBody>
              </p:sp>
            </p:grpSp>
            <p:grpSp>
              <p:nvGrpSpPr>
                <p:cNvPr id="65" name="Graphic 503">
                  <a:extLst>
                    <a:ext uri="{FF2B5EF4-FFF2-40B4-BE49-F238E27FC236}">
                      <a16:creationId xmlns:a16="http://schemas.microsoft.com/office/drawing/2014/main" id="{DB8DC09B-AD8E-0AD0-3F33-4EE3DF6ABE4A}"/>
                    </a:ext>
                  </a:extLst>
                </p:cNvPr>
                <p:cNvGrpSpPr/>
                <p:nvPr/>
              </p:nvGrpSpPr>
              <p:grpSpPr>
                <a:xfrm>
                  <a:off x="9355632" y="7466937"/>
                  <a:ext cx="219530" cy="219232"/>
                  <a:chOff x="9355632" y="7466937"/>
                  <a:chExt cx="219530" cy="219232"/>
                </a:xfrm>
                <a:grpFill/>
              </p:grpSpPr>
              <p:sp>
                <p:nvSpPr>
                  <p:cNvPr id="69" name="Freeform 2921">
                    <a:extLst>
                      <a:ext uri="{FF2B5EF4-FFF2-40B4-BE49-F238E27FC236}">
                        <a16:creationId xmlns:a16="http://schemas.microsoft.com/office/drawing/2014/main" id="{E6FB7C26-98FF-AC5D-2BF4-D4C10715F73F}"/>
                      </a:ext>
                    </a:extLst>
                  </p:cNvPr>
                  <p:cNvSpPr/>
                  <p:nvPr/>
                </p:nvSpPr>
                <p:spPr>
                  <a:xfrm>
                    <a:off x="9355632" y="7466937"/>
                    <a:ext cx="46216" cy="46154"/>
                  </a:xfrm>
                  <a:custGeom>
                    <a:avLst/>
                    <a:gdLst>
                      <a:gd name="connsiteX0" fmla="*/ 23109 w 46216"/>
                      <a:gd name="connsiteY0" fmla="*/ 23077 h 46154"/>
                      <a:gd name="connsiteX1" fmla="*/ 46217 w 46216"/>
                      <a:gd name="connsiteY1" fmla="*/ 46154 h 46154"/>
                      <a:gd name="connsiteX2" fmla="*/ 23109 w 46216"/>
                      <a:gd name="connsiteY2" fmla="*/ 23077 h 46154"/>
                      <a:gd name="connsiteX3" fmla="*/ 0 w 46216"/>
                      <a:gd name="connsiteY3" fmla="*/ 0 h 46154"/>
                      <a:gd name="connsiteX4" fmla="*/ 23109 w 46216"/>
                      <a:gd name="connsiteY4" fmla="*/ 23077 h 46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16" h="46154">
                        <a:moveTo>
                          <a:pt x="23109" y="23077"/>
                        </a:moveTo>
                        <a:lnTo>
                          <a:pt x="46217" y="46154"/>
                        </a:lnTo>
                        <a:lnTo>
                          <a:pt x="23109" y="23077"/>
                        </a:lnTo>
                        <a:lnTo>
                          <a:pt x="0" y="0"/>
                        </a:lnTo>
                        <a:lnTo>
                          <a:pt x="23109" y="23077"/>
                        </a:lnTo>
                        <a:close/>
                      </a:path>
                    </a:pathLst>
                  </a:custGeom>
                  <a:grpFill/>
                  <a:ln w="16501" cap="rnd">
                    <a:solidFill>
                      <a:srgbClr val="494949"/>
                    </a:solidFill>
                    <a:prstDash val="solid"/>
                    <a:round/>
                  </a:ln>
                </p:spPr>
                <p:txBody>
                  <a:bodyPr rtlCol="0" anchor="ctr"/>
                  <a:lstStyle/>
                  <a:p>
                    <a:endParaRPr lang="en-US" sz="1799"/>
                  </a:p>
                </p:txBody>
              </p:sp>
              <p:sp>
                <p:nvSpPr>
                  <p:cNvPr id="70" name="Freeform 2922">
                    <a:extLst>
                      <a:ext uri="{FF2B5EF4-FFF2-40B4-BE49-F238E27FC236}">
                        <a16:creationId xmlns:a16="http://schemas.microsoft.com/office/drawing/2014/main" id="{323DBBF2-18D6-13B1-5EE2-D02701B422EE}"/>
                      </a:ext>
                    </a:extLst>
                  </p:cNvPr>
                  <p:cNvSpPr/>
                  <p:nvPr/>
                </p:nvSpPr>
                <p:spPr>
                  <a:xfrm>
                    <a:off x="9528945" y="7640015"/>
                    <a:ext cx="46216" cy="46154"/>
                  </a:xfrm>
                  <a:custGeom>
                    <a:avLst/>
                    <a:gdLst>
                      <a:gd name="connsiteX0" fmla="*/ 23109 w 46216"/>
                      <a:gd name="connsiteY0" fmla="*/ 23077 h 46154"/>
                      <a:gd name="connsiteX1" fmla="*/ 46217 w 46216"/>
                      <a:gd name="connsiteY1" fmla="*/ 46154 h 46154"/>
                      <a:gd name="connsiteX2" fmla="*/ 23109 w 46216"/>
                      <a:gd name="connsiteY2" fmla="*/ 23077 h 46154"/>
                      <a:gd name="connsiteX3" fmla="*/ 0 w 46216"/>
                      <a:gd name="connsiteY3" fmla="*/ 0 h 46154"/>
                      <a:gd name="connsiteX4" fmla="*/ 23109 w 46216"/>
                      <a:gd name="connsiteY4" fmla="*/ 23077 h 46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16" h="46154">
                        <a:moveTo>
                          <a:pt x="23109" y="23077"/>
                        </a:moveTo>
                        <a:lnTo>
                          <a:pt x="46217" y="46154"/>
                        </a:lnTo>
                        <a:lnTo>
                          <a:pt x="23109" y="23077"/>
                        </a:lnTo>
                        <a:lnTo>
                          <a:pt x="0" y="0"/>
                        </a:lnTo>
                        <a:lnTo>
                          <a:pt x="23109" y="23077"/>
                        </a:lnTo>
                        <a:close/>
                      </a:path>
                    </a:pathLst>
                  </a:custGeom>
                  <a:grpFill/>
                  <a:ln w="16501" cap="rnd">
                    <a:solidFill>
                      <a:srgbClr val="494949"/>
                    </a:solidFill>
                    <a:prstDash val="solid"/>
                    <a:round/>
                  </a:ln>
                </p:spPr>
                <p:txBody>
                  <a:bodyPr rtlCol="0" anchor="ctr"/>
                  <a:lstStyle/>
                  <a:p>
                    <a:endParaRPr lang="en-US" sz="1799"/>
                  </a:p>
                </p:txBody>
              </p:sp>
            </p:grpSp>
            <p:grpSp>
              <p:nvGrpSpPr>
                <p:cNvPr id="66" name="Graphic 503">
                  <a:extLst>
                    <a:ext uri="{FF2B5EF4-FFF2-40B4-BE49-F238E27FC236}">
                      <a16:creationId xmlns:a16="http://schemas.microsoft.com/office/drawing/2014/main" id="{99FB824F-3F3A-B8BA-F397-5E9CF2F0D112}"/>
                    </a:ext>
                  </a:extLst>
                </p:cNvPr>
                <p:cNvGrpSpPr/>
                <p:nvPr/>
              </p:nvGrpSpPr>
              <p:grpSpPr>
                <a:xfrm>
                  <a:off x="9355632" y="7466937"/>
                  <a:ext cx="219530" cy="219232"/>
                  <a:chOff x="9355632" y="7466937"/>
                  <a:chExt cx="219530" cy="219232"/>
                </a:xfrm>
                <a:grpFill/>
              </p:grpSpPr>
              <p:sp>
                <p:nvSpPr>
                  <p:cNvPr id="67" name="Freeform 2919">
                    <a:extLst>
                      <a:ext uri="{FF2B5EF4-FFF2-40B4-BE49-F238E27FC236}">
                        <a16:creationId xmlns:a16="http://schemas.microsoft.com/office/drawing/2014/main" id="{278C9013-9103-F512-6EF4-E5D75D610249}"/>
                      </a:ext>
                    </a:extLst>
                  </p:cNvPr>
                  <p:cNvSpPr/>
                  <p:nvPr/>
                </p:nvSpPr>
                <p:spPr>
                  <a:xfrm>
                    <a:off x="9355632" y="7640015"/>
                    <a:ext cx="46216" cy="46154"/>
                  </a:xfrm>
                  <a:custGeom>
                    <a:avLst/>
                    <a:gdLst>
                      <a:gd name="connsiteX0" fmla="*/ 23109 w 46216"/>
                      <a:gd name="connsiteY0" fmla="*/ 23077 h 46154"/>
                      <a:gd name="connsiteX1" fmla="*/ 46217 w 46216"/>
                      <a:gd name="connsiteY1" fmla="*/ 0 h 46154"/>
                      <a:gd name="connsiteX2" fmla="*/ 23109 w 46216"/>
                      <a:gd name="connsiteY2" fmla="*/ 23077 h 46154"/>
                      <a:gd name="connsiteX3" fmla="*/ 0 w 46216"/>
                      <a:gd name="connsiteY3" fmla="*/ 46154 h 46154"/>
                      <a:gd name="connsiteX4" fmla="*/ 23109 w 46216"/>
                      <a:gd name="connsiteY4" fmla="*/ 23077 h 46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16" h="46154">
                        <a:moveTo>
                          <a:pt x="23109" y="23077"/>
                        </a:moveTo>
                        <a:cubicBezTo>
                          <a:pt x="36314" y="9890"/>
                          <a:pt x="46217" y="0"/>
                          <a:pt x="46217" y="0"/>
                        </a:cubicBezTo>
                        <a:cubicBezTo>
                          <a:pt x="46217" y="0"/>
                          <a:pt x="36314" y="9890"/>
                          <a:pt x="23109" y="23077"/>
                        </a:cubicBezTo>
                        <a:cubicBezTo>
                          <a:pt x="9904" y="36264"/>
                          <a:pt x="0" y="46154"/>
                          <a:pt x="0" y="46154"/>
                        </a:cubicBezTo>
                        <a:cubicBezTo>
                          <a:pt x="0" y="46154"/>
                          <a:pt x="9904" y="36264"/>
                          <a:pt x="23109" y="23077"/>
                        </a:cubicBezTo>
                        <a:close/>
                      </a:path>
                    </a:pathLst>
                  </a:custGeom>
                  <a:grpFill/>
                  <a:ln w="16501" cap="rnd">
                    <a:solidFill>
                      <a:srgbClr val="494949"/>
                    </a:solidFill>
                    <a:prstDash val="solid"/>
                    <a:round/>
                  </a:ln>
                </p:spPr>
                <p:txBody>
                  <a:bodyPr rtlCol="0" anchor="ctr"/>
                  <a:lstStyle/>
                  <a:p>
                    <a:endParaRPr lang="en-US" sz="1799"/>
                  </a:p>
                </p:txBody>
              </p:sp>
              <p:sp>
                <p:nvSpPr>
                  <p:cNvPr id="68" name="Freeform 2920">
                    <a:extLst>
                      <a:ext uri="{FF2B5EF4-FFF2-40B4-BE49-F238E27FC236}">
                        <a16:creationId xmlns:a16="http://schemas.microsoft.com/office/drawing/2014/main" id="{2906C8EA-3525-32F5-58F5-0593E89BAE50}"/>
                      </a:ext>
                    </a:extLst>
                  </p:cNvPr>
                  <p:cNvSpPr/>
                  <p:nvPr/>
                </p:nvSpPr>
                <p:spPr>
                  <a:xfrm>
                    <a:off x="9528945" y="7466937"/>
                    <a:ext cx="46216" cy="46154"/>
                  </a:xfrm>
                  <a:custGeom>
                    <a:avLst/>
                    <a:gdLst>
                      <a:gd name="connsiteX0" fmla="*/ 23109 w 46216"/>
                      <a:gd name="connsiteY0" fmla="*/ 23077 h 46154"/>
                      <a:gd name="connsiteX1" fmla="*/ 46217 w 46216"/>
                      <a:gd name="connsiteY1" fmla="*/ 0 h 46154"/>
                      <a:gd name="connsiteX2" fmla="*/ 23109 w 46216"/>
                      <a:gd name="connsiteY2" fmla="*/ 23077 h 46154"/>
                      <a:gd name="connsiteX3" fmla="*/ 0 w 46216"/>
                      <a:gd name="connsiteY3" fmla="*/ 46154 h 46154"/>
                      <a:gd name="connsiteX4" fmla="*/ 23109 w 46216"/>
                      <a:gd name="connsiteY4" fmla="*/ 23077 h 46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16" h="46154">
                        <a:moveTo>
                          <a:pt x="23109" y="23077"/>
                        </a:moveTo>
                        <a:cubicBezTo>
                          <a:pt x="36314" y="9890"/>
                          <a:pt x="46217" y="0"/>
                          <a:pt x="46217" y="0"/>
                        </a:cubicBezTo>
                        <a:cubicBezTo>
                          <a:pt x="46217" y="0"/>
                          <a:pt x="36314" y="9890"/>
                          <a:pt x="23109" y="23077"/>
                        </a:cubicBezTo>
                        <a:cubicBezTo>
                          <a:pt x="9904" y="36264"/>
                          <a:pt x="0" y="46154"/>
                          <a:pt x="0" y="46154"/>
                        </a:cubicBezTo>
                        <a:cubicBezTo>
                          <a:pt x="0" y="46154"/>
                          <a:pt x="9904" y="36264"/>
                          <a:pt x="23109" y="23077"/>
                        </a:cubicBezTo>
                        <a:close/>
                      </a:path>
                    </a:pathLst>
                  </a:custGeom>
                  <a:grpFill/>
                  <a:ln w="16501" cap="rnd">
                    <a:solidFill>
                      <a:srgbClr val="494949"/>
                    </a:solidFill>
                    <a:prstDash val="solid"/>
                    <a:round/>
                  </a:ln>
                </p:spPr>
                <p:txBody>
                  <a:bodyPr rtlCol="0" anchor="ctr"/>
                  <a:lstStyle/>
                  <a:p>
                    <a:endParaRPr lang="en-US" sz="1799"/>
                  </a:p>
                </p:txBody>
              </p:sp>
            </p:grpSp>
          </p:grpSp>
        </p:grpSp>
      </p:grpSp>
    </p:spTree>
    <p:extLst>
      <p:ext uri="{BB962C8B-B14F-4D97-AF65-F5344CB8AC3E}">
        <p14:creationId xmlns:p14="http://schemas.microsoft.com/office/powerpoint/2010/main" val="18559601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7F20EB-5468-9456-27AE-DF5ADB3EF819}"/>
            </a:ext>
          </a:extLst>
        </p:cNvPr>
        <p:cNvGrpSpPr/>
        <p:nvPr/>
      </p:nvGrpSpPr>
      <p:grpSpPr>
        <a:xfrm>
          <a:off x="0" y="0"/>
          <a:ext cx="0" cy="0"/>
          <a:chOff x="0" y="0"/>
          <a:chExt cx="0" cy="0"/>
        </a:xfrm>
      </p:grpSpPr>
      <p:sp>
        <p:nvSpPr>
          <p:cNvPr id="18" name="Text Placeholder 4">
            <a:extLst>
              <a:ext uri="{FF2B5EF4-FFF2-40B4-BE49-F238E27FC236}">
                <a16:creationId xmlns:a16="http://schemas.microsoft.com/office/drawing/2014/main" id="{D9F70B24-E0B9-428F-6DB4-AA79BCCCAFBC}"/>
              </a:ext>
            </a:extLst>
          </p:cNvPr>
          <p:cNvSpPr>
            <a:spLocks noGrp="1"/>
          </p:cNvSpPr>
          <p:nvPr>
            <p:ph type="body" sz="quarter" idx="18"/>
          </p:nvPr>
        </p:nvSpPr>
        <p:spPr>
          <a:xfrm>
            <a:off x="423359" y="2016882"/>
            <a:ext cx="2467326" cy="1049221"/>
          </a:xfrm>
        </p:spPr>
        <p:txBody>
          <a:bodyPr/>
          <a:lstStyle/>
          <a:p>
            <a:pPr>
              <a:lnSpc>
                <a:spcPts val="3740"/>
              </a:lnSpc>
            </a:pPr>
            <a:r>
              <a:rPr lang="en-US" sz="4400" b="1" dirty="0"/>
              <a:t>Growing Tend</a:t>
            </a:r>
          </a:p>
        </p:txBody>
      </p:sp>
      <p:sp>
        <p:nvSpPr>
          <p:cNvPr id="19" name="Text Placeholder 5">
            <a:extLst>
              <a:ext uri="{FF2B5EF4-FFF2-40B4-BE49-F238E27FC236}">
                <a16:creationId xmlns:a16="http://schemas.microsoft.com/office/drawing/2014/main" id="{F1C3B833-E008-3C74-E2E9-0F7B8F347F06}"/>
              </a:ext>
            </a:extLst>
          </p:cNvPr>
          <p:cNvSpPr>
            <a:spLocks noGrp="1"/>
          </p:cNvSpPr>
          <p:nvPr>
            <p:ph type="body" sz="quarter" idx="19"/>
          </p:nvPr>
        </p:nvSpPr>
        <p:spPr>
          <a:xfrm>
            <a:off x="423358" y="941779"/>
            <a:ext cx="1197303" cy="385564"/>
          </a:xfrm>
        </p:spPr>
        <p:txBody>
          <a:bodyPr/>
          <a:lstStyle/>
          <a:p>
            <a:r>
              <a:rPr lang="en-US" dirty="0"/>
              <a:t>04</a:t>
            </a:r>
          </a:p>
        </p:txBody>
      </p:sp>
      <p:sp>
        <p:nvSpPr>
          <p:cNvPr id="20" name="Text Placeholder 6">
            <a:extLst>
              <a:ext uri="{FF2B5EF4-FFF2-40B4-BE49-F238E27FC236}">
                <a16:creationId xmlns:a16="http://schemas.microsoft.com/office/drawing/2014/main" id="{E8FCF2A3-BA68-7ADA-D935-1A2F8C3FACC7}"/>
              </a:ext>
            </a:extLst>
          </p:cNvPr>
          <p:cNvSpPr>
            <a:spLocks noGrp="1"/>
          </p:cNvSpPr>
          <p:nvPr>
            <p:ph type="body" sz="quarter" idx="16"/>
          </p:nvPr>
        </p:nvSpPr>
        <p:spPr>
          <a:xfrm>
            <a:off x="4055218" y="539952"/>
            <a:ext cx="6688982" cy="803654"/>
          </a:xfrm>
          <a:prstGeom prst="rect">
            <a:avLst/>
          </a:prstGeom>
        </p:spPr>
        <p:txBody>
          <a:bodyPr/>
          <a:lstStyle/>
          <a:p>
            <a:pPr>
              <a:lnSpc>
                <a:spcPts val="2960"/>
              </a:lnSpc>
            </a:pPr>
            <a:r>
              <a:rPr lang="en-GB" sz="3600" dirty="0">
                <a:solidFill>
                  <a:srgbClr val="EC7C69"/>
                </a:solidFill>
              </a:rPr>
              <a:t>Cultural Immersion, Authenticity &amp; Local Experiences</a:t>
            </a:r>
          </a:p>
        </p:txBody>
      </p:sp>
      <p:sp>
        <p:nvSpPr>
          <p:cNvPr id="21" name="Text Placeholder 3">
            <a:extLst>
              <a:ext uri="{FF2B5EF4-FFF2-40B4-BE49-F238E27FC236}">
                <a16:creationId xmlns:a16="http://schemas.microsoft.com/office/drawing/2014/main" id="{D1819636-ABAF-FFA6-3F72-A3A311EE055D}"/>
              </a:ext>
            </a:extLst>
          </p:cNvPr>
          <p:cNvSpPr>
            <a:spLocks noGrp="1"/>
          </p:cNvSpPr>
          <p:nvPr>
            <p:ph type="body" sz="quarter" idx="21"/>
          </p:nvPr>
        </p:nvSpPr>
        <p:spPr>
          <a:xfrm>
            <a:off x="4055218" y="1862193"/>
            <a:ext cx="7032802" cy="3773184"/>
          </a:xfrm>
          <a:prstGeom prst="rect">
            <a:avLst/>
          </a:prstGeom>
        </p:spPr>
        <p:txBody>
          <a:bodyPr lIns="91440" tIns="45720" rIns="91440" bIns="45720" anchor="t"/>
          <a:lstStyle/>
          <a:p>
            <a:pPr>
              <a:lnSpc>
                <a:spcPts val="2380"/>
              </a:lnSpc>
            </a:pPr>
            <a:r>
              <a:rPr lang="en-US" sz="2400" b="1" dirty="0">
                <a:solidFill>
                  <a:srgbClr val="459597"/>
                </a:solidFill>
              </a:rPr>
              <a:t>European tourists: </a:t>
            </a:r>
          </a:p>
          <a:p>
            <a:pPr>
              <a:lnSpc>
                <a:spcPts val="2380"/>
              </a:lnSpc>
            </a:pPr>
            <a:r>
              <a:rPr lang="en-US" dirty="0"/>
              <a:t>European tourists are increasingly motivated by authentic and immersive experiences. They seek to </a:t>
            </a:r>
            <a:r>
              <a:rPr lang="en-US" b="1" dirty="0"/>
              <a:t>avoid the negative impacts of travel</a:t>
            </a:r>
            <a:r>
              <a:rPr lang="en-US" dirty="0"/>
              <a:t> and desire assurance that their expenditures directly benefit the communities they visit. </a:t>
            </a:r>
          </a:p>
          <a:p>
            <a:pPr>
              <a:lnSpc>
                <a:spcPts val="2380"/>
              </a:lnSpc>
            </a:pPr>
            <a:endParaRPr lang="en-US" sz="2400" b="1" dirty="0">
              <a:solidFill>
                <a:srgbClr val="459597"/>
              </a:solidFill>
            </a:endParaRPr>
          </a:p>
          <a:p>
            <a:pPr>
              <a:lnSpc>
                <a:spcPts val="2380"/>
              </a:lnSpc>
            </a:pPr>
            <a:r>
              <a:rPr lang="en-US" sz="2400" b="1" dirty="0">
                <a:solidFill>
                  <a:srgbClr val="459597"/>
                </a:solidFill>
              </a:rPr>
              <a:t>Platforms:</a:t>
            </a:r>
          </a:p>
          <a:p>
            <a:pPr>
              <a:lnSpc>
                <a:spcPts val="2380"/>
              </a:lnSpc>
            </a:pPr>
            <a:r>
              <a:rPr lang="en-US" dirty="0"/>
              <a:t>Platforms like </a:t>
            </a:r>
            <a:r>
              <a:rPr lang="en-US" b="1" dirty="0" err="1"/>
              <a:t>Fairbnb</a:t>
            </a:r>
            <a:r>
              <a:rPr lang="en-US" b="1" dirty="0"/>
              <a:t> and </a:t>
            </a:r>
            <a:r>
              <a:rPr lang="en-US" b="1" dirty="0" err="1"/>
              <a:t>Ecobnb</a:t>
            </a:r>
            <a:r>
              <a:rPr lang="en-US" b="1" dirty="0"/>
              <a:t> </a:t>
            </a:r>
            <a:r>
              <a:rPr lang="en-US" dirty="0"/>
              <a:t>cater to this demand by offering accommodations that support local communities and adhere to sustainable practices. </a:t>
            </a:r>
          </a:p>
          <a:p>
            <a:pPr>
              <a:lnSpc>
                <a:spcPts val="2380"/>
              </a:lnSpc>
            </a:pPr>
            <a:endParaRPr lang="en-IE" dirty="0"/>
          </a:p>
        </p:txBody>
      </p:sp>
      <p:sp>
        <p:nvSpPr>
          <p:cNvPr id="22" name="Slide Number Placeholder 5">
            <a:extLst>
              <a:ext uri="{FF2B5EF4-FFF2-40B4-BE49-F238E27FC236}">
                <a16:creationId xmlns:a16="http://schemas.microsoft.com/office/drawing/2014/main" id="{B01ACC34-BC8D-1B4B-E901-06532053BF7F}"/>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71</a:t>
            </a:fld>
            <a:endParaRPr lang="fr-CA" sz="1200" dirty="0"/>
          </a:p>
        </p:txBody>
      </p:sp>
      <p:grpSp>
        <p:nvGrpSpPr>
          <p:cNvPr id="56" name="Graphic 503">
            <a:extLst>
              <a:ext uri="{FF2B5EF4-FFF2-40B4-BE49-F238E27FC236}">
                <a16:creationId xmlns:a16="http://schemas.microsoft.com/office/drawing/2014/main" id="{28250D9A-5CE5-47A5-0703-365710189EEE}"/>
              </a:ext>
            </a:extLst>
          </p:cNvPr>
          <p:cNvGrpSpPr/>
          <p:nvPr/>
        </p:nvGrpSpPr>
        <p:grpSpPr>
          <a:xfrm>
            <a:off x="707292" y="4757964"/>
            <a:ext cx="1571631" cy="1195103"/>
            <a:chOff x="9213680" y="7302100"/>
            <a:chExt cx="1308930" cy="1069788"/>
          </a:xfrm>
          <a:noFill/>
        </p:grpSpPr>
        <p:grpSp>
          <p:nvGrpSpPr>
            <p:cNvPr id="57" name="Graphic 503">
              <a:extLst>
                <a:ext uri="{FF2B5EF4-FFF2-40B4-BE49-F238E27FC236}">
                  <a16:creationId xmlns:a16="http://schemas.microsoft.com/office/drawing/2014/main" id="{69858931-C6DC-8000-2610-B8B347E1C529}"/>
                </a:ext>
              </a:extLst>
            </p:cNvPr>
            <p:cNvGrpSpPr/>
            <p:nvPr/>
          </p:nvGrpSpPr>
          <p:grpSpPr>
            <a:xfrm>
              <a:off x="9517391" y="7846061"/>
              <a:ext cx="311964" cy="525828"/>
              <a:chOff x="9517391" y="7846061"/>
              <a:chExt cx="311964" cy="525828"/>
            </a:xfrm>
            <a:grpFill/>
          </p:grpSpPr>
          <p:sp>
            <p:nvSpPr>
              <p:cNvPr id="83" name="Freeform 2935">
                <a:extLst>
                  <a:ext uri="{FF2B5EF4-FFF2-40B4-BE49-F238E27FC236}">
                    <a16:creationId xmlns:a16="http://schemas.microsoft.com/office/drawing/2014/main" id="{FB78DF7B-D1FF-CB1B-1911-E215799F1A68}"/>
                  </a:ext>
                </a:extLst>
              </p:cNvPr>
              <p:cNvSpPr/>
              <p:nvPr/>
            </p:nvSpPr>
            <p:spPr>
              <a:xfrm>
                <a:off x="9535548" y="8040568"/>
                <a:ext cx="36313" cy="331321"/>
              </a:xfrm>
              <a:custGeom>
                <a:avLst/>
                <a:gdLst>
                  <a:gd name="connsiteX0" fmla="*/ 0 w 36313"/>
                  <a:gd name="connsiteY0" fmla="*/ 0 h 331321"/>
                  <a:gd name="connsiteX1" fmla="*/ 0 w 36313"/>
                  <a:gd name="connsiteY1" fmla="*/ 108792 h 331321"/>
                  <a:gd name="connsiteX2" fmla="*/ 14855 w 36313"/>
                  <a:gd name="connsiteY2" fmla="*/ 151650 h 331321"/>
                  <a:gd name="connsiteX3" fmla="*/ 33012 w 36313"/>
                  <a:gd name="connsiteY3" fmla="*/ 173078 h 331321"/>
                  <a:gd name="connsiteX4" fmla="*/ 36314 w 36313"/>
                  <a:gd name="connsiteY4" fmla="*/ 184617 h 331321"/>
                  <a:gd name="connsiteX5" fmla="*/ 36314 w 36313"/>
                  <a:gd name="connsiteY5" fmla="*/ 331321 h 331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13" h="331321">
                    <a:moveTo>
                      <a:pt x="0" y="0"/>
                    </a:moveTo>
                    <a:lnTo>
                      <a:pt x="0" y="108792"/>
                    </a:lnTo>
                    <a:cubicBezTo>
                      <a:pt x="0" y="123627"/>
                      <a:pt x="4952" y="138463"/>
                      <a:pt x="14855" y="151650"/>
                    </a:cubicBezTo>
                    <a:lnTo>
                      <a:pt x="33012" y="173078"/>
                    </a:lnTo>
                    <a:cubicBezTo>
                      <a:pt x="36314" y="176375"/>
                      <a:pt x="36314" y="179672"/>
                      <a:pt x="36314" y="184617"/>
                    </a:cubicBezTo>
                    <a:lnTo>
                      <a:pt x="36314" y="331321"/>
                    </a:lnTo>
                  </a:path>
                </a:pathLst>
              </a:custGeom>
              <a:grpFill/>
              <a:ln w="16501" cap="rnd">
                <a:solidFill>
                  <a:srgbClr val="494949"/>
                </a:solidFill>
                <a:prstDash val="solid"/>
                <a:miter/>
              </a:ln>
            </p:spPr>
            <p:txBody>
              <a:bodyPr rtlCol="0" anchor="ctr"/>
              <a:lstStyle/>
              <a:p>
                <a:endParaRPr lang="en-US" sz="1799"/>
              </a:p>
            </p:txBody>
          </p:sp>
          <p:sp>
            <p:nvSpPr>
              <p:cNvPr id="84" name="Freeform 2936">
                <a:extLst>
                  <a:ext uri="{FF2B5EF4-FFF2-40B4-BE49-F238E27FC236}">
                    <a16:creationId xmlns:a16="http://schemas.microsoft.com/office/drawing/2014/main" id="{C1C937D5-BA18-AD5F-21A5-CE310B275466}"/>
                  </a:ext>
                </a:extLst>
              </p:cNvPr>
              <p:cNvSpPr/>
              <p:nvPr/>
            </p:nvSpPr>
            <p:spPr>
              <a:xfrm>
                <a:off x="9652741" y="7972985"/>
                <a:ext cx="176615" cy="395607"/>
              </a:xfrm>
              <a:custGeom>
                <a:avLst/>
                <a:gdLst>
                  <a:gd name="connsiteX0" fmla="*/ 112241 w 176615"/>
                  <a:gd name="connsiteY0" fmla="*/ 395608 h 395607"/>
                  <a:gd name="connsiteX1" fmla="*/ 112241 w 176615"/>
                  <a:gd name="connsiteY1" fmla="*/ 253848 h 395607"/>
                  <a:gd name="connsiteX2" fmla="*/ 115542 w 176615"/>
                  <a:gd name="connsiteY2" fmla="*/ 242309 h 395607"/>
                  <a:gd name="connsiteX3" fmla="*/ 150206 w 176615"/>
                  <a:gd name="connsiteY3" fmla="*/ 194507 h 395607"/>
                  <a:gd name="connsiteX4" fmla="*/ 176615 w 176615"/>
                  <a:gd name="connsiteY4" fmla="*/ 136814 h 395607"/>
                  <a:gd name="connsiteX5" fmla="*/ 176615 w 176615"/>
                  <a:gd name="connsiteY5" fmla="*/ 74176 h 395607"/>
                  <a:gd name="connsiteX6" fmla="*/ 176615 w 176615"/>
                  <a:gd name="connsiteY6" fmla="*/ 74176 h 395607"/>
                  <a:gd name="connsiteX7" fmla="*/ 176615 w 176615"/>
                  <a:gd name="connsiteY7" fmla="*/ 39560 h 395607"/>
                  <a:gd name="connsiteX8" fmla="*/ 176615 w 176615"/>
                  <a:gd name="connsiteY8" fmla="*/ 39560 h 395607"/>
                  <a:gd name="connsiteX9" fmla="*/ 137000 w 176615"/>
                  <a:gd name="connsiteY9" fmla="*/ 0 h 395607"/>
                  <a:gd name="connsiteX10" fmla="*/ 36314 w 176615"/>
                  <a:gd name="connsiteY10" fmla="*/ 0 h 395607"/>
                  <a:gd name="connsiteX11" fmla="*/ 0 w 176615"/>
                  <a:gd name="connsiteY11" fmla="*/ 36263 h 395607"/>
                  <a:gd name="connsiteX12" fmla="*/ 36314 w 176615"/>
                  <a:gd name="connsiteY12" fmla="*/ 72528 h 395607"/>
                  <a:gd name="connsiteX13" fmla="*/ 103988 w 176615"/>
                  <a:gd name="connsiteY13" fmla="*/ 72528 h 395607"/>
                  <a:gd name="connsiteX14" fmla="*/ 103988 w 176615"/>
                  <a:gd name="connsiteY14" fmla="*/ 85714 h 395607"/>
                  <a:gd name="connsiteX15" fmla="*/ 9904 w 176615"/>
                  <a:gd name="connsiteY15" fmla="*/ 184616 h 395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6615" h="395607">
                    <a:moveTo>
                      <a:pt x="112241" y="395608"/>
                    </a:moveTo>
                    <a:lnTo>
                      <a:pt x="112241" y="253848"/>
                    </a:lnTo>
                    <a:cubicBezTo>
                      <a:pt x="112241" y="250551"/>
                      <a:pt x="112241" y="245606"/>
                      <a:pt x="115542" y="242309"/>
                    </a:cubicBezTo>
                    <a:lnTo>
                      <a:pt x="150206" y="194507"/>
                    </a:lnTo>
                    <a:cubicBezTo>
                      <a:pt x="166712" y="174726"/>
                      <a:pt x="176615" y="163188"/>
                      <a:pt x="176615" y="136814"/>
                    </a:cubicBezTo>
                    <a:lnTo>
                      <a:pt x="176615" y="74176"/>
                    </a:lnTo>
                    <a:lnTo>
                      <a:pt x="176615" y="74176"/>
                    </a:lnTo>
                    <a:lnTo>
                      <a:pt x="176615" y="39560"/>
                    </a:lnTo>
                    <a:lnTo>
                      <a:pt x="176615" y="39560"/>
                    </a:lnTo>
                    <a:cubicBezTo>
                      <a:pt x="176615" y="18132"/>
                      <a:pt x="158459" y="0"/>
                      <a:pt x="137000" y="0"/>
                    </a:cubicBezTo>
                    <a:lnTo>
                      <a:pt x="36314" y="0"/>
                    </a:lnTo>
                    <a:cubicBezTo>
                      <a:pt x="16506" y="0"/>
                      <a:pt x="0" y="16484"/>
                      <a:pt x="0" y="36263"/>
                    </a:cubicBezTo>
                    <a:cubicBezTo>
                      <a:pt x="0" y="56044"/>
                      <a:pt x="16506" y="72528"/>
                      <a:pt x="36314" y="72528"/>
                    </a:cubicBezTo>
                    <a:lnTo>
                      <a:pt x="103988" y="72528"/>
                    </a:lnTo>
                    <a:lnTo>
                      <a:pt x="103988" y="85714"/>
                    </a:lnTo>
                    <a:cubicBezTo>
                      <a:pt x="103988" y="85714"/>
                      <a:pt x="9904" y="87363"/>
                      <a:pt x="9904" y="184616"/>
                    </a:cubicBezTo>
                  </a:path>
                </a:pathLst>
              </a:custGeom>
              <a:grpFill/>
              <a:ln w="16501" cap="rnd">
                <a:solidFill>
                  <a:srgbClr val="494949"/>
                </a:solidFill>
                <a:prstDash val="solid"/>
                <a:miter/>
              </a:ln>
            </p:spPr>
            <p:txBody>
              <a:bodyPr rtlCol="0" anchor="ctr"/>
              <a:lstStyle/>
              <a:p>
                <a:endParaRPr lang="en-US" sz="1799"/>
              </a:p>
            </p:txBody>
          </p:sp>
          <p:sp>
            <p:nvSpPr>
              <p:cNvPr id="85" name="Freeform 2937">
                <a:extLst>
                  <a:ext uri="{FF2B5EF4-FFF2-40B4-BE49-F238E27FC236}">
                    <a16:creationId xmlns:a16="http://schemas.microsoft.com/office/drawing/2014/main" id="{3547D453-1599-49D8-D865-ECD116F25560}"/>
                  </a:ext>
                </a:extLst>
              </p:cNvPr>
              <p:cNvSpPr/>
              <p:nvPr/>
            </p:nvSpPr>
            <p:spPr>
              <a:xfrm>
                <a:off x="9733621" y="7865842"/>
                <a:ext cx="72626" cy="110439"/>
              </a:xfrm>
              <a:custGeom>
                <a:avLst/>
                <a:gdLst>
                  <a:gd name="connsiteX0" fmla="*/ 72626 w 72626"/>
                  <a:gd name="connsiteY0" fmla="*/ 110440 h 110439"/>
                  <a:gd name="connsiteX1" fmla="*/ 72626 w 72626"/>
                  <a:gd name="connsiteY1" fmla="*/ 36263 h 110439"/>
                  <a:gd name="connsiteX2" fmla="*/ 36314 w 72626"/>
                  <a:gd name="connsiteY2" fmla="*/ 0 h 110439"/>
                  <a:gd name="connsiteX3" fmla="*/ 36314 w 72626"/>
                  <a:gd name="connsiteY3" fmla="*/ 0 h 110439"/>
                  <a:gd name="connsiteX4" fmla="*/ 0 w 72626"/>
                  <a:gd name="connsiteY4" fmla="*/ 36263 h 110439"/>
                  <a:gd name="connsiteX5" fmla="*/ 0 w 72626"/>
                  <a:gd name="connsiteY5" fmla="*/ 110440 h 11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626" h="110439">
                    <a:moveTo>
                      <a:pt x="72626" y="110440"/>
                    </a:moveTo>
                    <a:lnTo>
                      <a:pt x="72626" y="36263"/>
                    </a:lnTo>
                    <a:cubicBezTo>
                      <a:pt x="72626" y="16484"/>
                      <a:pt x="56120" y="0"/>
                      <a:pt x="36314" y="0"/>
                    </a:cubicBezTo>
                    <a:lnTo>
                      <a:pt x="36314" y="0"/>
                    </a:lnTo>
                    <a:cubicBezTo>
                      <a:pt x="16506" y="0"/>
                      <a:pt x="0" y="16484"/>
                      <a:pt x="0" y="36263"/>
                    </a:cubicBezTo>
                    <a:lnTo>
                      <a:pt x="0" y="110440"/>
                    </a:lnTo>
                  </a:path>
                </a:pathLst>
              </a:custGeom>
              <a:grpFill/>
              <a:ln w="16501" cap="rnd">
                <a:solidFill>
                  <a:srgbClr val="494949"/>
                </a:solidFill>
                <a:prstDash val="solid"/>
                <a:miter/>
              </a:ln>
            </p:spPr>
            <p:txBody>
              <a:bodyPr rtlCol="0" anchor="ctr"/>
              <a:lstStyle/>
              <a:p>
                <a:endParaRPr lang="en-US" sz="1799"/>
              </a:p>
            </p:txBody>
          </p:sp>
          <p:sp>
            <p:nvSpPr>
              <p:cNvPr id="86" name="Freeform 2938">
                <a:extLst>
                  <a:ext uri="{FF2B5EF4-FFF2-40B4-BE49-F238E27FC236}">
                    <a16:creationId xmlns:a16="http://schemas.microsoft.com/office/drawing/2014/main" id="{3D5494BE-30EA-81F6-2F2C-2FFDB29419AC}"/>
                  </a:ext>
                </a:extLst>
              </p:cNvPr>
              <p:cNvSpPr/>
              <p:nvPr/>
            </p:nvSpPr>
            <p:spPr>
              <a:xfrm>
                <a:off x="9659344" y="7846061"/>
                <a:ext cx="75927" cy="143408"/>
              </a:xfrm>
              <a:custGeom>
                <a:avLst/>
                <a:gdLst>
                  <a:gd name="connsiteX0" fmla="*/ 75927 w 75927"/>
                  <a:gd name="connsiteY0" fmla="*/ 128572 h 143408"/>
                  <a:gd name="connsiteX1" fmla="*/ 75927 w 75927"/>
                  <a:gd name="connsiteY1" fmla="*/ 37912 h 143408"/>
                  <a:gd name="connsiteX2" fmla="*/ 37964 w 75927"/>
                  <a:gd name="connsiteY2" fmla="*/ 0 h 143408"/>
                  <a:gd name="connsiteX3" fmla="*/ 37964 w 75927"/>
                  <a:gd name="connsiteY3" fmla="*/ 0 h 143408"/>
                  <a:gd name="connsiteX4" fmla="*/ 0 w 75927"/>
                  <a:gd name="connsiteY4" fmla="*/ 37912 h 143408"/>
                  <a:gd name="connsiteX5" fmla="*/ 0 w 75927"/>
                  <a:gd name="connsiteY5" fmla="*/ 143408 h 14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43408">
                    <a:moveTo>
                      <a:pt x="75927" y="128572"/>
                    </a:moveTo>
                    <a:lnTo>
                      <a:pt x="75927" y="37912"/>
                    </a:lnTo>
                    <a:cubicBezTo>
                      <a:pt x="75927" y="16484"/>
                      <a:pt x="59421" y="0"/>
                      <a:pt x="37964" y="0"/>
                    </a:cubicBezTo>
                    <a:lnTo>
                      <a:pt x="37964" y="0"/>
                    </a:lnTo>
                    <a:cubicBezTo>
                      <a:pt x="16506" y="0"/>
                      <a:pt x="0" y="16484"/>
                      <a:pt x="0" y="37912"/>
                    </a:cubicBezTo>
                    <a:lnTo>
                      <a:pt x="0" y="143408"/>
                    </a:lnTo>
                  </a:path>
                </a:pathLst>
              </a:custGeom>
              <a:grpFill/>
              <a:ln w="16501" cap="rnd">
                <a:solidFill>
                  <a:srgbClr val="494949"/>
                </a:solidFill>
                <a:prstDash val="solid"/>
                <a:miter/>
              </a:ln>
            </p:spPr>
            <p:txBody>
              <a:bodyPr rtlCol="0" anchor="ctr"/>
              <a:lstStyle/>
              <a:p>
                <a:endParaRPr lang="en-US" sz="1799"/>
              </a:p>
            </p:txBody>
          </p:sp>
          <p:sp>
            <p:nvSpPr>
              <p:cNvPr id="87" name="Freeform 2939">
                <a:extLst>
                  <a:ext uri="{FF2B5EF4-FFF2-40B4-BE49-F238E27FC236}">
                    <a16:creationId xmlns:a16="http://schemas.microsoft.com/office/drawing/2014/main" id="{9EB235E6-F771-0C30-A347-8871C31B5D82}"/>
                  </a:ext>
                </a:extLst>
              </p:cNvPr>
              <p:cNvSpPr/>
              <p:nvPr/>
            </p:nvSpPr>
            <p:spPr>
              <a:xfrm>
                <a:off x="9583415" y="7855951"/>
                <a:ext cx="75928" cy="197803"/>
              </a:xfrm>
              <a:custGeom>
                <a:avLst/>
                <a:gdLst>
                  <a:gd name="connsiteX0" fmla="*/ 75928 w 75928"/>
                  <a:gd name="connsiteY0" fmla="*/ 133518 h 197803"/>
                  <a:gd name="connsiteX1" fmla="*/ 75928 w 75928"/>
                  <a:gd name="connsiteY1" fmla="*/ 37912 h 197803"/>
                  <a:gd name="connsiteX2" fmla="*/ 37965 w 75928"/>
                  <a:gd name="connsiteY2" fmla="*/ 0 h 197803"/>
                  <a:gd name="connsiteX3" fmla="*/ 37965 w 75928"/>
                  <a:gd name="connsiteY3" fmla="*/ 0 h 197803"/>
                  <a:gd name="connsiteX4" fmla="*/ 0 w 75928"/>
                  <a:gd name="connsiteY4" fmla="*/ 37912 h 197803"/>
                  <a:gd name="connsiteX5" fmla="*/ 0 w 75928"/>
                  <a:gd name="connsiteY5" fmla="*/ 159892 h 197803"/>
                  <a:gd name="connsiteX6" fmla="*/ 37965 w 75928"/>
                  <a:gd name="connsiteY6" fmla="*/ 197804 h 197803"/>
                  <a:gd name="connsiteX7" fmla="*/ 37965 w 75928"/>
                  <a:gd name="connsiteY7" fmla="*/ 197804 h 197803"/>
                  <a:gd name="connsiteX8" fmla="*/ 72627 w 75928"/>
                  <a:gd name="connsiteY8" fmla="*/ 174727 h 197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928" h="197803">
                    <a:moveTo>
                      <a:pt x="75928" y="133518"/>
                    </a:moveTo>
                    <a:lnTo>
                      <a:pt x="75928" y="37912"/>
                    </a:lnTo>
                    <a:cubicBezTo>
                      <a:pt x="75928" y="16484"/>
                      <a:pt x="59422" y="0"/>
                      <a:pt x="37965" y="0"/>
                    </a:cubicBezTo>
                    <a:lnTo>
                      <a:pt x="37965" y="0"/>
                    </a:lnTo>
                    <a:cubicBezTo>
                      <a:pt x="16506" y="0"/>
                      <a:pt x="0" y="16484"/>
                      <a:pt x="0" y="37912"/>
                    </a:cubicBezTo>
                    <a:lnTo>
                      <a:pt x="0" y="159892"/>
                    </a:lnTo>
                    <a:cubicBezTo>
                      <a:pt x="0" y="181320"/>
                      <a:pt x="16506" y="197804"/>
                      <a:pt x="37965" y="197804"/>
                    </a:cubicBezTo>
                    <a:lnTo>
                      <a:pt x="37965" y="197804"/>
                    </a:lnTo>
                    <a:cubicBezTo>
                      <a:pt x="52820" y="197804"/>
                      <a:pt x="67675" y="187914"/>
                      <a:pt x="72627" y="174727"/>
                    </a:cubicBezTo>
                  </a:path>
                </a:pathLst>
              </a:custGeom>
              <a:grpFill/>
              <a:ln w="16501" cap="rnd">
                <a:solidFill>
                  <a:srgbClr val="494949"/>
                </a:solidFill>
                <a:prstDash val="solid"/>
                <a:miter/>
              </a:ln>
            </p:spPr>
            <p:txBody>
              <a:bodyPr rtlCol="0" anchor="ctr"/>
              <a:lstStyle/>
              <a:p>
                <a:endParaRPr lang="en-US" sz="1799"/>
              </a:p>
            </p:txBody>
          </p:sp>
          <p:sp>
            <p:nvSpPr>
              <p:cNvPr id="88" name="Freeform 2940">
                <a:extLst>
                  <a:ext uri="{FF2B5EF4-FFF2-40B4-BE49-F238E27FC236}">
                    <a16:creationId xmlns:a16="http://schemas.microsoft.com/office/drawing/2014/main" id="{E0870536-542E-B559-DD9E-73165D40A0E3}"/>
                  </a:ext>
                </a:extLst>
              </p:cNvPr>
              <p:cNvSpPr/>
              <p:nvPr/>
            </p:nvSpPr>
            <p:spPr>
              <a:xfrm>
                <a:off x="9517391" y="7877379"/>
                <a:ext cx="66024" cy="166485"/>
              </a:xfrm>
              <a:custGeom>
                <a:avLst/>
                <a:gdLst>
                  <a:gd name="connsiteX0" fmla="*/ 33012 w 66024"/>
                  <a:gd name="connsiteY0" fmla="*/ 166486 h 166485"/>
                  <a:gd name="connsiteX1" fmla="*/ 33012 w 66024"/>
                  <a:gd name="connsiteY1" fmla="*/ 166486 h 166485"/>
                  <a:gd name="connsiteX2" fmla="*/ 66024 w 66024"/>
                  <a:gd name="connsiteY2" fmla="*/ 133518 h 166485"/>
                  <a:gd name="connsiteX3" fmla="*/ 66024 w 66024"/>
                  <a:gd name="connsiteY3" fmla="*/ 32967 h 166485"/>
                  <a:gd name="connsiteX4" fmla="*/ 33012 w 66024"/>
                  <a:gd name="connsiteY4" fmla="*/ 0 h 166485"/>
                  <a:gd name="connsiteX5" fmla="*/ 33012 w 66024"/>
                  <a:gd name="connsiteY5" fmla="*/ 0 h 166485"/>
                  <a:gd name="connsiteX6" fmla="*/ 0 w 66024"/>
                  <a:gd name="connsiteY6" fmla="*/ 32967 h 166485"/>
                  <a:gd name="connsiteX7" fmla="*/ 0 w 66024"/>
                  <a:gd name="connsiteY7" fmla="*/ 133518 h 166485"/>
                  <a:gd name="connsiteX8" fmla="*/ 33012 w 66024"/>
                  <a:gd name="connsiteY8" fmla="*/ 166486 h 16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024" h="166485">
                    <a:moveTo>
                      <a:pt x="33012" y="166486"/>
                    </a:moveTo>
                    <a:lnTo>
                      <a:pt x="33012" y="166486"/>
                    </a:lnTo>
                    <a:cubicBezTo>
                      <a:pt x="51169" y="166486"/>
                      <a:pt x="66024" y="151650"/>
                      <a:pt x="66024" y="133518"/>
                    </a:cubicBezTo>
                    <a:lnTo>
                      <a:pt x="66024" y="32967"/>
                    </a:lnTo>
                    <a:cubicBezTo>
                      <a:pt x="66024" y="14836"/>
                      <a:pt x="51169" y="0"/>
                      <a:pt x="33012" y="0"/>
                    </a:cubicBezTo>
                    <a:lnTo>
                      <a:pt x="33012" y="0"/>
                    </a:lnTo>
                    <a:cubicBezTo>
                      <a:pt x="14856" y="0"/>
                      <a:pt x="0" y="14836"/>
                      <a:pt x="0" y="32967"/>
                    </a:cubicBezTo>
                    <a:lnTo>
                      <a:pt x="0" y="133518"/>
                    </a:lnTo>
                    <a:cubicBezTo>
                      <a:pt x="0" y="151650"/>
                      <a:pt x="14856" y="166486"/>
                      <a:pt x="33012" y="166486"/>
                    </a:cubicBezTo>
                    <a:close/>
                  </a:path>
                </a:pathLst>
              </a:custGeom>
              <a:grpFill/>
              <a:ln w="16501" cap="rnd">
                <a:solidFill>
                  <a:srgbClr val="494949"/>
                </a:solidFill>
                <a:prstDash val="solid"/>
                <a:miter/>
              </a:ln>
            </p:spPr>
            <p:txBody>
              <a:bodyPr rtlCol="0" anchor="ctr"/>
              <a:lstStyle/>
              <a:p>
                <a:endParaRPr lang="en-US" sz="1799"/>
              </a:p>
            </p:txBody>
          </p:sp>
        </p:grpSp>
        <p:grpSp>
          <p:nvGrpSpPr>
            <p:cNvPr id="58" name="Graphic 503">
              <a:extLst>
                <a:ext uri="{FF2B5EF4-FFF2-40B4-BE49-F238E27FC236}">
                  <a16:creationId xmlns:a16="http://schemas.microsoft.com/office/drawing/2014/main" id="{6CEECAE6-B00C-7729-9AF6-75A3C29CF12A}"/>
                </a:ext>
              </a:extLst>
            </p:cNvPr>
            <p:cNvGrpSpPr/>
            <p:nvPr/>
          </p:nvGrpSpPr>
          <p:grpSpPr>
            <a:xfrm>
              <a:off x="9213680" y="7302100"/>
              <a:ext cx="1308930" cy="1068140"/>
              <a:chOff x="9213680" y="7302100"/>
              <a:chExt cx="1308930" cy="1068140"/>
            </a:xfrm>
            <a:grpFill/>
          </p:grpSpPr>
          <p:grpSp>
            <p:nvGrpSpPr>
              <p:cNvPr id="59" name="Graphic 503">
                <a:extLst>
                  <a:ext uri="{FF2B5EF4-FFF2-40B4-BE49-F238E27FC236}">
                    <a16:creationId xmlns:a16="http://schemas.microsoft.com/office/drawing/2014/main" id="{B8DAF1BD-D565-4E32-7A9E-12B5BB4D8EBE}"/>
                  </a:ext>
                </a:extLst>
              </p:cNvPr>
              <p:cNvGrpSpPr/>
              <p:nvPr/>
            </p:nvGrpSpPr>
            <p:grpSpPr>
              <a:xfrm>
                <a:off x="9715464" y="7302100"/>
                <a:ext cx="807146" cy="1068140"/>
                <a:chOff x="9715464" y="7302100"/>
                <a:chExt cx="807146" cy="1068140"/>
              </a:xfrm>
              <a:grpFill/>
            </p:grpSpPr>
            <p:sp>
              <p:nvSpPr>
                <p:cNvPr id="75" name="Freeform 2927">
                  <a:extLst>
                    <a:ext uri="{FF2B5EF4-FFF2-40B4-BE49-F238E27FC236}">
                      <a16:creationId xmlns:a16="http://schemas.microsoft.com/office/drawing/2014/main" id="{87750D0F-F220-7CBB-241E-16A026AF3B29}"/>
                    </a:ext>
                  </a:extLst>
                </p:cNvPr>
                <p:cNvSpPr/>
                <p:nvPr/>
              </p:nvSpPr>
              <p:spPr>
                <a:xfrm>
                  <a:off x="10218898" y="7611993"/>
                  <a:ext cx="59422" cy="758248"/>
                </a:xfrm>
                <a:custGeom>
                  <a:avLst/>
                  <a:gdLst>
                    <a:gd name="connsiteX0" fmla="*/ 59422 w 59422"/>
                    <a:gd name="connsiteY0" fmla="*/ 0 h 758248"/>
                    <a:gd name="connsiteX1" fmla="*/ 59422 w 59422"/>
                    <a:gd name="connsiteY1" fmla="*/ 174726 h 758248"/>
                    <a:gd name="connsiteX2" fmla="*/ 34663 w 59422"/>
                    <a:gd name="connsiteY2" fmla="*/ 242310 h 758248"/>
                    <a:gd name="connsiteX3" fmla="*/ 6603 w 59422"/>
                    <a:gd name="connsiteY3" fmla="*/ 275277 h 758248"/>
                    <a:gd name="connsiteX4" fmla="*/ 0 w 59422"/>
                    <a:gd name="connsiteY4" fmla="*/ 293409 h 758248"/>
                    <a:gd name="connsiteX5" fmla="*/ 0 w 59422"/>
                    <a:gd name="connsiteY5" fmla="*/ 758248 h 758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422" h="758248">
                      <a:moveTo>
                        <a:pt x="59422" y="0"/>
                      </a:moveTo>
                      <a:lnTo>
                        <a:pt x="59422" y="174726"/>
                      </a:lnTo>
                      <a:cubicBezTo>
                        <a:pt x="59422" y="199452"/>
                        <a:pt x="51169" y="222529"/>
                        <a:pt x="34663" y="242310"/>
                      </a:cubicBezTo>
                      <a:lnTo>
                        <a:pt x="6603" y="275277"/>
                      </a:lnTo>
                      <a:cubicBezTo>
                        <a:pt x="1651" y="280222"/>
                        <a:pt x="0" y="286816"/>
                        <a:pt x="0" y="293409"/>
                      </a:cubicBezTo>
                      <a:lnTo>
                        <a:pt x="0" y="758248"/>
                      </a:lnTo>
                    </a:path>
                  </a:pathLst>
                </a:custGeom>
                <a:grpFill/>
                <a:ln w="16501" cap="rnd">
                  <a:solidFill>
                    <a:srgbClr val="494949"/>
                  </a:solidFill>
                  <a:prstDash val="solid"/>
                  <a:miter/>
                </a:ln>
              </p:spPr>
              <p:txBody>
                <a:bodyPr rtlCol="0" anchor="ctr"/>
                <a:lstStyle/>
                <a:p>
                  <a:endParaRPr lang="en-US" sz="1799"/>
                </a:p>
              </p:txBody>
            </p:sp>
            <p:sp>
              <p:nvSpPr>
                <p:cNvPr id="76" name="Freeform 2928">
                  <a:extLst>
                    <a:ext uri="{FF2B5EF4-FFF2-40B4-BE49-F238E27FC236}">
                      <a16:creationId xmlns:a16="http://schemas.microsoft.com/office/drawing/2014/main" id="{B28ACD31-CF25-273B-565B-F2D677206A5B}"/>
                    </a:ext>
                  </a:extLst>
                </p:cNvPr>
                <p:cNvSpPr/>
                <p:nvPr/>
              </p:nvSpPr>
              <p:spPr>
                <a:xfrm>
                  <a:off x="9809548" y="7506497"/>
                  <a:ext cx="283904" cy="862096"/>
                </a:xfrm>
                <a:custGeom>
                  <a:avLst/>
                  <a:gdLst>
                    <a:gd name="connsiteX0" fmla="*/ 102338 w 283904"/>
                    <a:gd name="connsiteY0" fmla="*/ 862096 h 862096"/>
                    <a:gd name="connsiteX1" fmla="*/ 102338 w 283904"/>
                    <a:gd name="connsiteY1" fmla="*/ 403850 h 862096"/>
                    <a:gd name="connsiteX2" fmla="*/ 95735 w 283904"/>
                    <a:gd name="connsiteY2" fmla="*/ 385718 h 862096"/>
                    <a:gd name="connsiteX3" fmla="*/ 41265 w 283904"/>
                    <a:gd name="connsiteY3" fmla="*/ 308245 h 862096"/>
                    <a:gd name="connsiteX4" fmla="*/ 0 w 283904"/>
                    <a:gd name="connsiteY4" fmla="*/ 217585 h 862096"/>
                    <a:gd name="connsiteX5" fmla="*/ 0 w 283904"/>
                    <a:gd name="connsiteY5" fmla="*/ 117035 h 862096"/>
                    <a:gd name="connsiteX6" fmla="*/ 0 w 283904"/>
                    <a:gd name="connsiteY6" fmla="*/ 117035 h 862096"/>
                    <a:gd name="connsiteX7" fmla="*/ 0 w 283904"/>
                    <a:gd name="connsiteY7" fmla="*/ 62639 h 862096"/>
                    <a:gd name="connsiteX8" fmla="*/ 0 w 283904"/>
                    <a:gd name="connsiteY8" fmla="*/ 62639 h 862096"/>
                    <a:gd name="connsiteX9" fmla="*/ 62723 w 283904"/>
                    <a:gd name="connsiteY9" fmla="*/ 0 h 862096"/>
                    <a:gd name="connsiteX10" fmla="*/ 224483 w 283904"/>
                    <a:gd name="connsiteY10" fmla="*/ 0 h 862096"/>
                    <a:gd name="connsiteX11" fmla="*/ 283904 w 283904"/>
                    <a:gd name="connsiteY11" fmla="*/ 59342 h 862096"/>
                    <a:gd name="connsiteX12" fmla="*/ 224483 w 283904"/>
                    <a:gd name="connsiteY12" fmla="*/ 118683 h 862096"/>
                    <a:gd name="connsiteX13" fmla="*/ 117194 w 283904"/>
                    <a:gd name="connsiteY13" fmla="*/ 118683 h 862096"/>
                    <a:gd name="connsiteX14" fmla="*/ 117194 w 283904"/>
                    <a:gd name="connsiteY14" fmla="*/ 140111 h 862096"/>
                    <a:gd name="connsiteX15" fmla="*/ 267398 w 283904"/>
                    <a:gd name="connsiteY15" fmla="*/ 296706 h 86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3904" h="862096">
                      <a:moveTo>
                        <a:pt x="102338" y="862096"/>
                      </a:moveTo>
                      <a:lnTo>
                        <a:pt x="102338" y="403850"/>
                      </a:lnTo>
                      <a:cubicBezTo>
                        <a:pt x="102338" y="397257"/>
                        <a:pt x="100688" y="390663"/>
                        <a:pt x="95735" y="385718"/>
                      </a:cubicBezTo>
                      <a:lnTo>
                        <a:pt x="41265" y="308245"/>
                      </a:lnTo>
                      <a:cubicBezTo>
                        <a:pt x="14856" y="275277"/>
                        <a:pt x="0" y="258794"/>
                        <a:pt x="0" y="217585"/>
                      </a:cubicBezTo>
                      <a:lnTo>
                        <a:pt x="0" y="117035"/>
                      </a:lnTo>
                      <a:lnTo>
                        <a:pt x="0" y="117035"/>
                      </a:lnTo>
                      <a:lnTo>
                        <a:pt x="0" y="62639"/>
                      </a:lnTo>
                      <a:lnTo>
                        <a:pt x="0" y="62639"/>
                      </a:lnTo>
                      <a:cubicBezTo>
                        <a:pt x="0" y="28022"/>
                        <a:pt x="28060" y="0"/>
                        <a:pt x="62723" y="0"/>
                      </a:cubicBezTo>
                      <a:lnTo>
                        <a:pt x="224483" y="0"/>
                      </a:lnTo>
                      <a:cubicBezTo>
                        <a:pt x="257495" y="0"/>
                        <a:pt x="283904" y="26374"/>
                        <a:pt x="283904" y="59342"/>
                      </a:cubicBezTo>
                      <a:cubicBezTo>
                        <a:pt x="283904" y="92309"/>
                        <a:pt x="257495" y="118683"/>
                        <a:pt x="224483" y="118683"/>
                      </a:cubicBezTo>
                      <a:lnTo>
                        <a:pt x="117194" y="118683"/>
                      </a:lnTo>
                      <a:lnTo>
                        <a:pt x="117194" y="140111"/>
                      </a:lnTo>
                      <a:cubicBezTo>
                        <a:pt x="117194" y="140111"/>
                        <a:pt x="267398" y="143408"/>
                        <a:pt x="267398" y="296706"/>
                      </a:cubicBezTo>
                    </a:path>
                  </a:pathLst>
                </a:custGeom>
                <a:grpFill/>
                <a:ln w="16501" cap="rnd">
                  <a:solidFill>
                    <a:srgbClr val="494949"/>
                  </a:solidFill>
                  <a:prstDash val="solid"/>
                  <a:miter/>
                </a:ln>
              </p:spPr>
              <p:txBody>
                <a:bodyPr rtlCol="0" anchor="ctr"/>
                <a:lstStyle/>
                <a:p>
                  <a:endParaRPr lang="en-US" sz="1799"/>
                </a:p>
              </p:txBody>
            </p:sp>
            <p:sp>
              <p:nvSpPr>
                <p:cNvPr id="77" name="Freeform 2929">
                  <a:extLst>
                    <a:ext uri="{FF2B5EF4-FFF2-40B4-BE49-F238E27FC236}">
                      <a16:creationId xmlns:a16="http://schemas.microsoft.com/office/drawing/2014/main" id="{E677D255-D95B-1009-B74E-0289EE45E357}"/>
                    </a:ext>
                  </a:extLst>
                </p:cNvPr>
                <p:cNvSpPr/>
                <p:nvPr/>
              </p:nvSpPr>
              <p:spPr>
                <a:xfrm>
                  <a:off x="9845862" y="7331771"/>
                  <a:ext cx="115542" cy="178023"/>
                </a:xfrm>
                <a:custGeom>
                  <a:avLst/>
                  <a:gdLst>
                    <a:gd name="connsiteX0" fmla="*/ 0 w 115542"/>
                    <a:gd name="connsiteY0" fmla="*/ 178023 h 178023"/>
                    <a:gd name="connsiteX1" fmla="*/ 0 w 115542"/>
                    <a:gd name="connsiteY1" fmla="*/ 57693 h 178023"/>
                    <a:gd name="connsiteX2" fmla="*/ 57771 w 115542"/>
                    <a:gd name="connsiteY2" fmla="*/ 0 h 178023"/>
                    <a:gd name="connsiteX3" fmla="*/ 57771 w 115542"/>
                    <a:gd name="connsiteY3" fmla="*/ 0 h 178023"/>
                    <a:gd name="connsiteX4" fmla="*/ 115542 w 115542"/>
                    <a:gd name="connsiteY4" fmla="*/ 57693 h 178023"/>
                    <a:gd name="connsiteX5" fmla="*/ 115542 w 115542"/>
                    <a:gd name="connsiteY5" fmla="*/ 174726 h 17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42" h="178023">
                      <a:moveTo>
                        <a:pt x="0" y="178023"/>
                      </a:moveTo>
                      <a:lnTo>
                        <a:pt x="0" y="57693"/>
                      </a:lnTo>
                      <a:cubicBezTo>
                        <a:pt x="0" y="26373"/>
                        <a:pt x="26409" y="0"/>
                        <a:pt x="57771" y="0"/>
                      </a:cubicBezTo>
                      <a:lnTo>
                        <a:pt x="57771" y="0"/>
                      </a:lnTo>
                      <a:cubicBezTo>
                        <a:pt x="89133" y="0"/>
                        <a:pt x="115542" y="26373"/>
                        <a:pt x="115542" y="57693"/>
                      </a:cubicBezTo>
                      <a:lnTo>
                        <a:pt x="115542" y="174726"/>
                      </a:lnTo>
                    </a:path>
                  </a:pathLst>
                </a:custGeom>
                <a:grpFill/>
                <a:ln w="16501" cap="rnd">
                  <a:solidFill>
                    <a:srgbClr val="494949"/>
                  </a:solidFill>
                  <a:prstDash val="solid"/>
                  <a:miter/>
                </a:ln>
              </p:spPr>
              <p:txBody>
                <a:bodyPr rtlCol="0" anchor="ctr"/>
                <a:lstStyle/>
                <a:p>
                  <a:endParaRPr lang="en-US" sz="1799"/>
                </a:p>
              </p:txBody>
            </p:sp>
            <p:sp>
              <p:nvSpPr>
                <p:cNvPr id="78" name="Freeform 2930">
                  <a:extLst>
                    <a:ext uri="{FF2B5EF4-FFF2-40B4-BE49-F238E27FC236}">
                      <a16:creationId xmlns:a16="http://schemas.microsoft.com/office/drawing/2014/main" id="{FEAB05E3-4DC4-4ACB-8334-5CD3B4DC2FF7}"/>
                    </a:ext>
                  </a:extLst>
                </p:cNvPr>
                <p:cNvSpPr/>
                <p:nvPr/>
              </p:nvSpPr>
              <p:spPr>
                <a:xfrm>
                  <a:off x="9961404" y="7302100"/>
                  <a:ext cx="118843" cy="229122"/>
                </a:xfrm>
                <a:custGeom>
                  <a:avLst/>
                  <a:gdLst>
                    <a:gd name="connsiteX0" fmla="*/ 0 w 118843"/>
                    <a:gd name="connsiteY0" fmla="*/ 204397 h 229122"/>
                    <a:gd name="connsiteX1" fmla="*/ 0 w 118843"/>
                    <a:gd name="connsiteY1" fmla="*/ 59341 h 229122"/>
                    <a:gd name="connsiteX2" fmla="*/ 59421 w 118843"/>
                    <a:gd name="connsiteY2" fmla="*/ 0 h 229122"/>
                    <a:gd name="connsiteX3" fmla="*/ 59421 w 118843"/>
                    <a:gd name="connsiteY3" fmla="*/ 0 h 229122"/>
                    <a:gd name="connsiteX4" fmla="*/ 118844 w 118843"/>
                    <a:gd name="connsiteY4" fmla="*/ 59341 h 229122"/>
                    <a:gd name="connsiteX5" fmla="*/ 118844 w 118843"/>
                    <a:gd name="connsiteY5" fmla="*/ 229122 h 229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843" h="229122">
                      <a:moveTo>
                        <a:pt x="0" y="204397"/>
                      </a:moveTo>
                      <a:lnTo>
                        <a:pt x="0" y="59341"/>
                      </a:lnTo>
                      <a:cubicBezTo>
                        <a:pt x="0" y="26373"/>
                        <a:pt x="26409" y="0"/>
                        <a:pt x="59421" y="0"/>
                      </a:cubicBezTo>
                      <a:lnTo>
                        <a:pt x="59421" y="0"/>
                      </a:lnTo>
                      <a:cubicBezTo>
                        <a:pt x="92434" y="0"/>
                        <a:pt x="118844" y="26373"/>
                        <a:pt x="118844" y="59341"/>
                      </a:cubicBezTo>
                      <a:lnTo>
                        <a:pt x="118844" y="229122"/>
                      </a:lnTo>
                    </a:path>
                  </a:pathLst>
                </a:custGeom>
                <a:grpFill/>
                <a:ln w="16501" cap="rnd">
                  <a:solidFill>
                    <a:srgbClr val="494949"/>
                  </a:solidFill>
                  <a:prstDash val="solid"/>
                  <a:miter/>
                </a:ln>
              </p:spPr>
              <p:txBody>
                <a:bodyPr rtlCol="0" anchor="ctr"/>
                <a:lstStyle/>
                <a:p>
                  <a:endParaRPr lang="en-US" sz="1799"/>
                </a:p>
              </p:txBody>
            </p:sp>
            <p:sp>
              <p:nvSpPr>
                <p:cNvPr id="79" name="Freeform 2931">
                  <a:extLst>
                    <a:ext uri="{FF2B5EF4-FFF2-40B4-BE49-F238E27FC236}">
                      <a16:creationId xmlns:a16="http://schemas.microsoft.com/office/drawing/2014/main" id="{423004F3-2CA2-5859-9341-5AAA1FF3E0A2}"/>
                    </a:ext>
                  </a:extLst>
                </p:cNvPr>
                <p:cNvSpPr/>
                <p:nvPr/>
              </p:nvSpPr>
              <p:spPr>
                <a:xfrm>
                  <a:off x="10081898" y="7320232"/>
                  <a:ext cx="118843" cy="313189"/>
                </a:xfrm>
                <a:custGeom>
                  <a:avLst/>
                  <a:gdLst>
                    <a:gd name="connsiteX0" fmla="*/ 0 w 118843"/>
                    <a:gd name="connsiteY0" fmla="*/ 210991 h 313189"/>
                    <a:gd name="connsiteX1" fmla="*/ 0 w 118843"/>
                    <a:gd name="connsiteY1" fmla="*/ 59342 h 313189"/>
                    <a:gd name="connsiteX2" fmla="*/ 59422 w 118843"/>
                    <a:gd name="connsiteY2" fmla="*/ 0 h 313189"/>
                    <a:gd name="connsiteX3" fmla="*/ 59422 w 118843"/>
                    <a:gd name="connsiteY3" fmla="*/ 0 h 313189"/>
                    <a:gd name="connsiteX4" fmla="*/ 118844 w 118843"/>
                    <a:gd name="connsiteY4" fmla="*/ 59342 h 313189"/>
                    <a:gd name="connsiteX5" fmla="*/ 118844 w 118843"/>
                    <a:gd name="connsiteY5" fmla="*/ 253849 h 313189"/>
                    <a:gd name="connsiteX6" fmla="*/ 59422 w 118843"/>
                    <a:gd name="connsiteY6" fmla="*/ 313190 h 313189"/>
                    <a:gd name="connsiteX7" fmla="*/ 59422 w 118843"/>
                    <a:gd name="connsiteY7" fmla="*/ 313190 h 313189"/>
                    <a:gd name="connsiteX8" fmla="*/ 4952 w 118843"/>
                    <a:gd name="connsiteY8" fmla="*/ 276925 h 313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43" h="313189">
                      <a:moveTo>
                        <a:pt x="0" y="210991"/>
                      </a:moveTo>
                      <a:lnTo>
                        <a:pt x="0" y="59342"/>
                      </a:lnTo>
                      <a:cubicBezTo>
                        <a:pt x="0" y="26374"/>
                        <a:pt x="26410" y="0"/>
                        <a:pt x="59422" y="0"/>
                      </a:cubicBezTo>
                      <a:lnTo>
                        <a:pt x="59422" y="0"/>
                      </a:lnTo>
                      <a:cubicBezTo>
                        <a:pt x="92435" y="0"/>
                        <a:pt x="118844" y="26374"/>
                        <a:pt x="118844" y="59342"/>
                      </a:cubicBezTo>
                      <a:lnTo>
                        <a:pt x="118844" y="253849"/>
                      </a:lnTo>
                      <a:cubicBezTo>
                        <a:pt x="118844" y="286816"/>
                        <a:pt x="92435" y="313190"/>
                        <a:pt x="59422" y="313190"/>
                      </a:cubicBezTo>
                      <a:lnTo>
                        <a:pt x="59422" y="313190"/>
                      </a:lnTo>
                      <a:cubicBezTo>
                        <a:pt x="34663" y="313190"/>
                        <a:pt x="13205" y="298355"/>
                        <a:pt x="4952" y="276925"/>
                      </a:cubicBezTo>
                    </a:path>
                  </a:pathLst>
                </a:custGeom>
                <a:grpFill/>
                <a:ln w="16501" cap="rnd">
                  <a:solidFill>
                    <a:srgbClr val="494949"/>
                  </a:solidFill>
                  <a:prstDash val="solid"/>
                  <a:miter/>
                </a:ln>
              </p:spPr>
              <p:txBody>
                <a:bodyPr rtlCol="0" anchor="ctr"/>
                <a:lstStyle/>
                <a:p>
                  <a:endParaRPr lang="en-US" sz="1799"/>
                </a:p>
              </p:txBody>
            </p:sp>
            <p:sp>
              <p:nvSpPr>
                <p:cNvPr id="80" name="Freeform 2932">
                  <a:extLst>
                    <a:ext uri="{FF2B5EF4-FFF2-40B4-BE49-F238E27FC236}">
                      <a16:creationId xmlns:a16="http://schemas.microsoft.com/office/drawing/2014/main" id="{1CBB81B4-6E7D-A352-0DC2-85226964BABF}"/>
                    </a:ext>
                  </a:extLst>
                </p:cNvPr>
                <p:cNvSpPr/>
                <p:nvPr/>
              </p:nvSpPr>
              <p:spPr>
                <a:xfrm>
                  <a:off x="10200742" y="7348254"/>
                  <a:ext cx="108939" cy="270332"/>
                </a:xfrm>
                <a:custGeom>
                  <a:avLst/>
                  <a:gdLst>
                    <a:gd name="connsiteX0" fmla="*/ 54470 w 108939"/>
                    <a:gd name="connsiteY0" fmla="*/ 270332 h 270332"/>
                    <a:gd name="connsiteX1" fmla="*/ 54470 w 108939"/>
                    <a:gd name="connsiteY1" fmla="*/ 270332 h 270332"/>
                    <a:gd name="connsiteX2" fmla="*/ 0 w 108939"/>
                    <a:gd name="connsiteY2" fmla="*/ 215936 h 270332"/>
                    <a:gd name="connsiteX3" fmla="*/ 0 w 108939"/>
                    <a:gd name="connsiteY3" fmla="*/ 54396 h 270332"/>
                    <a:gd name="connsiteX4" fmla="*/ 54470 w 108939"/>
                    <a:gd name="connsiteY4" fmla="*/ 0 h 270332"/>
                    <a:gd name="connsiteX5" fmla="*/ 54470 w 108939"/>
                    <a:gd name="connsiteY5" fmla="*/ 0 h 270332"/>
                    <a:gd name="connsiteX6" fmla="*/ 108940 w 108939"/>
                    <a:gd name="connsiteY6" fmla="*/ 54396 h 270332"/>
                    <a:gd name="connsiteX7" fmla="*/ 108940 w 108939"/>
                    <a:gd name="connsiteY7" fmla="*/ 215936 h 270332"/>
                    <a:gd name="connsiteX8" fmla="*/ 54470 w 108939"/>
                    <a:gd name="connsiteY8" fmla="*/ 270332 h 270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39" h="270332">
                      <a:moveTo>
                        <a:pt x="54470" y="270332"/>
                      </a:moveTo>
                      <a:lnTo>
                        <a:pt x="54470" y="270332"/>
                      </a:lnTo>
                      <a:cubicBezTo>
                        <a:pt x="24759" y="270332"/>
                        <a:pt x="0" y="245607"/>
                        <a:pt x="0" y="215936"/>
                      </a:cubicBezTo>
                      <a:lnTo>
                        <a:pt x="0" y="54396"/>
                      </a:lnTo>
                      <a:cubicBezTo>
                        <a:pt x="0" y="24725"/>
                        <a:pt x="24759" y="0"/>
                        <a:pt x="54470" y="0"/>
                      </a:cubicBezTo>
                      <a:lnTo>
                        <a:pt x="54470" y="0"/>
                      </a:lnTo>
                      <a:cubicBezTo>
                        <a:pt x="84180" y="0"/>
                        <a:pt x="108940" y="24725"/>
                        <a:pt x="108940" y="54396"/>
                      </a:cubicBezTo>
                      <a:lnTo>
                        <a:pt x="108940" y="215936"/>
                      </a:lnTo>
                      <a:cubicBezTo>
                        <a:pt x="108940" y="245607"/>
                        <a:pt x="84180" y="270332"/>
                        <a:pt x="54470" y="270332"/>
                      </a:cubicBezTo>
                      <a:close/>
                    </a:path>
                  </a:pathLst>
                </a:custGeom>
                <a:grpFill/>
                <a:ln w="16501" cap="rnd">
                  <a:solidFill>
                    <a:srgbClr val="494949"/>
                  </a:solidFill>
                  <a:prstDash val="solid"/>
                  <a:miter/>
                </a:ln>
              </p:spPr>
              <p:txBody>
                <a:bodyPr rtlCol="0" anchor="ctr"/>
                <a:lstStyle/>
                <a:p>
                  <a:endParaRPr lang="en-US" sz="1799"/>
                </a:p>
              </p:txBody>
            </p:sp>
            <p:sp>
              <p:nvSpPr>
                <p:cNvPr id="81" name="Freeform 2933">
                  <a:extLst>
                    <a:ext uri="{FF2B5EF4-FFF2-40B4-BE49-F238E27FC236}">
                      <a16:creationId xmlns:a16="http://schemas.microsoft.com/office/drawing/2014/main" id="{F3DD66F7-A079-8DEB-5F72-8A54D44829F0}"/>
                    </a:ext>
                  </a:extLst>
                </p:cNvPr>
                <p:cNvSpPr/>
                <p:nvPr/>
              </p:nvSpPr>
              <p:spPr>
                <a:xfrm>
                  <a:off x="9715464" y="7574080"/>
                  <a:ext cx="94084" cy="16483"/>
                </a:xfrm>
                <a:custGeom>
                  <a:avLst/>
                  <a:gdLst>
                    <a:gd name="connsiteX0" fmla="*/ 0 w 94084"/>
                    <a:gd name="connsiteY0" fmla="*/ 0 h 16483"/>
                    <a:gd name="connsiteX1" fmla="*/ 94084 w 94084"/>
                    <a:gd name="connsiteY1" fmla="*/ 0 h 16483"/>
                  </a:gdLst>
                  <a:ahLst/>
                  <a:cxnLst>
                    <a:cxn ang="0">
                      <a:pos x="connsiteX0" y="connsiteY0"/>
                    </a:cxn>
                    <a:cxn ang="0">
                      <a:pos x="connsiteX1" y="connsiteY1"/>
                    </a:cxn>
                  </a:cxnLst>
                  <a:rect l="l" t="t" r="r" b="b"/>
                  <a:pathLst>
                    <a:path w="94084" h="16483">
                      <a:moveTo>
                        <a:pt x="0" y="0"/>
                      </a:moveTo>
                      <a:lnTo>
                        <a:pt x="94084" y="0"/>
                      </a:lnTo>
                    </a:path>
                  </a:pathLst>
                </a:custGeom>
                <a:grpFill/>
                <a:ln w="16501" cap="rnd">
                  <a:solidFill>
                    <a:srgbClr val="494949"/>
                  </a:solidFill>
                  <a:prstDash val="solid"/>
                  <a:miter/>
                </a:ln>
              </p:spPr>
              <p:txBody>
                <a:bodyPr rtlCol="0" anchor="ctr"/>
                <a:lstStyle/>
                <a:p>
                  <a:endParaRPr lang="en-US" sz="1799"/>
                </a:p>
              </p:txBody>
            </p:sp>
            <p:sp>
              <p:nvSpPr>
                <p:cNvPr id="82" name="Freeform 2934">
                  <a:extLst>
                    <a:ext uri="{FF2B5EF4-FFF2-40B4-BE49-F238E27FC236}">
                      <a16:creationId xmlns:a16="http://schemas.microsoft.com/office/drawing/2014/main" id="{BF559FC5-763D-481D-8FF1-8ACB8BB95D7B}"/>
                    </a:ext>
                  </a:extLst>
                </p:cNvPr>
                <p:cNvSpPr/>
                <p:nvPr/>
              </p:nvSpPr>
              <p:spPr>
                <a:xfrm>
                  <a:off x="10311333" y="7574080"/>
                  <a:ext cx="211277" cy="16483"/>
                </a:xfrm>
                <a:custGeom>
                  <a:avLst/>
                  <a:gdLst>
                    <a:gd name="connsiteX0" fmla="*/ 0 w 211277"/>
                    <a:gd name="connsiteY0" fmla="*/ 0 h 16483"/>
                    <a:gd name="connsiteX1" fmla="*/ 211278 w 211277"/>
                    <a:gd name="connsiteY1" fmla="*/ 0 h 16483"/>
                  </a:gdLst>
                  <a:ahLst/>
                  <a:cxnLst>
                    <a:cxn ang="0">
                      <a:pos x="connsiteX0" y="connsiteY0"/>
                    </a:cxn>
                    <a:cxn ang="0">
                      <a:pos x="connsiteX1" y="connsiteY1"/>
                    </a:cxn>
                  </a:cxnLst>
                  <a:rect l="l" t="t" r="r" b="b"/>
                  <a:pathLst>
                    <a:path w="211277" h="16483">
                      <a:moveTo>
                        <a:pt x="0" y="0"/>
                      </a:moveTo>
                      <a:lnTo>
                        <a:pt x="211278" y="0"/>
                      </a:lnTo>
                    </a:path>
                  </a:pathLst>
                </a:custGeom>
                <a:grpFill/>
                <a:ln w="16501" cap="rnd">
                  <a:solidFill>
                    <a:srgbClr val="494949"/>
                  </a:solidFill>
                  <a:prstDash val="solid"/>
                  <a:miter/>
                </a:ln>
              </p:spPr>
              <p:txBody>
                <a:bodyPr rtlCol="0" anchor="ctr"/>
                <a:lstStyle/>
                <a:p>
                  <a:endParaRPr lang="en-US" sz="1799"/>
                </a:p>
              </p:txBody>
            </p:sp>
          </p:grpSp>
          <p:grpSp>
            <p:nvGrpSpPr>
              <p:cNvPr id="60" name="Graphic 503">
                <a:extLst>
                  <a:ext uri="{FF2B5EF4-FFF2-40B4-BE49-F238E27FC236}">
                    <a16:creationId xmlns:a16="http://schemas.microsoft.com/office/drawing/2014/main" id="{63EC0202-4BD5-3777-51F7-36A188F602B2}"/>
                  </a:ext>
                </a:extLst>
              </p:cNvPr>
              <p:cNvGrpSpPr/>
              <p:nvPr/>
            </p:nvGrpSpPr>
            <p:grpSpPr>
              <a:xfrm>
                <a:off x="9213680" y="7323529"/>
                <a:ext cx="501783" cy="501103"/>
                <a:chOff x="9213680" y="7323529"/>
                <a:chExt cx="501783" cy="501103"/>
              </a:xfrm>
              <a:grpFill/>
            </p:grpSpPr>
            <p:sp>
              <p:nvSpPr>
                <p:cNvPr id="61" name="Freeform 2913">
                  <a:extLst>
                    <a:ext uri="{FF2B5EF4-FFF2-40B4-BE49-F238E27FC236}">
                      <a16:creationId xmlns:a16="http://schemas.microsoft.com/office/drawing/2014/main" id="{58256A60-C6BE-3756-27AC-AE63B2A48ED2}"/>
                    </a:ext>
                  </a:extLst>
                </p:cNvPr>
                <p:cNvSpPr/>
                <p:nvPr/>
              </p:nvSpPr>
              <p:spPr>
                <a:xfrm>
                  <a:off x="9213680" y="7323529"/>
                  <a:ext cx="501783" cy="501103"/>
                </a:xfrm>
                <a:custGeom>
                  <a:avLst/>
                  <a:gdLst>
                    <a:gd name="connsiteX0" fmla="*/ 501784 w 501783"/>
                    <a:gd name="connsiteY0" fmla="*/ 250552 h 501103"/>
                    <a:gd name="connsiteX1" fmla="*/ 435759 w 501783"/>
                    <a:gd name="connsiteY1" fmla="*/ 173078 h 501103"/>
                    <a:gd name="connsiteX2" fmla="*/ 424206 w 501783"/>
                    <a:gd name="connsiteY2" fmla="*/ 77473 h 501103"/>
                    <a:gd name="connsiteX3" fmla="*/ 328470 w 501783"/>
                    <a:gd name="connsiteY3" fmla="*/ 65935 h 501103"/>
                    <a:gd name="connsiteX4" fmla="*/ 250892 w 501783"/>
                    <a:gd name="connsiteY4" fmla="*/ 0 h 501103"/>
                    <a:gd name="connsiteX5" fmla="*/ 173314 w 501783"/>
                    <a:gd name="connsiteY5" fmla="*/ 65935 h 501103"/>
                    <a:gd name="connsiteX6" fmla="*/ 77579 w 501783"/>
                    <a:gd name="connsiteY6" fmla="*/ 77473 h 501103"/>
                    <a:gd name="connsiteX7" fmla="*/ 66024 w 501783"/>
                    <a:gd name="connsiteY7" fmla="*/ 173078 h 501103"/>
                    <a:gd name="connsiteX8" fmla="*/ 0 w 501783"/>
                    <a:gd name="connsiteY8" fmla="*/ 250552 h 501103"/>
                    <a:gd name="connsiteX9" fmla="*/ 66024 w 501783"/>
                    <a:gd name="connsiteY9" fmla="*/ 328025 h 501103"/>
                    <a:gd name="connsiteX10" fmla="*/ 77579 w 501783"/>
                    <a:gd name="connsiteY10" fmla="*/ 423630 h 501103"/>
                    <a:gd name="connsiteX11" fmla="*/ 173314 w 501783"/>
                    <a:gd name="connsiteY11" fmla="*/ 435169 h 501103"/>
                    <a:gd name="connsiteX12" fmla="*/ 250892 w 501783"/>
                    <a:gd name="connsiteY12" fmla="*/ 501104 h 501103"/>
                    <a:gd name="connsiteX13" fmla="*/ 328470 w 501783"/>
                    <a:gd name="connsiteY13" fmla="*/ 435169 h 501103"/>
                    <a:gd name="connsiteX14" fmla="*/ 424206 w 501783"/>
                    <a:gd name="connsiteY14" fmla="*/ 423630 h 501103"/>
                    <a:gd name="connsiteX15" fmla="*/ 435759 w 501783"/>
                    <a:gd name="connsiteY15" fmla="*/ 328025 h 501103"/>
                    <a:gd name="connsiteX16" fmla="*/ 501784 w 501783"/>
                    <a:gd name="connsiteY16" fmla="*/ 250552 h 50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1783" h="501103">
                      <a:moveTo>
                        <a:pt x="501784" y="250552"/>
                      </a:moveTo>
                      <a:cubicBezTo>
                        <a:pt x="501784" y="210991"/>
                        <a:pt x="473724" y="179672"/>
                        <a:pt x="435759" y="173078"/>
                      </a:cubicBezTo>
                      <a:cubicBezTo>
                        <a:pt x="453917" y="143408"/>
                        <a:pt x="450615" y="103847"/>
                        <a:pt x="424206" y="77473"/>
                      </a:cubicBezTo>
                      <a:cubicBezTo>
                        <a:pt x="397796" y="51099"/>
                        <a:pt x="358182" y="47803"/>
                        <a:pt x="328470" y="65935"/>
                      </a:cubicBezTo>
                      <a:cubicBezTo>
                        <a:pt x="321868" y="28022"/>
                        <a:pt x="290506" y="0"/>
                        <a:pt x="250892" y="0"/>
                      </a:cubicBezTo>
                      <a:cubicBezTo>
                        <a:pt x="211277" y="0"/>
                        <a:pt x="179915" y="28022"/>
                        <a:pt x="173314" y="65935"/>
                      </a:cubicBezTo>
                      <a:cubicBezTo>
                        <a:pt x="143603" y="47803"/>
                        <a:pt x="103988" y="51099"/>
                        <a:pt x="77579" y="77473"/>
                      </a:cubicBezTo>
                      <a:cubicBezTo>
                        <a:pt x="51168" y="103847"/>
                        <a:pt x="47867" y="143408"/>
                        <a:pt x="66024" y="173078"/>
                      </a:cubicBezTo>
                      <a:cubicBezTo>
                        <a:pt x="28060" y="179672"/>
                        <a:pt x="0" y="210991"/>
                        <a:pt x="0" y="250552"/>
                      </a:cubicBezTo>
                      <a:cubicBezTo>
                        <a:pt x="0" y="290112"/>
                        <a:pt x="28060" y="321431"/>
                        <a:pt x="66024" y="328025"/>
                      </a:cubicBezTo>
                      <a:cubicBezTo>
                        <a:pt x="47867" y="357696"/>
                        <a:pt x="51168" y="397256"/>
                        <a:pt x="77579" y="423630"/>
                      </a:cubicBezTo>
                      <a:cubicBezTo>
                        <a:pt x="103988" y="450004"/>
                        <a:pt x="143603" y="453301"/>
                        <a:pt x="173314" y="435169"/>
                      </a:cubicBezTo>
                      <a:cubicBezTo>
                        <a:pt x="179915" y="473081"/>
                        <a:pt x="211277" y="501104"/>
                        <a:pt x="250892" y="501104"/>
                      </a:cubicBezTo>
                      <a:cubicBezTo>
                        <a:pt x="290506" y="501104"/>
                        <a:pt x="321868" y="473081"/>
                        <a:pt x="328470" y="435169"/>
                      </a:cubicBezTo>
                      <a:cubicBezTo>
                        <a:pt x="358182" y="453301"/>
                        <a:pt x="397796" y="450004"/>
                        <a:pt x="424206" y="423630"/>
                      </a:cubicBezTo>
                      <a:cubicBezTo>
                        <a:pt x="450615" y="397256"/>
                        <a:pt x="453917" y="357696"/>
                        <a:pt x="435759" y="328025"/>
                      </a:cubicBezTo>
                      <a:cubicBezTo>
                        <a:pt x="473724" y="321431"/>
                        <a:pt x="501784" y="290112"/>
                        <a:pt x="501784" y="250552"/>
                      </a:cubicBezTo>
                      <a:close/>
                    </a:path>
                  </a:pathLst>
                </a:custGeom>
                <a:solidFill>
                  <a:srgbClr val="EC7C69"/>
                </a:solidFill>
                <a:ln w="16501" cap="rnd">
                  <a:solidFill>
                    <a:srgbClr val="494949"/>
                  </a:solidFill>
                  <a:prstDash val="solid"/>
                  <a:round/>
                </a:ln>
              </p:spPr>
              <p:txBody>
                <a:bodyPr rtlCol="0" anchor="ctr"/>
                <a:lstStyle/>
                <a:p>
                  <a:endParaRPr lang="en-US" sz="1799"/>
                </a:p>
              </p:txBody>
            </p:sp>
            <p:sp>
              <p:nvSpPr>
                <p:cNvPr id="62" name="Freeform 2914">
                  <a:extLst>
                    <a:ext uri="{FF2B5EF4-FFF2-40B4-BE49-F238E27FC236}">
                      <a16:creationId xmlns:a16="http://schemas.microsoft.com/office/drawing/2014/main" id="{9744D746-0C9E-1F7D-78EA-D03CEF5F27DF}"/>
                    </a:ext>
                  </a:extLst>
                </p:cNvPr>
                <p:cNvSpPr/>
                <p:nvPr/>
              </p:nvSpPr>
              <p:spPr>
                <a:xfrm>
                  <a:off x="9380391" y="7488365"/>
                  <a:ext cx="171662" cy="171430"/>
                </a:xfrm>
                <a:custGeom>
                  <a:avLst/>
                  <a:gdLst>
                    <a:gd name="connsiteX0" fmla="*/ 171663 w 171662"/>
                    <a:gd name="connsiteY0" fmla="*/ 85715 h 171430"/>
                    <a:gd name="connsiteX1" fmla="*/ 85831 w 171662"/>
                    <a:gd name="connsiteY1" fmla="*/ 171430 h 171430"/>
                    <a:gd name="connsiteX2" fmla="*/ 0 w 171662"/>
                    <a:gd name="connsiteY2" fmla="*/ 85715 h 171430"/>
                    <a:gd name="connsiteX3" fmla="*/ 85831 w 171662"/>
                    <a:gd name="connsiteY3" fmla="*/ 0 h 171430"/>
                    <a:gd name="connsiteX4" fmla="*/ 171663 w 171662"/>
                    <a:gd name="connsiteY4" fmla="*/ 85715 h 171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662" h="171430">
                      <a:moveTo>
                        <a:pt x="171663" y="85715"/>
                      </a:moveTo>
                      <a:cubicBezTo>
                        <a:pt x="171663" y="133054"/>
                        <a:pt x="133235" y="171430"/>
                        <a:pt x="85831" y="171430"/>
                      </a:cubicBezTo>
                      <a:cubicBezTo>
                        <a:pt x="38428" y="171430"/>
                        <a:pt x="0" y="133054"/>
                        <a:pt x="0" y="85715"/>
                      </a:cubicBezTo>
                      <a:cubicBezTo>
                        <a:pt x="0" y="38376"/>
                        <a:pt x="38428" y="0"/>
                        <a:pt x="85831" y="0"/>
                      </a:cubicBezTo>
                      <a:cubicBezTo>
                        <a:pt x="133235" y="0"/>
                        <a:pt x="171663" y="38376"/>
                        <a:pt x="171663" y="85715"/>
                      </a:cubicBezTo>
                      <a:close/>
                    </a:path>
                  </a:pathLst>
                </a:custGeom>
                <a:grpFill/>
                <a:ln w="16501" cap="rnd">
                  <a:solidFill>
                    <a:srgbClr val="494949"/>
                  </a:solidFill>
                  <a:prstDash val="solid"/>
                  <a:round/>
                </a:ln>
              </p:spPr>
              <p:txBody>
                <a:bodyPr rtlCol="0" anchor="ctr"/>
                <a:lstStyle/>
                <a:p>
                  <a:endParaRPr lang="en-US" sz="1799"/>
                </a:p>
              </p:txBody>
            </p:sp>
            <p:grpSp>
              <p:nvGrpSpPr>
                <p:cNvPr id="63" name="Graphic 503">
                  <a:extLst>
                    <a:ext uri="{FF2B5EF4-FFF2-40B4-BE49-F238E27FC236}">
                      <a16:creationId xmlns:a16="http://schemas.microsoft.com/office/drawing/2014/main" id="{58816689-E173-C1B8-131A-A59E769C7596}"/>
                    </a:ext>
                  </a:extLst>
                </p:cNvPr>
                <p:cNvGrpSpPr/>
                <p:nvPr/>
              </p:nvGrpSpPr>
              <p:grpSpPr>
                <a:xfrm>
                  <a:off x="9466223" y="7420783"/>
                  <a:ext cx="16506" cy="311540"/>
                  <a:chOff x="9466223" y="7420783"/>
                  <a:chExt cx="16506" cy="311540"/>
                </a:xfrm>
                <a:grpFill/>
              </p:grpSpPr>
              <p:sp>
                <p:nvSpPr>
                  <p:cNvPr id="73" name="Freeform 2925">
                    <a:extLst>
                      <a:ext uri="{FF2B5EF4-FFF2-40B4-BE49-F238E27FC236}">
                        <a16:creationId xmlns:a16="http://schemas.microsoft.com/office/drawing/2014/main" id="{0DF513B7-47E3-90CA-EF14-6F04BFBD4EC0}"/>
                      </a:ext>
                    </a:extLst>
                  </p:cNvPr>
                  <p:cNvSpPr/>
                  <p:nvPr/>
                </p:nvSpPr>
                <p:spPr>
                  <a:xfrm>
                    <a:off x="9466223" y="7420783"/>
                    <a:ext cx="16506" cy="67582"/>
                  </a:xfrm>
                  <a:custGeom>
                    <a:avLst/>
                    <a:gdLst>
                      <a:gd name="connsiteX0" fmla="*/ 0 w 16506"/>
                      <a:gd name="connsiteY0" fmla="*/ 34615 h 67582"/>
                      <a:gd name="connsiteX1" fmla="*/ 0 w 16506"/>
                      <a:gd name="connsiteY1" fmla="*/ 67583 h 67582"/>
                      <a:gd name="connsiteX2" fmla="*/ 0 w 16506"/>
                      <a:gd name="connsiteY2" fmla="*/ 0 h 67582"/>
                      <a:gd name="connsiteX3" fmla="*/ 0 w 16506"/>
                      <a:gd name="connsiteY3" fmla="*/ 32967 h 67582"/>
                    </a:gdLst>
                    <a:ahLst/>
                    <a:cxnLst>
                      <a:cxn ang="0">
                        <a:pos x="connsiteX0" y="connsiteY0"/>
                      </a:cxn>
                      <a:cxn ang="0">
                        <a:pos x="connsiteX1" y="connsiteY1"/>
                      </a:cxn>
                      <a:cxn ang="0">
                        <a:pos x="connsiteX2" y="connsiteY2"/>
                      </a:cxn>
                      <a:cxn ang="0">
                        <a:pos x="connsiteX3" y="connsiteY3"/>
                      </a:cxn>
                    </a:cxnLst>
                    <a:rect l="l" t="t" r="r" b="b"/>
                    <a:pathLst>
                      <a:path w="16506" h="67582">
                        <a:moveTo>
                          <a:pt x="0" y="34615"/>
                        </a:moveTo>
                        <a:lnTo>
                          <a:pt x="0" y="67583"/>
                        </a:lnTo>
                        <a:lnTo>
                          <a:pt x="0" y="0"/>
                        </a:lnTo>
                        <a:lnTo>
                          <a:pt x="0" y="32967"/>
                        </a:lnTo>
                        <a:close/>
                      </a:path>
                    </a:pathLst>
                  </a:custGeom>
                  <a:grpFill/>
                  <a:ln w="16501" cap="rnd">
                    <a:solidFill>
                      <a:srgbClr val="494949"/>
                    </a:solidFill>
                    <a:prstDash val="solid"/>
                    <a:round/>
                  </a:ln>
                </p:spPr>
                <p:txBody>
                  <a:bodyPr rtlCol="0" anchor="ctr"/>
                  <a:lstStyle/>
                  <a:p>
                    <a:endParaRPr lang="en-US" sz="1799"/>
                  </a:p>
                </p:txBody>
              </p:sp>
              <p:sp>
                <p:nvSpPr>
                  <p:cNvPr id="74" name="Freeform 2926">
                    <a:extLst>
                      <a:ext uri="{FF2B5EF4-FFF2-40B4-BE49-F238E27FC236}">
                        <a16:creationId xmlns:a16="http://schemas.microsoft.com/office/drawing/2014/main" id="{46D81DFF-5E49-4313-DAC1-B6CB704B35DA}"/>
                      </a:ext>
                    </a:extLst>
                  </p:cNvPr>
                  <p:cNvSpPr/>
                  <p:nvPr/>
                </p:nvSpPr>
                <p:spPr>
                  <a:xfrm>
                    <a:off x="9466223" y="7664741"/>
                    <a:ext cx="16506" cy="67582"/>
                  </a:xfrm>
                  <a:custGeom>
                    <a:avLst/>
                    <a:gdLst>
                      <a:gd name="connsiteX0" fmla="*/ 0 w 16506"/>
                      <a:gd name="connsiteY0" fmla="*/ 34615 h 67582"/>
                      <a:gd name="connsiteX1" fmla="*/ 0 w 16506"/>
                      <a:gd name="connsiteY1" fmla="*/ 67583 h 67582"/>
                      <a:gd name="connsiteX2" fmla="*/ 0 w 16506"/>
                      <a:gd name="connsiteY2" fmla="*/ 0 h 67582"/>
                      <a:gd name="connsiteX3" fmla="*/ 0 w 16506"/>
                      <a:gd name="connsiteY3" fmla="*/ 32967 h 67582"/>
                    </a:gdLst>
                    <a:ahLst/>
                    <a:cxnLst>
                      <a:cxn ang="0">
                        <a:pos x="connsiteX0" y="connsiteY0"/>
                      </a:cxn>
                      <a:cxn ang="0">
                        <a:pos x="connsiteX1" y="connsiteY1"/>
                      </a:cxn>
                      <a:cxn ang="0">
                        <a:pos x="connsiteX2" y="connsiteY2"/>
                      </a:cxn>
                      <a:cxn ang="0">
                        <a:pos x="connsiteX3" y="connsiteY3"/>
                      </a:cxn>
                    </a:cxnLst>
                    <a:rect l="l" t="t" r="r" b="b"/>
                    <a:pathLst>
                      <a:path w="16506" h="67582">
                        <a:moveTo>
                          <a:pt x="0" y="34615"/>
                        </a:moveTo>
                        <a:lnTo>
                          <a:pt x="0" y="67583"/>
                        </a:lnTo>
                        <a:lnTo>
                          <a:pt x="0" y="0"/>
                        </a:lnTo>
                        <a:lnTo>
                          <a:pt x="0" y="32967"/>
                        </a:lnTo>
                        <a:close/>
                      </a:path>
                    </a:pathLst>
                  </a:custGeom>
                  <a:grpFill/>
                  <a:ln w="16501" cap="rnd">
                    <a:solidFill>
                      <a:srgbClr val="494949"/>
                    </a:solidFill>
                    <a:prstDash val="solid"/>
                    <a:round/>
                  </a:ln>
                </p:spPr>
                <p:txBody>
                  <a:bodyPr rtlCol="0" anchor="ctr"/>
                  <a:lstStyle/>
                  <a:p>
                    <a:endParaRPr lang="en-US" sz="1799"/>
                  </a:p>
                </p:txBody>
              </p:sp>
            </p:grpSp>
            <p:grpSp>
              <p:nvGrpSpPr>
                <p:cNvPr id="64" name="Graphic 503">
                  <a:extLst>
                    <a:ext uri="{FF2B5EF4-FFF2-40B4-BE49-F238E27FC236}">
                      <a16:creationId xmlns:a16="http://schemas.microsoft.com/office/drawing/2014/main" id="{EAE143B9-7278-322F-9628-30AF3A919EC8}"/>
                    </a:ext>
                  </a:extLst>
                </p:cNvPr>
                <p:cNvGrpSpPr/>
                <p:nvPr/>
              </p:nvGrpSpPr>
              <p:grpSpPr>
                <a:xfrm>
                  <a:off x="9309415" y="7577378"/>
                  <a:ext cx="311964" cy="16483"/>
                  <a:chOff x="9309415" y="7577378"/>
                  <a:chExt cx="311964" cy="16483"/>
                </a:xfrm>
                <a:grpFill/>
              </p:grpSpPr>
              <p:sp>
                <p:nvSpPr>
                  <p:cNvPr id="71" name="Freeform 2923">
                    <a:extLst>
                      <a:ext uri="{FF2B5EF4-FFF2-40B4-BE49-F238E27FC236}">
                        <a16:creationId xmlns:a16="http://schemas.microsoft.com/office/drawing/2014/main" id="{162BFC36-ED82-C898-0D96-A47735222BE8}"/>
                      </a:ext>
                    </a:extLst>
                  </p:cNvPr>
                  <p:cNvSpPr/>
                  <p:nvPr/>
                </p:nvSpPr>
                <p:spPr>
                  <a:xfrm>
                    <a:off x="9309415" y="7577378"/>
                    <a:ext cx="67674" cy="16483"/>
                  </a:xfrm>
                  <a:custGeom>
                    <a:avLst/>
                    <a:gdLst>
                      <a:gd name="connsiteX0" fmla="*/ 34662 w 67674"/>
                      <a:gd name="connsiteY0" fmla="*/ 0 h 16483"/>
                      <a:gd name="connsiteX1" fmla="*/ 67674 w 67674"/>
                      <a:gd name="connsiteY1" fmla="*/ 0 h 16483"/>
                      <a:gd name="connsiteX2" fmla="*/ 0 w 67674"/>
                      <a:gd name="connsiteY2" fmla="*/ 0 h 16483"/>
                      <a:gd name="connsiteX3" fmla="*/ 33012 w 67674"/>
                      <a:gd name="connsiteY3" fmla="*/ 0 h 16483"/>
                    </a:gdLst>
                    <a:ahLst/>
                    <a:cxnLst>
                      <a:cxn ang="0">
                        <a:pos x="connsiteX0" y="connsiteY0"/>
                      </a:cxn>
                      <a:cxn ang="0">
                        <a:pos x="connsiteX1" y="connsiteY1"/>
                      </a:cxn>
                      <a:cxn ang="0">
                        <a:pos x="connsiteX2" y="connsiteY2"/>
                      </a:cxn>
                      <a:cxn ang="0">
                        <a:pos x="connsiteX3" y="connsiteY3"/>
                      </a:cxn>
                    </a:cxnLst>
                    <a:rect l="l" t="t" r="r" b="b"/>
                    <a:pathLst>
                      <a:path w="67674" h="16483">
                        <a:moveTo>
                          <a:pt x="34662" y="0"/>
                        </a:moveTo>
                        <a:lnTo>
                          <a:pt x="67674" y="0"/>
                        </a:lnTo>
                        <a:lnTo>
                          <a:pt x="0" y="0"/>
                        </a:lnTo>
                        <a:lnTo>
                          <a:pt x="33012" y="0"/>
                        </a:lnTo>
                        <a:close/>
                      </a:path>
                    </a:pathLst>
                  </a:custGeom>
                  <a:grpFill/>
                  <a:ln w="16501" cap="rnd">
                    <a:solidFill>
                      <a:srgbClr val="494949"/>
                    </a:solidFill>
                    <a:prstDash val="solid"/>
                    <a:round/>
                  </a:ln>
                </p:spPr>
                <p:txBody>
                  <a:bodyPr rtlCol="0" anchor="ctr"/>
                  <a:lstStyle/>
                  <a:p>
                    <a:endParaRPr lang="en-US" sz="1799"/>
                  </a:p>
                </p:txBody>
              </p:sp>
              <p:sp>
                <p:nvSpPr>
                  <p:cNvPr id="72" name="Freeform 2924">
                    <a:extLst>
                      <a:ext uri="{FF2B5EF4-FFF2-40B4-BE49-F238E27FC236}">
                        <a16:creationId xmlns:a16="http://schemas.microsoft.com/office/drawing/2014/main" id="{9B39CD9B-33B3-41D8-1D4B-8B8F2EE21893}"/>
                      </a:ext>
                    </a:extLst>
                  </p:cNvPr>
                  <p:cNvSpPr/>
                  <p:nvPr/>
                </p:nvSpPr>
                <p:spPr>
                  <a:xfrm>
                    <a:off x="9553705" y="7577378"/>
                    <a:ext cx="67675" cy="16483"/>
                  </a:xfrm>
                  <a:custGeom>
                    <a:avLst/>
                    <a:gdLst>
                      <a:gd name="connsiteX0" fmla="*/ 34663 w 67675"/>
                      <a:gd name="connsiteY0" fmla="*/ 0 h 16483"/>
                      <a:gd name="connsiteX1" fmla="*/ 67675 w 67675"/>
                      <a:gd name="connsiteY1" fmla="*/ 0 h 16483"/>
                      <a:gd name="connsiteX2" fmla="*/ 0 w 67675"/>
                      <a:gd name="connsiteY2" fmla="*/ 0 h 16483"/>
                      <a:gd name="connsiteX3" fmla="*/ 33012 w 67675"/>
                      <a:gd name="connsiteY3" fmla="*/ 0 h 16483"/>
                    </a:gdLst>
                    <a:ahLst/>
                    <a:cxnLst>
                      <a:cxn ang="0">
                        <a:pos x="connsiteX0" y="connsiteY0"/>
                      </a:cxn>
                      <a:cxn ang="0">
                        <a:pos x="connsiteX1" y="connsiteY1"/>
                      </a:cxn>
                      <a:cxn ang="0">
                        <a:pos x="connsiteX2" y="connsiteY2"/>
                      </a:cxn>
                      <a:cxn ang="0">
                        <a:pos x="connsiteX3" y="connsiteY3"/>
                      </a:cxn>
                    </a:cxnLst>
                    <a:rect l="l" t="t" r="r" b="b"/>
                    <a:pathLst>
                      <a:path w="67675" h="16483">
                        <a:moveTo>
                          <a:pt x="34663" y="0"/>
                        </a:moveTo>
                        <a:lnTo>
                          <a:pt x="67675" y="0"/>
                        </a:lnTo>
                        <a:lnTo>
                          <a:pt x="0" y="0"/>
                        </a:lnTo>
                        <a:lnTo>
                          <a:pt x="33012" y="0"/>
                        </a:lnTo>
                        <a:close/>
                      </a:path>
                    </a:pathLst>
                  </a:custGeom>
                  <a:grpFill/>
                  <a:ln w="16501" cap="rnd">
                    <a:solidFill>
                      <a:srgbClr val="494949"/>
                    </a:solidFill>
                    <a:prstDash val="solid"/>
                    <a:round/>
                  </a:ln>
                </p:spPr>
                <p:txBody>
                  <a:bodyPr rtlCol="0" anchor="ctr"/>
                  <a:lstStyle/>
                  <a:p>
                    <a:endParaRPr lang="en-US" sz="1799"/>
                  </a:p>
                </p:txBody>
              </p:sp>
            </p:grpSp>
            <p:grpSp>
              <p:nvGrpSpPr>
                <p:cNvPr id="65" name="Graphic 503">
                  <a:extLst>
                    <a:ext uri="{FF2B5EF4-FFF2-40B4-BE49-F238E27FC236}">
                      <a16:creationId xmlns:a16="http://schemas.microsoft.com/office/drawing/2014/main" id="{F2F1E9D9-62C1-84B7-9995-F6D2B40B9F5B}"/>
                    </a:ext>
                  </a:extLst>
                </p:cNvPr>
                <p:cNvGrpSpPr/>
                <p:nvPr/>
              </p:nvGrpSpPr>
              <p:grpSpPr>
                <a:xfrm>
                  <a:off x="9355632" y="7466937"/>
                  <a:ext cx="219530" cy="219232"/>
                  <a:chOff x="9355632" y="7466937"/>
                  <a:chExt cx="219530" cy="219232"/>
                </a:xfrm>
                <a:grpFill/>
              </p:grpSpPr>
              <p:sp>
                <p:nvSpPr>
                  <p:cNvPr id="69" name="Freeform 2921">
                    <a:extLst>
                      <a:ext uri="{FF2B5EF4-FFF2-40B4-BE49-F238E27FC236}">
                        <a16:creationId xmlns:a16="http://schemas.microsoft.com/office/drawing/2014/main" id="{81124A1D-EAB5-EE38-B622-AA18FF9F682C}"/>
                      </a:ext>
                    </a:extLst>
                  </p:cNvPr>
                  <p:cNvSpPr/>
                  <p:nvPr/>
                </p:nvSpPr>
                <p:spPr>
                  <a:xfrm>
                    <a:off x="9355632" y="7466937"/>
                    <a:ext cx="46216" cy="46154"/>
                  </a:xfrm>
                  <a:custGeom>
                    <a:avLst/>
                    <a:gdLst>
                      <a:gd name="connsiteX0" fmla="*/ 23109 w 46216"/>
                      <a:gd name="connsiteY0" fmla="*/ 23077 h 46154"/>
                      <a:gd name="connsiteX1" fmla="*/ 46217 w 46216"/>
                      <a:gd name="connsiteY1" fmla="*/ 46154 h 46154"/>
                      <a:gd name="connsiteX2" fmla="*/ 23109 w 46216"/>
                      <a:gd name="connsiteY2" fmla="*/ 23077 h 46154"/>
                      <a:gd name="connsiteX3" fmla="*/ 0 w 46216"/>
                      <a:gd name="connsiteY3" fmla="*/ 0 h 46154"/>
                      <a:gd name="connsiteX4" fmla="*/ 23109 w 46216"/>
                      <a:gd name="connsiteY4" fmla="*/ 23077 h 46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16" h="46154">
                        <a:moveTo>
                          <a:pt x="23109" y="23077"/>
                        </a:moveTo>
                        <a:lnTo>
                          <a:pt x="46217" y="46154"/>
                        </a:lnTo>
                        <a:lnTo>
                          <a:pt x="23109" y="23077"/>
                        </a:lnTo>
                        <a:lnTo>
                          <a:pt x="0" y="0"/>
                        </a:lnTo>
                        <a:lnTo>
                          <a:pt x="23109" y="23077"/>
                        </a:lnTo>
                        <a:close/>
                      </a:path>
                    </a:pathLst>
                  </a:custGeom>
                  <a:grpFill/>
                  <a:ln w="16501" cap="rnd">
                    <a:solidFill>
                      <a:srgbClr val="494949"/>
                    </a:solidFill>
                    <a:prstDash val="solid"/>
                    <a:round/>
                  </a:ln>
                </p:spPr>
                <p:txBody>
                  <a:bodyPr rtlCol="0" anchor="ctr"/>
                  <a:lstStyle/>
                  <a:p>
                    <a:endParaRPr lang="en-US" sz="1799"/>
                  </a:p>
                </p:txBody>
              </p:sp>
              <p:sp>
                <p:nvSpPr>
                  <p:cNvPr id="70" name="Freeform 2922">
                    <a:extLst>
                      <a:ext uri="{FF2B5EF4-FFF2-40B4-BE49-F238E27FC236}">
                        <a16:creationId xmlns:a16="http://schemas.microsoft.com/office/drawing/2014/main" id="{875E8A49-E73C-7C0F-54CD-5E6E31CBF055}"/>
                      </a:ext>
                    </a:extLst>
                  </p:cNvPr>
                  <p:cNvSpPr/>
                  <p:nvPr/>
                </p:nvSpPr>
                <p:spPr>
                  <a:xfrm>
                    <a:off x="9528945" y="7640015"/>
                    <a:ext cx="46216" cy="46154"/>
                  </a:xfrm>
                  <a:custGeom>
                    <a:avLst/>
                    <a:gdLst>
                      <a:gd name="connsiteX0" fmla="*/ 23109 w 46216"/>
                      <a:gd name="connsiteY0" fmla="*/ 23077 h 46154"/>
                      <a:gd name="connsiteX1" fmla="*/ 46217 w 46216"/>
                      <a:gd name="connsiteY1" fmla="*/ 46154 h 46154"/>
                      <a:gd name="connsiteX2" fmla="*/ 23109 w 46216"/>
                      <a:gd name="connsiteY2" fmla="*/ 23077 h 46154"/>
                      <a:gd name="connsiteX3" fmla="*/ 0 w 46216"/>
                      <a:gd name="connsiteY3" fmla="*/ 0 h 46154"/>
                      <a:gd name="connsiteX4" fmla="*/ 23109 w 46216"/>
                      <a:gd name="connsiteY4" fmla="*/ 23077 h 46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16" h="46154">
                        <a:moveTo>
                          <a:pt x="23109" y="23077"/>
                        </a:moveTo>
                        <a:lnTo>
                          <a:pt x="46217" y="46154"/>
                        </a:lnTo>
                        <a:lnTo>
                          <a:pt x="23109" y="23077"/>
                        </a:lnTo>
                        <a:lnTo>
                          <a:pt x="0" y="0"/>
                        </a:lnTo>
                        <a:lnTo>
                          <a:pt x="23109" y="23077"/>
                        </a:lnTo>
                        <a:close/>
                      </a:path>
                    </a:pathLst>
                  </a:custGeom>
                  <a:grpFill/>
                  <a:ln w="16501" cap="rnd">
                    <a:solidFill>
                      <a:srgbClr val="494949"/>
                    </a:solidFill>
                    <a:prstDash val="solid"/>
                    <a:round/>
                  </a:ln>
                </p:spPr>
                <p:txBody>
                  <a:bodyPr rtlCol="0" anchor="ctr"/>
                  <a:lstStyle/>
                  <a:p>
                    <a:endParaRPr lang="en-US" sz="1799"/>
                  </a:p>
                </p:txBody>
              </p:sp>
            </p:grpSp>
            <p:grpSp>
              <p:nvGrpSpPr>
                <p:cNvPr id="66" name="Graphic 503">
                  <a:extLst>
                    <a:ext uri="{FF2B5EF4-FFF2-40B4-BE49-F238E27FC236}">
                      <a16:creationId xmlns:a16="http://schemas.microsoft.com/office/drawing/2014/main" id="{EFD7C5AD-332C-48D3-5EB7-A25309AD8373}"/>
                    </a:ext>
                  </a:extLst>
                </p:cNvPr>
                <p:cNvGrpSpPr/>
                <p:nvPr/>
              </p:nvGrpSpPr>
              <p:grpSpPr>
                <a:xfrm>
                  <a:off x="9355632" y="7466937"/>
                  <a:ext cx="219530" cy="219232"/>
                  <a:chOff x="9355632" y="7466937"/>
                  <a:chExt cx="219530" cy="219232"/>
                </a:xfrm>
                <a:grpFill/>
              </p:grpSpPr>
              <p:sp>
                <p:nvSpPr>
                  <p:cNvPr id="67" name="Freeform 2919">
                    <a:extLst>
                      <a:ext uri="{FF2B5EF4-FFF2-40B4-BE49-F238E27FC236}">
                        <a16:creationId xmlns:a16="http://schemas.microsoft.com/office/drawing/2014/main" id="{204BB7B7-9E6C-F2C7-2DC9-B66C30A071DA}"/>
                      </a:ext>
                    </a:extLst>
                  </p:cNvPr>
                  <p:cNvSpPr/>
                  <p:nvPr/>
                </p:nvSpPr>
                <p:spPr>
                  <a:xfrm>
                    <a:off x="9355632" y="7640015"/>
                    <a:ext cx="46216" cy="46154"/>
                  </a:xfrm>
                  <a:custGeom>
                    <a:avLst/>
                    <a:gdLst>
                      <a:gd name="connsiteX0" fmla="*/ 23109 w 46216"/>
                      <a:gd name="connsiteY0" fmla="*/ 23077 h 46154"/>
                      <a:gd name="connsiteX1" fmla="*/ 46217 w 46216"/>
                      <a:gd name="connsiteY1" fmla="*/ 0 h 46154"/>
                      <a:gd name="connsiteX2" fmla="*/ 23109 w 46216"/>
                      <a:gd name="connsiteY2" fmla="*/ 23077 h 46154"/>
                      <a:gd name="connsiteX3" fmla="*/ 0 w 46216"/>
                      <a:gd name="connsiteY3" fmla="*/ 46154 h 46154"/>
                      <a:gd name="connsiteX4" fmla="*/ 23109 w 46216"/>
                      <a:gd name="connsiteY4" fmla="*/ 23077 h 46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16" h="46154">
                        <a:moveTo>
                          <a:pt x="23109" y="23077"/>
                        </a:moveTo>
                        <a:cubicBezTo>
                          <a:pt x="36314" y="9890"/>
                          <a:pt x="46217" y="0"/>
                          <a:pt x="46217" y="0"/>
                        </a:cubicBezTo>
                        <a:cubicBezTo>
                          <a:pt x="46217" y="0"/>
                          <a:pt x="36314" y="9890"/>
                          <a:pt x="23109" y="23077"/>
                        </a:cubicBezTo>
                        <a:cubicBezTo>
                          <a:pt x="9904" y="36264"/>
                          <a:pt x="0" y="46154"/>
                          <a:pt x="0" y="46154"/>
                        </a:cubicBezTo>
                        <a:cubicBezTo>
                          <a:pt x="0" y="46154"/>
                          <a:pt x="9904" y="36264"/>
                          <a:pt x="23109" y="23077"/>
                        </a:cubicBezTo>
                        <a:close/>
                      </a:path>
                    </a:pathLst>
                  </a:custGeom>
                  <a:grpFill/>
                  <a:ln w="16501" cap="rnd">
                    <a:solidFill>
                      <a:srgbClr val="494949"/>
                    </a:solidFill>
                    <a:prstDash val="solid"/>
                    <a:round/>
                  </a:ln>
                </p:spPr>
                <p:txBody>
                  <a:bodyPr rtlCol="0" anchor="ctr"/>
                  <a:lstStyle/>
                  <a:p>
                    <a:endParaRPr lang="en-US" sz="1799"/>
                  </a:p>
                </p:txBody>
              </p:sp>
              <p:sp>
                <p:nvSpPr>
                  <p:cNvPr id="68" name="Freeform 2920">
                    <a:extLst>
                      <a:ext uri="{FF2B5EF4-FFF2-40B4-BE49-F238E27FC236}">
                        <a16:creationId xmlns:a16="http://schemas.microsoft.com/office/drawing/2014/main" id="{F682A97A-44D6-AB8B-CF91-B9467F2021E2}"/>
                      </a:ext>
                    </a:extLst>
                  </p:cNvPr>
                  <p:cNvSpPr/>
                  <p:nvPr/>
                </p:nvSpPr>
                <p:spPr>
                  <a:xfrm>
                    <a:off x="9528945" y="7466937"/>
                    <a:ext cx="46216" cy="46154"/>
                  </a:xfrm>
                  <a:custGeom>
                    <a:avLst/>
                    <a:gdLst>
                      <a:gd name="connsiteX0" fmla="*/ 23109 w 46216"/>
                      <a:gd name="connsiteY0" fmla="*/ 23077 h 46154"/>
                      <a:gd name="connsiteX1" fmla="*/ 46217 w 46216"/>
                      <a:gd name="connsiteY1" fmla="*/ 0 h 46154"/>
                      <a:gd name="connsiteX2" fmla="*/ 23109 w 46216"/>
                      <a:gd name="connsiteY2" fmla="*/ 23077 h 46154"/>
                      <a:gd name="connsiteX3" fmla="*/ 0 w 46216"/>
                      <a:gd name="connsiteY3" fmla="*/ 46154 h 46154"/>
                      <a:gd name="connsiteX4" fmla="*/ 23109 w 46216"/>
                      <a:gd name="connsiteY4" fmla="*/ 23077 h 46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16" h="46154">
                        <a:moveTo>
                          <a:pt x="23109" y="23077"/>
                        </a:moveTo>
                        <a:cubicBezTo>
                          <a:pt x="36314" y="9890"/>
                          <a:pt x="46217" y="0"/>
                          <a:pt x="46217" y="0"/>
                        </a:cubicBezTo>
                        <a:cubicBezTo>
                          <a:pt x="46217" y="0"/>
                          <a:pt x="36314" y="9890"/>
                          <a:pt x="23109" y="23077"/>
                        </a:cubicBezTo>
                        <a:cubicBezTo>
                          <a:pt x="9904" y="36264"/>
                          <a:pt x="0" y="46154"/>
                          <a:pt x="0" y="46154"/>
                        </a:cubicBezTo>
                        <a:cubicBezTo>
                          <a:pt x="0" y="46154"/>
                          <a:pt x="9904" y="36264"/>
                          <a:pt x="23109" y="23077"/>
                        </a:cubicBezTo>
                        <a:close/>
                      </a:path>
                    </a:pathLst>
                  </a:custGeom>
                  <a:grpFill/>
                  <a:ln w="16501" cap="rnd">
                    <a:solidFill>
                      <a:srgbClr val="494949"/>
                    </a:solidFill>
                    <a:prstDash val="solid"/>
                    <a:round/>
                  </a:ln>
                </p:spPr>
                <p:txBody>
                  <a:bodyPr rtlCol="0" anchor="ctr"/>
                  <a:lstStyle/>
                  <a:p>
                    <a:endParaRPr lang="en-US" sz="1799"/>
                  </a:p>
                </p:txBody>
              </p:sp>
            </p:grpSp>
          </p:grpSp>
        </p:grpSp>
      </p:grpSp>
      <p:sp>
        <p:nvSpPr>
          <p:cNvPr id="2" name="TextBox 1">
            <a:extLst>
              <a:ext uri="{FF2B5EF4-FFF2-40B4-BE49-F238E27FC236}">
                <a16:creationId xmlns:a16="http://schemas.microsoft.com/office/drawing/2014/main" id="{B008EC16-1B10-279C-2446-55DEE5EE4F64}"/>
              </a:ext>
            </a:extLst>
          </p:cNvPr>
          <p:cNvSpPr txBox="1"/>
          <p:nvPr/>
        </p:nvSpPr>
        <p:spPr>
          <a:xfrm>
            <a:off x="4690130" y="5635377"/>
            <a:ext cx="6591952" cy="1200329"/>
          </a:xfrm>
          <a:prstGeom prst="rect">
            <a:avLst/>
          </a:prstGeom>
          <a:noFill/>
        </p:spPr>
        <p:txBody>
          <a:bodyPr wrap="square" rtlCol="0">
            <a:spAutoFit/>
          </a:bodyPr>
          <a:lstStyle/>
          <a:p>
            <a:r>
              <a:rPr lang="en-IE" b="1" dirty="0">
                <a:solidFill>
                  <a:srgbClr val="494949"/>
                </a:solidFill>
              </a:rPr>
              <a:t>Recommended Reading</a:t>
            </a:r>
          </a:p>
          <a:p>
            <a:r>
              <a:rPr lang="en-US" dirty="0">
                <a:solidFill>
                  <a:srgbClr val="459597"/>
                </a:solidFill>
                <a:hlinkClick r:id="rId2">
                  <a:extLst>
                    <a:ext uri="{A12FA001-AC4F-418D-AE19-62706E023703}">
                      <ahyp:hlinkClr xmlns:ahyp="http://schemas.microsoft.com/office/drawing/2018/hyperlinkcolor" val="tx"/>
                    </a:ext>
                  </a:extLst>
                </a:hlinkClick>
              </a:rPr>
              <a:t>The European market potential for community-based tourism 2023</a:t>
            </a:r>
            <a:endParaRPr lang="en-US" dirty="0">
              <a:solidFill>
                <a:srgbClr val="459597"/>
              </a:solidFill>
            </a:endParaRPr>
          </a:p>
          <a:p>
            <a:r>
              <a:rPr lang="en-US" dirty="0">
                <a:solidFill>
                  <a:srgbClr val="459597"/>
                </a:solidFill>
                <a:hlinkClick r:id="rId3">
                  <a:extLst>
                    <a:ext uri="{A12FA001-AC4F-418D-AE19-62706E023703}">
                      <ahyp:hlinkClr xmlns:ahyp="http://schemas.microsoft.com/office/drawing/2018/hyperlinkcolor" val="tx"/>
                    </a:ext>
                  </a:extLst>
                </a:hlinkClick>
              </a:rPr>
              <a:t>The Guardian: A break from the accommodation mega-sites</a:t>
            </a:r>
            <a:endParaRPr lang="en-US" dirty="0">
              <a:solidFill>
                <a:srgbClr val="459597"/>
              </a:solidFill>
            </a:endParaRPr>
          </a:p>
          <a:p>
            <a:endParaRPr lang="en-US" dirty="0">
              <a:solidFill>
                <a:srgbClr val="494949"/>
              </a:solidFill>
            </a:endParaRPr>
          </a:p>
        </p:txBody>
      </p:sp>
      <p:sp>
        <p:nvSpPr>
          <p:cNvPr id="6" name="Freeform 5">
            <a:extLst>
              <a:ext uri="{FF2B5EF4-FFF2-40B4-BE49-F238E27FC236}">
                <a16:creationId xmlns:a16="http://schemas.microsoft.com/office/drawing/2014/main" id="{2E93A807-3131-265F-9DFA-52B1FD89FEB1}"/>
              </a:ext>
            </a:extLst>
          </p:cNvPr>
          <p:cNvSpPr/>
          <p:nvPr/>
        </p:nvSpPr>
        <p:spPr>
          <a:xfrm rot="5400000">
            <a:off x="6611928" y="2792126"/>
            <a:ext cx="2129299" cy="7211009"/>
          </a:xfrm>
          <a:custGeom>
            <a:avLst/>
            <a:gdLst>
              <a:gd name="connsiteX0" fmla="*/ 0 w 2129299"/>
              <a:gd name="connsiteY0" fmla="*/ 6787852 h 7211009"/>
              <a:gd name="connsiteX1" fmla="*/ 0 w 2129299"/>
              <a:gd name="connsiteY1" fmla="*/ 6314934 h 7211009"/>
              <a:gd name="connsiteX2" fmla="*/ 0 w 2129299"/>
              <a:gd name="connsiteY2" fmla="*/ 6193400 h 7211009"/>
              <a:gd name="connsiteX3" fmla="*/ 0 w 2129299"/>
              <a:gd name="connsiteY3" fmla="*/ 6003397 h 7211009"/>
              <a:gd name="connsiteX4" fmla="*/ 0 w 2129299"/>
              <a:gd name="connsiteY4" fmla="*/ 5720484 h 7211009"/>
              <a:gd name="connsiteX5" fmla="*/ 0 w 2129299"/>
              <a:gd name="connsiteY5" fmla="*/ 5530479 h 7211009"/>
              <a:gd name="connsiteX6" fmla="*/ 0 w 2129299"/>
              <a:gd name="connsiteY6" fmla="*/ 5408946 h 7211009"/>
              <a:gd name="connsiteX7" fmla="*/ 0 w 2129299"/>
              <a:gd name="connsiteY7" fmla="*/ 4936028 h 7211009"/>
              <a:gd name="connsiteX8" fmla="*/ 0 w 2129299"/>
              <a:gd name="connsiteY8" fmla="*/ 4857508 h 7211009"/>
              <a:gd name="connsiteX9" fmla="*/ 0 w 2129299"/>
              <a:gd name="connsiteY9" fmla="*/ 4484339 h 7211009"/>
              <a:gd name="connsiteX10" fmla="*/ 0 w 2129299"/>
              <a:gd name="connsiteY10" fmla="*/ 4484337 h 7211009"/>
              <a:gd name="connsiteX11" fmla="*/ 0 w 2129299"/>
              <a:gd name="connsiteY11" fmla="*/ 4384590 h 7211009"/>
              <a:gd name="connsiteX12" fmla="*/ 0 w 2129299"/>
              <a:gd name="connsiteY12" fmla="*/ 4263056 h 7211009"/>
              <a:gd name="connsiteX13" fmla="*/ 0 w 2129299"/>
              <a:gd name="connsiteY13" fmla="*/ 4244866 h 7211009"/>
              <a:gd name="connsiteX14" fmla="*/ 0 w 2129299"/>
              <a:gd name="connsiteY14" fmla="*/ 4073053 h 7211009"/>
              <a:gd name="connsiteX15" fmla="*/ 0 w 2129299"/>
              <a:gd name="connsiteY15" fmla="*/ 4011423 h 7211009"/>
              <a:gd name="connsiteX16" fmla="*/ 0 w 2129299"/>
              <a:gd name="connsiteY16" fmla="*/ 4011418 h 7211009"/>
              <a:gd name="connsiteX17" fmla="*/ 0 w 2129299"/>
              <a:gd name="connsiteY17" fmla="*/ 3889890 h 7211009"/>
              <a:gd name="connsiteX18" fmla="*/ 0 w 2129299"/>
              <a:gd name="connsiteY18" fmla="*/ 3889888 h 7211009"/>
              <a:gd name="connsiteX19" fmla="*/ 0 w 2129299"/>
              <a:gd name="connsiteY19" fmla="*/ 3790140 h 7211009"/>
              <a:gd name="connsiteX20" fmla="*/ 0 w 2129299"/>
              <a:gd name="connsiteY20" fmla="*/ 3771948 h 7211009"/>
              <a:gd name="connsiteX21" fmla="*/ 0 w 2129299"/>
              <a:gd name="connsiteY21" fmla="*/ 3699886 h 7211009"/>
              <a:gd name="connsiteX22" fmla="*/ 0 w 2129299"/>
              <a:gd name="connsiteY22" fmla="*/ 3699883 h 7211009"/>
              <a:gd name="connsiteX23" fmla="*/ 0 w 2129299"/>
              <a:gd name="connsiteY23" fmla="*/ 3650414 h 7211009"/>
              <a:gd name="connsiteX24" fmla="*/ 0 w 2129299"/>
              <a:gd name="connsiteY24" fmla="*/ 3600135 h 7211009"/>
              <a:gd name="connsiteX25" fmla="*/ 0 w 2129299"/>
              <a:gd name="connsiteY25" fmla="*/ 3478602 h 7211009"/>
              <a:gd name="connsiteX26" fmla="*/ 0 w 2129299"/>
              <a:gd name="connsiteY26" fmla="*/ 3460411 h 7211009"/>
              <a:gd name="connsiteX27" fmla="*/ 0 w 2129299"/>
              <a:gd name="connsiteY27" fmla="*/ 3416972 h 7211009"/>
              <a:gd name="connsiteX28" fmla="*/ 0 w 2129299"/>
              <a:gd name="connsiteY28" fmla="*/ 3416970 h 7211009"/>
              <a:gd name="connsiteX29" fmla="*/ 0 w 2129299"/>
              <a:gd name="connsiteY29" fmla="*/ 3226968 h 7211009"/>
              <a:gd name="connsiteX30" fmla="*/ 0 w 2129299"/>
              <a:gd name="connsiteY30" fmla="*/ 3226966 h 7211009"/>
              <a:gd name="connsiteX31" fmla="*/ 0 w 2129299"/>
              <a:gd name="connsiteY31" fmla="*/ 3177497 h 7211009"/>
              <a:gd name="connsiteX32" fmla="*/ 0 w 2129299"/>
              <a:gd name="connsiteY32" fmla="*/ 3105436 h 7211009"/>
              <a:gd name="connsiteX33" fmla="*/ 0 w 2129299"/>
              <a:gd name="connsiteY33" fmla="*/ 3105433 h 7211009"/>
              <a:gd name="connsiteX34" fmla="*/ 0 w 2129299"/>
              <a:gd name="connsiteY34" fmla="*/ 3005684 h 7211009"/>
              <a:gd name="connsiteX35" fmla="*/ 0 w 2129299"/>
              <a:gd name="connsiteY35" fmla="*/ 2987493 h 7211009"/>
              <a:gd name="connsiteX36" fmla="*/ 0 w 2129299"/>
              <a:gd name="connsiteY36" fmla="*/ 2865961 h 7211009"/>
              <a:gd name="connsiteX37" fmla="*/ 0 w 2129299"/>
              <a:gd name="connsiteY37" fmla="*/ 2864454 h 7211009"/>
              <a:gd name="connsiteX38" fmla="*/ 0 w 2129299"/>
              <a:gd name="connsiteY38" fmla="*/ 2632518 h 7211009"/>
              <a:gd name="connsiteX39" fmla="*/ 0 w 2129299"/>
              <a:gd name="connsiteY39" fmla="*/ 2632516 h 7211009"/>
              <a:gd name="connsiteX40" fmla="*/ 0 w 2129299"/>
              <a:gd name="connsiteY40" fmla="*/ 2581866 h 7211009"/>
              <a:gd name="connsiteX41" fmla="*/ 0 w 2129299"/>
              <a:gd name="connsiteY41" fmla="*/ 2553995 h 7211009"/>
              <a:gd name="connsiteX42" fmla="*/ 0 w 2129299"/>
              <a:gd name="connsiteY42" fmla="*/ 2553993 h 7211009"/>
              <a:gd name="connsiteX43" fmla="*/ 0 w 2129299"/>
              <a:gd name="connsiteY43" fmla="*/ 2393043 h 7211009"/>
              <a:gd name="connsiteX44" fmla="*/ 0 w 2129299"/>
              <a:gd name="connsiteY44" fmla="*/ 2314522 h 7211009"/>
              <a:gd name="connsiteX45" fmla="*/ 0 w 2129299"/>
              <a:gd name="connsiteY45" fmla="*/ 2081079 h 7211009"/>
              <a:gd name="connsiteX46" fmla="*/ 0 w 2129299"/>
              <a:gd name="connsiteY46" fmla="*/ 2081074 h 7211009"/>
              <a:gd name="connsiteX47" fmla="*/ 0 w 2129299"/>
              <a:gd name="connsiteY47" fmla="*/ 1959546 h 7211009"/>
              <a:gd name="connsiteX48" fmla="*/ 0 w 2129299"/>
              <a:gd name="connsiteY48" fmla="*/ 1959544 h 7211009"/>
              <a:gd name="connsiteX49" fmla="*/ 0 w 2129299"/>
              <a:gd name="connsiteY49" fmla="*/ 1941354 h 7211009"/>
              <a:gd name="connsiteX50" fmla="*/ 0 w 2129299"/>
              <a:gd name="connsiteY50" fmla="*/ 1941352 h 7211009"/>
              <a:gd name="connsiteX51" fmla="*/ 0 w 2129299"/>
              <a:gd name="connsiteY51" fmla="*/ 1930344 h 7211009"/>
              <a:gd name="connsiteX52" fmla="*/ 0 w 2129299"/>
              <a:gd name="connsiteY52" fmla="*/ 1841604 h 7211009"/>
              <a:gd name="connsiteX53" fmla="*/ 0 w 2129299"/>
              <a:gd name="connsiteY53" fmla="*/ 1769542 h 7211009"/>
              <a:gd name="connsiteX54" fmla="*/ 0 w 2129299"/>
              <a:gd name="connsiteY54" fmla="*/ 1769539 h 7211009"/>
              <a:gd name="connsiteX55" fmla="*/ 0 w 2129299"/>
              <a:gd name="connsiteY55" fmla="*/ 1720070 h 7211009"/>
              <a:gd name="connsiteX56" fmla="*/ 0 w 2129299"/>
              <a:gd name="connsiteY56" fmla="*/ 1530067 h 7211009"/>
              <a:gd name="connsiteX57" fmla="*/ 0 w 2129299"/>
              <a:gd name="connsiteY57" fmla="*/ 1486628 h 7211009"/>
              <a:gd name="connsiteX58" fmla="*/ 0 w 2129299"/>
              <a:gd name="connsiteY58" fmla="*/ 1486626 h 7211009"/>
              <a:gd name="connsiteX59" fmla="*/ 0 w 2129299"/>
              <a:gd name="connsiteY59" fmla="*/ 1296624 h 7211009"/>
              <a:gd name="connsiteX60" fmla="*/ 0 w 2129299"/>
              <a:gd name="connsiteY60" fmla="*/ 1296622 h 7211009"/>
              <a:gd name="connsiteX61" fmla="*/ 0 w 2129299"/>
              <a:gd name="connsiteY61" fmla="*/ 1247153 h 7211009"/>
              <a:gd name="connsiteX62" fmla="*/ 0 w 2129299"/>
              <a:gd name="connsiteY62" fmla="*/ 1175092 h 7211009"/>
              <a:gd name="connsiteX63" fmla="*/ 0 w 2129299"/>
              <a:gd name="connsiteY63" fmla="*/ 1175089 h 7211009"/>
              <a:gd name="connsiteX64" fmla="*/ 0 w 2129299"/>
              <a:gd name="connsiteY64" fmla="*/ 1057149 h 7211009"/>
              <a:gd name="connsiteX65" fmla="*/ 0 w 2129299"/>
              <a:gd name="connsiteY65" fmla="*/ 935617 h 7211009"/>
              <a:gd name="connsiteX66" fmla="*/ 0 w 2129299"/>
              <a:gd name="connsiteY66" fmla="*/ 934110 h 7211009"/>
              <a:gd name="connsiteX67" fmla="*/ 0 w 2129299"/>
              <a:gd name="connsiteY67" fmla="*/ 702174 h 7211009"/>
              <a:gd name="connsiteX68" fmla="*/ 0 w 2129299"/>
              <a:gd name="connsiteY68" fmla="*/ 702172 h 7211009"/>
              <a:gd name="connsiteX69" fmla="*/ 0 w 2129299"/>
              <a:gd name="connsiteY69" fmla="*/ 651522 h 7211009"/>
              <a:gd name="connsiteX70" fmla="*/ 0 w 2129299"/>
              <a:gd name="connsiteY70" fmla="*/ 462699 h 7211009"/>
              <a:gd name="connsiteX71" fmla="*/ 0 w 2129299"/>
              <a:gd name="connsiteY71" fmla="*/ 11010 h 7211009"/>
              <a:gd name="connsiteX72" fmla="*/ 0 w 2129299"/>
              <a:gd name="connsiteY72" fmla="*/ 11008 h 7211009"/>
              <a:gd name="connsiteX73" fmla="*/ 0 w 2129299"/>
              <a:gd name="connsiteY73" fmla="*/ 0 h 7211009"/>
              <a:gd name="connsiteX74" fmla="*/ 515667 w 2129299"/>
              <a:gd name="connsiteY74" fmla="*/ 0 h 7211009"/>
              <a:gd name="connsiteX75" fmla="*/ 621018 w 2129299"/>
              <a:gd name="connsiteY75" fmla="*/ 0 h 7211009"/>
              <a:gd name="connsiteX76" fmla="*/ 1207013 w 2129299"/>
              <a:gd name="connsiteY76" fmla="*/ 0 h 7211009"/>
              <a:gd name="connsiteX77" fmla="*/ 1313582 w 2129299"/>
              <a:gd name="connsiteY77" fmla="*/ 0 h 7211009"/>
              <a:gd name="connsiteX78" fmla="*/ 1722679 w 2129299"/>
              <a:gd name="connsiteY78" fmla="*/ 0 h 7211009"/>
              <a:gd name="connsiteX79" fmla="*/ 1828030 w 2129299"/>
              <a:gd name="connsiteY79" fmla="*/ 0 h 7211009"/>
              <a:gd name="connsiteX80" fmla="*/ 2129299 w 2129299"/>
              <a:gd name="connsiteY80" fmla="*/ 0 h 7211009"/>
              <a:gd name="connsiteX81" fmla="*/ 2129299 w 2129299"/>
              <a:gd name="connsiteY81" fmla="*/ 84409 h 7211009"/>
              <a:gd name="connsiteX82" fmla="*/ 2129299 w 2129299"/>
              <a:gd name="connsiteY82" fmla="*/ 588968 h 7211009"/>
              <a:gd name="connsiteX83" fmla="*/ 2129299 w 2129299"/>
              <a:gd name="connsiteY83" fmla="*/ 1930344 h 7211009"/>
              <a:gd name="connsiteX84" fmla="*/ 2129299 w 2129299"/>
              <a:gd name="connsiteY84" fmla="*/ 2014753 h 7211009"/>
              <a:gd name="connsiteX85" fmla="*/ 2129299 w 2129299"/>
              <a:gd name="connsiteY85" fmla="*/ 2519312 h 7211009"/>
              <a:gd name="connsiteX86" fmla="*/ 2129299 w 2129299"/>
              <a:gd name="connsiteY86" fmla="*/ 2703061 h 7211009"/>
              <a:gd name="connsiteX87" fmla="*/ 2129299 w 2129299"/>
              <a:gd name="connsiteY87" fmla="*/ 3669127 h 7211009"/>
              <a:gd name="connsiteX88" fmla="*/ 2129299 w 2129299"/>
              <a:gd name="connsiteY88" fmla="*/ 3816082 h 7211009"/>
              <a:gd name="connsiteX89" fmla="*/ 2129299 w 2129299"/>
              <a:gd name="connsiteY89" fmla="*/ 4386737 h 7211009"/>
              <a:gd name="connsiteX90" fmla="*/ 2129299 w 2129299"/>
              <a:gd name="connsiteY90" fmla="*/ 4535392 h 7211009"/>
              <a:gd name="connsiteX91" fmla="*/ 2129299 w 2129299"/>
              <a:gd name="connsiteY91" fmla="*/ 4633405 h 7211009"/>
              <a:gd name="connsiteX92" fmla="*/ 2129299 w 2129299"/>
              <a:gd name="connsiteY92" fmla="*/ 5280665 h 7211009"/>
              <a:gd name="connsiteX93" fmla="*/ 2129299 w 2129299"/>
              <a:gd name="connsiteY93" fmla="*/ 5599471 h 7211009"/>
              <a:gd name="connsiteX94" fmla="*/ 2129299 w 2129299"/>
              <a:gd name="connsiteY94" fmla="*/ 5746426 h 7211009"/>
              <a:gd name="connsiteX95" fmla="*/ 2129299 w 2129299"/>
              <a:gd name="connsiteY95" fmla="*/ 6317081 h 7211009"/>
              <a:gd name="connsiteX96" fmla="*/ 2129299 w 2129299"/>
              <a:gd name="connsiteY96" fmla="*/ 6465736 h 7211009"/>
              <a:gd name="connsiteX97" fmla="*/ 2129299 w 2129299"/>
              <a:gd name="connsiteY97" fmla="*/ 7211009 h 7211009"/>
              <a:gd name="connsiteX98" fmla="*/ 2062103 w 2129299"/>
              <a:gd name="connsiteY98" fmla="*/ 7211009 h 7211009"/>
              <a:gd name="connsiteX99" fmla="*/ 1572455 w 2129299"/>
              <a:gd name="connsiteY99" fmla="*/ 7211009 h 7211009"/>
              <a:gd name="connsiteX100" fmla="*/ 1419221 w 2129299"/>
              <a:gd name="connsiteY100" fmla="*/ 7211009 h 7211009"/>
              <a:gd name="connsiteX101" fmla="*/ 929573 w 2129299"/>
              <a:gd name="connsiteY101" fmla="*/ 7211009 h 7211009"/>
              <a:gd name="connsiteX102" fmla="*/ 855090 w 2129299"/>
              <a:gd name="connsiteY102" fmla="*/ 7211009 h 7211009"/>
              <a:gd name="connsiteX103" fmla="*/ 365443 w 2129299"/>
              <a:gd name="connsiteY103" fmla="*/ 7211009 h 7211009"/>
              <a:gd name="connsiteX104" fmla="*/ 0 w 2129299"/>
              <a:gd name="connsiteY104" fmla="*/ 6787852 h 721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129299" h="7211009">
                <a:moveTo>
                  <a:pt x="0" y="6787852"/>
                </a:moveTo>
                <a:lnTo>
                  <a:pt x="0" y="6314934"/>
                </a:lnTo>
                <a:lnTo>
                  <a:pt x="0" y="6193400"/>
                </a:lnTo>
                <a:lnTo>
                  <a:pt x="0" y="6003397"/>
                </a:lnTo>
                <a:lnTo>
                  <a:pt x="0" y="5720484"/>
                </a:lnTo>
                <a:lnTo>
                  <a:pt x="0" y="5530479"/>
                </a:lnTo>
                <a:lnTo>
                  <a:pt x="0" y="5408946"/>
                </a:lnTo>
                <a:lnTo>
                  <a:pt x="0" y="4936028"/>
                </a:lnTo>
                <a:lnTo>
                  <a:pt x="0" y="4857508"/>
                </a:lnTo>
                <a:lnTo>
                  <a:pt x="0" y="4484339"/>
                </a:lnTo>
                <a:lnTo>
                  <a:pt x="0" y="4484337"/>
                </a:lnTo>
                <a:lnTo>
                  <a:pt x="0" y="4384590"/>
                </a:lnTo>
                <a:lnTo>
                  <a:pt x="0" y="4263056"/>
                </a:lnTo>
                <a:lnTo>
                  <a:pt x="0" y="4244866"/>
                </a:lnTo>
                <a:lnTo>
                  <a:pt x="0" y="4073053"/>
                </a:lnTo>
                <a:lnTo>
                  <a:pt x="0" y="4011423"/>
                </a:lnTo>
                <a:lnTo>
                  <a:pt x="0" y="4011418"/>
                </a:lnTo>
                <a:lnTo>
                  <a:pt x="0" y="3889890"/>
                </a:lnTo>
                <a:lnTo>
                  <a:pt x="0" y="3889888"/>
                </a:lnTo>
                <a:lnTo>
                  <a:pt x="0" y="3790140"/>
                </a:lnTo>
                <a:lnTo>
                  <a:pt x="0" y="3771948"/>
                </a:lnTo>
                <a:lnTo>
                  <a:pt x="0" y="3699886"/>
                </a:lnTo>
                <a:lnTo>
                  <a:pt x="0" y="3699883"/>
                </a:lnTo>
                <a:lnTo>
                  <a:pt x="0" y="3650414"/>
                </a:lnTo>
                <a:lnTo>
                  <a:pt x="0" y="3600135"/>
                </a:lnTo>
                <a:lnTo>
                  <a:pt x="0" y="3478602"/>
                </a:lnTo>
                <a:lnTo>
                  <a:pt x="0" y="3460411"/>
                </a:lnTo>
                <a:lnTo>
                  <a:pt x="0" y="3416972"/>
                </a:lnTo>
                <a:lnTo>
                  <a:pt x="0" y="3416970"/>
                </a:lnTo>
                <a:lnTo>
                  <a:pt x="0" y="3226968"/>
                </a:lnTo>
                <a:lnTo>
                  <a:pt x="0" y="3226966"/>
                </a:lnTo>
                <a:lnTo>
                  <a:pt x="0" y="3177497"/>
                </a:lnTo>
                <a:lnTo>
                  <a:pt x="0" y="3105436"/>
                </a:lnTo>
                <a:lnTo>
                  <a:pt x="0" y="3105433"/>
                </a:lnTo>
                <a:lnTo>
                  <a:pt x="0" y="3005684"/>
                </a:lnTo>
                <a:lnTo>
                  <a:pt x="0" y="2987493"/>
                </a:lnTo>
                <a:lnTo>
                  <a:pt x="0" y="2865961"/>
                </a:lnTo>
                <a:lnTo>
                  <a:pt x="0" y="2864454"/>
                </a:lnTo>
                <a:lnTo>
                  <a:pt x="0" y="2632518"/>
                </a:lnTo>
                <a:lnTo>
                  <a:pt x="0" y="2632516"/>
                </a:lnTo>
                <a:lnTo>
                  <a:pt x="0" y="2581866"/>
                </a:lnTo>
                <a:lnTo>
                  <a:pt x="0" y="2553995"/>
                </a:lnTo>
                <a:lnTo>
                  <a:pt x="0" y="2553993"/>
                </a:lnTo>
                <a:lnTo>
                  <a:pt x="0" y="2393043"/>
                </a:lnTo>
                <a:lnTo>
                  <a:pt x="0" y="2314522"/>
                </a:lnTo>
                <a:lnTo>
                  <a:pt x="0" y="2081079"/>
                </a:lnTo>
                <a:lnTo>
                  <a:pt x="0" y="2081074"/>
                </a:lnTo>
                <a:lnTo>
                  <a:pt x="0" y="1959546"/>
                </a:lnTo>
                <a:lnTo>
                  <a:pt x="0" y="1959544"/>
                </a:lnTo>
                <a:lnTo>
                  <a:pt x="0" y="1941354"/>
                </a:lnTo>
                <a:lnTo>
                  <a:pt x="0" y="1941352"/>
                </a:lnTo>
                <a:lnTo>
                  <a:pt x="0" y="19303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1930344"/>
                </a:lnTo>
                <a:lnTo>
                  <a:pt x="2129299" y="2014753"/>
                </a:lnTo>
                <a:lnTo>
                  <a:pt x="2129299" y="2519312"/>
                </a:lnTo>
                <a:lnTo>
                  <a:pt x="2129299" y="2703061"/>
                </a:lnTo>
                <a:lnTo>
                  <a:pt x="2129299" y="3669127"/>
                </a:lnTo>
                <a:lnTo>
                  <a:pt x="2129299" y="3816082"/>
                </a:lnTo>
                <a:lnTo>
                  <a:pt x="2129299" y="4386737"/>
                </a:lnTo>
                <a:lnTo>
                  <a:pt x="2129299" y="4535392"/>
                </a:lnTo>
                <a:lnTo>
                  <a:pt x="2129299" y="4633405"/>
                </a:lnTo>
                <a:lnTo>
                  <a:pt x="2129299" y="5280665"/>
                </a:lnTo>
                <a:lnTo>
                  <a:pt x="2129299" y="5599471"/>
                </a:lnTo>
                <a:lnTo>
                  <a:pt x="2129299" y="5746426"/>
                </a:lnTo>
                <a:lnTo>
                  <a:pt x="2129299" y="6317081"/>
                </a:lnTo>
                <a:lnTo>
                  <a:pt x="2129299" y="6465736"/>
                </a:lnTo>
                <a:lnTo>
                  <a:pt x="2129299" y="7211009"/>
                </a:lnTo>
                <a:lnTo>
                  <a:pt x="2062103" y="7211009"/>
                </a:lnTo>
                <a:lnTo>
                  <a:pt x="1572455" y="7211009"/>
                </a:lnTo>
                <a:lnTo>
                  <a:pt x="1419221" y="7211009"/>
                </a:lnTo>
                <a:lnTo>
                  <a:pt x="929573" y="7211009"/>
                </a:lnTo>
                <a:lnTo>
                  <a:pt x="855090" y="7211009"/>
                </a:lnTo>
                <a:lnTo>
                  <a:pt x="365443" y="7211009"/>
                </a:lnTo>
                <a:cubicBezTo>
                  <a:pt x="164152" y="7211009"/>
                  <a:pt x="0" y="7022320"/>
                  <a:pt x="0" y="6787852"/>
                </a:cubicBezTo>
                <a:close/>
              </a:path>
            </a:pathLst>
          </a:custGeom>
          <a:noFill/>
          <a:ln w="24491" cap="flat">
            <a:solidFill>
              <a:srgbClr val="EC7C69"/>
            </a:solidFill>
            <a:prstDash val="solid"/>
            <a:miter/>
          </a:ln>
        </p:spPr>
        <p:txBody>
          <a:bodyPr wrap="square" rtlCol="0" anchor="ctr">
            <a:noAutofit/>
          </a:bodyPr>
          <a:lstStyle/>
          <a:p>
            <a:endParaRPr lang="en-US"/>
          </a:p>
        </p:txBody>
      </p:sp>
      <p:pic>
        <p:nvPicPr>
          <p:cNvPr id="7" name="Picture 6">
            <a:extLst>
              <a:ext uri="{FF2B5EF4-FFF2-40B4-BE49-F238E27FC236}">
                <a16:creationId xmlns:a16="http://schemas.microsoft.com/office/drawing/2014/main" id="{A4D38BA8-9BDE-3834-44CA-07EBF21EEDD3}"/>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Lst>
          </a:blip>
          <a:stretch>
            <a:fillRect/>
          </a:stretch>
        </p:blipFill>
        <p:spPr>
          <a:xfrm>
            <a:off x="3670958" y="5675129"/>
            <a:ext cx="793523" cy="789905"/>
          </a:xfrm>
          <a:prstGeom prst="ellipse">
            <a:avLst/>
          </a:prstGeom>
        </p:spPr>
      </p:pic>
    </p:spTree>
    <p:extLst>
      <p:ext uri="{BB962C8B-B14F-4D97-AF65-F5344CB8AC3E}">
        <p14:creationId xmlns:p14="http://schemas.microsoft.com/office/powerpoint/2010/main" val="16436789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8DAAB-A61E-1E2C-A349-F009CC75BE6C}"/>
            </a:ext>
          </a:extLst>
        </p:cNvPr>
        <p:cNvGrpSpPr/>
        <p:nvPr/>
      </p:nvGrpSpPr>
      <p:grpSpPr>
        <a:xfrm>
          <a:off x="0" y="0"/>
          <a:ext cx="0" cy="0"/>
          <a:chOff x="0" y="0"/>
          <a:chExt cx="0" cy="0"/>
        </a:xfrm>
      </p:grpSpPr>
      <p:sp>
        <p:nvSpPr>
          <p:cNvPr id="18" name="Text Placeholder 4">
            <a:extLst>
              <a:ext uri="{FF2B5EF4-FFF2-40B4-BE49-F238E27FC236}">
                <a16:creationId xmlns:a16="http://schemas.microsoft.com/office/drawing/2014/main" id="{42A46E0C-DA65-C5C9-58C0-C2ADE2886278}"/>
              </a:ext>
            </a:extLst>
          </p:cNvPr>
          <p:cNvSpPr>
            <a:spLocks noGrp="1"/>
          </p:cNvSpPr>
          <p:nvPr>
            <p:ph type="body" sz="quarter" idx="18"/>
          </p:nvPr>
        </p:nvSpPr>
        <p:spPr>
          <a:xfrm>
            <a:off x="423359" y="2016882"/>
            <a:ext cx="2467326" cy="1049221"/>
          </a:xfrm>
        </p:spPr>
        <p:txBody>
          <a:bodyPr/>
          <a:lstStyle/>
          <a:p>
            <a:pPr>
              <a:lnSpc>
                <a:spcPts val="3740"/>
              </a:lnSpc>
            </a:pPr>
            <a:r>
              <a:rPr lang="en-US" sz="4400" b="1" dirty="0"/>
              <a:t>Growing Tend</a:t>
            </a:r>
          </a:p>
        </p:txBody>
      </p:sp>
      <p:sp>
        <p:nvSpPr>
          <p:cNvPr id="19" name="Text Placeholder 5">
            <a:extLst>
              <a:ext uri="{FF2B5EF4-FFF2-40B4-BE49-F238E27FC236}">
                <a16:creationId xmlns:a16="http://schemas.microsoft.com/office/drawing/2014/main" id="{04EB162B-4C14-4228-6C58-938CA53843A6}"/>
              </a:ext>
            </a:extLst>
          </p:cNvPr>
          <p:cNvSpPr>
            <a:spLocks noGrp="1"/>
          </p:cNvSpPr>
          <p:nvPr>
            <p:ph type="body" sz="quarter" idx="19"/>
          </p:nvPr>
        </p:nvSpPr>
        <p:spPr>
          <a:xfrm>
            <a:off x="423358" y="941779"/>
            <a:ext cx="1197303" cy="385564"/>
          </a:xfrm>
        </p:spPr>
        <p:txBody>
          <a:bodyPr/>
          <a:lstStyle/>
          <a:p>
            <a:r>
              <a:rPr lang="en-US" dirty="0"/>
              <a:t>05</a:t>
            </a:r>
          </a:p>
        </p:txBody>
      </p:sp>
      <p:sp>
        <p:nvSpPr>
          <p:cNvPr id="20" name="Text Placeholder 6">
            <a:extLst>
              <a:ext uri="{FF2B5EF4-FFF2-40B4-BE49-F238E27FC236}">
                <a16:creationId xmlns:a16="http://schemas.microsoft.com/office/drawing/2014/main" id="{47DAD2E2-C8BD-D73A-F68F-19563FDE2E60}"/>
              </a:ext>
            </a:extLst>
          </p:cNvPr>
          <p:cNvSpPr>
            <a:spLocks noGrp="1"/>
          </p:cNvSpPr>
          <p:nvPr>
            <p:ph type="body" sz="quarter" idx="16"/>
          </p:nvPr>
        </p:nvSpPr>
        <p:spPr>
          <a:xfrm>
            <a:off x="4055218" y="539952"/>
            <a:ext cx="6688982" cy="803654"/>
          </a:xfrm>
          <a:prstGeom prst="rect">
            <a:avLst/>
          </a:prstGeom>
        </p:spPr>
        <p:txBody>
          <a:bodyPr/>
          <a:lstStyle/>
          <a:p>
            <a:pPr>
              <a:lnSpc>
                <a:spcPts val="2960"/>
              </a:lnSpc>
            </a:pPr>
            <a:r>
              <a:rPr lang="en-GB" sz="3600" dirty="0">
                <a:solidFill>
                  <a:srgbClr val="EC7C69"/>
                </a:solidFill>
              </a:rPr>
              <a:t>Positive Impact on the Local Community and Economy</a:t>
            </a:r>
          </a:p>
          <a:p>
            <a:pPr>
              <a:lnSpc>
                <a:spcPts val="2960"/>
              </a:lnSpc>
            </a:pPr>
            <a:endParaRPr lang="en-GB" sz="3600" dirty="0">
              <a:solidFill>
                <a:srgbClr val="EC7C69"/>
              </a:solidFill>
            </a:endParaRPr>
          </a:p>
        </p:txBody>
      </p:sp>
      <p:sp>
        <p:nvSpPr>
          <p:cNvPr id="21" name="Text Placeholder 3">
            <a:extLst>
              <a:ext uri="{FF2B5EF4-FFF2-40B4-BE49-F238E27FC236}">
                <a16:creationId xmlns:a16="http://schemas.microsoft.com/office/drawing/2014/main" id="{9C5A6C5D-1760-FF1D-5240-9A4797E7E054}"/>
              </a:ext>
            </a:extLst>
          </p:cNvPr>
          <p:cNvSpPr>
            <a:spLocks noGrp="1"/>
          </p:cNvSpPr>
          <p:nvPr>
            <p:ph type="body" sz="quarter" idx="21"/>
          </p:nvPr>
        </p:nvSpPr>
        <p:spPr>
          <a:xfrm>
            <a:off x="4055218" y="1643536"/>
            <a:ext cx="7032802" cy="3773184"/>
          </a:xfrm>
          <a:prstGeom prst="rect">
            <a:avLst/>
          </a:prstGeom>
        </p:spPr>
        <p:txBody>
          <a:bodyPr lIns="91440" tIns="45720" rIns="91440" bIns="45720" anchor="t"/>
          <a:lstStyle/>
          <a:p>
            <a:pPr>
              <a:lnSpc>
                <a:spcPts val="2380"/>
              </a:lnSpc>
            </a:pPr>
            <a:r>
              <a:rPr lang="en-US" dirty="0"/>
              <a:t>Alternative tourism and accommodation play a vital role in </a:t>
            </a:r>
            <a:r>
              <a:rPr lang="en-US" b="1" dirty="0"/>
              <a:t>enhancing local communities </a:t>
            </a:r>
            <a:r>
              <a:rPr lang="en-US" dirty="0"/>
              <a:t>by generating employment, </a:t>
            </a:r>
            <a:r>
              <a:rPr lang="en-US" b="1" dirty="0"/>
              <a:t>supporting independent and local businesses</a:t>
            </a:r>
            <a:r>
              <a:rPr lang="en-US" dirty="0"/>
              <a:t>, and preserving cultural heritage. </a:t>
            </a:r>
          </a:p>
          <a:p>
            <a:pPr>
              <a:lnSpc>
                <a:spcPts val="2380"/>
              </a:lnSpc>
            </a:pPr>
            <a:endParaRPr lang="en-US" dirty="0"/>
          </a:p>
          <a:p>
            <a:pPr>
              <a:lnSpc>
                <a:spcPts val="2380"/>
              </a:lnSpc>
            </a:pPr>
            <a:r>
              <a:rPr lang="en-US" dirty="0"/>
              <a:t>By collaborating with </a:t>
            </a:r>
            <a:r>
              <a:rPr lang="en-US" b="1" dirty="0"/>
              <a:t>local artisans, farmers, and guides</a:t>
            </a:r>
            <a:r>
              <a:rPr lang="en-US" dirty="0"/>
              <a:t>, your business can directly contribute to the area’s economic resilience and social well-being, while also building long-term sustainability, viability and authenticity into your operations.</a:t>
            </a:r>
          </a:p>
        </p:txBody>
      </p:sp>
      <p:sp>
        <p:nvSpPr>
          <p:cNvPr id="22" name="Slide Number Placeholder 5">
            <a:extLst>
              <a:ext uri="{FF2B5EF4-FFF2-40B4-BE49-F238E27FC236}">
                <a16:creationId xmlns:a16="http://schemas.microsoft.com/office/drawing/2014/main" id="{889525BB-D0EF-A84F-882B-082F681EBB5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72</a:t>
            </a:fld>
            <a:endParaRPr lang="fr-CA" sz="1200" dirty="0"/>
          </a:p>
        </p:txBody>
      </p:sp>
      <p:sp>
        <p:nvSpPr>
          <p:cNvPr id="2" name="TextBox 1">
            <a:extLst>
              <a:ext uri="{FF2B5EF4-FFF2-40B4-BE49-F238E27FC236}">
                <a16:creationId xmlns:a16="http://schemas.microsoft.com/office/drawing/2014/main" id="{1E62F25B-7206-F48F-AC37-C65002FC66A1}"/>
              </a:ext>
            </a:extLst>
          </p:cNvPr>
          <p:cNvSpPr txBox="1"/>
          <p:nvPr/>
        </p:nvSpPr>
        <p:spPr>
          <a:xfrm>
            <a:off x="4237475" y="5258806"/>
            <a:ext cx="7211009" cy="1200329"/>
          </a:xfrm>
          <a:prstGeom prst="rect">
            <a:avLst/>
          </a:prstGeom>
          <a:noFill/>
        </p:spPr>
        <p:txBody>
          <a:bodyPr wrap="square" rtlCol="0">
            <a:spAutoFit/>
          </a:bodyPr>
          <a:lstStyle/>
          <a:p>
            <a:r>
              <a:rPr lang="en-IE" sz="1800" b="1" dirty="0">
                <a:solidFill>
                  <a:srgbClr val="494949"/>
                </a:solidFill>
              </a:rPr>
              <a:t>Recommended Reading</a:t>
            </a:r>
          </a:p>
          <a:p>
            <a:r>
              <a:rPr lang="en-US" sz="1800" dirty="0">
                <a:solidFill>
                  <a:srgbClr val="459597"/>
                </a:solidFill>
                <a:hlinkClick r:id="rId2">
                  <a:extLst>
                    <a:ext uri="{A12FA001-AC4F-418D-AE19-62706E023703}">
                      <ahyp:hlinkClr xmlns:ahyp="http://schemas.microsoft.com/office/drawing/2018/hyperlinkcolor" val="tx"/>
                    </a:ext>
                  </a:extLst>
                </a:hlinkClick>
              </a:rPr>
              <a:t>The Ecotourism Business Handbook. </a:t>
            </a:r>
            <a:r>
              <a:rPr lang="en-US" sz="1800" dirty="0">
                <a:solidFill>
                  <a:srgbClr val="459597"/>
                </a:solidFill>
              </a:rPr>
              <a:t> </a:t>
            </a:r>
          </a:p>
          <a:p>
            <a:r>
              <a:rPr lang="en-US" sz="1800" dirty="0">
                <a:solidFill>
                  <a:srgbClr val="459597"/>
                </a:solidFill>
                <a:hlinkClick r:id="rId3">
                  <a:extLst>
                    <a:ext uri="{A12FA001-AC4F-418D-AE19-62706E023703}">
                      <ahyp:hlinkClr xmlns:ahyp="http://schemas.microsoft.com/office/drawing/2018/hyperlinkcolor" val="tx"/>
                    </a:ext>
                  </a:extLst>
                </a:hlinkClick>
              </a:rPr>
              <a:t>The Power of Balanced Tourism Growth: Fueling Sustainable Development</a:t>
            </a:r>
            <a:endParaRPr lang="en-US" sz="1800" dirty="0">
              <a:solidFill>
                <a:srgbClr val="459597"/>
              </a:solidFill>
            </a:endParaRPr>
          </a:p>
          <a:p>
            <a:r>
              <a:rPr lang="en-US" sz="1800" dirty="0">
                <a:solidFill>
                  <a:srgbClr val="459597"/>
                </a:solidFill>
                <a:hlinkClick r:id="rId4">
                  <a:extLst>
                    <a:ext uri="{A12FA001-AC4F-418D-AE19-62706E023703}">
                      <ahyp:hlinkClr xmlns:ahyp="http://schemas.microsoft.com/office/drawing/2018/hyperlinkcolor" val="tx"/>
                    </a:ext>
                  </a:extLst>
                </a:hlinkClick>
              </a:rPr>
              <a:t>2025: A Pivotal Year for Transformation in Hospitality and Wellness</a:t>
            </a:r>
            <a:endParaRPr lang="en-US" sz="1800" dirty="0">
              <a:solidFill>
                <a:srgbClr val="459597"/>
              </a:solidFill>
            </a:endParaRPr>
          </a:p>
        </p:txBody>
      </p:sp>
      <p:grpSp>
        <p:nvGrpSpPr>
          <p:cNvPr id="30" name="Graphic 503">
            <a:extLst>
              <a:ext uri="{FF2B5EF4-FFF2-40B4-BE49-F238E27FC236}">
                <a16:creationId xmlns:a16="http://schemas.microsoft.com/office/drawing/2014/main" id="{2070103A-A90A-B66E-E215-0CAB302E0702}"/>
              </a:ext>
            </a:extLst>
          </p:cNvPr>
          <p:cNvGrpSpPr/>
          <p:nvPr/>
        </p:nvGrpSpPr>
        <p:grpSpPr>
          <a:xfrm>
            <a:off x="926821" y="4718516"/>
            <a:ext cx="1174633" cy="1297913"/>
            <a:chOff x="12846663" y="3911411"/>
            <a:chExt cx="1023375" cy="1130779"/>
          </a:xfrm>
          <a:noFill/>
        </p:grpSpPr>
        <p:grpSp>
          <p:nvGrpSpPr>
            <p:cNvPr id="31" name="Graphic 503">
              <a:extLst>
                <a:ext uri="{FF2B5EF4-FFF2-40B4-BE49-F238E27FC236}">
                  <a16:creationId xmlns:a16="http://schemas.microsoft.com/office/drawing/2014/main" id="{025A28CB-2077-3444-F251-08F9F2C72BB8}"/>
                </a:ext>
              </a:extLst>
            </p:cNvPr>
            <p:cNvGrpSpPr/>
            <p:nvPr/>
          </p:nvGrpSpPr>
          <p:grpSpPr>
            <a:xfrm>
              <a:off x="12846663" y="4242607"/>
              <a:ext cx="1023375" cy="799582"/>
              <a:chOff x="12846663" y="4242607"/>
              <a:chExt cx="1023375" cy="799582"/>
            </a:xfrm>
            <a:grpFill/>
          </p:grpSpPr>
          <p:grpSp>
            <p:nvGrpSpPr>
              <p:cNvPr id="42" name="Graphic 503">
                <a:extLst>
                  <a:ext uri="{FF2B5EF4-FFF2-40B4-BE49-F238E27FC236}">
                    <a16:creationId xmlns:a16="http://schemas.microsoft.com/office/drawing/2014/main" id="{03AF9F5F-3BF3-73E3-AD32-36ED9667C58C}"/>
                  </a:ext>
                </a:extLst>
              </p:cNvPr>
              <p:cNvGrpSpPr/>
              <p:nvPr/>
            </p:nvGrpSpPr>
            <p:grpSpPr>
              <a:xfrm>
                <a:off x="13409519" y="4242607"/>
                <a:ext cx="460518" cy="799582"/>
                <a:chOff x="13409519" y="4242607"/>
                <a:chExt cx="460518" cy="799582"/>
              </a:xfrm>
              <a:grpFill/>
            </p:grpSpPr>
            <p:sp>
              <p:nvSpPr>
                <p:cNvPr id="47" name="Freeform 1185">
                  <a:extLst>
                    <a:ext uri="{FF2B5EF4-FFF2-40B4-BE49-F238E27FC236}">
                      <a16:creationId xmlns:a16="http://schemas.microsoft.com/office/drawing/2014/main" id="{56B92C91-9B6A-DA18-2F18-18D25C81BE43}"/>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grpFill/>
                <a:ln w="16501" cap="rnd">
                  <a:solidFill>
                    <a:srgbClr val="494949"/>
                  </a:solidFill>
                  <a:prstDash val="solid"/>
                  <a:round/>
                </a:ln>
              </p:spPr>
              <p:txBody>
                <a:bodyPr rtlCol="0" anchor="ctr"/>
                <a:lstStyle/>
                <a:p>
                  <a:endParaRPr lang="en-US" sz="1799"/>
                </a:p>
              </p:txBody>
            </p:sp>
            <p:sp>
              <p:nvSpPr>
                <p:cNvPr id="48" name="Freeform 1186">
                  <a:extLst>
                    <a:ext uri="{FF2B5EF4-FFF2-40B4-BE49-F238E27FC236}">
                      <a16:creationId xmlns:a16="http://schemas.microsoft.com/office/drawing/2014/main" id="{7F5D3B52-1113-6ED2-B0AC-81AED8F89133}"/>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grpFill/>
                <a:ln w="16501" cap="rnd">
                  <a:solidFill>
                    <a:srgbClr val="494949"/>
                  </a:solidFill>
                  <a:prstDash val="solid"/>
                  <a:round/>
                </a:ln>
              </p:spPr>
              <p:txBody>
                <a:bodyPr rtlCol="0" anchor="ctr"/>
                <a:lstStyle/>
                <a:p>
                  <a:endParaRPr lang="en-US" sz="1799"/>
                </a:p>
              </p:txBody>
            </p:sp>
            <p:sp>
              <p:nvSpPr>
                <p:cNvPr id="49" name="Freeform 1187">
                  <a:extLst>
                    <a:ext uri="{FF2B5EF4-FFF2-40B4-BE49-F238E27FC236}">
                      <a16:creationId xmlns:a16="http://schemas.microsoft.com/office/drawing/2014/main" id="{8CAA5CB0-D4EB-8543-BD57-845167298E2F}"/>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grpFill/>
                <a:ln w="16501" cap="rnd">
                  <a:solidFill>
                    <a:srgbClr val="494949"/>
                  </a:solidFill>
                  <a:prstDash val="solid"/>
                  <a:round/>
                </a:ln>
              </p:spPr>
              <p:txBody>
                <a:bodyPr rtlCol="0" anchor="ctr"/>
                <a:lstStyle/>
                <a:p>
                  <a:endParaRPr lang="en-US" sz="1799"/>
                </a:p>
              </p:txBody>
            </p:sp>
          </p:grpSp>
          <p:grpSp>
            <p:nvGrpSpPr>
              <p:cNvPr id="43" name="Graphic 503">
                <a:extLst>
                  <a:ext uri="{FF2B5EF4-FFF2-40B4-BE49-F238E27FC236}">
                    <a16:creationId xmlns:a16="http://schemas.microsoft.com/office/drawing/2014/main" id="{3AF0C666-C17A-B1C6-CB31-C2C49D1FC3FA}"/>
                  </a:ext>
                </a:extLst>
              </p:cNvPr>
              <p:cNvGrpSpPr/>
              <p:nvPr/>
            </p:nvGrpSpPr>
            <p:grpSpPr>
              <a:xfrm>
                <a:off x="12846663" y="4242733"/>
                <a:ext cx="462169" cy="799457"/>
                <a:chOff x="12846663" y="4242733"/>
                <a:chExt cx="462169" cy="799457"/>
              </a:xfrm>
              <a:grpFill/>
            </p:grpSpPr>
            <p:sp>
              <p:nvSpPr>
                <p:cNvPr id="44" name="Freeform 1189">
                  <a:extLst>
                    <a:ext uri="{FF2B5EF4-FFF2-40B4-BE49-F238E27FC236}">
                      <a16:creationId xmlns:a16="http://schemas.microsoft.com/office/drawing/2014/main" id="{9C9707CB-58E7-C80A-471B-0453B8394839}"/>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grpFill/>
                <a:ln w="16501" cap="rnd">
                  <a:solidFill>
                    <a:srgbClr val="494949"/>
                  </a:solidFill>
                  <a:prstDash val="solid"/>
                  <a:round/>
                </a:ln>
              </p:spPr>
              <p:txBody>
                <a:bodyPr rtlCol="0" anchor="ctr"/>
                <a:lstStyle/>
                <a:p>
                  <a:endParaRPr lang="en-US" sz="1799"/>
                </a:p>
              </p:txBody>
            </p:sp>
            <p:sp>
              <p:nvSpPr>
                <p:cNvPr id="45" name="Freeform 1190">
                  <a:extLst>
                    <a:ext uri="{FF2B5EF4-FFF2-40B4-BE49-F238E27FC236}">
                      <a16:creationId xmlns:a16="http://schemas.microsoft.com/office/drawing/2014/main" id="{36CB39AD-A74B-139B-2A39-F9998FE5C214}"/>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grpFill/>
                <a:ln w="16501" cap="rnd">
                  <a:solidFill>
                    <a:srgbClr val="494949"/>
                  </a:solidFill>
                  <a:prstDash val="solid"/>
                  <a:round/>
                </a:ln>
              </p:spPr>
              <p:txBody>
                <a:bodyPr rtlCol="0" anchor="ctr"/>
                <a:lstStyle/>
                <a:p>
                  <a:endParaRPr lang="en-US" sz="1799"/>
                </a:p>
              </p:txBody>
            </p:sp>
            <p:sp>
              <p:nvSpPr>
                <p:cNvPr id="46" name="Freeform 1191">
                  <a:extLst>
                    <a:ext uri="{FF2B5EF4-FFF2-40B4-BE49-F238E27FC236}">
                      <a16:creationId xmlns:a16="http://schemas.microsoft.com/office/drawing/2014/main" id="{0196C59F-82EA-4DC3-C11B-159896EDB4D1}"/>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grpFill/>
                <a:ln w="16501" cap="rnd">
                  <a:solidFill>
                    <a:srgbClr val="494949"/>
                  </a:solidFill>
                  <a:prstDash val="solid"/>
                  <a:round/>
                </a:ln>
              </p:spPr>
              <p:txBody>
                <a:bodyPr rtlCol="0" anchor="ctr"/>
                <a:lstStyle/>
                <a:p>
                  <a:endParaRPr lang="en-US" sz="1799"/>
                </a:p>
              </p:txBody>
            </p:sp>
          </p:grpSp>
        </p:grpSp>
        <p:grpSp>
          <p:nvGrpSpPr>
            <p:cNvPr id="32" name="Graphic 503">
              <a:extLst>
                <a:ext uri="{FF2B5EF4-FFF2-40B4-BE49-F238E27FC236}">
                  <a16:creationId xmlns:a16="http://schemas.microsoft.com/office/drawing/2014/main" id="{43AC7F44-3450-3A0B-8BC9-8FFC839F22AA}"/>
                </a:ext>
              </a:extLst>
            </p:cNvPr>
            <p:cNvGrpSpPr/>
            <p:nvPr/>
          </p:nvGrpSpPr>
          <p:grpSpPr>
            <a:xfrm>
              <a:off x="13086001" y="3911411"/>
              <a:ext cx="602471" cy="728577"/>
              <a:chOff x="13086001" y="3911411"/>
              <a:chExt cx="602471" cy="728577"/>
            </a:xfrm>
            <a:grpFill/>
          </p:grpSpPr>
          <p:sp>
            <p:nvSpPr>
              <p:cNvPr id="33" name="Freeform 1193">
                <a:extLst>
                  <a:ext uri="{FF2B5EF4-FFF2-40B4-BE49-F238E27FC236}">
                    <a16:creationId xmlns:a16="http://schemas.microsoft.com/office/drawing/2014/main" id="{BCEAC9FA-DCB8-B184-BD34-60BEAC71D62D}"/>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grpFill/>
              <a:ln w="16501" cap="rnd">
                <a:solidFill>
                  <a:srgbClr val="494949"/>
                </a:solidFill>
                <a:prstDash val="solid"/>
                <a:round/>
              </a:ln>
            </p:spPr>
            <p:txBody>
              <a:bodyPr rtlCol="0" anchor="ctr"/>
              <a:lstStyle/>
              <a:p>
                <a:endParaRPr lang="en-US" sz="1799"/>
              </a:p>
            </p:txBody>
          </p:sp>
          <p:sp>
            <p:nvSpPr>
              <p:cNvPr id="34" name="Freeform 1194">
                <a:extLst>
                  <a:ext uri="{FF2B5EF4-FFF2-40B4-BE49-F238E27FC236}">
                    <a16:creationId xmlns:a16="http://schemas.microsoft.com/office/drawing/2014/main" id="{AC089AEE-B3BE-3EC5-5FEC-3BC310C87B2D}"/>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EC7C69"/>
              </a:solidFill>
              <a:ln w="16501" cap="rnd">
                <a:solidFill>
                  <a:srgbClr val="494949"/>
                </a:solidFill>
                <a:prstDash val="solid"/>
                <a:round/>
              </a:ln>
            </p:spPr>
            <p:txBody>
              <a:bodyPr rtlCol="0" anchor="ctr"/>
              <a:lstStyle/>
              <a:p>
                <a:endParaRPr lang="en-US" sz="1799"/>
              </a:p>
            </p:txBody>
          </p:sp>
          <p:sp>
            <p:nvSpPr>
              <p:cNvPr id="35" name="Freeform 1195">
                <a:extLst>
                  <a:ext uri="{FF2B5EF4-FFF2-40B4-BE49-F238E27FC236}">
                    <a16:creationId xmlns:a16="http://schemas.microsoft.com/office/drawing/2014/main" id="{C62A7982-1A4B-B8F6-1F72-83C0EB966A58}"/>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grpFill/>
              <a:ln w="16501" cap="rnd">
                <a:solidFill>
                  <a:srgbClr val="494949"/>
                </a:solidFill>
                <a:prstDash val="solid"/>
                <a:round/>
              </a:ln>
            </p:spPr>
            <p:txBody>
              <a:bodyPr rtlCol="0" anchor="ctr"/>
              <a:lstStyle/>
              <a:p>
                <a:endParaRPr lang="en-US" sz="1799"/>
              </a:p>
            </p:txBody>
          </p:sp>
          <p:sp>
            <p:nvSpPr>
              <p:cNvPr id="36" name="Freeform 1196">
                <a:extLst>
                  <a:ext uri="{FF2B5EF4-FFF2-40B4-BE49-F238E27FC236}">
                    <a16:creationId xmlns:a16="http://schemas.microsoft.com/office/drawing/2014/main" id="{727682A1-3AD3-C8AE-A270-B8755DAEEDAD}"/>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grpFill/>
              <a:ln w="16501" cap="rnd">
                <a:solidFill>
                  <a:srgbClr val="494949"/>
                </a:solidFill>
                <a:prstDash val="solid"/>
                <a:round/>
              </a:ln>
            </p:spPr>
            <p:txBody>
              <a:bodyPr rtlCol="0" anchor="ctr"/>
              <a:lstStyle/>
              <a:p>
                <a:endParaRPr lang="en-US" sz="1799"/>
              </a:p>
            </p:txBody>
          </p:sp>
          <p:sp>
            <p:nvSpPr>
              <p:cNvPr id="37" name="Freeform 1197">
                <a:extLst>
                  <a:ext uri="{FF2B5EF4-FFF2-40B4-BE49-F238E27FC236}">
                    <a16:creationId xmlns:a16="http://schemas.microsoft.com/office/drawing/2014/main" id="{8199B4A3-B27A-B2D0-1DE2-D5275F09A42C}"/>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grpFill/>
              <a:ln w="16501" cap="rnd">
                <a:solidFill>
                  <a:srgbClr val="494949"/>
                </a:solidFill>
                <a:prstDash val="solid"/>
                <a:round/>
              </a:ln>
            </p:spPr>
            <p:txBody>
              <a:bodyPr rtlCol="0" anchor="ctr"/>
              <a:lstStyle/>
              <a:p>
                <a:endParaRPr lang="en-US" sz="1799"/>
              </a:p>
            </p:txBody>
          </p:sp>
          <p:grpSp>
            <p:nvGrpSpPr>
              <p:cNvPr id="38" name="Graphic 503">
                <a:extLst>
                  <a:ext uri="{FF2B5EF4-FFF2-40B4-BE49-F238E27FC236}">
                    <a16:creationId xmlns:a16="http://schemas.microsoft.com/office/drawing/2014/main" id="{42BE4632-A550-7A85-B39B-8317F161839B}"/>
                  </a:ext>
                </a:extLst>
              </p:cNvPr>
              <p:cNvGrpSpPr/>
              <p:nvPr/>
            </p:nvGrpSpPr>
            <p:grpSpPr>
              <a:xfrm>
                <a:off x="13185037" y="4244381"/>
                <a:ext cx="260795" cy="257144"/>
                <a:chOff x="13185037" y="4244381"/>
                <a:chExt cx="260795" cy="257144"/>
              </a:xfrm>
              <a:grpFill/>
            </p:grpSpPr>
            <p:sp>
              <p:nvSpPr>
                <p:cNvPr id="39" name="Freeform 1199">
                  <a:extLst>
                    <a:ext uri="{FF2B5EF4-FFF2-40B4-BE49-F238E27FC236}">
                      <a16:creationId xmlns:a16="http://schemas.microsoft.com/office/drawing/2014/main" id="{6B9FA7E9-C84B-8BCF-60E8-C4EC825544B4}"/>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grpFill/>
                <a:ln w="16501" cap="rnd">
                  <a:solidFill>
                    <a:srgbClr val="494949"/>
                  </a:solidFill>
                  <a:prstDash val="solid"/>
                  <a:round/>
                </a:ln>
              </p:spPr>
              <p:txBody>
                <a:bodyPr rtlCol="0" anchor="ctr"/>
                <a:lstStyle/>
                <a:p>
                  <a:endParaRPr lang="en-US" sz="1799"/>
                </a:p>
              </p:txBody>
            </p:sp>
            <p:sp>
              <p:nvSpPr>
                <p:cNvPr id="40" name="Freeform 1200">
                  <a:extLst>
                    <a:ext uri="{FF2B5EF4-FFF2-40B4-BE49-F238E27FC236}">
                      <a16:creationId xmlns:a16="http://schemas.microsoft.com/office/drawing/2014/main" id="{A300122C-A71F-5DE6-39D9-88FC2ED81E6C}"/>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grpFill/>
                <a:ln w="16501" cap="rnd">
                  <a:solidFill>
                    <a:srgbClr val="494949"/>
                  </a:solidFill>
                  <a:prstDash val="solid"/>
                  <a:round/>
                </a:ln>
              </p:spPr>
              <p:txBody>
                <a:bodyPr rtlCol="0" anchor="ctr"/>
                <a:lstStyle/>
                <a:p>
                  <a:endParaRPr lang="en-US" sz="1799"/>
                </a:p>
              </p:txBody>
            </p:sp>
            <p:sp>
              <p:nvSpPr>
                <p:cNvPr id="41" name="Freeform 1201">
                  <a:extLst>
                    <a:ext uri="{FF2B5EF4-FFF2-40B4-BE49-F238E27FC236}">
                      <a16:creationId xmlns:a16="http://schemas.microsoft.com/office/drawing/2014/main" id="{5B7E0472-4A25-1C26-4603-F95853480B10}"/>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grpFill/>
                <a:ln w="16501" cap="rnd">
                  <a:solidFill>
                    <a:srgbClr val="494949"/>
                  </a:solidFill>
                  <a:prstDash val="solid"/>
                  <a:round/>
                </a:ln>
              </p:spPr>
              <p:txBody>
                <a:bodyPr rtlCol="0" anchor="ctr"/>
                <a:lstStyle/>
                <a:p>
                  <a:endParaRPr lang="en-US" sz="1799"/>
                </a:p>
              </p:txBody>
            </p:sp>
          </p:grpSp>
        </p:grpSp>
      </p:grpSp>
      <p:sp>
        <p:nvSpPr>
          <p:cNvPr id="51" name="Freeform 50">
            <a:extLst>
              <a:ext uri="{FF2B5EF4-FFF2-40B4-BE49-F238E27FC236}">
                <a16:creationId xmlns:a16="http://schemas.microsoft.com/office/drawing/2014/main" id="{888025A7-B764-F148-114C-913A1710B940}"/>
              </a:ext>
            </a:extLst>
          </p:cNvPr>
          <p:cNvSpPr/>
          <p:nvPr/>
        </p:nvSpPr>
        <p:spPr>
          <a:xfrm rot="5400000">
            <a:off x="6545343" y="2029486"/>
            <a:ext cx="2129299" cy="7983147"/>
          </a:xfrm>
          <a:custGeom>
            <a:avLst/>
            <a:gdLst>
              <a:gd name="connsiteX0" fmla="*/ 0 w 2129299"/>
              <a:gd name="connsiteY0" fmla="*/ 7559990 h 7983147"/>
              <a:gd name="connsiteX1" fmla="*/ 0 w 2129299"/>
              <a:gd name="connsiteY1" fmla="*/ 7087072 h 7983147"/>
              <a:gd name="connsiteX2" fmla="*/ 0 w 2129299"/>
              <a:gd name="connsiteY2" fmla="*/ 6965538 h 7983147"/>
              <a:gd name="connsiteX3" fmla="*/ 0 w 2129299"/>
              <a:gd name="connsiteY3" fmla="*/ 6787852 h 7983147"/>
              <a:gd name="connsiteX4" fmla="*/ 0 w 2129299"/>
              <a:gd name="connsiteY4" fmla="*/ 6775535 h 7983147"/>
              <a:gd name="connsiteX5" fmla="*/ 0 w 2129299"/>
              <a:gd name="connsiteY5" fmla="*/ 6492622 h 7983147"/>
              <a:gd name="connsiteX6" fmla="*/ 0 w 2129299"/>
              <a:gd name="connsiteY6" fmla="*/ 6314934 h 7983147"/>
              <a:gd name="connsiteX7" fmla="*/ 0 w 2129299"/>
              <a:gd name="connsiteY7" fmla="*/ 6302617 h 7983147"/>
              <a:gd name="connsiteX8" fmla="*/ 0 w 2129299"/>
              <a:gd name="connsiteY8" fmla="*/ 6193400 h 7983147"/>
              <a:gd name="connsiteX9" fmla="*/ 0 w 2129299"/>
              <a:gd name="connsiteY9" fmla="*/ 6181084 h 7983147"/>
              <a:gd name="connsiteX10" fmla="*/ 0 w 2129299"/>
              <a:gd name="connsiteY10" fmla="*/ 6003397 h 7983147"/>
              <a:gd name="connsiteX11" fmla="*/ 0 w 2129299"/>
              <a:gd name="connsiteY11" fmla="*/ 5720484 h 7983147"/>
              <a:gd name="connsiteX12" fmla="*/ 0 w 2129299"/>
              <a:gd name="connsiteY12" fmla="*/ 5708166 h 7983147"/>
              <a:gd name="connsiteX13" fmla="*/ 0 w 2129299"/>
              <a:gd name="connsiteY13" fmla="*/ 5629646 h 7983147"/>
              <a:gd name="connsiteX14" fmla="*/ 0 w 2129299"/>
              <a:gd name="connsiteY14" fmla="*/ 5530479 h 7983147"/>
              <a:gd name="connsiteX15" fmla="*/ 0 w 2129299"/>
              <a:gd name="connsiteY15" fmla="*/ 5408946 h 7983147"/>
              <a:gd name="connsiteX16" fmla="*/ 0 w 2129299"/>
              <a:gd name="connsiteY16" fmla="*/ 5256477 h 7983147"/>
              <a:gd name="connsiteX17" fmla="*/ 0 w 2129299"/>
              <a:gd name="connsiteY17" fmla="*/ 5256475 h 7983147"/>
              <a:gd name="connsiteX18" fmla="*/ 0 w 2129299"/>
              <a:gd name="connsiteY18" fmla="*/ 5156728 h 7983147"/>
              <a:gd name="connsiteX19" fmla="*/ 0 w 2129299"/>
              <a:gd name="connsiteY19" fmla="*/ 5035194 h 7983147"/>
              <a:gd name="connsiteX20" fmla="*/ 0 w 2129299"/>
              <a:gd name="connsiteY20" fmla="*/ 5017004 h 7983147"/>
              <a:gd name="connsiteX21" fmla="*/ 0 w 2129299"/>
              <a:gd name="connsiteY21" fmla="*/ 4936028 h 7983147"/>
              <a:gd name="connsiteX22" fmla="*/ 0 w 2129299"/>
              <a:gd name="connsiteY22" fmla="*/ 4857508 h 7983147"/>
              <a:gd name="connsiteX23" fmla="*/ 0 w 2129299"/>
              <a:gd name="connsiteY23" fmla="*/ 4845191 h 7983147"/>
              <a:gd name="connsiteX24" fmla="*/ 0 w 2129299"/>
              <a:gd name="connsiteY24" fmla="*/ 4783561 h 7983147"/>
              <a:gd name="connsiteX25" fmla="*/ 0 w 2129299"/>
              <a:gd name="connsiteY25" fmla="*/ 4783556 h 7983147"/>
              <a:gd name="connsiteX26" fmla="*/ 0 w 2129299"/>
              <a:gd name="connsiteY26" fmla="*/ 4662028 h 7983147"/>
              <a:gd name="connsiteX27" fmla="*/ 0 w 2129299"/>
              <a:gd name="connsiteY27" fmla="*/ 4662026 h 7983147"/>
              <a:gd name="connsiteX28" fmla="*/ 0 w 2129299"/>
              <a:gd name="connsiteY28" fmla="*/ 4562278 h 7983147"/>
              <a:gd name="connsiteX29" fmla="*/ 0 w 2129299"/>
              <a:gd name="connsiteY29" fmla="*/ 4544086 h 7983147"/>
              <a:gd name="connsiteX30" fmla="*/ 0 w 2129299"/>
              <a:gd name="connsiteY30" fmla="*/ 4484339 h 7983147"/>
              <a:gd name="connsiteX31" fmla="*/ 0 w 2129299"/>
              <a:gd name="connsiteY31" fmla="*/ 4484337 h 7983147"/>
              <a:gd name="connsiteX32" fmla="*/ 0 w 2129299"/>
              <a:gd name="connsiteY32" fmla="*/ 4472024 h 7983147"/>
              <a:gd name="connsiteX33" fmla="*/ 0 w 2129299"/>
              <a:gd name="connsiteY33" fmla="*/ 4472021 h 7983147"/>
              <a:gd name="connsiteX34" fmla="*/ 0 w 2129299"/>
              <a:gd name="connsiteY34" fmla="*/ 4422552 h 7983147"/>
              <a:gd name="connsiteX35" fmla="*/ 0 w 2129299"/>
              <a:gd name="connsiteY35" fmla="*/ 4384590 h 7983147"/>
              <a:gd name="connsiteX36" fmla="*/ 0 w 2129299"/>
              <a:gd name="connsiteY36" fmla="*/ 4372273 h 7983147"/>
              <a:gd name="connsiteX37" fmla="*/ 0 w 2129299"/>
              <a:gd name="connsiteY37" fmla="*/ 4263056 h 7983147"/>
              <a:gd name="connsiteX38" fmla="*/ 0 w 2129299"/>
              <a:gd name="connsiteY38" fmla="*/ 4250740 h 7983147"/>
              <a:gd name="connsiteX39" fmla="*/ 0 w 2129299"/>
              <a:gd name="connsiteY39" fmla="*/ 4244866 h 7983147"/>
              <a:gd name="connsiteX40" fmla="*/ 0 w 2129299"/>
              <a:gd name="connsiteY40" fmla="*/ 4232549 h 7983147"/>
              <a:gd name="connsiteX41" fmla="*/ 0 w 2129299"/>
              <a:gd name="connsiteY41" fmla="*/ 4189110 h 7983147"/>
              <a:gd name="connsiteX42" fmla="*/ 0 w 2129299"/>
              <a:gd name="connsiteY42" fmla="*/ 4189108 h 7983147"/>
              <a:gd name="connsiteX43" fmla="*/ 0 w 2129299"/>
              <a:gd name="connsiteY43" fmla="*/ 4073053 h 7983147"/>
              <a:gd name="connsiteX44" fmla="*/ 0 w 2129299"/>
              <a:gd name="connsiteY44" fmla="*/ 4011423 h 7983147"/>
              <a:gd name="connsiteX45" fmla="*/ 0 w 2129299"/>
              <a:gd name="connsiteY45" fmla="*/ 4011418 h 7983147"/>
              <a:gd name="connsiteX46" fmla="*/ 0 w 2129299"/>
              <a:gd name="connsiteY46" fmla="*/ 3999106 h 7983147"/>
              <a:gd name="connsiteX47" fmla="*/ 0 w 2129299"/>
              <a:gd name="connsiteY47" fmla="*/ 3999104 h 7983147"/>
              <a:gd name="connsiteX48" fmla="*/ 0 w 2129299"/>
              <a:gd name="connsiteY48" fmla="*/ 3949635 h 7983147"/>
              <a:gd name="connsiteX49" fmla="*/ 0 w 2129299"/>
              <a:gd name="connsiteY49" fmla="*/ 3889890 h 7983147"/>
              <a:gd name="connsiteX50" fmla="*/ 0 w 2129299"/>
              <a:gd name="connsiteY50" fmla="*/ 3889888 h 7983147"/>
              <a:gd name="connsiteX51" fmla="*/ 0 w 2129299"/>
              <a:gd name="connsiteY51" fmla="*/ 3877574 h 7983147"/>
              <a:gd name="connsiteX52" fmla="*/ 0 w 2129299"/>
              <a:gd name="connsiteY52" fmla="*/ 3877571 h 7983147"/>
              <a:gd name="connsiteX53" fmla="*/ 0 w 2129299"/>
              <a:gd name="connsiteY53" fmla="*/ 3790140 h 7983147"/>
              <a:gd name="connsiteX54" fmla="*/ 0 w 2129299"/>
              <a:gd name="connsiteY54" fmla="*/ 3777822 h 7983147"/>
              <a:gd name="connsiteX55" fmla="*/ 0 w 2129299"/>
              <a:gd name="connsiteY55" fmla="*/ 3771948 h 7983147"/>
              <a:gd name="connsiteX56" fmla="*/ 0 w 2129299"/>
              <a:gd name="connsiteY56" fmla="*/ 3759631 h 7983147"/>
              <a:gd name="connsiteX57" fmla="*/ 0 w 2129299"/>
              <a:gd name="connsiteY57" fmla="*/ 3699886 h 7983147"/>
              <a:gd name="connsiteX58" fmla="*/ 0 w 2129299"/>
              <a:gd name="connsiteY58" fmla="*/ 3699883 h 7983147"/>
              <a:gd name="connsiteX59" fmla="*/ 0 w 2129299"/>
              <a:gd name="connsiteY59" fmla="*/ 3650414 h 7983147"/>
              <a:gd name="connsiteX60" fmla="*/ 0 w 2129299"/>
              <a:gd name="connsiteY60" fmla="*/ 3638099 h 7983147"/>
              <a:gd name="connsiteX61" fmla="*/ 0 w 2129299"/>
              <a:gd name="connsiteY61" fmla="*/ 3636592 h 7983147"/>
              <a:gd name="connsiteX62" fmla="*/ 0 w 2129299"/>
              <a:gd name="connsiteY62" fmla="*/ 3600135 h 7983147"/>
              <a:gd name="connsiteX63" fmla="*/ 0 w 2129299"/>
              <a:gd name="connsiteY63" fmla="*/ 3478602 h 7983147"/>
              <a:gd name="connsiteX64" fmla="*/ 0 w 2129299"/>
              <a:gd name="connsiteY64" fmla="*/ 3460411 h 7983147"/>
              <a:gd name="connsiteX65" fmla="*/ 0 w 2129299"/>
              <a:gd name="connsiteY65" fmla="*/ 3416972 h 7983147"/>
              <a:gd name="connsiteX66" fmla="*/ 0 w 2129299"/>
              <a:gd name="connsiteY66" fmla="*/ 3416970 h 7983147"/>
              <a:gd name="connsiteX67" fmla="*/ 0 w 2129299"/>
              <a:gd name="connsiteY67" fmla="*/ 3404656 h 7983147"/>
              <a:gd name="connsiteX68" fmla="*/ 0 w 2129299"/>
              <a:gd name="connsiteY68" fmla="*/ 3404654 h 7983147"/>
              <a:gd name="connsiteX69" fmla="*/ 0 w 2129299"/>
              <a:gd name="connsiteY69" fmla="*/ 3354004 h 7983147"/>
              <a:gd name="connsiteX70" fmla="*/ 0 w 2129299"/>
              <a:gd name="connsiteY70" fmla="*/ 3326133 h 7983147"/>
              <a:gd name="connsiteX71" fmla="*/ 0 w 2129299"/>
              <a:gd name="connsiteY71" fmla="*/ 3326131 h 7983147"/>
              <a:gd name="connsiteX72" fmla="*/ 0 w 2129299"/>
              <a:gd name="connsiteY72" fmla="*/ 3226968 h 7983147"/>
              <a:gd name="connsiteX73" fmla="*/ 0 w 2129299"/>
              <a:gd name="connsiteY73" fmla="*/ 3226966 h 7983147"/>
              <a:gd name="connsiteX74" fmla="*/ 0 w 2129299"/>
              <a:gd name="connsiteY74" fmla="*/ 3177497 h 7983147"/>
              <a:gd name="connsiteX75" fmla="*/ 0 w 2129299"/>
              <a:gd name="connsiteY75" fmla="*/ 3165181 h 7983147"/>
              <a:gd name="connsiteX76" fmla="*/ 0 w 2129299"/>
              <a:gd name="connsiteY76" fmla="*/ 3105436 h 7983147"/>
              <a:gd name="connsiteX77" fmla="*/ 0 w 2129299"/>
              <a:gd name="connsiteY77" fmla="*/ 3105433 h 7983147"/>
              <a:gd name="connsiteX78" fmla="*/ 0 w 2129299"/>
              <a:gd name="connsiteY78" fmla="*/ 3086660 h 7983147"/>
              <a:gd name="connsiteX79" fmla="*/ 0 w 2129299"/>
              <a:gd name="connsiteY79" fmla="*/ 3005684 h 7983147"/>
              <a:gd name="connsiteX80" fmla="*/ 0 w 2129299"/>
              <a:gd name="connsiteY80" fmla="*/ 2987493 h 7983147"/>
              <a:gd name="connsiteX81" fmla="*/ 0 w 2129299"/>
              <a:gd name="connsiteY81" fmla="*/ 2865961 h 7983147"/>
              <a:gd name="connsiteX82" fmla="*/ 0 w 2129299"/>
              <a:gd name="connsiteY82" fmla="*/ 2864454 h 7983147"/>
              <a:gd name="connsiteX83" fmla="*/ 0 w 2129299"/>
              <a:gd name="connsiteY83" fmla="*/ 2853217 h 7983147"/>
              <a:gd name="connsiteX84" fmla="*/ 0 w 2129299"/>
              <a:gd name="connsiteY84" fmla="*/ 2853212 h 7983147"/>
              <a:gd name="connsiteX85" fmla="*/ 0 w 2129299"/>
              <a:gd name="connsiteY85" fmla="*/ 2731684 h 7983147"/>
              <a:gd name="connsiteX86" fmla="*/ 0 w 2129299"/>
              <a:gd name="connsiteY86" fmla="*/ 2731682 h 7983147"/>
              <a:gd name="connsiteX87" fmla="*/ 0 w 2129299"/>
              <a:gd name="connsiteY87" fmla="*/ 2713492 h 7983147"/>
              <a:gd name="connsiteX88" fmla="*/ 0 w 2129299"/>
              <a:gd name="connsiteY88" fmla="*/ 2713490 h 7983147"/>
              <a:gd name="connsiteX89" fmla="*/ 0 w 2129299"/>
              <a:gd name="connsiteY89" fmla="*/ 2702482 h 7983147"/>
              <a:gd name="connsiteX90" fmla="*/ 0 w 2129299"/>
              <a:gd name="connsiteY90" fmla="*/ 2632518 h 7983147"/>
              <a:gd name="connsiteX91" fmla="*/ 0 w 2129299"/>
              <a:gd name="connsiteY91" fmla="*/ 2632516 h 7983147"/>
              <a:gd name="connsiteX92" fmla="*/ 0 w 2129299"/>
              <a:gd name="connsiteY92" fmla="*/ 2613742 h 7983147"/>
              <a:gd name="connsiteX93" fmla="*/ 0 w 2129299"/>
              <a:gd name="connsiteY93" fmla="*/ 2581866 h 7983147"/>
              <a:gd name="connsiteX94" fmla="*/ 0 w 2129299"/>
              <a:gd name="connsiteY94" fmla="*/ 2553995 h 7983147"/>
              <a:gd name="connsiteX95" fmla="*/ 0 w 2129299"/>
              <a:gd name="connsiteY95" fmla="*/ 2553993 h 7983147"/>
              <a:gd name="connsiteX96" fmla="*/ 0 w 2129299"/>
              <a:gd name="connsiteY96" fmla="*/ 2541680 h 7983147"/>
              <a:gd name="connsiteX97" fmla="*/ 0 w 2129299"/>
              <a:gd name="connsiteY97" fmla="*/ 2541677 h 7983147"/>
              <a:gd name="connsiteX98" fmla="*/ 0 w 2129299"/>
              <a:gd name="connsiteY98" fmla="*/ 2492208 h 7983147"/>
              <a:gd name="connsiteX99" fmla="*/ 0 w 2129299"/>
              <a:gd name="connsiteY99" fmla="*/ 2393043 h 7983147"/>
              <a:gd name="connsiteX100" fmla="*/ 0 w 2129299"/>
              <a:gd name="connsiteY100" fmla="*/ 2314522 h 7983147"/>
              <a:gd name="connsiteX101" fmla="*/ 0 w 2129299"/>
              <a:gd name="connsiteY101" fmla="*/ 2302205 h 7983147"/>
              <a:gd name="connsiteX102" fmla="*/ 0 w 2129299"/>
              <a:gd name="connsiteY102" fmla="*/ 2258766 h 7983147"/>
              <a:gd name="connsiteX103" fmla="*/ 0 w 2129299"/>
              <a:gd name="connsiteY103" fmla="*/ 2258764 h 7983147"/>
              <a:gd name="connsiteX104" fmla="*/ 0 w 2129299"/>
              <a:gd name="connsiteY104" fmla="*/ 2081079 h 7983147"/>
              <a:gd name="connsiteX105" fmla="*/ 0 w 2129299"/>
              <a:gd name="connsiteY105" fmla="*/ 2081074 h 7983147"/>
              <a:gd name="connsiteX106" fmla="*/ 0 w 2129299"/>
              <a:gd name="connsiteY106" fmla="*/ 2068762 h 7983147"/>
              <a:gd name="connsiteX107" fmla="*/ 0 w 2129299"/>
              <a:gd name="connsiteY107" fmla="*/ 2068760 h 7983147"/>
              <a:gd name="connsiteX108" fmla="*/ 0 w 2129299"/>
              <a:gd name="connsiteY108" fmla="*/ 2019291 h 7983147"/>
              <a:gd name="connsiteX109" fmla="*/ 0 w 2129299"/>
              <a:gd name="connsiteY109" fmla="*/ 1959546 h 7983147"/>
              <a:gd name="connsiteX110" fmla="*/ 0 w 2129299"/>
              <a:gd name="connsiteY110" fmla="*/ 1959544 h 7983147"/>
              <a:gd name="connsiteX111" fmla="*/ 0 w 2129299"/>
              <a:gd name="connsiteY111" fmla="*/ 1947230 h 7983147"/>
              <a:gd name="connsiteX112" fmla="*/ 0 w 2129299"/>
              <a:gd name="connsiteY112" fmla="*/ 1947227 h 7983147"/>
              <a:gd name="connsiteX113" fmla="*/ 0 w 2129299"/>
              <a:gd name="connsiteY113" fmla="*/ 1941354 h 7983147"/>
              <a:gd name="connsiteX114" fmla="*/ 0 w 2129299"/>
              <a:gd name="connsiteY114" fmla="*/ 1941352 h 7983147"/>
              <a:gd name="connsiteX115" fmla="*/ 0 w 2129299"/>
              <a:gd name="connsiteY115" fmla="*/ 1930344 h 7983147"/>
              <a:gd name="connsiteX116" fmla="*/ 0 w 2129299"/>
              <a:gd name="connsiteY116" fmla="*/ 1841604 h 7983147"/>
              <a:gd name="connsiteX117" fmla="*/ 0 w 2129299"/>
              <a:gd name="connsiteY117" fmla="*/ 1829287 h 7983147"/>
              <a:gd name="connsiteX118" fmla="*/ 0 w 2129299"/>
              <a:gd name="connsiteY118" fmla="*/ 1769542 h 7983147"/>
              <a:gd name="connsiteX119" fmla="*/ 0 w 2129299"/>
              <a:gd name="connsiteY119" fmla="*/ 1769539 h 7983147"/>
              <a:gd name="connsiteX120" fmla="*/ 0 w 2129299"/>
              <a:gd name="connsiteY120" fmla="*/ 1720070 h 7983147"/>
              <a:gd name="connsiteX121" fmla="*/ 0 w 2129299"/>
              <a:gd name="connsiteY121" fmla="*/ 1707755 h 7983147"/>
              <a:gd name="connsiteX122" fmla="*/ 0 w 2129299"/>
              <a:gd name="connsiteY122" fmla="*/ 1706248 h 7983147"/>
              <a:gd name="connsiteX123" fmla="*/ 0 w 2129299"/>
              <a:gd name="connsiteY123" fmla="*/ 1530067 h 7983147"/>
              <a:gd name="connsiteX124" fmla="*/ 0 w 2129299"/>
              <a:gd name="connsiteY124" fmla="*/ 1486628 h 7983147"/>
              <a:gd name="connsiteX125" fmla="*/ 0 w 2129299"/>
              <a:gd name="connsiteY125" fmla="*/ 1486626 h 7983147"/>
              <a:gd name="connsiteX126" fmla="*/ 0 w 2129299"/>
              <a:gd name="connsiteY126" fmla="*/ 1474312 h 7983147"/>
              <a:gd name="connsiteX127" fmla="*/ 0 w 2129299"/>
              <a:gd name="connsiteY127" fmla="*/ 1474310 h 7983147"/>
              <a:gd name="connsiteX128" fmla="*/ 0 w 2129299"/>
              <a:gd name="connsiteY128" fmla="*/ 1423660 h 7983147"/>
              <a:gd name="connsiteX129" fmla="*/ 0 w 2129299"/>
              <a:gd name="connsiteY129" fmla="*/ 1296624 h 7983147"/>
              <a:gd name="connsiteX130" fmla="*/ 0 w 2129299"/>
              <a:gd name="connsiteY130" fmla="*/ 1296622 h 7983147"/>
              <a:gd name="connsiteX131" fmla="*/ 0 w 2129299"/>
              <a:gd name="connsiteY131" fmla="*/ 1247153 h 7983147"/>
              <a:gd name="connsiteX132" fmla="*/ 0 w 2129299"/>
              <a:gd name="connsiteY132" fmla="*/ 1234837 h 7983147"/>
              <a:gd name="connsiteX133" fmla="*/ 0 w 2129299"/>
              <a:gd name="connsiteY133" fmla="*/ 1175092 h 7983147"/>
              <a:gd name="connsiteX134" fmla="*/ 0 w 2129299"/>
              <a:gd name="connsiteY134" fmla="*/ 1175089 h 7983147"/>
              <a:gd name="connsiteX135" fmla="*/ 0 w 2129299"/>
              <a:gd name="connsiteY135" fmla="*/ 1057149 h 7983147"/>
              <a:gd name="connsiteX136" fmla="*/ 0 w 2129299"/>
              <a:gd name="connsiteY136" fmla="*/ 935617 h 7983147"/>
              <a:gd name="connsiteX137" fmla="*/ 0 w 2129299"/>
              <a:gd name="connsiteY137" fmla="*/ 934110 h 7983147"/>
              <a:gd name="connsiteX138" fmla="*/ 0 w 2129299"/>
              <a:gd name="connsiteY138" fmla="*/ 783148 h 7983147"/>
              <a:gd name="connsiteX139" fmla="*/ 0 w 2129299"/>
              <a:gd name="connsiteY139" fmla="*/ 783146 h 7983147"/>
              <a:gd name="connsiteX140" fmla="*/ 0 w 2129299"/>
              <a:gd name="connsiteY140" fmla="*/ 772138 h 7983147"/>
              <a:gd name="connsiteX141" fmla="*/ 0 w 2129299"/>
              <a:gd name="connsiteY141" fmla="*/ 702174 h 7983147"/>
              <a:gd name="connsiteX142" fmla="*/ 0 w 2129299"/>
              <a:gd name="connsiteY142" fmla="*/ 702172 h 7983147"/>
              <a:gd name="connsiteX143" fmla="*/ 0 w 2129299"/>
              <a:gd name="connsiteY143" fmla="*/ 651522 h 7983147"/>
              <a:gd name="connsiteX144" fmla="*/ 0 w 2129299"/>
              <a:gd name="connsiteY144" fmla="*/ 462699 h 7983147"/>
              <a:gd name="connsiteX145" fmla="*/ 0 w 2129299"/>
              <a:gd name="connsiteY145" fmla="*/ 11010 h 7983147"/>
              <a:gd name="connsiteX146" fmla="*/ 0 w 2129299"/>
              <a:gd name="connsiteY146" fmla="*/ 11008 h 7983147"/>
              <a:gd name="connsiteX147" fmla="*/ 0 w 2129299"/>
              <a:gd name="connsiteY147" fmla="*/ 0 h 7983147"/>
              <a:gd name="connsiteX148" fmla="*/ 515667 w 2129299"/>
              <a:gd name="connsiteY148" fmla="*/ 0 h 7983147"/>
              <a:gd name="connsiteX149" fmla="*/ 621018 w 2129299"/>
              <a:gd name="connsiteY149" fmla="*/ 0 h 7983147"/>
              <a:gd name="connsiteX150" fmla="*/ 1207013 w 2129299"/>
              <a:gd name="connsiteY150" fmla="*/ 0 h 7983147"/>
              <a:gd name="connsiteX151" fmla="*/ 1313582 w 2129299"/>
              <a:gd name="connsiteY151" fmla="*/ 0 h 7983147"/>
              <a:gd name="connsiteX152" fmla="*/ 1722679 w 2129299"/>
              <a:gd name="connsiteY152" fmla="*/ 0 h 7983147"/>
              <a:gd name="connsiteX153" fmla="*/ 1828030 w 2129299"/>
              <a:gd name="connsiteY153" fmla="*/ 0 h 7983147"/>
              <a:gd name="connsiteX154" fmla="*/ 2129299 w 2129299"/>
              <a:gd name="connsiteY154" fmla="*/ 0 h 7983147"/>
              <a:gd name="connsiteX155" fmla="*/ 2129299 w 2129299"/>
              <a:gd name="connsiteY155" fmla="*/ 84409 h 7983147"/>
              <a:gd name="connsiteX156" fmla="*/ 2129299 w 2129299"/>
              <a:gd name="connsiteY156" fmla="*/ 588968 h 7983147"/>
              <a:gd name="connsiteX157" fmla="*/ 2129299 w 2129299"/>
              <a:gd name="connsiteY157" fmla="*/ 772138 h 7983147"/>
              <a:gd name="connsiteX158" fmla="*/ 2129299 w 2129299"/>
              <a:gd name="connsiteY158" fmla="*/ 856547 h 7983147"/>
              <a:gd name="connsiteX159" fmla="*/ 2129299 w 2129299"/>
              <a:gd name="connsiteY159" fmla="*/ 1361106 h 7983147"/>
              <a:gd name="connsiteX160" fmla="*/ 2129299 w 2129299"/>
              <a:gd name="connsiteY160" fmla="*/ 1930344 h 7983147"/>
              <a:gd name="connsiteX161" fmla="*/ 2129299 w 2129299"/>
              <a:gd name="connsiteY161" fmla="*/ 2014753 h 7983147"/>
              <a:gd name="connsiteX162" fmla="*/ 2129299 w 2129299"/>
              <a:gd name="connsiteY162" fmla="*/ 2519312 h 7983147"/>
              <a:gd name="connsiteX163" fmla="*/ 2129299 w 2129299"/>
              <a:gd name="connsiteY163" fmla="*/ 2702482 h 7983147"/>
              <a:gd name="connsiteX164" fmla="*/ 2129299 w 2129299"/>
              <a:gd name="connsiteY164" fmla="*/ 2703061 h 7983147"/>
              <a:gd name="connsiteX165" fmla="*/ 2129299 w 2129299"/>
              <a:gd name="connsiteY165" fmla="*/ 2786891 h 7983147"/>
              <a:gd name="connsiteX166" fmla="*/ 2129299 w 2129299"/>
              <a:gd name="connsiteY166" fmla="*/ 3291450 h 7983147"/>
              <a:gd name="connsiteX167" fmla="*/ 2129299 w 2129299"/>
              <a:gd name="connsiteY167" fmla="*/ 3475199 h 7983147"/>
              <a:gd name="connsiteX168" fmla="*/ 2129299 w 2129299"/>
              <a:gd name="connsiteY168" fmla="*/ 3669127 h 7983147"/>
              <a:gd name="connsiteX169" fmla="*/ 2129299 w 2129299"/>
              <a:gd name="connsiteY169" fmla="*/ 3816082 h 7983147"/>
              <a:gd name="connsiteX170" fmla="*/ 2129299 w 2129299"/>
              <a:gd name="connsiteY170" fmla="*/ 4386737 h 7983147"/>
              <a:gd name="connsiteX171" fmla="*/ 2129299 w 2129299"/>
              <a:gd name="connsiteY171" fmla="*/ 4441265 h 7983147"/>
              <a:gd name="connsiteX172" fmla="*/ 2129299 w 2129299"/>
              <a:gd name="connsiteY172" fmla="*/ 4535392 h 7983147"/>
              <a:gd name="connsiteX173" fmla="*/ 2129299 w 2129299"/>
              <a:gd name="connsiteY173" fmla="*/ 4588220 h 7983147"/>
              <a:gd name="connsiteX174" fmla="*/ 2129299 w 2129299"/>
              <a:gd name="connsiteY174" fmla="*/ 4633405 h 7983147"/>
              <a:gd name="connsiteX175" fmla="*/ 2129299 w 2129299"/>
              <a:gd name="connsiteY175" fmla="*/ 5158875 h 7983147"/>
              <a:gd name="connsiteX176" fmla="*/ 2129299 w 2129299"/>
              <a:gd name="connsiteY176" fmla="*/ 5280665 h 7983147"/>
              <a:gd name="connsiteX177" fmla="*/ 2129299 w 2129299"/>
              <a:gd name="connsiteY177" fmla="*/ 5307530 h 7983147"/>
              <a:gd name="connsiteX178" fmla="*/ 2129299 w 2129299"/>
              <a:gd name="connsiteY178" fmla="*/ 5405543 h 7983147"/>
              <a:gd name="connsiteX179" fmla="*/ 2129299 w 2129299"/>
              <a:gd name="connsiteY179" fmla="*/ 5599471 h 7983147"/>
              <a:gd name="connsiteX180" fmla="*/ 2129299 w 2129299"/>
              <a:gd name="connsiteY180" fmla="*/ 5746426 h 7983147"/>
              <a:gd name="connsiteX181" fmla="*/ 2129299 w 2129299"/>
              <a:gd name="connsiteY181" fmla="*/ 6052803 h 7983147"/>
              <a:gd name="connsiteX182" fmla="*/ 2129299 w 2129299"/>
              <a:gd name="connsiteY182" fmla="*/ 6317081 h 7983147"/>
              <a:gd name="connsiteX183" fmla="*/ 2129299 w 2129299"/>
              <a:gd name="connsiteY183" fmla="*/ 6371609 h 7983147"/>
              <a:gd name="connsiteX184" fmla="*/ 2129299 w 2129299"/>
              <a:gd name="connsiteY184" fmla="*/ 6465736 h 7983147"/>
              <a:gd name="connsiteX185" fmla="*/ 2129299 w 2129299"/>
              <a:gd name="connsiteY185" fmla="*/ 6518564 h 7983147"/>
              <a:gd name="connsiteX186" fmla="*/ 2129299 w 2129299"/>
              <a:gd name="connsiteY186" fmla="*/ 7089219 h 7983147"/>
              <a:gd name="connsiteX187" fmla="*/ 2129299 w 2129299"/>
              <a:gd name="connsiteY187" fmla="*/ 7211009 h 7983147"/>
              <a:gd name="connsiteX188" fmla="*/ 2129299 w 2129299"/>
              <a:gd name="connsiteY188" fmla="*/ 7237874 h 7983147"/>
              <a:gd name="connsiteX189" fmla="*/ 2129299 w 2129299"/>
              <a:gd name="connsiteY189" fmla="*/ 7983147 h 7983147"/>
              <a:gd name="connsiteX190" fmla="*/ 2062103 w 2129299"/>
              <a:gd name="connsiteY190" fmla="*/ 7983147 h 7983147"/>
              <a:gd name="connsiteX191" fmla="*/ 1572455 w 2129299"/>
              <a:gd name="connsiteY191" fmla="*/ 7983147 h 7983147"/>
              <a:gd name="connsiteX192" fmla="*/ 1419221 w 2129299"/>
              <a:gd name="connsiteY192" fmla="*/ 7983147 h 7983147"/>
              <a:gd name="connsiteX193" fmla="*/ 929573 w 2129299"/>
              <a:gd name="connsiteY193" fmla="*/ 7983147 h 7983147"/>
              <a:gd name="connsiteX194" fmla="*/ 855090 w 2129299"/>
              <a:gd name="connsiteY194" fmla="*/ 7983147 h 7983147"/>
              <a:gd name="connsiteX195" fmla="*/ 365443 w 2129299"/>
              <a:gd name="connsiteY195" fmla="*/ 7983147 h 7983147"/>
              <a:gd name="connsiteX196" fmla="*/ 0 w 2129299"/>
              <a:gd name="connsiteY196" fmla="*/ 7559990 h 7983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Lst>
            <a:rect l="l" t="t" r="r" b="b"/>
            <a:pathLst>
              <a:path w="2129299" h="7983147">
                <a:moveTo>
                  <a:pt x="0" y="7559990"/>
                </a:moveTo>
                <a:lnTo>
                  <a:pt x="0" y="7087072"/>
                </a:lnTo>
                <a:lnTo>
                  <a:pt x="0" y="6965538"/>
                </a:lnTo>
                <a:lnTo>
                  <a:pt x="0" y="6787852"/>
                </a:lnTo>
                <a:lnTo>
                  <a:pt x="0" y="6775535"/>
                </a:lnTo>
                <a:lnTo>
                  <a:pt x="0" y="6492622"/>
                </a:lnTo>
                <a:lnTo>
                  <a:pt x="0" y="6314934"/>
                </a:lnTo>
                <a:lnTo>
                  <a:pt x="0" y="6302617"/>
                </a:lnTo>
                <a:lnTo>
                  <a:pt x="0" y="6193400"/>
                </a:lnTo>
                <a:lnTo>
                  <a:pt x="0" y="6181084"/>
                </a:lnTo>
                <a:lnTo>
                  <a:pt x="0" y="6003397"/>
                </a:lnTo>
                <a:lnTo>
                  <a:pt x="0" y="5720484"/>
                </a:lnTo>
                <a:lnTo>
                  <a:pt x="0" y="5708166"/>
                </a:lnTo>
                <a:lnTo>
                  <a:pt x="0" y="5629646"/>
                </a:lnTo>
                <a:lnTo>
                  <a:pt x="0" y="5530479"/>
                </a:lnTo>
                <a:lnTo>
                  <a:pt x="0" y="5408946"/>
                </a:lnTo>
                <a:lnTo>
                  <a:pt x="0" y="5256477"/>
                </a:lnTo>
                <a:lnTo>
                  <a:pt x="0" y="5256475"/>
                </a:lnTo>
                <a:lnTo>
                  <a:pt x="0" y="5156728"/>
                </a:lnTo>
                <a:lnTo>
                  <a:pt x="0" y="5035194"/>
                </a:lnTo>
                <a:lnTo>
                  <a:pt x="0" y="5017004"/>
                </a:lnTo>
                <a:lnTo>
                  <a:pt x="0" y="4936028"/>
                </a:lnTo>
                <a:lnTo>
                  <a:pt x="0" y="4857508"/>
                </a:lnTo>
                <a:lnTo>
                  <a:pt x="0" y="4845191"/>
                </a:lnTo>
                <a:lnTo>
                  <a:pt x="0" y="4783561"/>
                </a:lnTo>
                <a:lnTo>
                  <a:pt x="0" y="4783556"/>
                </a:lnTo>
                <a:lnTo>
                  <a:pt x="0" y="4662028"/>
                </a:lnTo>
                <a:lnTo>
                  <a:pt x="0" y="4662026"/>
                </a:lnTo>
                <a:lnTo>
                  <a:pt x="0" y="4562278"/>
                </a:lnTo>
                <a:lnTo>
                  <a:pt x="0" y="4544086"/>
                </a:lnTo>
                <a:lnTo>
                  <a:pt x="0" y="4484339"/>
                </a:lnTo>
                <a:lnTo>
                  <a:pt x="0" y="4484337"/>
                </a:lnTo>
                <a:lnTo>
                  <a:pt x="0" y="4472024"/>
                </a:lnTo>
                <a:lnTo>
                  <a:pt x="0" y="4472021"/>
                </a:lnTo>
                <a:lnTo>
                  <a:pt x="0" y="4422552"/>
                </a:lnTo>
                <a:lnTo>
                  <a:pt x="0" y="4384590"/>
                </a:lnTo>
                <a:lnTo>
                  <a:pt x="0" y="4372273"/>
                </a:lnTo>
                <a:lnTo>
                  <a:pt x="0" y="4263056"/>
                </a:lnTo>
                <a:lnTo>
                  <a:pt x="0" y="4250740"/>
                </a:lnTo>
                <a:lnTo>
                  <a:pt x="0" y="4244866"/>
                </a:lnTo>
                <a:lnTo>
                  <a:pt x="0" y="4232549"/>
                </a:lnTo>
                <a:lnTo>
                  <a:pt x="0" y="4189110"/>
                </a:lnTo>
                <a:lnTo>
                  <a:pt x="0" y="4189108"/>
                </a:lnTo>
                <a:lnTo>
                  <a:pt x="0" y="4073053"/>
                </a:lnTo>
                <a:lnTo>
                  <a:pt x="0" y="4011423"/>
                </a:lnTo>
                <a:lnTo>
                  <a:pt x="0" y="4011418"/>
                </a:lnTo>
                <a:lnTo>
                  <a:pt x="0" y="3999106"/>
                </a:lnTo>
                <a:lnTo>
                  <a:pt x="0" y="3999104"/>
                </a:lnTo>
                <a:lnTo>
                  <a:pt x="0" y="3949635"/>
                </a:lnTo>
                <a:lnTo>
                  <a:pt x="0" y="3889890"/>
                </a:lnTo>
                <a:lnTo>
                  <a:pt x="0" y="3889888"/>
                </a:lnTo>
                <a:lnTo>
                  <a:pt x="0" y="3877574"/>
                </a:lnTo>
                <a:lnTo>
                  <a:pt x="0" y="3877571"/>
                </a:lnTo>
                <a:lnTo>
                  <a:pt x="0" y="3790140"/>
                </a:lnTo>
                <a:lnTo>
                  <a:pt x="0" y="3777822"/>
                </a:lnTo>
                <a:lnTo>
                  <a:pt x="0" y="3771948"/>
                </a:lnTo>
                <a:lnTo>
                  <a:pt x="0" y="3759631"/>
                </a:lnTo>
                <a:lnTo>
                  <a:pt x="0" y="3699886"/>
                </a:lnTo>
                <a:lnTo>
                  <a:pt x="0" y="3699883"/>
                </a:lnTo>
                <a:lnTo>
                  <a:pt x="0" y="3650414"/>
                </a:lnTo>
                <a:lnTo>
                  <a:pt x="0" y="3638099"/>
                </a:lnTo>
                <a:lnTo>
                  <a:pt x="0" y="3636592"/>
                </a:lnTo>
                <a:lnTo>
                  <a:pt x="0" y="3600135"/>
                </a:lnTo>
                <a:lnTo>
                  <a:pt x="0" y="3478602"/>
                </a:lnTo>
                <a:lnTo>
                  <a:pt x="0" y="3460411"/>
                </a:lnTo>
                <a:lnTo>
                  <a:pt x="0" y="3416972"/>
                </a:lnTo>
                <a:lnTo>
                  <a:pt x="0" y="3416970"/>
                </a:lnTo>
                <a:lnTo>
                  <a:pt x="0" y="3404656"/>
                </a:lnTo>
                <a:lnTo>
                  <a:pt x="0" y="3404654"/>
                </a:lnTo>
                <a:lnTo>
                  <a:pt x="0" y="3354004"/>
                </a:lnTo>
                <a:lnTo>
                  <a:pt x="0" y="3326133"/>
                </a:lnTo>
                <a:lnTo>
                  <a:pt x="0" y="3326131"/>
                </a:lnTo>
                <a:lnTo>
                  <a:pt x="0" y="3226968"/>
                </a:lnTo>
                <a:lnTo>
                  <a:pt x="0" y="3226966"/>
                </a:lnTo>
                <a:lnTo>
                  <a:pt x="0" y="3177497"/>
                </a:lnTo>
                <a:lnTo>
                  <a:pt x="0" y="3165181"/>
                </a:lnTo>
                <a:lnTo>
                  <a:pt x="0" y="3105436"/>
                </a:lnTo>
                <a:lnTo>
                  <a:pt x="0" y="3105433"/>
                </a:lnTo>
                <a:lnTo>
                  <a:pt x="0" y="3086660"/>
                </a:lnTo>
                <a:lnTo>
                  <a:pt x="0" y="3005684"/>
                </a:lnTo>
                <a:lnTo>
                  <a:pt x="0" y="2987493"/>
                </a:lnTo>
                <a:lnTo>
                  <a:pt x="0" y="2865961"/>
                </a:lnTo>
                <a:lnTo>
                  <a:pt x="0" y="2864454"/>
                </a:lnTo>
                <a:lnTo>
                  <a:pt x="0" y="2853217"/>
                </a:lnTo>
                <a:lnTo>
                  <a:pt x="0" y="2853212"/>
                </a:lnTo>
                <a:lnTo>
                  <a:pt x="0" y="2731684"/>
                </a:lnTo>
                <a:lnTo>
                  <a:pt x="0" y="2731682"/>
                </a:lnTo>
                <a:lnTo>
                  <a:pt x="0" y="2713492"/>
                </a:lnTo>
                <a:lnTo>
                  <a:pt x="0" y="2713490"/>
                </a:lnTo>
                <a:lnTo>
                  <a:pt x="0" y="2702482"/>
                </a:lnTo>
                <a:lnTo>
                  <a:pt x="0" y="2632518"/>
                </a:lnTo>
                <a:lnTo>
                  <a:pt x="0" y="2632516"/>
                </a:lnTo>
                <a:lnTo>
                  <a:pt x="0" y="2613742"/>
                </a:lnTo>
                <a:lnTo>
                  <a:pt x="0" y="2581866"/>
                </a:lnTo>
                <a:lnTo>
                  <a:pt x="0" y="2553995"/>
                </a:lnTo>
                <a:lnTo>
                  <a:pt x="0" y="2553993"/>
                </a:lnTo>
                <a:lnTo>
                  <a:pt x="0" y="2541680"/>
                </a:lnTo>
                <a:lnTo>
                  <a:pt x="0" y="2541677"/>
                </a:lnTo>
                <a:lnTo>
                  <a:pt x="0" y="2492208"/>
                </a:lnTo>
                <a:lnTo>
                  <a:pt x="0" y="2393043"/>
                </a:lnTo>
                <a:lnTo>
                  <a:pt x="0" y="2314522"/>
                </a:lnTo>
                <a:lnTo>
                  <a:pt x="0" y="2302205"/>
                </a:lnTo>
                <a:lnTo>
                  <a:pt x="0" y="2258766"/>
                </a:lnTo>
                <a:lnTo>
                  <a:pt x="0" y="2258764"/>
                </a:lnTo>
                <a:lnTo>
                  <a:pt x="0" y="2081079"/>
                </a:lnTo>
                <a:lnTo>
                  <a:pt x="0" y="2081074"/>
                </a:lnTo>
                <a:lnTo>
                  <a:pt x="0" y="2068762"/>
                </a:lnTo>
                <a:lnTo>
                  <a:pt x="0" y="2068760"/>
                </a:lnTo>
                <a:lnTo>
                  <a:pt x="0" y="2019291"/>
                </a:lnTo>
                <a:lnTo>
                  <a:pt x="0" y="1959546"/>
                </a:lnTo>
                <a:lnTo>
                  <a:pt x="0" y="1959544"/>
                </a:lnTo>
                <a:lnTo>
                  <a:pt x="0" y="1947230"/>
                </a:lnTo>
                <a:lnTo>
                  <a:pt x="0" y="1947227"/>
                </a:lnTo>
                <a:lnTo>
                  <a:pt x="0" y="1941354"/>
                </a:lnTo>
                <a:lnTo>
                  <a:pt x="0" y="1941352"/>
                </a:lnTo>
                <a:lnTo>
                  <a:pt x="0" y="1930344"/>
                </a:lnTo>
                <a:lnTo>
                  <a:pt x="0" y="1841604"/>
                </a:lnTo>
                <a:lnTo>
                  <a:pt x="0" y="1829287"/>
                </a:lnTo>
                <a:lnTo>
                  <a:pt x="0" y="1769542"/>
                </a:lnTo>
                <a:lnTo>
                  <a:pt x="0" y="1769539"/>
                </a:lnTo>
                <a:lnTo>
                  <a:pt x="0" y="1720070"/>
                </a:lnTo>
                <a:lnTo>
                  <a:pt x="0" y="1707755"/>
                </a:lnTo>
                <a:lnTo>
                  <a:pt x="0" y="1706248"/>
                </a:lnTo>
                <a:lnTo>
                  <a:pt x="0" y="1530067"/>
                </a:lnTo>
                <a:lnTo>
                  <a:pt x="0" y="1486628"/>
                </a:lnTo>
                <a:lnTo>
                  <a:pt x="0" y="1486626"/>
                </a:lnTo>
                <a:lnTo>
                  <a:pt x="0" y="1474312"/>
                </a:lnTo>
                <a:lnTo>
                  <a:pt x="0" y="1474310"/>
                </a:lnTo>
                <a:lnTo>
                  <a:pt x="0" y="1423660"/>
                </a:lnTo>
                <a:lnTo>
                  <a:pt x="0" y="1296624"/>
                </a:lnTo>
                <a:lnTo>
                  <a:pt x="0" y="1296622"/>
                </a:lnTo>
                <a:lnTo>
                  <a:pt x="0" y="1247153"/>
                </a:lnTo>
                <a:lnTo>
                  <a:pt x="0" y="1234837"/>
                </a:lnTo>
                <a:lnTo>
                  <a:pt x="0" y="1175092"/>
                </a:lnTo>
                <a:lnTo>
                  <a:pt x="0" y="1175089"/>
                </a:lnTo>
                <a:lnTo>
                  <a:pt x="0" y="1057149"/>
                </a:lnTo>
                <a:lnTo>
                  <a:pt x="0" y="935617"/>
                </a:lnTo>
                <a:lnTo>
                  <a:pt x="0" y="934110"/>
                </a:lnTo>
                <a:lnTo>
                  <a:pt x="0" y="783148"/>
                </a:lnTo>
                <a:lnTo>
                  <a:pt x="0" y="783146"/>
                </a:lnTo>
                <a:lnTo>
                  <a:pt x="0" y="772138"/>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772138"/>
                </a:lnTo>
                <a:lnTo>
                  <a:pt x="2129299" y="856547"/>
                </a:lnTo>
                <a:lnTo>
                  <a:pt x="2129299" y="1361106"/>
                </a:lnTo>
                <a:lnTo>
                  <a:pt x="2129299" y="1930344"/>
                </a:lnTo>
                <a:lnTo>
                  <a:pt x="2129299" y="2014753"/>
                </a:lnTo>
                <a:lnTo>
                  <a:pt x="2129299" y="2519312"/>
                </a:lnTo>
                <a:lnTo>
                  <a:pt x="2129299" y="2702482"/>
                </a:lnTo>
                <a:lnTo>
                  <a:pt x="2129299" y="2703061"/>
                </a:lnTo>
                <a:lnTo>
                  <a:pt x="2129299" y="2786891"/>
                </a:lnTo>
                <a:lnTo>
                  <a:pt x="2129299" y="3291450"/>
                </a:lnTo>
                <a:lnTo>
                  <a:pt x="2129299" y="3475199"/>
                </a:lnTo>
                <a:lnTo>
                  <a:pt x="2129299" y="3669127"/>
                </a:lnTo>
                <a:lnTo>
                  <a:pt x="2129299" y="3816082"/>
                </a:lnTo>
                <a:lnTo>
                  <a:pt x="2129299" y="4386737"/>
                </a:lnTo>
                <a:lnTo>
                  <a:pt x="2129299" y="4441265"/>
                </a:lnTo>
                <a:lnTo>
                  <a:pt x="2129299" y="4535392"/>
                </a:lnTo>
                <a:lnTo>
                  <a:pt x="2129299" y="4588220"/>
                </a:lnTo>
                <a:lnTo>
                  <a:pt x="2129299" y="4633405"/>
                </a:lnTo>
                <a:lnTo>
                  <a:pt x="2129299" y="5158875"/>
                </a:lnTo>
                <a:lnTo>
                  <a:pt x="2129299" y="5280665"/>
                </a:lnTo>
                <a:lnTo>
                  <a:pt x="2129299" y="5307530"/>
                </a:lnTo>
                <a:lnTo>
                  <a:pt x="2129299" y="5405543"/>
                </a:lnTo>
                <a:lnTo>
                  <a:pt x="2129299" y="5599471"/>
                </a:lnTo>
                <a:lnTo>
                  <a:pt x="2129299" y="5746426"/>
                </a:lnTo>
                <a:lnTo>
                  <a:pt x="2129299" y="6052803"/>
                </a:lnTo>
                <a:lnTo>
                  <a:pt x="2129299" y="6317081"/>
                </a:lnTo>
                <a:lnTo>
                  <a:pt x="2129299" y="6371609"/>
                </a:lnTo>
                <a:lnTo>
                  <a:pt x="2129299" y="6465736"/>
                </a:lnTo>
                <a:lnTo>
                  <a:pt x="2129299" y="6518564"/>
                </a:lnTo>
                <a:lnTo>
                  <a:pt x="2129299" y="7089219"/>
                </a:lnTo>
                <a:lnTo>
                  <a:pt x="2129299" y="7211009"/>
                </a:lnTo>
                <a:lnTo>
                  <a:pt x="2129299" y="7237874"/>
                </a:lnTo>
                <a:lnTo>
                  <a:pt x="2129299" y="7983147"/>
                </a:lnTo>
                <a:lnTo>
                  <a:pt x="2062103" y="7983147"/>
                </a:lnTo>
                <a:lnTo>
                  <a:pt x="1572455" y="7983147"/>
                </a:lnTo>
                <a:lnTo>
                  <a:pt x="1419221" y="7983147"/>
                </a:lnTo>
                <a:lnTo>
                  <a:pt x="929573" y="7983147"/>
                </a:lnTo>
                <a:lnTo>
                  <a:pt x="855090" y="7983147"/>
                </a:lnTo>
                <a:lnTo>
                  <a:pt x="365443" y="7983147"/>
                </a:lnTo>
                <a:cubicBezTo>
                  <a:pt x="164152" y="7983147"/>
                  <a:pt x="0" y="7794458"/>
                  <a:pt x="0" y="7559990"/>
                </a:cubicBezTo>
                <a:close/>
              </a:path>
            </a:pathLst>
          </a:custGeom>
          <a:noFill/>
          <a:ln w="24491" cap="flat">
            <a:solidFill>
              <a:srgbClr val="EC7C69"/>
            </a:solidFill>
            <a:prstDash val="solid"/>
            <a:miter/>
          </a:ln>
        </p:spPr>
        <p:txBody>
          <a:bodyPr wrap="square" rtlCol="0" anchor="ctr">
            <a:noAutofit/>
          </a:bodyPr>
          <a:lstStyle/>
          <a:p>
            <a:endParaRPr lang="en-US"/>
          </a:p>
        </p:txBody>
      </p:sp>
      <p:pic>
        <p:nvPicPr>
          <p:cNvPr id="52" name="Picture 51">
            <a:extLst>
              <a:ext uri="{FF2B5EF4-FFF2-40B4-BE49-F238E27FC236}">
                <a16:creationId xmlns:a16="http://schemas.microsoft.com/office/drawing/2014/main" id="{87ED6E45-24DE-AB93-B73E-AB4EAECFAE4C}"/>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Lst>
          </a:blip>
          <a:stretch>
            <a:fillRect/>
          </a:stretch>
        </p:blipFill>
        <p:spPr>
          <a:xfrm>
            <a:off x="3218304" y="5298558"/>
            <a:ext cx="793523" cy="789905"/>
          </a:xfrm>
          <a:prstGeom prst="ellipse">
            <a:avLst/>
          </a:prstGeom>
        </p:spPr>
      </p:pic>
    </p:spTree>
    <p:extLst>
      <p:ext uri="{BB962C8B-B14F-4D97-AF65-F5344CB8AC3E}">
        <p14:creationId xmlns:p14="http://schemas.microsoft.com/office/powerpoint/2010/main" val="22978376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FF235-CA2C-905D-DAE9-B03ECF83A204}"/>
            </a:ext>
          </a:extLst>
        </p:cNvPr>
        <p:cNvGrpSpPr/>
        <p:nvPr/>
      </p:nvGrpSpPr>
      <p:grpSpPr>
        <a:xfrm>
          <a:off x="0" y="0"/>
          <a:ext cx="0" cy="0"/>
          <a:chOff x="0" y="0"/>
          <a:chExt cx="0" cy="0"/>
        </a:xfrm>
      </p:grpSpPr>
      <p:sp>
        <p:nvSpPr>
          <p:cNvPr id="18" name="Text Placeholder 4">
            <a:extLst>
              <a:ext uri="{FF2B5EF4-FFF2-40B4-BE49-F238E27FC236}">
                <a16:creationId xmlns:a16="http://schemas.microsoft.com/office/drawing/2014/main" id="{79644100-54C6-6B20-6BB8-07149FE3520A}"/>
              </a:ext>
            </a:extLst>
          </p:cNvPr>
          <p:cNvSpPr>
            <a:spLocks noGrp="1"/>
          </p:cNvSpPr>
          <p:nvPr>
            <p:ph type="body" sz="quarter" idx="18"/>
          </p:nvPr>
        </p:nvSpPr>
        <p:spPr>
          <a:xfrm>
            <a:off x="423359" y="2016882"/>
            <a:ext cx="2467326" cy="1049221"/>
          </a:xfrm>
        </p:spPr>
        <p:txBody>
          <a:bodyPr/>
          <a:lstStyle/>
          <a:p>
            <a:pPr>
              <a:lnSpc>
                <a:spcPts val="3740"/>
              </a:lnSpc>
            </a:pPr>
            <a:r>
              <a:rPr lang="en-US" sz="4400" b="1" dirty="0"/>
              <a:t>Growing Tend</a:t>
            </a:r>
          </a:p>
        </p:txBody>
      </p:sp>
      <p:sp>
        <p:nvSpPr>
          <p:cNvPr id="19" name="Text Placeholder 5">
            <a:extLst>
              <a:ext uri="{FF2B5EF4-FFF2-40B4-BE49-F238E27FC236}">
                <a16:creationId xmlns:a16="http://schemas.microsoft.com/office/drawing/2014/main" id="{9FDB3AB2-E31B-0BB5-BC7F-208BEF915898}"/>
              </a:ext>
            </a:extLst>
          </p:cNvPr>
          <p:cNvSpPr>
            <a:spLocks noGrp="1"/>
          </p:cNvSpPr>
          <p:nvPr>
            <p:ph type="body" sz="quarter" idx="19"/>
          </p:nvPr>
        </p:nvSpPr>
        <p:spPr>
          <a:xfrm>
            <a:off x="423358" y="941779"/>
            <a:ext cx="1197303" cy="385564"/>
          </a:xfrm>
        </p:spPr>
        <p:txBody>
          <a:bodyPr/>
          <a:lstStyle/>
          <a:p>
            <a:r>
              <a:rPr lang="en-US" dirty="0"/>
              <a:t>05</a:t>
            </a:r>
          </a:p>
        </p:txBody>
      </p:sp>
      <p:sp>
        <p:nvSpPr>
          <p:cNvPr id="20" name="Text Placeholder 6">
            <a:extLst>
              <a:ext uri="{FF2B5EF4-FFF2-40B4-BE49-F238E27FC236}">
                <a16:creationId xmlns:a16="http://schemas.microsoft.com/office/drawing/2014/main" id="{350AC600-2B40-FA24-0D7D-02BBC3457F13}"/>
              </a:ext>
            </a:extLst>
          </p:cNvPr>
          <p:cNvSpPr>
            <a:spLocks noGrp="1"/>
          </p:cNvSpPr>
          <p:nvPr>
            <p:ph type="body" sz="quarter" idx="16"/>
          </p:nvPr>
        </p:nvSpPr>
        <p:spPr>
          <a:xfrm>
            <a:off x="4055218" y="539952"/>
            <a:ext cx="6688982" cy="803654"/>
          </a:xfrm>
          <a:prstGeom prst="rect">
            <a:avLst/>
          </a:prstGeom>
        </p:spPr>
        <p:txBody>
          <a:bodyPr/>
          <a:lstStyle/>
          <a:p>
            <a:pPr>
              <a:lnSpc>
                <a:spcPts val="2960"/>
              </a:lnSpc>
            </a:pPr>
            <a:r>
              <a:rPr lang="en-GB" sz="3600" dirty="0">
                <a:solidFill>
                  <a:srgbClr val="EC7C69"/>
                </a:solidFill>
              </a:rPr>
              <a:t>Positive Impact on the Local Community and Economy</a:t>
            </a:r>
          </a:p>
          <a:p>
            <a:pPr>
              <a:lnSpc>
                <a:spcPts val="2960"/>
              </a:lnSpc>
            </a:pPr>
            <a:endParaRPr lang="en-GB" sz="3600" dirty="0">
              <a:solidFill>
                <a:srgbClr val="EC7C69"/>
              </a:solidFill>
            </a:endParaRPr>
          </a:p>
        </p:txBody>
      </p:sp>
      <p:sp>
        <p:nvSpPr>
          <p:cNvPr id="21" name="Text Placeholder 3">
            <a:extLst>
              <a:ext uri="{FF2B5EF4-FFF2-40B4-BE49-F238E27FC236}">
                <a16:creationId xmlns:a16="http://schemas.microsoft.com/office/drawing/2014/main" id="{92A5E1F1-29A4-A1F6-EF88-489AA2950C35}"/>
              </a:ext>
            </a:extLst>
          </p:cNvPr>
          <p:cNvSpPr>
            <a:spLocks noGrp="1"/>
          </p:cNvSpPr>
          <p:nvPr>
            <p:ph type="body" sz="quarter" idx="21"/>
          </p:nvPr>
        </p:nvSpPr>
        <p:spPr>
          <a:xfrm>
            <a:off x="4055218" y="2243245"/>
            <a:ext cx="7032802" cy="3773184"/>
          </a:xfrm>
          <a:prstGeom prst="rect">
            <a:avLst/>
          </a:prstGeom>
        </p:spPr>
        <p:txBody>
          <a:bodyPr lIns="91440" tIns="45720" rIns="91440" bIns="45720" anchor="t"/>
          <a:lstStyle/>
          <a:p>
            <a:pPr>
              <a:lnSpc>
                <a:spcPts val="2380"/>
              </a:lnSpc>
            </a:pPr>
            <a:r>
              <a:rPr lang="en-US" dirty="0"/>
              <a:t>To contribute meaningfully to </a:t>
            </a:r>
            <a:r>
              <a:rPr lang="en-US" b="1" dirty="0"/>
              <a:t>local economic development</a:t>
            </a:r>
            <a:r>
              <a:rPr lang="en-US" dirty="0"/>
              <a:t>, your business should embrace the principles of </a:t>
            </a:r>
            <a:r>
              <a:rPr lang="en-US" b="1" dirty="0"/>
              <a:t>balanced tourism growth</a:t>
            </a:r>
            <a:r>
              <a:rPr lang="en-US" dirty="0"/>
              <a:t>. This involves actively </a:t>
            </a:r>
            <a:r>
              <a:rPr lang="en-US" b="1" dirty="0"/>
              <a:t>supporting local entrepreneurship</a:t>
            </a:r>
            <a:r>
              <a:rPr lang="en-US" dirty="0"/>
              <a:t>, small and medium-sized enterprises (SMEs), and </a:t>
            </a:r>
            <a:r>
              <a:rPr lang="en-US" b="1" dirty="0"/>
              <a:t>job creation </a:t>
            </a:r>
            <a:r>
              <a:rPr lang="en-US" dirty="0"/>
              <a:t>within the community. </a:t>
            </a:r>
          </a:p>
          <a:p>
            <a:pPr>
              <a:lnSpc>
                <a:spcPts val="2380"/>
              </a:lnSpc>
            </a:pPr>
            <a:endParaRPr lang="en-US" dirty="0"/>
          </a:p>
          <a:p>
            <a:pPr>
              <a:lnSpc>
                <a:spcPts val="2380"/>
              </a:lnSpc>
            </a:pPr>
            <a:r>
              <a:rPr lang="en-US" dirty="0"/>
              <a:t>When </a:t>
            </a:r>
            <a:r>
              <a:rPr lang="en-US" b="1" dirty="0"/>
              <a:t>tourism-generated revenue is reinvested </a:t>
            </a:r>
            <a:r>
              <a:rPr lang="en-US" dirty="0"/>
              <a:t>in local infrastructure, community initiatives, and the preservation of cultural heritage sites, it ensures that the benefits of tourism are shared equitably and sustainably.</a:t>
            </a:r>
          </a:p>
        </p:txBody>
      </p:sp>
      <p:sp>
        <p:nvSpPr>
          <p:cNvPr id="22" name="Slide Number Placeholder 5">
            <a:extLst>
              <a:ext uri="{FF2B5EF4-FFF2-40B4-BE49-F238E27FC236}">
                <a16:creationId xmlns:a16="http://schemas.microsoft.com/office/drawing/2014/main" id="{95862D53-5996-510D-8558-07876794C32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73</a:t>
            </a:fld>
            <a:endParaRPr lang="fr-CA" sz="1200" dirty="0"/>
          </a:p>
        </p:txBody>
      </p:sp>
      <p:grpSp>
        <p:nvGrpSpPr>
          <p:cNvPr id="30" name="Graphic 503">
            <a:extLst>
              <a:ext uri="{FF2B5EF4-FFF2-40B4-BE49-F238E27FC236}">
                <a16:creationId xmlns:a16="http://schemas.microsoft.com/office/drawing/2014/main" id="{B60AB263-26D2-4529-1B7D-4117E8172A83}"/>
              </a:ext>
            </a:extLst>
          </p:cNvPr>
          <p:cNvGrpSpPr/>
          <p:nvPr/>
        </p:nvGrpSpPr>
        <p:grpSpPr>
          <a:xfrm>
            <a:off x="926821" y="4718516"/>
            <a:ext cx="1174633" cy="1297913"/>
            <a:chOff x="12846663" y="3911411"/>
            <a:chExt cx="1023375" cy="1130779"/>
          </a:xfrm>
          <a:noFill/>
        </p:grpSpPr>
        <p:grpSp>
          <p:nvGrpSpPr>
            <p:cNvPr id="31" name="Graphic 503">
              <a:extLst>
                <a:ext uri="{FF2B5EF4-FFF2-40B4-BE49-F238E27FC236}">
                  <a16:creationId xmlns:a16="http://schemas.microsoft.com/office/drawing/2014/main" id="{42783156-CED1-6145-A8AC-5DD99DC48B5B}"/>
                </a:ext>
              </a:extLst>
            </p:cNvPr>
            <p:cNvGrpSpPr/>
            <p:nvPr/>
          </p:nvGrpSpPr>
          <p:grpSpPr>
            <a:xfrm>
              <a:off x="12846663" y="4242607"/>
              <a:ext cx="1023375" cy="799582"/>
              <a:chOff x="12846663" y="4242607"/>
              <a:chExt cx="1023375" cy="799582"/>
            </a:xfrm>
            <a:grpFill/>
          </p:grpSpPr>
          <p:grpSp>
            <p:nvGrpSpPr>
              <p:cNvPr id="42" name="Graphic 503">
                <a:extLst>
                  <a:ext uri="{FF2B5EF4-FFF2-40B4-BE49-F238E27FC236}">
                    <a16:creationId xmlns:a16="http://schemas.microsoft.com/office/drawing/2014/main" id="{72219A11-8DFB-DFAD-5728-2C6396E5D952}"/>
                  </a:ext>
                </a:extLst>
              </p:cNvPr>
              <p:cNvGrpSpPr/>
              <p:nvPr/>
            </p:nvGrpSpPr>
            <p:grpSpPr>
              <a:xfrm>
                <a:off x="13409519" y="4242607"/>
                <a:ext cx="460518" cy="799582"/>
                <a:chOff x="13409519" y="4242607"/>
                <a:chExt cx="460518" cy="799582"/>
              </a:xfrm>
              <a:grpFill/>
            </p:grpSpPr>
            <p:sp>
              <p:nvSpPr>
                <p:cNvPr id="47" name="Freeform 1185">
                  <a:extLst>
                    <a:ext uri="{FF2B5EF4-FFF2-40B4-BE49-F238E27FC236}">
                      <a16:creationId xmlns:a16="http://schemas.microsoft.com/office/drawing/2014/main" id="{E5B78678-10F5-E9C9-6586-1D11AFDD9AD7}"/>
                    </a:ext>
                  </a:extLst>
                </p:cNvPr>
                <p:cNvSpPr/>
                <p:nvPr/>
              </p:nvSpPr>
              <p:spPr>
                <a:xfrm>
                  <a:off x="13423395" y="4242607"/>
                  <a:ext cx="446643" cy="674307"/>
                </a:xfrm>
                <a:custGeom>
                  <a:avLst/>
                  <a:gdLst>
                    <a:gd name="connsiteX0" fmla="*/ 220510 w 446643"/>
                    <a:gd name="connsiteY0" fmla="*/ 674307 h 674307"/>
                    <a:gd name="connsiteX1" fmla="*/ 430137 w 446643"/>
                    <a:gd name="connsiteY1" fmla="*/ 463317 h 674307"/>
                    <a:gd name="connsiteX2" fmla="*/ 446643 w 446643"/>
                    <a:gd name="connsiteY2" fmla="*/ 425404 h 674307"/>
                    <a:gd name="connsiteX3" fmla="*/ 446643 w 446643"/>
                    <a:gd name="connsiteY3" fmla="*/ 29796 h 674307"/>
                    <a:gd name="connsiteX4" fmla="*/ 415282 w 446643"/>
                    <a:gd name="connsiteY4" fmla="*/ 126 h 674307"/>
                    <a:gd name="connsiteX5" fmla="*/ 334402 w 446643"/>
                    <a:gd name="connsiteY5" fmla="*/ 112214 h 674307"/>
                    <a:gd name="connsiteX6" fmla="*/ 306342 w 446643"/>
                    <a:gd name="connsiteY6" fmla="*/ 331447 h 674307"/>
                    <a:gd name="connsiteX7" fmla="*/ 240317 w 446643"/>
                    <a:gd name="connsiteY7" fmla="*/ 349579 h 674307"/>
                    <a:gd name="connsiteX8" fmla="*/ 166040 w 446643"/>
                    <a:gd name="connsiteY8" fmla="*/ 423755 h 674307"/>
                    <a:gd name="connsiteX9" fmla="*/ 37293 w 446643"/>
                    <a:gd name="connsiteY9" fmla="*/ 483097 h 674307"/>
                    <a:gd name="connsiteX10" fmla="*/ 4281 w 446643"/>
                    <a:gd name="connsiteY10" fmla="*/ 674307 h 674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643" h="674307">
                      <a:moveTo>
                        <a:pt x="220510" y="674307"/>
                      </a:moveTo>
                      <a:lnTo>
                        <a:pt x="430137" y="463317"/>
                      </a:lnTo>
                      <a:cubicBezTo>
                        <a:pt x="440041" y="453426"/>
                        <a:pt x="446643" y="438591"/>
                        <a:pt x="446643" y="425404"/>
                      </a:cubicBezTo>
                      <a:lnTo>
                        <a:pt x="446643" y="29796"/>
                      </a:lnTo>
                      <a:cubicBezTo>
                        <a:pt x="446643" y="13312"/>
                        <a:pt x="433438" y="-1523"/>
                        <a:pt x="415282" y="126"/>
                      </a:cubicBezTo>
                      <a:cubicBezTo>
                        <a:pt x="380619" y="1774"/>
                        <a:pt x="347607" y="39686"/>
                        <a:pt x="334402" y="112214"/>
                      </a:cubicBezTo>
                      <a:lnTo>
                        <a:pt x="306342" y="331447"/>
                      </a:lnTo>
                      <a:cubicBezTo>
                        <a:pt x="281583" y="329799"/>
                        <a:pt x="255173" y="334744"/>
                        <a:pt x="240317" y="349579"/>
                      </a:cubicBezTo>
                      <a:lnTo>
                        <a:pt x="166040" y="423755"/>
                      </a:lnTo>
                      <a:cubicBezTo>
                        <a:pt x="98366" y="436943"/>
                        <a:pt x="73607" y="446833"/>
                        <a:pt x="37293" y="483097"/>
                      </a:cubicBezTo>
                      <a:cubicBezTo>
                        <a:pt x="-7273" y="527603"/>
                        <a:pt x="-2322" y="586944"/>
                        <a:pt x="4281" y="674307"/>
                      </a:cubicBezTo>
                    </a:path>
                  </a:pathLst>
                </a:custGeom>
                <a:grpFill/>
                <a:ln w="16501" cap="rnd">
                  <a:solidFill>
                    <a:srgbClr val="494949"/>
                  </a:solidFill>
                  <a:prstDash val="solid"/>
                  <a:round/>
                </a:ln>
              </p:spPr>
              <p:txBody>
                <a:bodyPr rtlCol="0" anchor="ctr"/>
                <a:lstStyle/>
                <a:p>
                  <a:endParaRPr lang="en-US" sz="1799"/>
                </a:p>
              </p:txBody>
            </p:sp>
            <p:sp>
              <p:nvSpPr>
                <p:cNvPr id="48" name="Freeform 1186">
                  <a:extLst>
                    <a:ext uri="{FF2B5EF4-FFF2-40B4-BE49-F238E27FC236}">
                      <a16:creationId xmlns:a16="http://schemas.microsoft.com/office/drawing/2014/main" id="{402DC8BE-BDC3-467D-7094-C291CEBF4275}"/>
                    </a:ext>
                  </a:extLst>
                </p:cNvPr>
                <p:cNvSpPr/>
                <p:nvPr/>
              </p:nvSpPr>
              <p:spPr>
                <a:xfrm>
                  <a:off x="13409519" y="4916915"/>
                  <a:ext cx="292157" cy="125275"/>
                </a:xfrm>
                <a:custGeom>
                  <a:avLst/>
                  <a:gdLst>
                    <a:gd name="connsiteX0" fmla="*/ 0 w 292157"/>
                    <a:gd name="connsiteY0" fmla="*/ 0 h 125275"/>
                    <a:gd name="connsiteX1" fmla="*/ 292158 w 292157"/>
                    <a:gd name="connsiteY1" fmla="*/ 0 h 125275"/>
                    <a:gd name="connsiteX2" fmla="*/ 292158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8" y="0"/>
                      </a:lnTo>
                      <a:lnTo>
                        <a:pt x="292158" y="125276"/>
                      </a:lnTo>
                      <a:lnTo>
                        <a:pt x="0" y="125276"/>
                      </a:lnTo>
                      <a:close/>
                    </a:path>
                  </a:pathLst>
                </a:custGeom>
                <a:grpFill/>
                <a:ln w="16501" cap="rnd">
                  <a:solidFill>
                    <a:srgbClr val="494949"/>
                  </a:solidFill>
                  <a:prstDash val="solid"/>
                  <a:round/>
                </a:ln>
              </p:spPr>
              <p:txBody>
                <a:bodyPr rtlCol="0" anchor="ctr"/>
                <a:lstStyle/>
                <a:p>
                  <a:endParaRPr lang="en-US" sz="1799"/>
                </a:p>
              </p:txBody>
            </p:sp>
            <p:sp>
              <p:nvSpPr>
                <p:cNvPr id="49" name="Freeform 1187">
                  <a:extLst>
                    <a:ext uri="{FF2B5EF4-FFF2-40B4-BE49-F238E27FC236}">
                      <a16:creationId xmlns:a16="http://schemas.microsoft.com/office/drawing/2014/main" id="{FFD4D808-003A-BBB8-0C0B-4EB4F8CF2005}"/>
                    </a:ext>
                  </a:extLst>
                </p:cNvPr>
                <p:cNvSpPr/>
                <p:nvPr/>
              </p:nvSpPr>
              <p:spPr>
                <a:xfrm>
                  <a:off x="13642255" y="4574055"/>
                  <a:ext cx="135104" cy="174726"/>
                </a:xfrm>
                <a:custGeom>
                  <a:avLst/>
                  <a:gdLst>
                    <a:gd name="connsiteX0" fmla="*/ 89133 w 135104"/>
                    <a:gd name="connsiteY0" fmla="*/ 0 h 174726"/>
                    <a:gd name="connsiteX1" fmla="*/ 115542 w 135104"/>
                    <a:gd name="connsiteY1" fmla="*/ 8242 h 174726"/>
                    <a:gd name="connsiteX2" fmla="*/ 130398 w 135104"/>
                    <a:gd name="connsiteY2" fmla="*/ 44506 h 174726"/>
                    <a:gd name="connsiteX3" fmla="*/ 0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89133" y="0"/>
                      </a:moveTo>
                      <a:cubicBezTo>
                        <a:pt x="99036" y="0"/>
                        <a:pt x="107289" y="3296"/>
                        <a:pt x="115542" y="8242"/>
                      </a:cubicBezTo>
                      <a:cubicBezTo>
                        <a:pt x="130398" y="14835"/>
                        <a:pt x="141952" y="31319"/>
                        <a:pt x="130398" y="44506"/>
                      </a:cubicBezTo>
                      <a:lnTo>
                        <a:pt x="0" y="174726"/>
                      </a:lnTo>
                    </a:path>
                  </a:pathLst>
                </a:custGeom>
                <a:grpFill/>
                <a:ln w="16501" cap="rnd">
                  <a:solidFill>
                    <a:srgbClr val="494949"/>
                  </a:solidFill>
                  <a:prstDash val="solid"/>
                  <a:round/>
                </a:ln>
              </p:spPr>
              <p:txBody>
                <a:bodyPr rtlCol="0" anchor="ctr"/>
                <a:lstStyle/>
                <a:p>
                  <a:endParaRPr lang="en-US" sz="1799"/>
                </a:p>
              </p:txBody>
            </p:sp>
          </p:grpSp>
          <p:grpSp>
            <p:nvGrpSpPr>
              <p:cNvPr id="43" name="Graphic 503">
                <a:extLst>
                  <a:ext uri="{FF2B5EF4-FFF2-40B4-BE49-F238E27FC236}">
                    <a16:creationId xmlns:a16="http://schemas.microsoft.com/office/drawing/2014/main" id="{5E6C2E25-6EBC-7BDE-CE07-3209EA0C886D}"/>
                  </a:ext>
                </a:extLst>
              </p:cNvPr>
              <p:cNvGrpSpPr/>
              <p:nvPr/>
            </p:nvGrpSpPr>
            <p:grpSpPr>
              <a:xfrm>
                <a:off x="12846663" y="4242733"/>
                <a:ext cx="462169" cy="799457"/>
                <a:chOff x="12846663" y="4242733"/>
                <a:chExt cx="462169" cy="799457"/>
              </a:xfrm>
              <a:grpFill/>
            </p:grpSpPr>
            <p:sp>
              <p:nvSpPr>
                <p:cNvPr id="44" name="Freeform 1189">
                  <a:extLst>
                    <a:ext uri="{FF2B5EF4-FFF2-40B4-BE49-F238E27FC236}">
                      <a16:creationId xmlns:a16="http://schemas.microsoft.com/office/drawing/2014/main" id="{CCFC3CE7-79AB-49A4-58D6-8B9F43DF3638}"/>
                    </a:ext>
                  </a:extLst>
                </p:cNvPr>
                <p:cNvSpPr/>
                <p:nvPr/>
              </p:nvSpPr>
              <p:spPr>
                <a:xfrm>
                  <a:off x="12846663" y="4242733"/>
                  <a:ext cx="446280" cy="674181"/>
                </a:xfrm>
                <a:custGeom>
                  <a:avLst/>
                  <a:gdLst>
                    <a:gd name="connsiteX0" fmla="*/ 442362 w 446280"/>
                    <a:gd name="connsiteY0" fmla="*/ 670885 h 674181"/>
                    <a:gd name="connsiteX1" fmla="*/ 409350 w 446280"/>
                    <a:gd name="connsiteY1" fmla="*/ 482971 h 674181"/>
                    <a:gd name="connsiteX2" fmla="*/ 280603 w 446280"/>
                    <a:gd name="connsiteY2" fmla="*/ 423630 h 674181"/>
                    <a:gd name="connsiteX3" fmla="*/ 206326 w 446280"/>
                    <a:gd name="connsiteY3" fmla="*/ 349453 h 674181"/>
                    <a:gd name="connsiteX4" fmla="*/ 140301 w 446280"/>
                    <a:gd name="connsiteY4" fmla="*/ 331322 h 674181"/>
                    <a:gd name="connsiteX5" fmla="*/ 112241 w 446280"/>
                    <a:gd name="connsiteY5" fmla="*/ 112089 h 674181"/>
                    <a:gd name="connsiteX6" fmla="*/ 31362 w 446280"/>
                    <a:gd name="connsiteY6" fmla="*/ 0 h 674181"/>
                    <a:gd name="connsiteX7" fmla="*/ 0 w 446280"/>
                    <a:gd name="connsiteY7" fmla="*/ 29670 h 674181"/>
                    <a:gd name="connsiteX8" fmla="*/ 0 w 446280"/>
                    <a:gd name="connsiteY8" fmla="*/ 425278 h 674181"/>
                    <a:gd name="connsiteX9" fmla="*/ 16506 w 446280"/>
                    <a:gd name="connsiteY9" fmla="*/ 463191 h 674181"/>
                    <a:gd name="connsiteX10" fmla="*/ 226133 w 446280"/>
                    <a:gd name="connsiteY10" fmla="*/ 674182 h 67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6280" h="674181">
                      <a:moveTo>
                        <a:pt x="442362" y="670885"/>
                      </a:moveTo>
                      <a:cubicBezTo>
                        <a:pt x="448965" y="585170"/>
                        <a:pt x="452266" y="525829"/>
                        <a:pt x="409350" y="482971"/>
                      </a:cubicBezTo>
                      <a:cubicBezTo>
                        <a:pt x="373037" y="446707"/>
                        <a:pt x="348278" y="438465"/>
                        <a:pt x="280603" y="423630"/>
                      </a:cubicBezTo>
                      <a:lnTo>
                        <a:pt x="206326" y="349453"/>
                      </a:lnTo>
                      <a:cubicBezTo>
                        <a:pt x="191471" y="334618"/>
                        <a:pt x="165061" y="328025"/>
                        <a:pt x="140301" y="331322"/>
                      </a:cubicBezTo>
                      <a:lnTo>
                        <a:pt x="112241" y="112089"/>
                      </a:lnTo>
                      <a:cubicBezTo>
                        <a:pt x="99036" y="39561"/>
                        <a:pt x="66024" y="1648"/>
                        <a:pt x="31362" y="0"/>
                      </a:cubicBezTo>
                      <a:cubicBezTo>
                        <a:pt x="14856" y="0"/>
                        <a:pt x="0" y="13187"/>
                        <a:pt x="0" y="29670"/>
                      </a:cubicBezTo>
                      <a:lnTo>
                        <a:pt x="0" y="425278"/>
                      </a:lnTo>
                      <a:cubicBezTo>
                        <a:pt x="0" y="440113"/>
                        <a:pt x="6603" y="453301"/>
                        <a:pt x="16506" y="463191"/>
                      </a:cubicBezTo>
                      <a:lnTo>
                        <a:pt x="226133" y="674182"/>
                      </a:lnTo>
                    </a:path>
                  </a:pathLst>
                </a:custGeom>
                <a:grpFill/>
                <a:ln w="16501" cap="rnd">
                  <a:solidFill>
                    <a:srgbClr val="494949"/>
                  </a:solidFill>
                  <a:prstDash val="solid"/>
                  <a:round/>
                </a:ln>
              </p:spPr>
              <p:txBody>
                <a:bodyPr rtlCol="0" anchor="ctr"/>
                <a:lstStyle/>
                <a:p>
                  <a:endParaRPr lang="en-US" sz="1799"/>
                </a:p>
              </p:txBody>
            </p:sp>
            <p:sp>
              <p:nvSpPr>
                <p:cNvPr id="45" name="Freeform 1190">
                  <a:extLst>
                    <a:ext uri="{FF2B5EF4-FFF2-40B4-BE49-F238E27FC236}">
                      <a16:creationId xmlns:a16="http://schemas.microsoft.com/office/drawing/2014/main" id="{18741B2B-CFC4-E1DC-41DD-82CD7949F298}"/>
                    </a:ext>
                  </a:extLst>
                </p:cNvPr>
                <p:cNvSpPr/>
                <p:nvPr/>
              </p:nvSpPr>
              <p:spPr>
                <a:xfrm>
                  <a:off x="13016675" y="4916915"/>
                  <a:ext cx="292157" cy="125275"/>
                </a:xfrm>
                <a:custGeom>
                  <a:avLst/>
                  <a:gdLst>
                    <a:gd name="connsiteX0" fmla="*/ 0 w 292157"/>
                    <a:gd name="connsiteY0" fmla="*/ 0 h 125275"/>
                    <a:gd name="connsiteX1" fmla="*/ 292157 w 292157"/>
                    <a:gd name="connsiteY1" fmla="*/ 0 h 125275"/>
                    <a:gd name="connsiteX2" fmla="*/ 292157 w 292157"/>
                    <a:gd name="connsiteY2" fmla="*/ 125276 h 125275"/>
                    <a:gd name="connsiteX3" fmla="*/ 0 w 292157"/>
                    <a:gd name="connsiteY3" fmla="*/ 125276 h 125275"/>
                  </a:gdLst>
                  <a:ahLst/>
                  <a:cxnLst>
                    <a:cxn ang="0">
                      <a:pos x="connsiteX0" y="connsiteY0"/>
                    </a:cxn>
                    <a:cxn ang="0">
                      <a:pos x="connsiteX1" y="connsiteY1"/>
                    </a:cxn>
                    <a:cxn ang="0">
                      <a:pos x="connsiteX2" y="connsiteY2"/>
                    </a:cxn>
                    <a:cxn ang="0">
                      <a:pos x="connsiteX3" y="connsiteY3"/>
                    </a:cxn>
                  </a:cxnLst>
                  <a:rect l="l" t="t" r="r" b="b"/>
                  <a:pathLst>
                    <a:path w="292157" h="125275">
                      <a:moveTo>
                        <a:pt x="0" y="0"/>
                      </a:moveTo>
                      <a:lnTo>
                        <a:pt x="292157" y="0"/>
                      </a:lnTo>
                      <a:lnTo>
                        <a:pt x="292157" y="125276"/>
                      </a:lnTo>
                      <a:lnTo>
                        <a:pt x="0" y="125276"/>
                      </a:lnTo>
                      <a:close/>
                    </a:path>
                  </a:pathLst>
                </a:custGeom>
                <a:grpFill/>
                <a:ln w="16501" cap="rnd">
                  <a:solidFill>
                    <a:srgbClr val="494949"/>
                  </a:solidFill>
                  <a:prstDash val="solid"/>
                  <a:round/>
                </a:ln>
              </p:spPr>
              <p:txBody>
                <a:bodyPr rtlCol="0" anchor="ctr"/>
                <a:lstStyle/>
                <a:p>
                  <a:endParaRPr lang="en-US" sz="1799"/>
                </a:p>
              </p:txBody>
            </p:sp>
            <p:sp>
              <p:nvSpPr>
                <p:cNvPr id="46" name="Freeform 1191">
                  <a:extLst>
                    <a:ext uri="{FF2B5EF4-FFF2-40B4-BE49-F238E27FC236}">
                      <a16:creationId xmlns:a16="http://schemas.microsoft.com/office/drawing/2014/main" id="{B9EDB2C8-2093-9373-EB56-E71492BAE316}"/>
                    </a:ext>
                  </a:extLst>
                </p:cNvPr>
                <p:cNvSpPr/>
                <p:nvPr/>
              </p:nvSpPr>
              <p:spPr>
                <a:xfrm>
                  <a:off x="12940992" y="4574055"/>
                  <a:ext cx="135104" cy="174726"/>
                </a:xfrm>
                <a:custGeom>
                  <a:avLst/>
                  <a:gdLst>
                    <a:gd name="connsiteX0" fmla="*/ 45972 w 135104"/>
                    <a:gd name="connsiteY0" fmla="*/ 0 h 174726"/>
                    <a:gd name="connsiteX1" fmla="*/ 19562 w 135104"/>
                    <a:gd name="connsiteY1" fmla="*/ 8242 h 174726"/>
                    <a:gd name="connsiteX2" fmla="*/ 4707 w 135104"/>
                    <a:gd name="connsiteY2" fmla="*/ 44506 h 174726"/>
                    <a:gd name="connsiteX3" fmla="*/ 135105 w 135104"/>
                    <a:gd name="connsiteY3" fmla="*/ 174726 h 174726"/>
                  </a:gdLst>
                  <a:ahLst/>
                  <a:cxnLst>
                    <a:cxn ang="0">
                      <a:pos x="connsiteX0" y="connsiteY0"/>
                    </a:cxn>
                    <a:cxn ang="0">
                      <a:pos x="connsiteX1" y="connsiteY1"/>
                    </a:cxn>
                    <a:cxn ang="0">
                      <a:pos x="connsiteX2" y="connsiteY2"/>
                    </a:cxn>
                    <a:cxn ang="0">
                      <a:pos x="connsiteX3" y="connsiteY3"/>
                    </a:cxn>
                  </a:cxnLst>
                  <a:rect l="l" t="t" r="r" b="b"/>
                  <a:pathLst>
                    <a:path w="135104" h="174726">
                      <a:moveTo>
                        <a:pt x="45972" y="0"/>
                      </a:moveTo>
                      <a:cubicBezTo>
                        <a:pt x="36068" y="0"/>
                        <a:pt x="27815" y="3296"/>
                        <a:pt x="19562" y="8242"/>
                      </a:cubicBezTo>
                      <a:cubicBezTo>
                        <a:pt x="4707" y="14835"/>
                        <a:pt x="-6848" y="31319"/>
                        <a:pt x="4707" y="44506"/>
                      </a:cubicBezTo>
                      <a:lnTo>
                        <a:pt x="135105" y="174726"/>
                      </a:lnTo>
                    </a:path>
                  </a:pathLst>
                </a:custGeom>
                <a:grpFill/>
                <a:ln w="16501" cap="rnd">
                  <a:solidFill>
                    <a:srgbClr val="494949"/>
                  </a:solidFill>
                  <a:prstDash val="solid"/>
                  <a:round/>
                </a:ln>
              </p:spPr>
              <p:txBody>
                <a:bodyPr rtlCol="0" anchor="ctr"/>
                <a:lstStyle/>
                <a:p>
                  <a:endParaRPr lang="en-US" sz="1799"/>
                </a:p>
              </p:txBody>
            </p:sp>
          </p:grpSp>
        </p:grpSp>
        <p:grpSp>
          <p:nvGrpSpPr>
            <p:cNvPr id="32" name="Graphic 503">
              <a:extLst>
                <a:ext uri="{FF2B5EF4-FFF2-40B4-BE49-F238E27FC236}">
                  <a16:creationId xmlns:a16="http://schemas.microsoft.com/office/drawing/2014/main" id="{5F944A24-63D4-F9C5-6C78-1571F5BF2CA0}"/>
                </a:ext>
              </a:extLst>
            </p:cNvPr>
            <p:cNvGrpSpPr/>
            <p:nvPr/>
          </p:nvGrpSpPr>
          <p:grpSpPr>
            <a:xfrm>
              <a:off x="13086001" y="3911411"/>
              <a:ext cx="602471" cy="728577"/>
              <a:chOff x="13086001" y="3911411"/>
              <a:chExt cx="602471" cy="728577"/>
            </a:xfrm>
            <a:grpFill/>
          </p:grpSpPr>
          <p:sp>
            <p:nvSpPr>
              <p:cNvPr id="33" name="Freeform 1193">
                <a:extLst>
                  <a:ext uri="{FF2B5EF4-FFF2-40B4-BE49-F238E27FC236}">
                    <a16:creationId xmlns:a16="http://schemas.microsoft.com/office/drawing/2014/main" id="{4DFA3221-B508-E771-F39B-89377DCDDDFD}"/>
                  </a:ext>
                </a:extLst>
              </p:cNvPr>
              <p:cNvSpPr/>
              <p:nvPr/>
            </p:nvSpPr>
            <p:spPr>
              <a:xfrm>
                <a:off x="13086001" y="4102622"/>
                <a:ext cx="538097" cy="537367"/>
              </a:xfrm>
              <a:custGeom>
                <a:avLst/>
                <a:gdLst>
                  <a:gd name="connsiteX0" fmla="*/ 538098 w 538097"/>
                  <a:gd name="connsiteY0" fmla="*/ 268684 h 537367"/>
                  <a:gd name="connsiteX1" fmla="*/ 269049 w 538097"/>
                  <a:gd name="connsiteY1" fmla="*/ 537367 h 537367"/>
                  <a:gd name="connsiteX2" fmla="*/ 1 w 538097"/>
                  <a:gd name="connsiteY2" fmla="*/ 268684 h 537367"/>
                  <a:gd name="connsiteX3" fmla="*/ 269049 w 538097"/>
                  <a:gd name="connsiteY3" fmla="*/ 0 h 537367"/>
                  <a:gd name="connsiteX4" fmla="*/ 538098 w 538097"/>
                  <a:gd name="connsiteY4" fmla="*/ 268684 h 537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097" h="537367">
                    <a:moveTo>
                      <a:pt x="538098" y="268684"/>
                    </a:moveTo>
                    <a:cubicBezTo>
                      <a:pt x="538098" y="417073"/>
                      <a:pt x="417641" y="537367"/>
                      <a:pt x="269049" y="537367"/>
                    </a:cubicBezTo>
                    <a:cubicBezTo>
                      <a:pt x="120458" y="537367"/>
                      <a:pt x="1" y="417073"/>
                      <a:pt x="1" y="268684"/>
                    </a:cubicBezTo>
                    <a:cubicBezTo>
                      <a:pt x="1" y="120294"/>
                      <a:pt x="120458" y="0"/>
                      <a:pt x="269049" y="0"/>
                    </a:cubicBezTo>
                    <a:cubicBezTo>
                      <a:pt x="417641" y="0"/>
                      <a:pt x="538098" y="120294"/>
                      <a:pt x="538098" y="268684"/>
                    </a:cubicBezTo>
                    <a:close/>
                  </a:path>
                </a:pathLst>
              </a:custGeom>
              <a:grpFill/>
              <a:ln w="16501" cap="rnd">
                <a:solidFill>
                  <a:srgbClr val="494949"/>
                </a:solidFill>
                <a:prstDash val="solid"/>
                <a:round/>
              </a:ln>
            </p:spPr>
            <p:txBody>
              <a:bodyPr rtlCol="0" anchor="ctr"/>
              <a:lstStyle/>
              <a:p>
                <a:endParaRPr lang="en-US" sz="1799"/>
              </a:p>
            </p:txBody>
          </p:sp>
          <p:sp>
            <p:nvSpPr>
              <p:cNvPr id="34" name="Freeform 1194">
                <a:extLst>
                  <a:ext uri="{FF2B5EF4-FFF2-40B4-BE49-F238E27FC236}">
                    <a16:creationId xmlns:a16="http://schemas.microsoft.com/office/drawing/2014/main" id="{409406B8-C47F-7667-35F5-7CD3C09177BB}"/>
                  </a:ext>
                </a:extLst>
              </p:cNvPr>
              <p:cNvSpPr/>
              <p:nvPr/>
            </p:nvSpPr>
            <p:spPr>
              <a:xfrm>
                <a:off x="13143772" y="4160315"/>
                <a:ext cx="422555" cy="421981"/>
              </a:xfrm>
              <a:custGeom>
                <a:avLst/>
                <a:gdLst>
                  <a:gd name="connsiteX0" fmla="*/ 422555 w 422555"/>
                  <a:gd name="connsiteY0" fmla="*/ 210991 h 421981"/>
                  <a:gd name="connsiteX1" fmla="*/ 211278 w 422555"/>
                  <a:gd name="connsiteY1" fmla="*/ 421981 h 421981"/>
                  <a:gd name="connsiteX2" fmla="*/ 1 w 422555"/>
                  <a:gd name="connsiteY2" fmla="*/ 210991 h 421981"/>
                  <a:gd name="connsiteX3" fmla="*/ 211278 w 422555"/>
                  <a:gd name="connsiteY3" fmla="*/ 0 h 421981"/>
                  <a:gd name="connsiteX4" fmla="*/ 422555 w 422555"/>
                  <a:gd name="connsiteY4" fmla="*/ 210991 h 421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555" h="421981">
                    <a:moveTo>
                      <a:pt x="422555" y="210991"/>
                    </a:moveTo>
                    <a:cubicBezTo>
                      <a:pt x="422555" y="327518"/>
                      <a:pt x="327963" y="421981"/>
                      <a:pt x="211278" y="421981"/>
                    </a:cubicBezTo>
                    <a:cubicBezTo>
                      <a:pt x="94592" y="421981"/>
                      <a:pt x="1" y="327518"/>
                      <a:pt x="1" y="210991"/>
                    </a:cubicBezTo>
                    <a:cubicBezTo>
                      <a:pt x="1" y="94464"/>
                      <a:pt x="94593" y="0"/>
                      <a:pt x="211278" y="0"/>
                    </a:cubicBezTo>
                    <a:cubicBezTo>
                      <a:pt x="327964" y="0"/>
                      <a:pt x="422555" y="94464"/>
                      <a:pt x="422555" y="210991"/>
                    </a:cubicBezTo>
                    <a:close/>
                  </a:path>
                </a:pathLst>
              </a:custGeom>
              <a:solidFill>
                <a:srgbClr val="EC7C69"/>
              </a:solidFill>
              <a:ln w="16501" cap="rnd">
                <a:solidFill>
                  <a:srgbClr val="494949"/>
                </a:solidFill>
                <a:prstDash val="solid"/>
                <a:round/>
              </a:ln>
            </p:spPr>
            <p:txBody>
              <a:bodyPr rtlCol="0" anchor="ctr"/>
              <a:lstStyle/>
              <a:p>
                <a:endParaRPr lang="en-US" sz="1799"/>
              </a:p>
            </p:txBody>
          </p:sp>
          <p:sp>
            <p:nvSpPr>
              <p:cNvPr id="35" name="Freeform 1195">
                <a:extLst>
                  <a:ext uri="{FF2B5EF4-FFF2-40B4-BE49-F238E27FC236}">
                    <a16:creationId xmlns:a16="http://schemas.microsoft.com/office/drawing/2014/main" id="{B448C4FA-F38C-D07D-6771-1D5A44B494C8}"/>
                  </a:ext>
                </a:extLst>
              </p:cNvPr>
              <p:cNvSpPr/>
              <p:nvPr/>
            </p:nvSpPr>
            <p:spPr>
              <a:xfrm>
                <a:off x="13221350" y="3911411"/>
                <a:ext cx="188169" cy="196155"/>
              </a:xfrm>
              <a:custGeom>
                <a:avLst/>
                <a:gdLst>
                  <a:gd name="connsiteX0" fmla="*/ 0 w 188169"/>
                  <a:gd name="connsiteY0" fmla="*/ 0 h 196155"/>
                  <a:gd name="connsiteX1" fmla="*/ 188169 w 188169"/>
                  <a:gd name="connsiteY1" fmla="*/ 196155 h 196155"/>
                </a:gdLst>
                <a:ahLst/>
                <a:cxnLst>
                  <a:cxn ang="0">
                    <a:pos x="connsiteX0" y="connsiteY0"/>
                  </a:cxn>
                  <a:cxn ang="0">
                    <a:pos x="connsiteX1" y="connsiteY1"/>
                  </a:cxn>
                </a:cxnLst>
                <a:rect l="l" t="t" r="r" b="b"/>
                <a:pathLst>
                  <a:path w="188169" h="196155">
                    <a:moveTo>
                      <a:pt x="0" y="0"/>
                    </a:moveTo>
                    <a:cubicBezTo>
                      <a:pt x="0" y="0"/>
                      <a:pt x="3301" y="168134"/>
                      <a:pt x="188169" y="196155"/>
                    </a:cubicBezTo>
                  </a:path>
                </a:pathLst>
              </a:custGeom>
              <a:grpFill/>
              <a:ln w="16501" cap="rnd">
                <a:solidFill>
                  <a:srgbClr val="494949"/>
                </a:solidFill>
                <a:prstDash val="solid"/>
                <a:round/>
              </a:ln>
            </p:spPr>
            <p:txBody>
              <a:bodyPr rtlCol="0" anchor="ctr"/>
              <a:lstStyle/>
              <a:p>
                <a:endParaRPr lang="en-US" sz="1799"/>
              </a:p>
            </p:txBody>
          </p:sp>
          <p:sp>
            <p:nvSpPr>
              <p:cNvPr id="36" name="Freeform 1196">
                <a:extLst>
                  <a:ext uri="{FF2B5EF4-FFF2-40B4-BE49-F238E27FC236}">
                    <a16:creationId xmlns:a16="http://schemas.microsoft.com/office/drawing/2014/main" id="{94EDA00B-F7CD-D85B-D43F-CFD0AB1591C3}"/>
                  </a:ext>
                </a:extLst>
              </p:cNvPr>
              <p:cNvSpPr/>
              <p:nvPr/>
            </p:nvSpPr>
            <p:spPr>
              <a:xfrm>
                <a:off x="13409520" y="3956510"/>
                <a:ext cx="278951" cy="162161"/>
              </a:xfrm>
              <a:custGeom>
                <a:avLst/>
                <a:gdLst>
                  <a:gd name="connsiteX0" fmla="*/ 0 w 278951"/>
                  <a:gd name="connsiteY0" fmla="*/ 151056 h 162161"/>
                  <a:gd name="connsiteX1" fmla="*/ 278952 w 278951"/>
                  <a:gd name="connsiteY1" fmla="*/ 12594 h 162161"/>
                  <a:gd name="connsiteX2" fmla="*/ 0 w 278951"/>
                  <a:gd name="connsiteY2" fmla="*/ 151056 h 162161"/>
                </a:gdLst>
                <a:ahLst/>
                <a:cxnLst>
                  <a:cxn ang="0">
                    <a:pos x="connsiteX0" y="connsiteY0"/>
                  </a:cxn>
                  <a:cxn ang="0">
                    <a:pos x="connsiteX1" y="connsiteY1"/>
                  </a:cxn>
                  <a:cxn ang="0">
                    <a:pos x="connsiteX2" y="connsiteY2"/>
                  </a:cxn>
                </a:cxnLst>
                <a:rect l="l" t="t" r="r" b="b"/>
                <a:pathLst>
                  <a:path w="278951" h="162161">
                    <a:moveTo>
                      <a:pt x="0" y="151056"/>
                    </a:moveTo>
                    <a:cubicBezTo>
                      <a:pt x="0" y="151056"/>
                      <a:pt x="49518" y="-51693"/>
                      <a:pt x="278952" y="12594"/>
                    </a:cubicBezTo>
                    <a:cubicBezTo>
                      <a:pt x="278952" y="12594"/>
                      <a:pt x="222832" y="210398"/>
                      <a:pt x="0" y="151056"/>
                    </a:cubicBezTo>
                    <a:close/>
                  </a:path>
                </a:pathLst>
              </a:custGeom>
              <a:grpFill/>
              <a:ln w="16501" cap="rnd">
                <a:solidFill>
                  <a:srgbClr val="494949"/>
                </a:solidFill>
                <a:prstDash val="solid"/>
                <a:round/>
              </a:ln>
            </p:spPr>
            <p:txBody>
              <a:bodyPr rtlCol="0" anchor="ctr"/>
              <a:lstStyle/>
              <a:p>
                <a:endParaRPr lang="en-US" sz="1799"/>
              </a:p>
            </p:txBody>
          </p:sp>
          <p:sp>
            <p:nvSpPr>
              <p:cNvPr id="37" name="Freeform 1197">
                <a:extLst>
                  <a:ext uri="{FF2B5EF4-FFF2-40B4-BE49-F238E27FC236}">
                    <a16:creationId xmlns:a16="http://schemas.microsoft.com/office/drawing/2014/main" id="{EA2DD357-49EB-3C8F-A460-87C6771F6DBF}"/>
                  </a:ext>
                </a:extLst>
              </p:cNvPr>
              <p:cNvSpPr/>
              <p:nvPr/>
            </p:nvSpPr>
            <p:spPr>
              <a:xfrm>
                <a:off x="13409519" y="3969104"/>
                <a:ext cx="278952" cy="138462"/>
              </a:xfrm>
              <a:custGeom>
                <a:avLst/>
                <a:gdLst>
                  <a:gd name="connsiteX0" fmla="*/ 278952 w 278952"/>
                  <a:gd name="connsiteY0" fmla="*/ 0 h 138462"/>
                  <a:gd name="connsiteX1" fmla="*/ 0 w 278952"/>
                  <a:gd name="connsiteY1" fmla="*/ 138463 h 138462"/>
                </a:gdLst>
                <a:ahLst/>
                <a:cxnLst>
                  <a:cxn ang="0">
                    <a:pos x="connsiteX0" y="connsiteY0"/>
                  </a:cxn>
                  <a:cxn ang="0">
                    <a:pos x="connsiteX1" y="connsiteY1"/>
                  </a:cxn>
                </a:cxnLst>
                <a:rect l="l" t="t" r="r" b="b"/>
                <a:pathLst>
                  <a:path w="278952" h="138462">
                    <a:moveTo>
                      <a:pt x="278952" y="0"/>
                    </a:moveTo>
                    <a:lnTo>
                      <a:pt x="0" y="138463"/>
                    </a:lnTo>
                  </a:path>
                </a:pathLst>
              </a:custGeom>
              <a:grpFill/>
              <a:ln w="16501" cap="rnd">
                <a:solidFill>
                  <a:srgbClr val="494949"/>
                </a:solidFill>
                <a:prstDash val="solid"/>
                <a:round/>
              </a:ln>
            </p:spPr>
            <p:txBody>
              <a:bodyPr rtlCol="0" anchor="ctr"/>
              <a:lstStyle/>
              <a:p>
                <a:endParaRPr lang="en-US" sz="1799"/>
              </a:p>
            </p:txBody>
          </p:sp>
          <p:grpSp>
            <p:nvGrpSpPr>
              <p:cNvPr id="38" name="Graphic 503">
                <a:extLst>
                  <a:ext uri="{FF2B5EF4-FFF2-40B4-BE49-F238E27FC236}">
                    <a16:creationId xmlns:a16="http://schemas.microsoft.com/office/drawing/2014/main" id="{4E083E23-64CA-08FD-3C4C-113642D20BC8}"/>
                  </a:ext>
                </a:extLst>
              </p:cNvPr>
              <p:cNvGrpSpPr/>
              <p:nvPr/>
            </p:nvGrpSpPr>
            <p:grpSpPr>
              <a:xfrm>
                <a:off x="13185037" y="4244381"/>
                <a:ext cx="260795" cy="257144"/>
                <a:chOff x="13185037" y="4244381"/>
                <a:chExt cx="260795" cy="257144"/>
              </a:xfrm>
              <a:grpFill/>
            </p:grpSpPr>
            <p:sp>
              <p:nvSpPr>
                <p:cNvPr id="39" name="Freeform 1199">
                  <a:extLst>
                    <a:ext uri="{FF2B5EF4-FFF2-40B4-BE49-F238E27FC236}">
                      <a16:creationId xmlns:a16="http://schemas.microsoft.com/office/drawing/2014/main" id="{7F48DCB5-985B-6BE4-631A-86F31FCAC005}"/>
                    </a:ext>
                  </a:extLst>
                </p:cNvPr>
                <p:cNvSpPr/>
                <p:nvPr/>
              </p:nvSpPr>
              <p:spPr>
                <a:xfrm>
                  <a:off x="13226302" y="4244381"/>
                  <a:ext cx="219530" cy="257144"/>
                </a:xfrm>
                <a:custGeom>
                  <a:avLst/>
                  <a:gdLst>
                    <a:gd name="connsiteX0" fmla="*/ 214579 w 219530"/>
                    <a:gd name="connsiteY0" fmla="*/ 224177 h 257144"/>
                    <a:gd name="connsiteX1" fmla="*/ 128747 w 219530"/>
                    <a:gd name="connsiteY1" fmla="*/ 257145 h 257144"/>
                    <a:gd name="connsiteX2" fmla="*/ 0 w 219530"/>
                    <a:gd name="connsiteY2" fmla="*/ 128572 h 257144"/>
                    <a:gd name="connsiteX3" fmla="*/ 128747 w 219530"/>
                    <a:gd name="connsiteY3" fmla="*/ 0 h 257144"/>
                    <a:gd name="connsiteX4" fmla="*/ 219530 w 219530"/>
                    <a:gd name="connsiteY4" fmla="*/ 37912 h 257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530" h="257144">
                      <a:moveTo>
                        <a:pt x="214579" y="224177"/>
                      </a:moveTo>
                      <a:cubicBezTo>
                        <a:pt x="191471" y="243958"/>
                        <a:pt x="161759" y="257145"/>
                        <a:pt x="128747" y="257145"/>
                      </a:cubicBezTo>
                      <a:cubicBezTo>
                        <a:pt x="57771" y="257145"/>
                        <a:pt x="0" y="199452"/>
                        <a:pt x="0" y="128572"/>
                      </a:cubicBezTo>
                      <a:cubicBezTo>
                        <a:pt x="0" y="57693"/>
                        <a:pt x="57771" y="0"/>
                        <a:pt x="128747" y="0"/>
                      </a:cubicBezTo>
                      <a:cubicBezTo>
                        <a:pt x="199724" y="0"/>
                        <a:pt x="196422" y="14835"/>
                        <a:pt x="219530" y="37912"/>
                      </a:cubicBezTo>
                    </a:path>
                  </a:pathLst>
                </a:custGeom>
                <a:grpFill/>
                <a:ln w="16501" cap="rnd">
                  <a:solidFill>
                    <a:srgbClr val="494949"/>
                  </a:solidFill>
                  <a:prstDash val="solid"/>
                  <a:round/>
                </a:ln>
              </p:spPr>
              <p:txBody>
                <a:bodyPr rtlCol="0" anchor="ctr"/>
                <a:lstStyle/>
                <a:p>
                  <a:endParaRPr lang="en-US" sz="1799"/>
                </a:p>
              </p:txBody>
            </p:sp>
            <p:sp>
              <p:nvSpPr>
                <p:cNvPr id="40" name="Freeform 1200">
                  <a:extLst>
                    <a:ext uri="{FF2B5EF4-FFF2-40B4-BE49-F238E27FC236}">
                      <a16:creationId xmlns:a16="http://schemas.microsoft.com/office/drawing/2014/main" id="{0194A995-C20A-9E47-62FB-FD159E7E1FAE}"/>
                    </a:ext>
                  </a:extLst>
                </p:cNvPr>
                <p:cNvSpPr/>
                <p:nvPr/>
              </p:nvSpPr>
              <p:spPr>
                <a:xfrm>
                  <a:off x="13185037" y="4349877"/>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grpFill/>
                <a:ln w="16501" cap="rnd">
                  <a:solidFill>
                    <a:srgbClr val="494949"/>
                  </a:solidFill>
                  <a:prstDash val="solid"/>
                  <a:round/>
                </a:ln>
              </p:spPr>
              <p:txBody>
                <a:bodyPr rtlCol="0" anchor="ctr"/>
                <a:lstStyle/>
                <a:p>
                  <a:endParaRPr lang="en-US" sz="1799"/>
                </a:p>
              </p:txBody>
            </p:sp>
            <p:sp>
              <p:nvSpPr>
                <p:cNvPr id="41" name="Freeform 1201">
                  <a:extLst>
                    <a:ext uri="{FF2B5EF4-FFF2-40B4-BE49-F238E27FC236}">
                      <a16:creationId xmlns:a16="http://schemas.microsoft.com/office/drawing/2014/main" id="{6003BE63-1744-61FA-2783-F64E9F4B8829}"/>
                    </a:ext>
                  </a:extLst>
                </p:cNvPr>
                <p:cNvSpPr/>
                <p:nvPr/>
              </p:nvSpPr>
              <p:spPr>
                <a:xfrm>
                  <a:off x="13185037" y="4399328"/>
                  <a:ext cx="198072" cy="16483"/>
                </a:xfrm>
                <a:custGeom>
                  <a:avLst/>
                  <a:gdLst>
                    <a:gd name="connsiteX0" fmla="*/ 0 w 198072"/>
                    <a:gd name="connsiteY0" fmla="*/ 0 h 16483"/>
                    <a:gd name="connsiteX1" fmla="*/ 198072 w 198072"/>
                    <a:gd name="connsiteY1" fmla="*/ 0 h 16483"/>
                  </a:gdLst>
                  <a:ahLst/>
                  <a:cxnLst>
                    <a:cxn ang="0">
                      <a:pos x="connsiteX0" y="connsiteY0"/>
                    </a:cxn>
                    <a:cxn ang="0">
                      <a:pos x="connsiteX1" y="connsiteY1"/>
                    </a:cxn>
                  </a:cxnLst>
                  <a:rect l="l" t="t" r="r" b="b"/>
                  <a:pathLst>
                    <a:path w="198072" h="16483">
                      <a:moveTo>
                        <a:pt x="0" y="0"/>
                      </a:moveTo>
                      <a:lnTo>
                        <a:pt x="198072" y="0"/>
                      </a:lnTo>
                    </a:path>
                  </a:pathLst>
                </a:custGeom>
                <a:grpFill/>
                <a:ln w="16501" cap="rnd">
                  <a:solidFill>
                    <a:srgbClr val="494949"/>
                  </a:solidFill>
                  <a:prstDash val="solid"/>
                  <a:round/>
                </a:ln>
              </p:spPr>
              <p:txBody>
                <a:bodyPr rtlCol="0" anchor="ctr"/>
                <a:lstStyle/>
                <a:p>
                  <a:endParaRPr lang="en-US" sz="1799"/>
                </a:p>
              </p:txBody>
            </p:sp>
          </p:grpSp>
        </p:grpSp>
      </p:grpSp>
    </p:spTree>
    <p:extLst>
      <p:ext uri="{BB962C8B-B14F-4D97-AF65-F5344CB8AC3E}">
        <p14:creationId xmlns:p14="http://schemas.microsoft.com/office/powerpoint/2010/main" val="27579385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4DA71-0ECF-5796-E117-8DDB883A6557}"/>
            </a:ext>
          </a:extLst>
        </p:cNvPr>
        <p:cNvGrpSpPr/>
        <p:nvPr/>
      </p:nvGrpSpPr>
      <p:grpSpPr>
        <a:xfrm>
          <a:off x="0" y="0"/>
          <a:ext cx="0" cy="0"/>
          <a:chOff x="0" y="0"/>
          <a:chExt cx="0" cy="0"/>
        </a:xfrm>
      </p:grpSpPr>
      <p:sp>
        <p:nvSpPr>
          <p:cNvPr id="22" name="Slide Number Placeholder 5">
            <a:extLst>
              <a:ext uri="{FF2B5EF4-FFF2-40B4-BE49-F238E27FC236}">
                <a16:creationId xmlns:a16="http://schemas.microsoft.com/office/drawing/2014/main" id="{9D957549-5CB1-7E66-7FB8-7ADD47544E5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74</a:t>
            </a:fld>
            <a:endParaRPr lang="fr-CA" sz="1200" dirty="0"/>
          </a:p>
        </p:txBody>
      </p:sp>
      <p:sp>
        <p:nvSpPr>
          <p:cNvPr id="6" name="Freeform 5">
            <a:extLst>
              <a:ext uri="{FF2B5EF4-FFF2-40B4-BE49-F238E27FC236}">
                <a16:creationId xmlns:a16="http://schemas.microsoft.com/office/drawing/2014/main" id="{01E4603A-50A4-9710-6CCA-A2B908E8923E}"/>
              </a:ext>
            </a:extLst>
          </p:cNvPr>
          <p:cNvSpPr/>
          <p:nvPr/>
        </p:nvSpPr>
        <p:spPr>
          <a:xfrm rot="16200000">
            <a:off x="7489168" y="-333468"/>
            <a:ext cx="4089343" cy="5316321"/>
          </a:xfrm>
          <a:custGeom>
            <a:avLst/>
            <a:gdLst>
              <a:gd name="connsiteX0" fmla="*/ 1788957 w 3577914"/>
              <a:gd name="connsiteY0" fmla="*/ 0 h 4651442"/>
              <a:gd name="connsiteX1" fmla="*/ 3577914 w 3577914"/>
              <a:gd name="connsiteY1" fmla="*/ 2004096 h 4651442"/>
              <a:gd name="connsiteX2" fmla="*/ 3574180 w 3577914"/>
              <a:gd name="connsiteY2" fmla="*/ 2117062 h 4651442"/>
              <a:gd name="connsiteX3" fmla="*/ 3577914 w 3577914"/>
              <a:gd name="connsiteY3" fmla="*/ 2117062 h 4651442"/>
              <a:gd name="connsiteX4" fmla="*/ 3577914 w 3577914"/>
              <a:gd name="connsiteY4" fmla="*/ 2942634 h 4651442"/>
              <a:gd name="connsiteX5" fmla="*/ 3577914 w 3577914"/>
              <a:gd name="connsiteY5" fmla="*/ 3055601 h 4651442"/>
              <a:gd name="connsiteX6" fmla="*/ 3577914 w 3577914"/>
              <a:gd name="connsiteY6" fmla="*/ 3135426 h 4651442"/>
              <a:gd name="connsiteX7" fmla="*/ 3572198 w 3577914"/>
              <a:gd name="connsiteY7" fmla="*/ 3135169 h 4651442"/>
              <a:gd name="connsiteX8" fmla="*/ 3571629 w 3577914"/>
              <a:gd name="connsiteY8" fmla="*/ 3135188 h 4651442"/>
              <a:gd name="connsiteX9" fmla="*/ 3577914 w 3577914"/>
              <a:gd name="connsiteY9" fmla="*/ 3301223 h 4651442"/>
              <a:gd name="connsiteX10" fmla="*/ 3574180 w 3577914"/>
              <a:gd name="connsiteY10" fmla="*/ 3435711 h 4651442"/>
              <a:gd name="connsiteX11" fmla="*/ 3577914 w 3577914"/>
              <a:gd name="connsiteY11" fmla="*/ 3435711 h 4651442"/>
              <a:gd name="connsiteX12" fmla="*/ 3577914 w 3577914"/>
              <a:gd name="connsiteY12" fmla="*/ 4418566 h 4651442"/>
              <a:gd name="connsiteX13" fmla="*/ 3577914 w 3577914"/>
              <a:gd name="connsiteY13" fmla="*/ 4553054 h 4651442"/>
              <a:gd name="connsiteX14" fmla="*/ 3577914 w 3577914"/>
              <a:gd name="connsiteY14" fmla="*/ 4648087 h 4651442"/>
              <a:gd name="connsiteX15" fmla="*/ 3572198 w 3577914"/>
              <a:gd name="connsiteY15" fmla="*/ 4647781 h 4651442"/>
              <a:gd name="connsiteX16" fmla="*/ 3479169 w 3577914"/>
              <a:gd name="connsiteY16" fmla="*/ 4651442 h 4651442"/>
              <a:gd name="connsiteX17" fmla="*/ 3479169 w 3577914"/>
              <a:gd name="connsiteY17" fmla="*/ 4647781 h 4651442"/>
              <a:gd name="connsiteX18" fmla="*/ 2799298 w 3577914"/>
              <a:gd name="connsiteY18" fmla="*/ 4647781 h 4651442"/>
              <a:gd name="connsiteX19" fmla="*/ 2706269 w 3577914"/>
              <a:gd name="connsiteY19" fmla="*/ 4647781 h 4651442"/>
              <a:gd name="connsiteX20" fmla="*/ 1658442 w 3577914"/>
              <a:gd name="connsiteY20" fmla="*/ 4647781 h 4651442"/>
              <a:gd name="connsiteX21" fmla="*/ 885543 w 3577914"/>
              <a:gd name="connsiteY21" fmla="*/ 4647781 h 4651442"/>
              <a:gd name="connsiteX22" fmla="*/ 885543 w 3577914"/>
              <a:gd name="connsiteY22" fmla="*/ 4647782 h 4651442"/>
              <a:gd name="connsiteX23" fmla="*/ 530889 w 3577914"/>
              <a:gd name="connsiteY23" fmla="*/ 4647782 h 4651442"/>
              <a:gd name="connsiteX24" fmla="*/ 0 w 3577914"/>
              <a:gd name="connsiteY24" fmla="*/ 4647782 h 4651442"/>
              <a:gd name="connsiteX25" fmla="*/ 0 w 3577914"/>
              <a:gd name="connsiteY25" fmla="*/ 4553054 h 4651442"/>
              <a:gd name="connsiteX26" fmla="*/ 0 w 3577914"/>
              <a:gd name="connsiteY26" fmla="*/ 4418566 h 4651442"/>
              <a:gd name="connsiteX27" fmla="*/ 0 w 3577914"/>
              <a:gd name="connsiteY27" fmla="*/ 3435711 h 4651442"/>
              <a:gd name="connsiteX28" fmla="*/ 3734 w 3577914"/>
              <a:gd name="connsiteY28" fmla="*/ 3435711 h 4651442"/>
              <a:gd name="connsiteX29" fmla="*/ 0 w 3577914"/>
              <a:gd name="connsiteY29" fmla="*/ 3301223 h 4651442"/>
              <a:gd name="connsiteX30" fmla="*/ 6265 w 3577914"/>
              <a:gd name="connsiteY30" fmla="*/ 3135170 h 4651442"/>
              <a:gd name="connsiteX31" fmla="*/ 0 w 3577914"/>
              <a:gd name="connsiteY31" fmla="*/ 3135170 h 4651442"/>
              <a:gd name="connsiteX32" fmla="*/ 0 w 3577914"/>
              <a:gd name="connsiteY32" fmla="*/ 3055601 h 4651442"/>
              <a:gd name="connsiteX33" fmla="*/ 0 w 3577914"/>
              <a:gd name="connsiteY33" fmla="*/ 2942634 h 4651442"/>
              <a:gd name="connsiteX34" fmla="*/ 0 w 3577914"/>
              <a:gd name="connsiteY34" fmla="*/ 2117062 h 4651442"/>
              <a:gd name="connsiteX35" fmla="*/ 3734 w 3577914"/>
              <a:gd name="connsiteY35" fmla="*/ 2117062 h 4651442"/>
              <a:gd name="connsiteX36" fmla="*/ 0 w 3577914"/>
              <a:gd name="connsiteY36" fmla="*/ 2004096 h 4651442"/>
              <a:gd name="connsiteX37" fmla="*/ 1788957 w 3577914"/>
              <a:gd name="connsiteY37" fmla="*/ 0 h 4651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577914" h="4651442">
                <a:moveTo>
                  <a:pt x="1788957" y="0"/>
                </a:moveTo>
                <a:cubicBezTo>
                  <a:pt x="2778672" y="0"/>
                  <a:pt x="3577914" y="899543"/>
                  <a:pt x="3577914" y="2004096"/>
                </a:cubicBezTo>
                <a:cubicBezTo>
                  <a:pt x="3577914" y="2041750"/>
                  <a:pt x="3577914" y="2083592"/>
                  <a:pt x="3574180" y="2117062"/>
                </a:cubicBezTo>
                <a:lnTo>
                  <a:pt x="3577914" y="2117062"/>
                </a:lnTo>
                <a:lnTo>
                  <a:pt x="3577914" y="2942634"/>
                </a:lnTo>
                <a:lnTo>
                  <a:pt x="3577914" y="3055601"/>
                </a:lnTo>
                <a:lnTo>
                  <a:pt x="3577914" y="3135426"/>
                </a:lnTo>
                <a:lnTo>
                  <a:pt x="3572198" y="3135169"/>
                </a:lnTo>
                <a:lnTo>
                  <a:pt x="3571629" y="3135188"/>
                </a:lnTo>
                <a:lnTo>
                  <a:pt x="3577914" y="3301223"/>
                </a:lnTo>
                <a:cubicBezTo>
                  <a:pt x="3577914" y="3346051"/>
                  <a:pt x="3577914" y="3395864"/>
                  <a:pt x="3574180" y="3435711"/>
                </a:cubicBezTo>
                <a:lnTo>
                  <a:pt x="3577914" y="3435711"/>
                </a:lnTo>
                <a:lnTo>
                  <a:pt x="3577914" y="4418566"/>
                </a:lnTo>
                <a:lnTo>
                  <a:pt x="3577914" y="4553054"/>
                </a:lnTo>
                <a:lnTo>
                  <a:pt x="3577914" y="4648087"/>
                </a:lnTo>
                <a:lnTo>
                  <a:pt x="3572198" y="4647781"/>
                </a:lnTo>
                <a:cubicBezTo>
                  <a:pt x="3541189" y="4647781"/>
                  <a:pt x="3510179" y="4647781"/>
                  <a:pt x="3479169" y="4651442"/>
                </a:cubicBezTo>
                <a:lnTo>
                  <a:pt x="3479169" y="4647781"/>
                </a:lnTo>
                <a:lnTo>
                  <a:pt x="2799298" y="4647781"/>
                </a:lnTo>
                <a:lnTo>
                  <a:pt x="2706269" y="4647781"/>
                </a:lnTo>
                <a:lnTo>
                  <a:pt x="1658442" y="4647781"/>
                </a:lnTo>
                <a:lnTo>
                  <a:pt x="885543" y="4647781"/>
                </a:lnTo>
                <a:lnTo>
                  <a:pt x="885543" y="4647782"/>
                </a:lnTo>
                <a:lnTo>
                  <a:pt x="530889" y="4647782"/>
                </a:lnTo>
                <a:lnTo>
                  <a:pt x="0" y="4647782"/>
                </a:lnTo>
                <a:lnTo>
                  <a:pt x="0" y="4553054"/>
                </a:lnTo>
                <a:lnTo>
                  <a:pt x="0" y="4418566"/>
                </a:lnTo>
                <a:lnTo>
                  <a:pt x="0" y="3435711"/>
                </a:lnTo>
                <a:lnTo>
                  <a:pt x="3734" y="3435711"/>
                </a:lnTo>
                <a:cubicBezTo>
                  <a:pt x="0" y="3390881"/>
                  <a:pt x="0" y="3346050"/>
                  <a:pt x="0" y="3301223"/>
                </a:cubicBezTo>
                <a:lnTo>
                  <a:pt x="6265" y="3135170"/>
                </a:lnTo>
                <a:lnTo>
                  <a:pt x="0" y="3135170"/>
                </a:lnTo>
                <a:lnTo>
                  <a:pt x="0" y="3055601"/>
                </a:lnTo>
                <a:lnTo>
                  <a:pt x="0" y="2942634"/>
                </a:lnTo>
                <a:lnTo>
                  <a:pt x="0" y="2117062"/>
                </a:lnTo>
                <a:lnTo>
                  <a:pt x="3734" y="2117062"/>
                </a:lnTo>
                <a:cubicBezTo>
                  <a:pt x="0" y="2079407"/>
                  <a:pt x="0" y="2041749"/>
                  <a:pt x="0" y="2004096"/>
                </a:cubicBezTo>
                <a:cubicBezTo>
                  <a:pt x="0" y="895356"/>
                  <a:pt x="799240" y="0"/>
                  <a:pt x="1788957" y="0"/>
                </a:cubicBezTo>
                <a:close/>
              </a:path>
            </a:pathLst>
          </a:custGeom>
          <a:blipFill dpi="0" rotWithShape="0">
            <a:blip r:embed="rId2"/>
            <a:srcRect/>
            <a:stretch>
              <a:fillRect t="-6610" b="-6610"/>
            </a:stretch>
          </a:blipFill>
        </p:spPr>
        <p:txBody>
          <a:bodyPr wrap="square" lIns="0" tIns="0" rIns="0" bIns="0" rtlCol="0">
            <a:noAutofit/>
          </a:bodyPr>
          <a:lstStyle/>
          <a:p>
            <a:endParaRPr>
              <a:solidFill>
                <a:srgbClr val="459597"/>
              </a:solidFill>
            </a:endParaRPr>
          </a:p>
        </p:txBody>
      </p:sp>
      <p:pic>
        <p:nvPicPr>
          <p:cNvPr id="13" name="Picture 12">
            <a:extLst>
              <a:ext uri="{FF2B5EF4-FFF2-40B4-BE49-F238E27FC236}">
                <a16:creationId xmlns:a16="http://schemas.microsoft.com/office/drawing/2014/main" id="{064DC545-CBF4-D7E5-A6A1-447587F7BE96}"/>
              </a:ext>
            </a:extLst>
          </p:cNvPr>
          <p:cNvPicPr>
            <a:picLocks noChangeAspect="1"/>
          </p:cNvPicPr>
          <p:nvPr/>
        </p:nvPicPr>
        <p:blipFill>
          <a:blip r:embed="rId3">
            <a:alphaModFix/>
            <a:extLst>
              <a:ext uri="{28A0092B-C50C-407E-A947-70E740481C1C}">
                <a14:useLocalDpi xmlns:a14="http://schemas.microsoft.com/office/drawing/2010/main" val="0"/>
              </a:ext>
            </a:extLst>
          </a:blip>
          <a:srcRect l="53155" t="-1" r="5047" b="49903"/>
          <a:stretch/>
        </p:blipFill>
        <p:spPr>
          <a:xfrm>
            <a:off x="2856258" y="4198867"/>
            <a:ext cx="3580276" cy="2659133"/>
          </a:xfrm>
          <a:prstGeom prst="rect">
            <a:avLst/>
          </a:prstGeom>
        </p:spPr>
      </p:pic>
      <p:sp>
        <p:nvSpPr>
          <p:cNvPr id="2" name="Text Placeholder 3">
            <a:extLst>
              <a:ext uri="{FF2B5EF4-FFF2-40B4-BE49-F238E27FC236}">
                <a16:creationId xmlns:a16="http://schemas.microsoft.com/office/drawing/2014/main" id="{EFC7F127-34C5-9565-FBFE-71E39E962FF6}"/>
              </a:ext>
            </a:extLst>
          </p:cNvPr>
          <p:cNvSpPr txBox="1">
            <a:spLocks/>
          </p:cNvSpPr>
          <p:nvPr/>
        </p:nvSpPr>
        <p:spPr>
          <a:xfrm>
            <a:off x="629646" y="460753"/>
            <a:ext cx="5940488"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Planning Your Alternative Tourism Accommodation</a:t>
            </a:r>
          </a:p>
          <a:p>
            <a:pPr>
              <a:lnSpc>
                <a:spcPts val="3720"/>
              </a:lnSpc>
            </a:pPr>
            <a:endParaRPr lang="en-US" dirty="0"/>
          </a:p>
        </p:txBody>
      </p:sp>
      <p:cxnSp>
        <p:nvCxnSpPr>
          <p:cNvPr id="3" name="Straight Connector 2">
            <a:extLst>
              <a:ext uri="{FF2B5EF4-FFF2-40B4-BE49-F238E27FC236}">
                <a16:creationId xmlns:a16="http://schemas.microsoft.com/office/drawing/2014/main" id="{682AC21E-CD69-8A6C-AAD8-885EA41D1A14}"/>
              </a:ext>
            </a:extLst>
          </p:cNvPr>
          <p:cNvCxnSpPr>
            <a:cxnSpLocks/>
          </p:cNvCxnSpPr>
          <p:nvPr/>
        </p:nvCxnSpPr>
        <p:spPr>
          <a:xfrm>
            <a:off x="0" y="1498649"/>
            <a:ext cx="5997388"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8" name="Text Placeholder 5">
            <a:extLst>
              <a:ext uri="{FF2B5EF4-FFF2-40B4-BE49-F238E27FC236}">
                <a16:creationId xmlns:a16="http://schemas.microsoft.com/office/drawing/2014/main" id="{FDD53C6B-D0EB-B5C1-FC02-4297F12795BF}"/>
              </a:ext>
            </a:extLst>
          </p:cNvPr>
          <p:cNvSpPr txBox="1">
            <a:spLocks/>
          </p:cNvSpPr>
          <p:nvPr/>
        </p:nvSpPr>
        <p:spPr>
          <a:xfrm>
            <a:off x="629645" y="1758596"/>
            <a:ext cx="4989490"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Incorporating Guest Appeal and Expectations</a:t>
            </a:r>
          </a:p>
          <a:p>
            <a:pPr>
              <a:lnSpc>
                <a:spcPts val="2900"/>
              </a:lnSpc>
            </a:pPr>
            <a:endParaRPr lang="en-US" dirty="0"/>
          </a:p>
        </p:txBody>
      </p:sp>
      <p:sp>
        <p:nvSpPr>
          <p:cNvPr id="15" name="Text Placeholder 4">
            <a:extLst>
              <a:ext uri="{FF2B5EF4-FFF2-40B4-BE49-F238E27FC236}">
                <a16:creationId xmlns:a16="http://schemas.microsoft.com/office/drawing/2014/main" id="{D80316DC-D3D7-7804-6E4D-DFBE86FD1539}"/>
              </a:ext>
            </a:extLst>
          </p:cNvPr>
          <p:cNvSpPr>
            <a:spLocks noGrp="1"/>
          </p:cNvSpPr>
          <p:nvPr>
            <p:ph type="body" sz="quarter" idx="18"/>
          </p:nvPr>
        </p:nvSpPr>
        <p:spPr>
          <a:xfrm>
            <a:off x="629643" y="3030154"/>
            <a:ext cx="5940490" cy="3499183"/>
          </a:xfrm>
        </p:spPr>
        <p:txBody>
          <a:bodyPr lIns="91440" tIns="45720" rIns="91440" bIns="45720" anchor="t"/>
          <a:lstStyle/>
          <a:p>
            <a:pPr>
              <a:lnSpc>
                <a:spcPts val="2340"/>
              </a:lnSpc>
            </a:pPr>
            <a:r>
              <a:rPr lang="en-US" b="1" i="1" dirty="0"/>
              <a:t>It is vital you include your visitor in all decision-making when setting up an ATA. This section is an important first step," — </a:t>
            </a:r>
            <a:r>
              <a:rPr lang="en-US" i="1" dirty="0" err="1"/>
              <a:t>emphasises</a:t>
            </a:r>
            <a:r>
              <a:rPr lang="en-US" i="1" dirty="0"/>
              <a:t> the importance of visitor-</a:t>
            </a:r>
            <a:r>
              <a:rPr lang="en-US" i="1" dirty="0" err="1"/>
              <a:t>centred</a:t>
            </a:r>
            <a:r>
              <a:rPr lang="en-US" dirty="0"/>
              <a:t> planning in the development of Alternative Tourism Accommodation (ATA). </a:t>
            </a:r>
          </a:p>
          <a:p>
            <a:pPr>
              <a:lnSpc>
                <a:spcPts val="2340"/>
              </a:lnSpc>
            </a:pPr>
            <a:endParaRPr lang="en-US" dirty="0"/>
          </a:p>
        </p:txBody>
      </p:sp>
      <p:sp>
        <p:nvSpPr>
          <p:cNvPr id="5" name="Freeform 4">
            <a:extLst>
              <a:ext uri="{FF2B5EF4-FFF2-40B4-BE49-F238E27FC236}">
                <a16:creationId xmlns:a16="http://schemas.microsoft.com/office/drawing/2014/main" id="{AAADEB1C-3641-AEA8-EECA-3A8AB93F08A0}"/>
              </a:ext>
            </a:extLst>
          </p:cNvPr>
          <p:cNvSpPr/>
          <p:nvPr/>
        </p:nvSpPr>
        <p:spPr>
          <a:xfrm rot="12802219">
            <a:off x="6862300" y="3216689"/>
            <a:ext cx="3064633" cy="3460854"/>
          </a:xfrm>
          <a:custGeom>
            <a:avLst/>
            <a:gdLst>
              <a:gd name="connsiteX0" fmla="*/ 3618309 w 5411373"/>
              <a:gd name="connsiteY0" fmla="*/ 5935901 h 6111001"/>
              <a:gd name="connsiteX1" fmla="*/ 1967854 w 5411373"/>
              <a:gd name="connsiteY1" fmla="*/ 6011224 h 6111001"/>
              <a:gd name="connsiteX2" fmla="*/ 132427 w 5411373"/>
              <a:gd name="connsiteY2" fmla="*/ 2275534 h 6111001"/>
              <a:gd name="connsiteX3" fmla="*/ 2682956 w 5411373"/>
              <a:gd name="connsiteY3" fmla="*/ 557 h 6111001"/>
              <a:gd name="connsiteX4" fmla="*/ 2743022 w 5411373"/>
              <a:gd name="connsiteY4" fmla="*/ 158834 h 6111001"/>
              <a:gd name="connsiteX5" fmla="*/ 2165219 w 5411373"/>
              <a:gd name="connsiteY5" fmla="*/ 703265 h 6111001"/>
              <a:gd name="connsiteX6" fmla="*/ 2273919 w 5411373"/>
              <a:gd name="connsiteY6" fmla="*/ 883470 h 6111001"/>
              <a:gd name="connsiteX7" fmla="*/ 2993787 w 5411373"/>
              <a:gd name="connsiteY7" fmla="*/ 839609 h 6111001"/>
              <a:gd name="connsiteX8" fmla="*/ 5403200 w 5411373"/>
              <a:gd name="connsiteY8" fmla="*/ 3655206 h 6111001"/>
              <a:gd name="connsiteX9" fmla="*/ 3617355 w 5411373"/>
              <a:gd name="connsiteY9" fmla="*/ 5935901 h 611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1373" h="6111001">
                <a:moveTo>
                  <a:pt x="3618309" y="5935901"/>
                </a:moveTo>
                <a:cubicBezTo>
                  <a:pt x="3096760" y="6133270"/>
                  <a:pt x="2525633" y="6171409"/>
                  <a:pt x="1967854" y="6011224"/>
                </a:cubicBezTo>
                <a:cubicBezTo>
                  <a:pt x="483301" y="5584071"/>
                  <a:pt x="-337636" y="3911688"/>
                  <a:pt x="132427" y="2275534"/>
                </a:cubicBezTo>
                <a:cubicBezTo>
                  <a:pt x="498558" y="1001699"/>
                  <a:pt x="1539748" y="125462"/>
                  <a:pt x="2682956" y="557"/>
                </a:cubicBezTo>
                <a:cubicBezTo>
                  <a:pt x="2772581" y="-8978"/>
                  <a:pt x="2816441" y="106393"/>
                  <a:pt x="2743022" y="158834"/>
                </a:cubicBezTo>
                <a:cubicBezTo>
                  <a:pt x="2531355" y="312343"/>
                  <a:pt x="2336844" y="494454"/>
                  <a:pt x="2165219" y="703265"/>
                </a:cubicBezTo>
                <a:cubicBezTo>
                  <a:pt x="2098477" y="784310"/>
                  <a:pt x="2169987" y="904446"/>
                  <a:pt x="2273919" y="883470"/>
                </a:cubicBezTo>
                <a:cubicBezTo>
                  <a:pt x="2505610" y="836751"/>
                  <a:pt x="2746835" y="820540"/>
                  <a:pt x="2993787" y="839609"/>
                </a:cubicBezTo>
                <a:cubicBezTo>
                  <a:pt x="4435430" y="950213"/>
                  <a:pt x="5516662" y="2213559"/>
                  <a:pt x="5403200" y="3655206"/>
                </a:cubicBezTo>
                <a:cubicBezTo>
                  <a:pt x="5318343" y="4737393"/>
                  <a:pt x="4587030" y="5614584"/>
                  <a:pt x="3617355" y="5935901"/>
                </a:cubicBezTo>
                <a:close/>
              </a:path>
            </a:pathLst>
          </a:custGeom>
          <a:solidFill>
            <a:srgbClr val="EC7C69"/>
          </a:solidFill>
          <a:ln w="9534" cap="flat">
            <a:noFill/>
            <a:prstDash val="solid"/>
            <a:miter/>
          </a:ln>
        </p:spPr>
        <p:txBody>
          <a:bodyPr rtlCol="0" anchor="ctr"/>
          <a:lstStyle/>
          <a:p>
            <a:endParaRPr lang="en-US"/>
          </a:p>
        </p:txBody>
      </p:sp>
      <p:sp>
        <p:nvSpPr>
          <p:cNvPr id="9" name="Text Placeholder 5">
            <a:extLst>
              <a:ext uri="{FF2B5EF4-FFF2-40B4-BE49-F238E27FC236}">
                <a16:creationId xmlns:a16="http://schemas.microsoft.com/office/drawing/2014/main" id="{F0643A26-11E3-63B8-BB1F-CD8EBA5D00C3}"/>
              </a:ext>
            </a:extLst>
          </p:cNvPr>
          <p:cNvSpPr txBox="1">
            <a:spLocks/>
          </p:cNvSpPr>
          <p:nvPr/>
        </p:nvSpPr>
        <p:spPr>
          <a:xfrm>
            <a:off x="7409778" y="3993214"/>
            <a:ext cx="2255660" cy="1907803"/>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500"/>
              </a:lnSpc>
            </a:pPr>
            <a:r>
              <a:rPr lang="en-US" sz="2600" b="0" i="1" dirty="0">
                <a:solidFill>
                  <a:schemeClr val="bg1"/>
                </a:solidFill>
              </a:rPr>
              <a:t>See the next slide for </a:t>
            </a:r>
            <a:r>
              <a:rPr lang="en-US" sz="2600" i="1" dirty="0">
                <a:solidFill>
                  <a:schemeClr val="bg1"/>
                </a:solidFill>
              </a:rPr>
              <a:t>why this is a crucial first step</a:t>
            </a:r>
          </a:p>
          <a:p>
            <a:pPr algn="ctr">
              <a:lnSpc>
                <a:spcPts val="2500"/>
              </a:lnSpc>
            </a:pPr>
            <a:endParaRPr lang="en-US" sz="2600" b="0" i="1" dirty="0">
              <a:solidFill>
                <a:schemeClr val="bg1"/>
              </a:solidFill>
            </a:endParaRPr>
          </a:p>
        </p:txBody>
      </p:sp>
    </p:spTree>
    <p:extLst>
      <p:ext uri="{BB962C8B-B14F-4D97-AF65-F5344CB8AC3E}">
        <p14:creationId xmlns:p14="http://schemas.microsoft.com/office/powerpoint/2010/main" val="40087147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D60DA-9F6D-FA8C-9D4C-86A4A98DF01E}"/>
            </a:ext>
          </a:extLst>
        </p:cNvPr>
        <p:cNvGrpSpPr/>
        <p:nvPr/>
      </p:nvGrpSpPr>
      <p:grpSpPr>
        <a:xfrm>
          <a:off x="0" y="0"/>
          <a:ext cx="0" cy="0"/>
          <a:chOff x="0" y="0"/>
          <a:chExt cx="0" cy="0"/>
        </a:xfrm>
      </p:grpSpPr>
      <p:sp>
        <p:nvSpPr>
          <p:cNvPr id="22" name="Slide Number Placeholder 5">
            <a:extLst>
              <a:ext uri="{FF2B5EF4-FFF2-40B4-BE49-F238E27FC236}">
                <a16:creationId xmlns:a16="http://schemas.microsoft.com/office/drawing/2014/main" id="{45B0C72A-7683-04E7-F4F8-4A4F5E4213E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75</a:t>
            </a:fld>
            <a:endParaRPr lang="fr-CA" sz="1200" dirty="0"/>
          </a:p>
        </p:txBody>
      </p:sp>
      <p:sp>
        <p:nvSpPr>
          <p:cNvPr id="2" name="Text Placeholder 3">
            <a:extLst>
              <a:ext uri="{FF2B5EF4-FFF2-40B4-BE49-F238E27FC236}">
                <a16:creationId xmlns:a16="http://schemas.microsoft.com/office/drawing/2014/main" id="{CD37E0F9-5FF8-27F1-72EB-59D4B8DF0647}"/>
              </a:ext>
            </a:extLst>
          </p:cNvPr>
          <p:cNvSpPr txBox="1">
            <a:spLocks/>
          </p:cNvSpPr>
          <p:nvPr/>
        </p:nvSpPr>
        <p:spPr>
          <a:xfrm>
            <a:off x="629645" y="205449"/>
            <a:ext cx="899844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Incorporating Guest Appeal and Expectations</a:t>
            </a:r>
          </a:p>
          <a:p>
            <a:pPr>
              <a:lnSpc>
                <a:spcPts val="3720"/>
              </a:lnSpc>
            </a:pPr>
            <a:r>
              <a:rPr lang="en-US" sz="2800" dirty="0"/>
              <a:t>Here's Why This Is A Crucial First Step:</a:t>
            </a:r>
          </a:p>
          <a:p>
            <a:pPr>
              <a:lnSpc>
                <a:spcPts val="3720"/>
              </a:lnSpc>
            </a:pPr>
            <a:endParaRPr lang="en-US" dirty="0"/>
          </a:p>
        </p:txBody>
      </p:sp>
      <p:cxnSp>
        <p:nvCxnSpPr>
          <p:cNvPr id="3" name="Straight Connector 2">
            <a:extLst>
              <a:ext uri="{FF2B5EF4-FFF2-40B4-BE49-F238E27FC236}">
                <a16:creationId xmlns:a16="http://schemas.microsoft.com/office/drawing/2014/main" id="{C21B6518-B1E5-2DF8-D6B2-608DFF050E0A}"/>
              </a:ext>
            </a:extLst>
          </p:cNvPr>
          <p:cNvCxnSpPr>
            <a:cxnSpLocks/>
          </p:cNvCxnSpPr>
          <p:nvPr/>
        </p:nvCxnSpPr>
        <p:spPr>
          <a:xfrm>
            <a:off x="0" y="1264407"/>
            <a:ext cx="816236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5" name="Text Placeholder 4">
            <a:extLst>
              <a:ext uri="{FF2B5EF4-FFF2-40B4-BE49-F238E27FC236}">
                <a16:creationId xmlns:a16="http://schemas.microsoft.com/office/drawing/2014/main" id="{04763791-14F2-F026-56BC-3064BF127B23}"/>
              </a:ext>
            </a:extLst>
          </p:cNvPr>
          <p:cNvSpPr>
            <a:spLocks noGrp="1"/>
          </p:cNvSpPr>
          <p:nvPr>
            <p:ph type="body" sz="quarter" idx="18"/>
          </p:nvPr>
        </p:nvSpPr>
        <p:spPr>
          <a:xfrm>
            <a:off x="629645" y="1775016"/>
            <a:ext cx="10060770" cy="4324016"/>
          </a:xfrm>
        </p:spPr>
        <p:txBody>
          <a:bodyPr lIns="91440" tIns="45720" rIns="91440" bIns="45720" anchor="t"/>
          <a:lstStyle/>
          <a:p>
            <a:pPr marL="457200" indent="-457200">
              <a:lnSpc>
                <a:spcPts val="2340"/>
              </a:lnSpc>
              <a:buClr>
                <a:srgbClr val="459597"/>
              </a:buClr>
              <a:buFont typeface="+mj-lt"/>
              <a:buAutoNum type="arabicPeriod"/>
            </a:pPr>
            <a:r>
              <a:rPr lang="en-US" sz="2400" b="1" dirty="0">
                <a:solidFill>
                  <a:srgbClr val="E96751"/>
                </a:solidFill>
              </a:rPr>
              <a:t>Builds Purpose-Driven Design: </a:t>
            </a:r>
          </a:p>
          <a:p>
            <a:pPr marL="454025">
              <a:lnSpc>
                <a:spcPts val="2340"/>
              </a:lnSpc>
              <a:buClr>
                <a:srgbClr val="459597"/>
              </a:buClr>
            </a:pPr>
            <a:r>
              <a:rPr lang="en-US" dirty="0"/>
              <a:t>Involving your future guests ensures your accommodation </a:t>
            </a:r>
            <a:r>
              <a:rPr lang="en-US" b="1" dirty="0"/>
              <a:t>reflects their needs, values, and expectations </a:t>
            </a:r>
            <a:r>
              <a:rPr lang="en-US" dirty="0"/>
              <a:t>— whether it’s sustainability, accessibility, authenticity, or comfort. This helps shape a concept that has actual demand.</a:t>
            </a:r>
          </a:p>
          <a:p>
            <a:pPr marL="457200" indent="-457200">
              <a:lnSpc>
                <a:spcPts val="2340"/>
              </a:lnSpc>
              <a:buClr>
                <a:srgbClr val="459597"/>
              </a:buClr>
              <a:buFont typeface="+mj-lt"/>
              <a:buAutoNum type="arabicPeriod"/>
            </a:pPr>
            <a:endParaRPr lang="en-US" dirty="0"/>
          </a:p>
          <a:p>
            <a:pPr marL="457200" indent="-457200">
              <a:lnSpc>
                <a:spcPts val="2340"/>
              </a:lnSpc>
              <a:buClr>
                <a:srgbClr val="459597"/>
              </a:buClr>
              <a:buFont typeface="+mj-lt"/>
              <a:buAutoNum type="arabicPeriod" startAt="2"/>
            </a:pPr>
            <a:r>
              <a:rPr lang="en-US" sz="2400" b="1" dirty="0">
                <a:solidFill>
                  <a:srgbClr val="E96751"/>
                </a:solidFill>
              </a:rPr>
              <a:t>Improves Guest Satisfaction: </a:t>
            </a:r>
          </a:p>
          <a:p>
            <a:pPr marL="454025">
              <a:lnSpc>
                <a:spcPts val="2340"/>
              </a:lnSpc>
              <a:buClr>
                <a:srgbClr val="459597"/>
              </a:buClr>
            </a:pPr>
            <a:r>
              <a:rPr lang="en-US" dirty="0"/>
              <a:t>When visitors are considered from the outset, you </a:t>
            </a:r>
            <a:r>
              <a:rPr lang="en-US" b="1" dirty="0"/>
              <a:t>avoid costly mistakes </a:t>
            </a:r>
            <a:r>
              <a:rPr lang="en-US" dirty="0"/>
              <a:t>later (e.g., building in an area that’s hard to access, or missing desired features like nature immersion, wellness options, or communal space).</a:t>
            </a:r>
          </a:p>
          <a:p>
            <a:pPr marL="457200" indent="-457200">
              <a:lnSpc>
                <a:spcPts val="2340"/>
              </a:lnSpc>
              <a:buClr>
                <a:srgbClr val="459597"/>
              </a:buClr>
              <a:buFont typeface="+mj-lt"/>
              <a:buAutoNum type="arabicPeriod"/>
            </a:pPr>
            <a:endParaRPr lang="en-US" dirty="0"/>
          </a:p>
          <a:p>
            <a:pPr marL="457200" indent="-457200">
              <a:lnSpc>
                <a:spcPts val="2340"/>
              </a:lnSpc>
              <a:buClr>
                <a:srgbClr val="459597"/>
              </a:buClr>
              <a:buFont typeface="+mj-lt"/>
              <a:buAutoNum type="arabicPeriod" startAt="3"/>
            </a:pPr>
            <a:r>
              <a:rPr lang="en-US" sz="2400" b="1" dirty="0">
                <a:solidFill>
                  <a:srgbClr val="EC7C69"/>
                </a:solidFill>
              </a:rPr>
              <a:t>Strengthens Your Value Proposition: </a:t>
            </a:r>
          </a:p>
          <a:p>
            <a:pPr marL="454025">
              <a:lnSpc>
                <a:spcPts val="2340"/>
              </a:lnSpc>
              <a:buClr>
                <a:srgbClr val="459597"/>
              </a:buClr>
            </a:pPr>
            <a:r>
              <a:rPr lang="en-US" dirty="0"/>
              <a:t>An alternative accommodation tourism offering rooted in visitor insights is </a:t>
            </a:r>
            <a:r>
              <a:rPr lang="en-US" b="1" dirty="0"/>
              <a:t>more likely to stand out. </a:t>
            </a:r>
            <a:r>
              <a:rPr lang="en-US" dirty="0"/>
              <a:t>Alternative tourists tend to seek unique experiences, meaningful local engagement, and environmental responsibility. By including them in early decisions, you create a more aligned and desirable product.</a:t>
            </a:r>
          </a:p>
          <a:p>
            <a:pPr marL="457200" indent="-457200">
              <a:lnSpc>
                <a:spcPts val="2340"/>
              </a:lnSpc>
              <a:buClr>
                <a:srgbClr val="459597"/>
              </a:buClr>
              <a:buFont typeface="+mj-lt"/>
              <a:buAutoNum type="arabicPeriod"/>
            </a:pPr>
            <a:endParaRPr lang="en-US" dirty="0"/>
          </a:p>
          <a:p>
            <a:pPr marL="457200" indent="-457200">
              <a:lnSpc>
                <a:spcPts val="2340"/>
              </a:lnSpc>
              <a:buClr>
                <a:srgbClr val="459597"/>
              </a:buClr>
              <a:buFont typeface="+mj-lt"/>
              <a:buAutoNum type="arabicPeriod"/>
            </a:pPr>
            <a:endParaRPr lang="en-US" dirty="0"/>
          </a:p>
          <a:p>
            <a:pPr marL="457200" indent="-457200">
              <a:lnSpc>
                <a:spcPts val="2340"/>
              </a:lnSpc>
              <a:buClr>
                <a:srgbClr val="459597"/>
              </a:buClr>
              <a:buFont typeface="+mj-lt"/>
              <a:buAutoNum type="arabicPeriod"/>
            </a:pPr>
            <a:endParaRPr lang="en-US" dirty="0"/>
          </a:p>
        </p:txBody>
      </p:sp>
    </p:spTree>
    <p:extLst>
      <p:ext uri="{BB962C8B-B14F-4D97-AF65-F5344CB8AC3E}">
        <p14:creationId xmlns:p14="http://schemas.microsoft.com/office/powerpoint/2010/main" val="37006281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38190-C64F-BFDC-7C99-7DC7CB9CF4BF}"/>
            </a:ext>
          </a:extLst>
        </p:cNvPr>
        <p:cNvGrpSpPr/>
        <p:nvPr/>
      </p:nvGrpSpPr>
      <p:grpSpPr>
        <a:xfrm>
          <a:off x="0" y="0"/>
          <a:ext cx="0" cy="0"/>
          <a:chOff x="0" y="0"/>
          <a:chExt cx="0" cy="0"/>
        </a:xfrm>
      </p:grpSpPr>
      <p:sp>
        <p:nvSpPr>
          <p:cNvPr id="22" name="Slide Number Placeholder 5">
            <a:extLst>
              <a:ext uri="{FF2B5EF4-FFF2-40B4-BE49-F238E27FC236}">
                <a16:creationId xmlns:a16="http://schemas.microsoft.com/office/drawing/2014/main" id="{D64B9F8F-7BAB-B561-7B2A-7337051AAE3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76</a:t>
            </a:fld>
            <a:endParaRPr lang="fr-CA" sz="1200" dirty="0"/>
          </a:p>
        </p:txBody>
      </p:sp>
      <p:sp>
        <p:nvSpPr>
          <p:cNvPr id="2" name="Text Placeholder 3">
            <a:extLst>
              <a:ext uri="{FF2B5EF4-FFF2-40B4-BE49-F238E27FC236}">
                <a16:creationId xmlns:a16="http://schemas.microsoft.com/office/drawing/2014/main" id="{9BCB1F86-BEAE-FD75-9FB1-7DEBC8D7EBA2}"/>
              </a:ext>
            </a:extLst>
          </p:cNvPr>
          <p:cNvSpPr txBox="1">
            <a:spLocks/>
          </p:cNvSpPr>
          <p:nvPr/>
        </p:nvSpPr>
        <p:spPr>
          <a:xfrm>
            <a:off x="629645" y="226727"/>
            <a:ext cx="1012800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Incorporating Guest Appeal and Expectations</a:t>
            </a:r>
          </a:p>
          <a:p>
            <a:pPr>
              <a:lnSpc>
                <a:spcPts val="3720"/>
              </a:lnSpc>
            </a:pPr>
            <a:r>
              <a:rPr lang="en-US" sz="2800" dirty="0"/>
              <a:t>Here's Why This Is A Crucial First Step:</a:t>
            </a:r>
          </a:p>
          <a:p>
            <a:pPr>
              <a:lnSpc>
                <a:spcPts val="3720"/>
              </a:lnSpc>
            </a:pPr>
            <a:endParaRPr lang="en-US" dirty="0"/>
          </a:p>
        </p:txBody>
      </p:sp>
      <p:cxnSp>
        <p:nvCxnSpPr>
          <p:cNvPr id="3" name="Straight Connector 2">
            <a:extLst>
              <a:ext uri="{FF2B5EF4-FFF2-40B4-BE49-F238E27FC236}">
                <a16:creationId xmlns:a16="http://schemas.microsoft.com/office/drawing/2014/main" id="{09C4CDB2-09B9-C057-8D52-D3344CE89CB6}"/>
              </a:ext>
            </a:extLst>
          </p:cNvPr>
          <p:cNvCxnSpPr>
            <a:cxnSpLocks/>
          </p:cNvCxnSpPr>
          <p:nvPr/>
        </p:nvCxnSpPr>
        <p:spPr>
          <a:xfrm>
            <a:off x="0" y="1264407"/>
            <a:ext cx="8162365"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5" name="Text Placeholder 4">
            <a:extLst>
              <a:ext uri="{FF2B5EF4-FFF2-40B4-BE49-F238E27FC236}">
                <a16:creationId xmlns:a16="http://schemas.microsoft.com/office/drawing/2014/main" id="{988C67D7-A830-40A8-49D8-A2AD430F7152}"/>
              </a:ext>
            </a:extLst>
          </p:cNvPr>
          <p:cNvSpPr>
            <a:spLocks noGrp="1"/>
          </p:cNvSpPr>
          <p:nvPr>
            <p:ph type="body" sz="quarter" idx="18"/>
          </p:nvPr>
        </p:nvSpPr>
        <p:spPr>
          <a:xfrm>
            <a:off x="629645" y="1775016"/>
            <a:ext cx="9549779" cy="1653982"/>
          </a:xfrm>
        </p:spPr>
        <p:txBody>
          <a:bodyPr lIns="91440" tIns="45720" rIns="91440" bIns="45720" anchor="t"/>
          <a:lstStyle/>
          <a:p>
            <a:pPr marL="457200" indent="-457200">
              <a:lnSpc>
                <a:spcPts val="2340"/>
              </a:lnSpc>
              <a:buClr>
                <a:srgbClr val="459597"/>
              </a:buClr>
              <a:buFont typeface="+mj-lt"/>
              <a:buAutoNum type="arabicPeriod" startAt="4"/>
            </a:pPr>
            <a:r>
              <a:rPr lang="en-US" sz="2400" b="1" dirty="0">
                <a:solidFill>
                  <a:srgbClr val="E96751"/>
                </a:solidFill>
              </a:rPr>
              <a:t>Encourages Word-of-Mouth &amp; Loyalty: </a:t>
            </a:r>
          </a:p>
          <a:p>
            <a:pPr marL="454025">
              <a:lnSpc>
                <a:spcPts val="2340"/>
              </a:lnSpc>
              <a:buClr>
                <a:srgbClr val="459597"/>
              </a:buClr>
            </a:pPr>
            <a:r>
              <a:rPr lang="en-US" dirty="0"/>
              <a:t>Encourages Word-of-Mouth &amp; Loyalty: Visitors who feel your space was created with them in mind are more likely to become advocates, return guests, or supporters on social media and review platforms.</a:t>
            </a:r>
          </a:p>
          <a:p>
            <a:pPr marL="457200" indent="-457200">
              <a:lnSpc>
                <a:spcPts val="2340"/>
              </a:lnSpc>
              <a:buClr>
                <a:srgbClr val="459597"/>
              </a:buClr>
              <a:buFont typeface="+mj-lt"/>
              <a:buAutoNum type="arabicPeriod"/>
            </a:pPr>
            <a:endParaRPr lang="en-US" dirty="0"/>
          </a:p>
          <a:p>
            <a:pPr marL="457200" indent="-457200">
              <a:lnSpc>
                <a:spcPts val="2340"/>
              </a:lnSpc>
              <a:buClr>
                <a:srgbClr val="459597"/>
              </a:buClr>
              <a:buFont typeface="+mj-lt"/>
              <a:buAutoNum type="arabicPeriod"/>
            </a:pPr>
            <a:endParaRPr lang="en-US" dirty="0"/>
          </a:p>
          <a:p>
            <a:pPr marL="457200" indent="-457200">
              <a:lnSpc>
                <a:spcPts val="2340"/>
              </a:lnSpc>
              <a:buClr>
                <a:srgbClr val="459597"/>
              </a:buClr>
              <a:buFont typeface="+mj-lt"/>
              <a:buAutoNum type="arabicPeriod"/>
            </a:pPr>
            <a:endParaRPr lang="en-US" dirty="0"/>
          </a:p>
        </p:txBody>
      </p:sp>
      <p:sp>
        <p:nvSpPr>
          <p:cNvPr id="9" name="Freeform 8">
            <a:extLst>
              <a:ext uri="{FF2B5EF4-FFF2-40B4-BE49-F238E27FC236}">
                <a16:creationId xmlns:a16="http://schemas.microsoft.com/office/drawing/2014/main" id="{7EAFC2E4-0E72-794B-6FCB-8ECA97C46B88}"/>
              </a:ext>
            </a:extLst>
          </p:cNvPr>
          <p:cNvSpPr/>
          <p:nvPr/>
        </p:nvSpPr>
        <p:spPr>
          <a:xfrm rot="10800000">
            <a:off x="548962" y="3375208"/>
            <a:ext cx="10772145" cy="3507479"/>
          </a:xfrm>
          <a:custGeom>
            <a:avLst/>
            <a:gdLst>
              <a:gd name="connsiteX0" fmla="*/ 7477254 w 10772145"/>
              <a:gd name="connsiteY0" fmla="*/ 3507479 h 3507479"/>
              <a:gd name="connsiteX1" fmla="*/ 6749283 w 10772145"/>
              <a:gd name="connsiteY1" fmla="*/ 3507479 h 3507479"/>
              <a:gd name="connsiteX2" fmla="*/ 6562203 w 10772145"/>
              <a:gd name="connsiteY2" fmla="*/ 3507479 h 3507479"/>
              <a:gd name="connsiteX3" fmla="*/ 6269727 w 10772145"/>
              <a:gd name="connsiteY3" fmla="*/ 3507479 h 3507479"/>
              <a:gd name="connsiteX4" fmla="*/ 5834234 w 10772145"/>
              <a:gd name="connsiteY4" fmla="*/ 3507479 h 3507479"/>
              <a:gd name="connsiteX5" fmla="*/ 5541755 w 10772145"/>
              <a:gd name="connsiteY5" fmla="*/ 3507479 h 3507479"/>
              <a:gd name="connsiteX6" fmla="*/ 5354678 w 10772145"/>
              <a:gd name="connsiteY6" fmla="*/ 3507479 h 3507479"/>
              <a:gd name="connsiteX7" fmla="*/ 4626706 w 10772145"/>
              <a:gd name="connsiteY7" fmla="*/ 3507479 h 3507479"/>
              <a:gd name="connsiteX8" fmla="*/ 3931413 w 10772145"/>
              <a:gd name="connsiteY8" fmla="*/ 3507479 h 3507479"/>
              <a:gd name="connsiteX9" fmla="*/ 3931410 w 10772145"/>
              <a:gd name="connsiteY9" fmla="*/ 3507479 h 3507479"/>
              <a:gd name="connsiteX10" fmla="*/ 3562787 w 10772145"/>
              <a:gd name="connsiteY10" fmla="*/ 3507479 h 3507479"/>
              <a:gd name="connsiteX11" fmla="*/ 3203444 w 10772145"/>
              <a:gd name="connsiteY11" fmla="*/ 3507479 h 3507479"/>
              <a:gd name="connsiteX12" fmla="*/ 3203437 w 10772145"/>
              <a:gd name="connsiteY12" fmla="*/ 3507479 h 3507479"/>
              <a:gd name="connsiteX13" fmla="*/ 3016366 w 10772145"/>
              <a:gd name="connsiteY13" fmla="*/ 3507479 h 3507479"/>
              <a:gd name="connsiteX14" fmla="*/ 3016363 w 10772145"/>
              <a:gd name="connsiteY14" fmla="*/ 3507479 h 3507479"/>
              <a:gd name="connsiteX15" fmla="*/ 2834816 w 10772145"/>
              <a:gd name="connsiteY15" fmla="*/ 3507479 h 3507479"/>
              <a:gd name="connsiteX16" fmla="*/ 2723889 w 10772145"/>
              <a:gd name="connsiteY16" fmla="*/ 3507479 h 3507479"/>
              <a:gd name="connsiteX17" fmla="*/ 2723884 w 10772145"/>
              <a:gd name="connsiteY17" fmla="*/ 3507479 h 3507479"/>
              <a:gd name="connsiteX18" fmla="*/ 2647736 w 10772145"/>
              <a:gd name="connsiteY18" fmla="*/ 3507479 h 3507479"/>
              <a:gd name="connsiteX19" fmla="*/ 2355262 w 10772145"/>
              <a:gd name="connsiteY19" fmla="*/ 3507479 h 3507479"/>
              <a:gd name="connsiteX20" fmla="*/ 2288395 w 10772145"/>
              <a:gd name="connsiteY20" fmla="*/ 3507479 h 3507479"/>
              <a:gd name="connsiteX21" fmla="*/ 2288391 w 10772145"/>
              <a:gd name="connsiteY21" fmla="*/ 3507479 h 3507479"/>
              <a:gd name="connsiteX22" fmla="*/ 1995918 w 10772145"/>
              <a:gd name="connsiteY22" fmla="*/ 3507479 h 3507479"/>
              <a:gd name="connsiteX23" fmla="*/ 1995915 w 10772145"/>
              <a:gd name="connsiteY23" fmla="*/ 3507479 h 3507479"/>
              <a:gd name="connsiteX24" fmla="*/ 1919767 w 10772145"/>
              <a:gd name="connsiteY24" fmla="*/ 3507479 h 3507479"/>
              <a:gd name="connsiteX25" fmla="*/ 1808842 w 10772145"/>
              <a:gd name="connsiteY25" fmla="*/ 3507479 h 3507479"/>
              <a:gd name="connsiteX26" fmla="*/ 1808837 w 10772145"/>
              <a:gd name="connsiteY26" fmla="*/ 3507479 h 3507479"/>
              <a:gd name="connsiteX27" fmla="*/ 1627290 w 10772145"/>
              <a:gd name="connsiteY27" fmla="*/ 3507479 h 3507479"/>
              <a:gd name="connsiteX28" fmla="*/ 1440213 w 10772145"/>
              <a:gd name="connsiteY28" fmla="*/ 3507479 h 3507479"/>
              <a:gd name="connsiteX29" fmla="*/ 1437893 w 10772145"/>
              <a:gd name="connsiteY29" fmla="*/ 3507479 h 3507479"/>
              <a:gd name="connsiteX30" fmla="*/ 1080871 w 10772145"/>
              <a:gd name="connsiteY30" fmla="*/ 3507479 h 3507479"/>
              <a:gd name="connsiteX31" fmla="*/ 1080867 w 10772145"/>
              <a:gd name="connsiteY31" fmla="*/ 3507479 h 3507479"/>
              <a:gd name="connsiteX32" fmla="*/ 1002901 w 10772145"/>
              <a:gd name="connsiteY32" fmla="*/ 3507479 h 3507479"/>
              <a:gd name="connsiteX33" fmla="*/ 712241 w 10772145"/>
              <a:gd name="connsiteY33" fmla="*/ 3507479 h 3507479"/>
              <a:gd name="connsiteX34" fmla="*/ 16949 w 10772145"/>
              <a:gd name="connsiteY34" fmla="*/ 3507479 h 3507479"/>
              <a:gd name="connsiteX35" fmla="*/ 16945 w 10772145"/>
              <a:gd name="connsiteY35" fmla="*/ 3507479 h 3507479"/>
              <a:gd name="connsiteX36" fmla="*/ 0 w 10772145"/>
              <a:gd name="connsiteY36" fmla="*/ 3507479 h 3507479"/>
              <a:gd name="connsiteX37" fmla="*/ 0 w 10772145"/>
              <a:gd name="connsiteY37" fmla="*/ 3185869 h 3507479"/>
              <a:gd name="connsiteX38" fmla="*/ 0 w 10772145"/>
              <a:gd name="connsiteY38" fmla="*/ 3120164 h 3507479"/>
              <a:gd name="connsiteX39" fmla="*/ 0 w 10772145"/>
              <a:gd name="connsiteY39" fmla="*/ 2754692 h 3507479"/>
              <a:gd name="connsiteX40" fmla="*/ 0 w 10772145"/>
              <a:gd name="connsiteY40" fmla="*/ 2688228 h 3507479"/>
              <a:gd name="connsiteX41" fmla="*/ 0 w 10772145"/>
              <a:gd name="connsiteY41" fmla="*/ 2433083 h 3507479"/>
              <a:gd name="connsiteX42" fmla="*/ 0 w 10772145"/>
              <a:gd name="connsiteY42" fmla="*/ 2367378 h 3507479"/>
              <a:gd name="connsiteX43" fmla="*/ 0 w 10772145"/>
              <a:gd name="connsiteY43" fmla="*/ 1935441 h 3507479"/>
              <a:gd name="connsiteX44" fmla="*/ 0 w 10772145"/>
              <a:gd name="connsiteY44" fmla="*/ 990211 h 3507479"/>
              <a:gd name="connsiteX45" fmla="*/ 0 w 10772145"/>
              <a:gd name="connsiteY45" fmla="*/ 764619 h 3507479"/>
              <a:gd name="connsiteX46" fmla="*/ 0 w 10772145"/>
              <a:gd name="connsiteY46" fmla="*/ 237425 h 3507479"/>
              <a:gd name="connsiteX47" fmla="*/ 0 w 10772145"/>
              <a:gd name="connsiteY47" fmla="*/ 11832 h 3507479"/>
              <a:gd name="connsiteX48" fmla="*/ 668316 w 10772145"/>
              <a:gd name="connsiteY48" fmla="*/ 11832 h 3507479"/>
              <a:gd name="connsiteX49" fmla="*/ 668316 w 10772145"/>
              <a:gd name="connsiteY49" fmla="*/ 11833 h 3507479"/>
              <a:gd name="connsiteX50" fmla="*/ 1002902 w 10772145"/>
              <a:gd name="connsiteY50" fmla="*/ 11833 h 3507479"/>
              <a:gd name="connsiteX51" fmla="*/ 1002902 w 10772145"/>
              <a:gd name="connsiteY51" fmla="*/ 11832 h 3507479"/>
              <a:gd name="connsiteX52" fmla="*/ 1437893 w 10772145"/>
              <a:gd name="connsiteY52" fmla="*/ 11832 h 3507479"/>
              <a:gd name="connsiteX53" fmla="*/ 1732239 w 10772145"/>
              <a:gd name="connsiteY53" fmla="*/ 11832 h 3507479"/>
              <a:gd name="connsiteX54" fmla="*/ 2460208 w 10772145"/>
              <a:gd name="connsiteY54" fmla="*/ 11832 h 3507479"/>
              <a:gd name="connsiteX55" fmla="*/ 2647286 w 10772145"/>
              <a:gd name="connsiteY55" fmla="*/ 11832 h 3507479"/>
              <a:gd name="connsiteX56" fmla="*/ 2939763 w 10772145"/>
              <a:gd name="connsiteY56" fmla="*/ 11832 h 3507479"/>
              <a:gd name="connsiteX57" fmla="*/ 3375258 w 10772145"/>
              <a:gd name="connsiteY57" fmla="*/ 11832 h 3507479"/>
              <a:gd name="connsiteX58" fmla="*/ 3667736 w 10772145"/>
              <a:gd name="connsiteY58" fmla="*/ 11832 h 3507479"/>
              <a:gd name="connsiteX59" fmla="*/ 3854810 w 10772145"/>
              <a:gd name="connsiteY59" fmla="*/ 11832 h 3507479"/>
              <a:gd name="connsiteX60" fmla="*/ 4582781 w 10772145"/>
              <a:gd name="connsiteY60" fmla="*/ 11832 h 3507479"/>
              <a:gd name="connsiteX61" fmla="*/ 4582781 w 10772145"/>
              <a:gd name="connsiteY61" fmla="*/ 11833 h 3507479"/>
              <a:gd name="connsiteX62" fmla="*/ 5278081 w 10772145"/>
              <a:gd name="connsiteY62" fmla="*/ 11833 h 3507479"/>
              <a:gd name="connsiteX63" fmla="*/ 6006054 w 10772145"/>
              <a:gd name="connsiteY63" fmla="*/ 11833 h 3507479"/>
              <a:gd name="connsiteX64" fmla="*/ 6193129 w 10772145"/>
              <a:gd name="connsiteY64" fmla="*/ 11833 h 3507479"/>
              <a:gd name="connsiteX65" fmla="*/ 6485608 w 10772145"/>
              <a:gd name="connsiteY65" fmla="*/ 11833 h 3507479"/>
              <a:gd name="connsiteX66" fmla="*/ 6921102 w 10772145"/>
              <a:gd name="connsiteY66" fmla="*/ 11833 h 3507479"/>
              <a:gd name="connsiteX67" fmla="*/ 7213579 w 10772145"/>
              <a:gd name="connsiteY67" fmla="*/ 11833 h 3507479"/>
              <a:gd name="connsiteX68" fmla="*/ 7400655 w 10772145"/>
              <a:gd name="connsiteY68" fmla="*/ 11833 h 3507479"/>
              <a:gd name="connsiteX69" fmla="*/ 7467935 w 10772145"/>
              <a:gd name="connsiteY69" fmla="*/ 11833 h 3507479"/>
              <a:gd name="connsiteX70" fmla="*/ 7467935 w 10772145"/>
              <a:gd name="connsiteY70" fmla="*/ 0 h 3507479"/>
              <a:gd name="connsiteX71" fmla="*/ 7739599 w 10772145"/>
              <a:gd name="connsiteY71" fmla="*/ 0 h 3507479"/>
              <a:gd name="connsiteX72" fmla="*/ 7739599 w 10772145"/>
              <a:gd name="connsiteY72" fmla="*/ 1 h 3507479"/>
              <a:gd name="connsiteX73" fmla="*/ 7875605 w 10772145"/>
              <a:gd name="connsiteY73" fmla="*/ 1 h 3507479"/>
              <a:gd name="connsiteX74" fmla="*/ 7875605 w 10772145"/>
              <a:gd name="connsiteY74" fmla="*/ 0 h 3507479"/>
              <a:gd name="connsiteX75" fmla="*/ 8052425 w 10772145"/>
              <a:gd name="connsiteY75" fmla="*/ 0 h 3507479"/>
              <a:gd name="connsiteX76" fmla="*/ 8172074 w 10772145"/>
              <a:gd name="connsiteY76" fmla="*/ 0 h 3507479"/>
              <a:gd name="connsiteX77" fmla="*/ 8467987 w 10772145"/>
              <a:gd name="connsiteY77" fmla="*/ 0 h 3507479"/>
              <a:gd name="connsiteX78" fmla="*/ 8544032 w 10772145"/>
              <a:gd name="connsiteY78" fmla="*/ 0 h 3507479"/>
              <a:gd name="connsiteX79" fmla="*/ 8662921 w 10772145"/>
              <a:gd name="connsiteY79" fmla="*/ 0 h 3507479"/>
              <a:gd name="connsiteX80" fmla="*/ 8839945 w 10772145"/>
              <a:gd name="connsiteY80" fmla="*/ 0 h 3507479"/>
              <a:gd name="connsiteX81" fmla="*/ 8958835 w 10772145"/>
              <a:gd name="connsiteY81" fmla="*/ 0 h 3507479"/>
              <a:gd name="connsiteX82" fmla="*/ 9034879 w 10772145"/>
              <a:gd name="connsiteY82" fmla="*/ 0 h 3507479"/>
              <a:gd name="connsiteX83" fmla="*/ 9330792 w 10772145"/>
              <a:gd name="connsiteY83" fmla="*/ 0 h 3507479"/>
              <a:gd name="connsiteX84" fmla="*/ 9330792 w 10772145"/>
              <a:gd name="connsiteY84" fmla="*/ 1 h 3507479"/>
              <a:gd name="connsiteX85" fmla="*/ 9613425 w 10772145"/>
              <a:gd name="connsiteY85" fmla="*/ 1 h 3507479"/>
              <a:gd name="connsiteX86" fmla="*/ 9909339 w 10772145"/>
              <a:gd name="connsiteY86" fmla="*/ 1 h 3507479"/>
              <a:gd name="connsiteX87" fmla="*/ 9985383 w 10772145"/>
              <a:gd name="connsiteY87" fmla="*/ 1 h 3507479"/>
              <a:gd name="connsiteX88" fmla="*/ 10104273 w 10772145"/>
              <a:gd name="connsiteY88" fmla="*/ 1 h 3507479"/>
              <a:gd name="connsiteX89" fmla="*/ 10281297 w 10772145"/>
              <a:gd name="connsiteY89" fmla="*/ 1 h 3507479"/>
              <a:gd name="connsiteX90" fmla="*/ 10400187 w 10772145"/>
              <a:gd name="connsiteY90" fmla="*/ 1 h 3507479"/>
              <a:gd name="connsiteX91" fmla="*/ 10476231 w 10772145"/>
              <a:gd name="connsiteY91" fmla="*/ 1 h 3507479"/>
              <a:gd name="connsiteX92" fmla="*/ 10772145 w 10772145"/>
              <a:gd name="connsiteY92" fmla="*/ 1 h 3507479"/>
              <a:gd name="connsiteX93" fmla="*/ 10772145 w 10772145"/>
              <a:gd name="connsiteY93" fmla="*/ 306383 h 3507479"/>
              <a:gd name="connsiteX94" fmla="*/ 10772145 w 10772145"/>
              <a:gd name="connsiteY94" fmla="*/ 352987 h 3507479"/>
              <a:gd name="connsiteX95" fmla="*/ 10772145 w 10772145"/>
              <a:gd name="connsiteY95" fmla="*/ 659369 h 3507479"/>
              <a:gd name="connsiteX96" fmla="*/ 10772145 w 10772145"/>
              <a:gd name="connsiteY96" fmla="*/ 755251 h 3507479"/>
              <a:gd name="connsiteX97" fmla="*/ 10772145 w 10772145"/>
              <a:gd name="connsiteY97" fmla="*/ 1061633 h 3507479"/>
              <a:gd name="connsiteX98" fmla="*/ 10772145 w 10772145"/>
              <a:gd name="connsiteY98" fmla="*/ 1108237 h 3507479"/>
              <a:gd name="connsiteX99" fmla="*/ 10772145 w 10772145"/>
              <a:gd name="connsiteY99" fmla="*/ 1414619 h 3507479"/>
              <a:gd name="connsiteX100" fmla="*/ 10772145 w 10772145"/>
              <a:gd name="connsiteY100" fmla="*/ 1863804 h 3507479"/>
              <a:gd name="connsiteX101" fmla="*/ 10772145 w 10772145"/>
              <a:gd name="connsiteY101" fmla="*/ 2170186 h 3507479"/>
              <a:gd name="connsiteX102" fmla="*/ 10772145 w 10772145"/>
              <a:gd name="connsiteY102" fmla="*/ 2216791 h 3507479"/>
              <a:gd name="connsiteX103" fmla="*/ 10772145 w 10772145"/>
              <a:gd name="connsiteY103" fmla="*/ 2523173 h 3507479"/>
              <a:gd name="connsiteX104" fmla="*/ 10772145 w 10772145"/>
              <a:gd name="connsiteY104" fmla="*/ 2619054 h 3507479"/>
              <a:gd name="connsiteX105" fmla="*/ 10772145 w 10772145"/>
              <a:gd name="connsiteY105" fmla="*/ 2925436 h 3507479"/>
              <a:gd name="connsiteX106" fmla="*/ 10772145 w 10772145"/>
              <a:gd name="connsiteY106" fmla="*/ 2972041 h 3507479"/>
              <a:gd name="connsiteX107" fmla="*/ 10772145 w 10772145"/>
              <a:gd name="connsiteY107" fmla="*/ 3278423 h 3507479"/>
              <a:gd name="connsiteX108" fmla="*/ 10507368 w 10772145"/>
              <a:gd name="connsiteY108" fmla="*/ 3507087 h 3507479"/>
              <a:gd name="connsiteX109" fmla="*/ 10211454 w 10772145"/>
              <a:gd name="connsiteY109" fmla="*/ 3507087 h 3507479"/>
              <a:gd name="connsiteX110" fmla="*/ 10135408 w 10772145"/>
              <a:gd name="connsiteY110" fmla="*/ 3507087 h 3507479"/>
              <a:gd name="connsiteX111" fmla="*/ 10016519 w 10772145"/>
              <a:gd name="connsiteY111" fmla="*/ 3507087 h 3507479"/>
              <a:gd name="connsiteX112" fmla="*/ 9839496 w 10772145"/>
              <a:gd name="connsiteY112" fmla="*/ 3507087 h 3507479"/>
              <a:gd name="connsiteX113" fmla="*/ 9720606 w 10772145"/>
              <a:gd name="connsiteY113" fmla="*/ 3507087 h 3507479"/>
              <a:gd name="connsiteX114" fmla="*/ 9644561 w 10772145"/>
              <a:gd name="connsiteY114" fmla="*/ 3507087 h 3507479"/>
              <a:gd name="connsiteX115" fmla="*/ 9348647 w 10772145"/>
              <a:gd name="connsiteY115" fmla="*/ 3507087 h 3507479"/>
              <a:gd name="connsiteX116" fmla="*/ 9066017 w 10772145"/>
              <a:gd name="connsiteY116" fmla="*/ 3507087 h 3507479"/>
              <a:gd name="connsiteX117" fmla="*/ 9066016 w 10772145"/>
              <a:gd name="connsiteY117" fmla="*/ 3507087 h 3507479"/>
              <a:gd name="connsiteX118" fmla="*/ 8916174 w 10772145"/>
              <a:gd name="connsiteY118" fmla="*/ 3507087 h 3507479"/>
              <a:gd name="connsiteX119" fmla="*/ 8770105 w 10772145"/>
              <a:gd name="connsiteY119" fmla="*/ 3507087 h 3507479"/>
              <a:gd name="connsiteX120" fmla="*/ 8770102 w 10772145"/>
              <a:gd name="connsiteY120" fmla="*/ 3507087 h 3507479"/>
              <a:gd name="connsiteX121" fmla="*/ 8694059 w 10772145"/>
              <a:gd name="connsiteY121" fmla="*/ 3507087 h 3507479"/>
              <a:gd name="connsiteX122" fmla="*/ 8694058 w 10772145"/>
              <a:gd name="connsiteY122" fmla="*/ 3507087 h 3507479"/>
              <a:gd name="connsiteX123" fmla="*/ 8620261 w 10772145"/>
              <a:gd name="connsiteY123" fmla="*/ 3507087 h 3507479"/>
              <a:gd name="connsiteX124" fmla="*/ 8575170 w 10772145"/>
              <a:gd name="connsiteY124" fmla="*/ 3507087 h 3507479"/>
              <a:gd name="connsiteX125" fmla="*/ 8575168 w 10772145"/>
              <a:gd name="connsiteY125" fmla="*/ 3507087 h 3507479"/>
              <a:gd name="connsiteX126" fmla="*/ 8544215 w 10772145"/>
              <a:gd name="connsiteY126" fmla="*/ 3507087 h 3507479"/>
              <a:gd name="connsiteX127" fmla="*/ 8425327 w 10772145"/>
              <a:gd name="connsiteY127" fmla="*/ 3507087 h 3507479"/>
              <a:gd name="connsiteX128" fmla="*/ 8398146 w 10772145"/>
              <a:gd name="connsiteY128" fmla="*/ 3507087 h 3507479"/>
              <a:gd name="connsiteX129" fmla="*/ 8398144 w 10772145"/>
              <a:gd name="connsiteY129" fmla="*/ 3507087 h 3507479"/>
              <a:gd name="connsiteX130" fmla="*/ 8279257 w 10772145"/>
              <a:gd name="connsiteY130" fmla="*/ 3507087 h 3507479"/>
              <a:gd name="connsiteX131" fmla="*/ 8279256 w 10772145"/>
              <a:gd name="connsiteY131" fmla="*/ 3507087 h 3507479"/>
              <a:gd name="connsiteX132" fmla="*/ 8248302 w 10772145"/>
              <a:gd name="connsiteY132" fmla="*/ 3507087 h 3507479"/>
              <a:gd name="connsiteX133" fmla="*/ 8203212 w 10772145"/>
              <a:gd name="connsiteY133" fmla="*/ 3507087 h 3507479"/>
              <a:gd name="connsiteX134" fmla="*/ 8203210 w 10772145"/>
              <a:gd name="connsiteY134" fmla="*/ 3507087 h 3507479"/>
              <a:gd name="connsiteX135" fmla="*/ 8129413 w 10772145"/>
              <a:gd name="connsiteY135" fmla="*/ 3507087 h 3507479"/>
              <a:gd name="connsiteX136" fmla="*/ 8053368 w 10772145"/>
              <a:gd name="connsiteY136" fmla="*/ 3507087 h 3507479"/>
              <a:gd name="connsiteX137" fmla="*/ 8052425 w 10772145"/>
              <a:gd name="connsiteY137" fmla="*/ 3507087 h 3507479"/>
              <a:gd name="connsiteX138" fmla="*/ 7907299 w 10772145"/>
              <a:gd name="connsiteY138" fmla="*/ 3507087 h 3507479"/>
              <a:gd name="connsiteX139" fmla="*/ 7907297 w 10772145"/>
              <a:gd name="connsiteY139" fmla="*/ 3507087 h 3507479"/>
              <a:gd name="connsiteX140" fmla="*/ 7875604 w 10772145"/>
              <a:gd name="connsiteY140" fmla="*/ 3507087 h 3507479"/>
              <a:gd name="connsiteX141" fmla="*/ 7757454 w 10772145"/>
              <a:gd name="connsiteY141" fmla="*/ 3507087 h 3507479"/>
              <a:gd name="connsiteX142" fmla="*/ 7488363 w 10772145"/>
              <a:gd name="connsiteY142" fmla="*/ 3507087 h 3507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0772145" h="3507479">
                <a:moveTo>
                  <a:pt x="7477254" y="3507479"/>
                </a:moveTo>
                <a:lnTo>
                  <a:pt x="6749283" y="3507479"/>
                </a:lnTo>
                <a:lnTo>
                  <a:pt x="6562203" y="3507479"/>
                </a:lnTo>
                <a:lnTo>
                  <a:pt x="6269727" y="3507479"/>
                </a:lnTo>
                <a:lnTo>
                  <a:pt x="5834234" y="3507479"/>
                </a:lnTo>
                <a:lnTo>
                  <a:pt x="5541755" y="3507479"/>
                </a:lnTo>
                <a:lnTo>
                  <a:pt x="5354678" y="3507479"/>
                </a:lnTo>
                <a:lnTo>
                  <a:pt x="4626706" y="3507479"/>
                </a:lnTo>
                <a:lnTo>
                  <a:pt x="3931413" y="3507479"/>
                </a:lnTo>
                <a:lnTo>
                  <a:pt x="3931410" y="3507479"/>
                </a:lnTo>
                <a:lnTo>
                  <a:pt x="3562787" y="3507479"/>
                </a:lnTo>
                <a:lnTo>
                  <a:pt x="3203444" y="3507479"/>
                </a:lnTo>
                <a:lnTo>
                  <a:pt x="3203437" y="3507479"/>
                </a:lnTo>
                <a:lnTo>
                  <a:pt x="3016366" y="3507479"/>
                </a:lnTo>
                <a:lnTo>
                  <a:pt x="3016363" y="3507479"/>
                </a:lnTo>
                <a:lnTo>
                  <a:pt x="2834816" y="3507479"/>
                </a:lnTo>
                <a:lnTo>
                  <a:pt x="2723889" y="3507479"/>
                </a:lnTo>
                <a:lnTo>
                  <a:pt x="2723884" y="3507479"/>
                </a:lnTo>
                <a:lnTo>
                  <a:pt x="2647736" y="3507479"/>
                </a:lnTo>
                <a:lnTo>
                  <a:pt x="2355262" y="3507479"/>
                </a:lnTo>
                <a:lnTo>
                  <a:pt x="2288395" y="3507479"/>
                </a:lnTo>
                <a:lnTo>
                  <a:pt x="2288391" y="3507479"/>
                </a:lnTo>
                <a:lnTo>
                  <a:pt x="1995918" y="3507479"/>
                </a:lnTo>
                <a:lnTo>
                  <a:pt x="1995915" y="3507479"/>
                </a:lnTo>
                <a:lnTo>
                  <a:pt x="1919767" y="3507479"/>
                </a:lnTo>
                <a:lnTo>
                  <a:pt x="1808842" y="3507479"/>
                </a:lnTo>
                <a:lnTo>
                  <a:pt x="1808837" y="3507479"/>
                </a:lnTo>
                <a:lnTo>
                  <a:pt x="1627290" y="3507479"/>
                </a:lnTo>
                <a:lnTo>
                  <a:pt x="1440213" y="3507479"/>
                </a:lnTo>
                <a:lnTo>
                  <a:pt x="1437893" y="3507479"/>
                </a:lnTo>
                <a:lnTo>
                  <a:pt x="1080871" y="3507479"/>
                </a:lnTo>
                <a:lnTo>
                  <a:pt x="1080867" y="3507479"/>
                </a:lnTo>
                <a:lnTo>
                  <a:pt x="1002901" y="3507479"/>
                </a:lnTo>
                <a:lnTo>
                  <a:pt x="712241" y="3507479"/>
                </a:lnTo>
                <a:lnTo>
                  <a:pt x="16949" y="3507479"/>
                </a:lnTo>
                <a:lnTo>
                  <a:pt x="16945" y="3507479"/>
                </a:lnTo>
                <a:lnTo>
                  <a:pt x="0" y="3507479"/>
                </a:lnTo>
                <a:lnTo>
                  <a:pt x="0" y="3185869"/>
                </a:lnTo>
                <a:lnTo>
                  <a:pt x="0" y="3120164"/>
                </a:lnTo>
                <a:lnTo>
                  <a:pt x="0" y="2754692"/>
                </a:lnTo>
                <a:lnTo>
                  <a:pt x="0" y="2688228"/>
                </a:lnTo>
                <a:lnTo>
                  <a:pt x="0" y="2433083"/>
                </a:lnTo>
                <a:lnTo>
                  <a:pt x="0" y="2367378"/>
                </a:lnTo>
                <a:lnTo>
                  <a:pt x="0" y="1935441"/>
                </a:lnTo>
                <a:lnTo>
                  <a:pt x="0" y="990211"/>
                </a:lnTo>
                <a:lnTo>
                  <a:pt x="0" y="764619"/>
                </a:lnTo>
                <a:lnTo>
                  <a:pt x="0" y="237425"/>
                </a:lnTo>
                <a:lnTo>
                  <a:pt x="0" y="11832"/>
                </a:lnTo>
                <a:lnTo>
                  <a:pt x="668316" y="11832"/>
                </a:lnTo>
                <a:lnTo>
                  <a:pt x="668316" y="11833"/>
                </a:lnTo>
                <a:lnTo>
                  <a:pt x="1002902" y="11833"/>
                </a:lnTo>
                <a:lnTo>
                  <a:pt x="1002902" y="11832"/>
                </a:lnTo>
                <a:lnTo>
                  <a:pt x="1437893" y="11832"/>
                </a:lnTo>
                <a:lnTo>
                  <a:pt x="1732239" y="11832"/>
                </a:lnTo>
                <a:lnTo>
                  <a:pt x="2460208" y="11832"/>
                </a:lnTo>
                <a:lnTo>
                  <a:pt x="2647286" y="11832"/>
                </a:lnTo>
                <a:lnTo>
                  <a:pt x="2939763" y="11832"/>
                </a:lnTo>
                <a:lnTo>
                  <a:pt x="3375258" y="11832"/>
                </a:lnTo>
                <a:lnTo>
                  <a:pt x="3667736" y="11832"/>
                </a:lnTo>
                <a:lnTo>
                  <a:pt x="3854810" y="11832"/>
                </a:lnTo>
                <a:lnTo>
                  <a:pt x="4582781" y="11832"/>
                </a:lnTo>
                <a:lnTo>
                  <a:pt x="4582781" y="11833"/>
                </a:lnTo>
                <a:lnTo>
                  <a:pt x="5278081" y="11833"/>
                </a:lnTo>
                <a:lnTo>
                  <a:pt x="6006054" y="11833"/>
                </a:lnTo>
                <a:lnTo>
                  <a:pt x="6193129" y="11833"/>
                </a:lnTo>
                <a:lnTo>
                  <a:pt x="6485608" y="11833"/>
                </a:lnTo>
                <a:lnTo>
                  <a:pt x="6921102" y="11833"/>
                </a:lnTo>
                <a:lnTo>
                  <a:pt x="7213579" y="11833"/>
                </a:lnTo>
                <a:lnTo>
                  <a:pt x="7400655" y="11833"/>
                </a:lnTo>
                <a:lnTo>
                  <a:pt x="7467935" y="11833"/>
                </a:lnTo>
                <a:lnTo>
                  <a:pt x="7467935" y="0"/>
                </a:lnTo>
                <a:lnTo>
                  <a:pt x="7739599" y="0"/>
                </a:lnTo>
                <a:lnTo>
                  <a:pt x="7739599" y="1"/>
                </a:lnTo>
                <a:lnTo>
                  <a:pt x="7875605" y="1"/>
                </a:lnTo>
                <a:lnTo>
                  <a:pt x="7875605" y="0"/>
                </a:lnTo>
                <a:lnTo>
                  <a:pt x="8052425" y="0"/>
                </a:lnTo>
                <a:lnTo>
                  <a:pt x="8172074" y="0"/>
                </a:lnTo>
                <a:lnTo>
                  <a:pt x="8467987" y="0"/>
                </a:lnTo>
                <a:lnTo>
                  <a:pt x="8544032" y="0"/>
                </a:lnTo>
                <a:lnTo>
                  <a:pt x="8662921" y="0"/>
                </a:lnTo>
                <a:lnTo>
                  <a:pt x="8839945" y="0"/>
                </a:lnTo>
                <a:lnTo>
                  <a:pt x="8958835" y="0"/>
                </a:lnTo>
                <a:lnTo>
                  <a:pt x="9034879" y="0"/>
                </a:lnTo>
                <a:lnTo>
                  <a:pt x="9330792" y="0"/>
                </a:lnTo>
                <a:lnTo>
                  <a:pt x="9330792" y="1"/>
                </a:lnTo>
                <a:lnTo>
                  <a:pt x="9613425" y="1"/>
                </a:lnTo>
                <a:lnTo>
                  <a:pt x="9909339" y="1"/>
                </a:lnTo>
                <a:lnTo>
                  <a:pt x="9985383" y="1"/>
                </a:lnTo>
                <a:lnTo>
                  <a:pt x="10104273" y="1"/>
                </a:lnTo>
                <a:lnTo>
                  <a:pt x="10281297" y="1"/>
                </a:lnTo>
                <a:lnTo>
                  <a:pt x="10400187" y="1"/>
                </a:lnTo>
                <a:lnTo>
                  <a:pt x="10476231" y="1"/>
                </a:lnTo>
                <a:lnTo>
                  <a:pt x="10772145" y="1"/>
                </a:lnTo>
                <a:lnTo>
                  <a:pt x="10772145" y="306383"/>
                </a:lnTo>
                <a:lnTo>
                  <a:pt x="10772145" y="352987"/>
                </a:lnTo>
                <a:lnTo>
                  <a:pt x="10772145" y="659369"/>
                </a:lnTo>
                <a:lnTo>
                  <a:pt x="10772145" y="755251"/>
                </a:lnTo>
                <a:lnTo>
                  <a:pt x="10772145" y="1061633"/>
                </a:lnTo>
                <a:lnTo>
                  <a:pt x="10772145" y="1108237"/>
                </a:lnTo>
                <a:lnTo>
                  <a:pt x="10772145" y="1414619"/>
                </a:lnTo>
                <a:lnTo>
                  <a:pt x="10772145" y="1863804"/>
                </a:lnTo>
                <a:lnTo>
                  <a:pt x="10772145" y="2170186"/>
                </a:lnTo>
                <a:lnTo>
                  <a:pt x="10772145" y="2216791"/>
                </a:lnTo>
                <a:lnTo>
                  <a:pt x="10772145" y="2523173"/>
                </a:lnTo>
                <a:lnTo>
                  <a:pt x="10772145" y="2619054"/>
                </a:lnTo>
                <a:lnTo>
                  <a:pt x="10772145" y="2925436"/>
                </a:lnTo>
                <a:lnTo>
                  <a:pt x="10772145" y="2972041"/>
                </a:lnTo>
                <a:lnTo>
                  <a:pt x="10772145" y="3278423"/>
                </a:lnTo>
                <a:cubicBezTo>
                  <a:pt x="10772145" y="3404375"/>
                  <a:pt x="10654079" y="3507087"/>
                  <a:pt x="10507368" y="3507087"/>
                </a:cubicBezTo>
                <a:lnTo>
                  <a:pt x="10211454" y="3507087"/>
                </a:lnTo>
                <a:lnTo>
                  <a:pt x="10135408" y="3507087"/>
                </a:lnTo>
                <a:lnTo>
                  <a:pt x="10016519" y="3507087"/>
                </a:lnTo>
                <a:lnTo>
                  <a:pt x="9839496" y="3507087"/>
                </a:lnTo>
                <a:lnTo>
                  <a:pt x="9720606" y="3507087"/>
                </a:lnTo>
                <a:lnTo>
                  <a:pt x="9644561" y="3507087"/>
                </a:lnTo>
                <a:lnTo>
                  <a:pt x="9348647" y="3507087"/>
                </a:lnTo>
                <a:lnTo>
                  <a:pt x="9066017" y="3507087"/>
                </a:lnTo>
                <a:lnTo>
                  <a:pt x="9066016" y="3507087"/>
                </a:lnTo>
                <a:lnTo>
                  <a:pt x="8916174" y="3507087"/>
                </a:lnTo>
                <a:lnTo>
                  <a:pt x="8770105" y="3507087"/>
                </a:lnTo>
                <a:lnTo>
                  <a:pt x="8770102" y="3507087"/>
                </a:lnTo>
                <a:lnTo>
                  <a:pt x="8694059" y="3507087"/>
                </a:lnTo>
                <a:lnTo>
                  <a:pt x="8694058" y="3507087"/>
                </a:lnTo>
                <a:lnTo>
                  <a:pt x="8620261" y="3507087"/>
                </a:lnTo>
                <a:lnTo>
                  <a:pt x="8575170" y="3507087"/>
                </a:lnTo>
                <a:lnTo>
                  <a:pt x="8575168" y="3507087"/>
                </a:lnTo>
                <a:lnTo>
                  <a:pt x="8544215" y="3507087"/>
                </a:lnTo>
                <a:lnTo>
                  <a:pt x="8425327" y="3507087"/>
                </a:lnTo>
                <a:lnTo>
                  <a:pt x="8398146" y="3507087"/>
                </a:lnTo>
                <a:lnTo>
                  <a:pt x="8398144" y="3507087"/>
                </a:lnTo>
                <a:lnTo>
                  <a:pt x="8279257" y="3507087"/>
                </a:lnTo>
                <a:lnTo>
                  <a:pt x="8279256" y="3507087"/>
                </a:lnTo>
                <a:lnTo>
                  <a:pt x="8248302" y="3507087"/>
                </a:lnTo>
                <a:lnTo>
                  <a:pt x="8203212" y="3507087"/>
                </a:lnTo>
                <a:lnTo>
                  <a:pt x="8203210" y="3507087"/>
                </a:lnTo>
                <a:lnTo>
                  <a:pt x="8129413" y="3507087"/>
                </a:lnTo>
                <a:lnTo>
                  <a:pt x="8053368" y="3507087"/>
                </a:lnTo>
                <a:lnTo>
                  <a:pt x="8052425" y="3507087"/>
                </a:lnTo>
                <a:lnTo>
                  <a:pt x="7907299" y="3507087"/>
                </a:lnTo>
                <a:lnTo>
                  <a:pt x="7907297" y="3507087"/>
                </a:lnTo>
                <a:lnTo>
                  <a:pt x="7875604" y="3507087"/>
                </a:lnTo>
                <a:lnTo>
                  <a:pt x="7757454" y="3507087"/>
                </a:lnTo>
                <a:lnTo>
                  <a:pt x="7488363" y="3507087"/>
                </a:lnTo>
                <a:close/>
              </a:path>
            </a:pathLst>
          </a:custGeom>
          <a:solidFill>
            <a:srgbClr val="EC7C69"/>
          </a:solidFill>
          <a:ln w="24491" cap="flat">
            <a:noFill/>
            <a:prstDash val="solid"/>
            <a:miter/>
          </a:ln>
        </p:spPr>
        <p:txBody>
          <a:bodyPr wrap="square" rtlCol="0" anchor="ctr">
            <a:noAutofit/>
          </a:bodyPr>
          <a:lstStyle/>
          <a:p>
            <a:endParaRPr lang="en-US"/>
          </a:p>
        </p:txBody>
      </p:sp>
      <p:sp>
        <p:nvSpPr>
          <p:cNvPr id="6" name="Text Placeholder 1">
            <a:extLst>
              <a:ext uri="{FF2B5EF4-FFF2-40B4-BE49-F238E27FC236}">
                <a16:creationId xmlns:a16="http://schemas.microsoft.com/office/drawing/2014/main" id="{9A7548B2-F641-DF3D-1911-B0F32F4E571D}"/>
              </a:ext>
            </a:extLst>
          </p:cNvPr>
          <p:cNvSpPr txBox="1">
            <a:spLocks/>
          </p:cNvSpPr>
          <p:nvPr/>
        </p:nvSpPr>
        <p:spPr>
          <a:xfrm>
            <a:off x="854420" y="3939332"/>
            <a:ext cx="3013616"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US" sz="2200" b="1" dirty="0"/>
              <a:t>When making any business decision, you must first put yourself in their shoes</a:t>
            </a:r>
          </a:p>
        </p:txBody>
      </p:sp>
      <p:pic>
        <p:nvPicPr>
          <p:cNvPr id="7" name="Picture 6">
            <a:extLst>
              <a:ext uri="{FF2B5EF4-FFF2-40B4-BE49-F238E27FC236}">
                <a16:creationId xmlns:a16="http://schemas.microsoft.com/office/drawing/2014/main" id="{928C5676-B09F-0821-11E3-04943E626EB1}"/>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20849" y="4941237"/>
            <a:ext cx="3580276" cy="2659133"/>
          </a:xfrm>
          <a:prstGeom prst="rect">
            <a:avLst/>
          </a:prstGeom>
        </p:spPr>
      </p:pic>
      <p:sp>
        <p:nvSpPr>
          <p:cNvPr id="8" name="Text Placeholder 1">
            <a:extLst>
              <a:ext uri="{FF2B5EF4-FFF2-40B4-BE49-F238E27FC236}">
                <a16:creationId xmlns:a16="http://schemas.microsoft.com/office/drawing/2014/main" id="{7BB85538-40EA-F058-C669-0438CF119E1F}"/>
              </a:ext>
            </a:extLst>
          </p:cNvPr>
          <p:cNvSpPr txBox="1">
            <a:spLocks/>
          </p:cNvSpPr>
          <p:nvPr/>
        </p:nvSpPr>
        <p:spPr>
          <a:xfrm>
            <a:off x="4129237" y="3939332"/>
            <a:ext cx="6869142"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US" sz="2200" b="1" dirty="0"/>
              <a:t>Example: </a:t>
            </a:r>
            <a:r>
              <a:rPr lang="en-US" sz="2200" dirty="0"/>
              <a:t>When making decisions in planning, building, and launching, consider every detail and whether it will enhance or affect their experience, e.g., how they will feel engaging in the types of experiences you provide (glamping, wellness treatments, engaging in immediate environment), layout of space (privacy, accessibility) to environmental considerations (type of building and waste systems)</a:t>
            </a:r>
          </a:p>
          <a:p>
            <a:pPr algn="l">
              <a:lnSpc>
                <a:spcPts val="2340"/>
              </a:lnSpc>
              <a:spcBef>
                <a:spcPts val="0"/>
              </a:spcBef>
            </a:pPr>
            <a:endParaRPr lang="en-US" sz="2200" dirty="0"/>
          </a:p>
        </p:txBody>
      </p:sp>
    </p:spTree>
    <p:extLst>
      <p:ext uri="{BB962C8B-B14F-4D97-AF65-F5344CB8AC3E}">
        <p14:creationId xmlns:p14="http://schemas.microsoft.com/office/powerpoint/2010/main" val="24547076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45BC5-A215-8D9C-6781-F1C26CECFB30}"/>
            </a:ext>
          </a:extLst>
        </p:cNvPr>
        <p:cNvGrpSpPr/>
        <p:nvPr/>
      </p:nvGrpSpPr>
      <p:grpSpPr>
        <a:xfrm>
          <a:off x="0" y="0"/>
          <a:ext cx="0" cy="0"/>
          <a:chOff x="0" y="0"/>
          <a:chExt cx="0" cy="0"/>
        </a:xfrm>
      </p:grpSpPr>
      <p:sp>
        <p:nvSpPr>
          <p:cNvPr id="22" name="Slide Number Placeholder 5">
            <a:extLst>
              <a:ext uri="{FF2B5EF4-FFF2-40B4-BE49-F238E27FC236}">
                <a16:creationId xmlns:a16="http://schemas.microsoft.com/office/drawing/2014/main" id="{A2D6B574-D724-DDE1-2378-8E7A2327054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77</a:t>
            </a:fld>
            <a:endParaRPr lang="fr-CA" sz="1200" dirty="0"/>
          </a:p>
        </p:txBody>
      </p:sp>
      <p:sp>
        <p:nvSpPr>
          <p:cNvPr id="15" name="Text Placeholder 4">
            <a:extLst>
              <a:ext uri="{FF2B5EF4-FFF2-40B4-BE49-F238E27FC236}">
                <a16:creationId xmlns:a16="http://schemas.microsoft.com/office/drawing/2014/main" id="{57E91B09-7D56-734C-9F89-4FAE351804E1}"/>
              </a:ext>
            </a:extLst>
          </p:cNvPr>
          <p:cNvSpPr>
            <a:spLocks noGrp="1"/>
          </p:cNvSpPr>
          <p:nvPr>
            <p:ph type="body" sz="quarter" idx="18"/>
          </p:nvPr>
        </p:nvSpPr>
        <p:spPr>
          <a:xfrm>
            <a:off x="538313" y="1799766"/>
            <a:ext cx="7149329" cy="1653982"/>
          </a:xfrm>
        </p:spPr>
        <p:txBody>
          <a:bodyPr lIns="91440" tIns="45720" rIns="91440" bIns="45720" anchor="t"/>
          <a:lstStyle/>
          <a:p>
            <a:pPr>
              <a:lnSpc>
                <a:spcPts val="2340"/>
              </a:lnSpc>
            </a:pPr>
            <a:r>
              <a:rPr lang="en-US" b="1" i="1" dirty="0"/>
              <a:t>We have established that it is vital to include your visitor in all decision-making when setting up an ATA. </a:t>
            </a:r>
            <a:r>
              <a:rPr lang="en-US" dirty="0"/>
              <a:t>This section covers and </a:t>
            </a:r>
            <a:r>
              <a:rPr lang="en-US" dirty="0" err="1"/>
              <a:t>emphasises</a:t>
            </a:r>
            <a:r>
              <a:rPr lang="en-US" dirty="0"/>
              <a:t> the importance of visitor-</a:t>
            </a:r>
            <a:r>
              <a:rPr lang="en-US" dirty="0" err="1"/>
              <a:t>centred</a:t>
            </a:r>
            <a:r>
              <a:rPr lang="en-US" dirty="0"/>
              <a:t> planning in the development of Alternative Tourism Accommodation (ATA). </a:t>
            </a:r>
          </a:p>
          <a:p>
            <a:pPr>
              <a:lnSpc>
                <a:spcPts val="2340"/>
              </a:lnSpc>
            </a:pPr>
            <a:endParaRPr lang="en-US" dirty="0"/>
          </a:p>
          <a:p>
            <a:pPr>
              <a:lnSpc>
                <a:spcPts val="2340"/>
              </a:lnSpc>
            </a:pPr>
            <a:r>
              <a:rPr lang="en-US" b="1" dirty="0"/>
              <a:t>First, let’s look at visitor key motivations, preferences and expectations when choosing an ATA.  </a:t>
            </a:r>
            <a:r>
              <a:rPr lang="en-US" dirty="0"/>
              <a:t>Tourists across Europe are increasingly opting for Alternative Tourism Accommodations, such as eco-lodges, agritourism farms, glamping sites, and heritage stays over conventional hotels. </a:t>
            </a:r>
          </a:p>
        </p:txBody>
      </p:sp>
      <p:sp>
        <p:nvSpPr>
          <p:cNvPr id="13" name="Text Placeholder 3">
            <a:extLst>
              <a:ext uri="{FF2B5EF4-FFF2-40B4-BE49-F238E27FC236}">
                <a16:creationId xmlns:a16="http://schemas.microsoft.com/office/drawing/2014/main" id="{D47AD024-347C-76BD-538F-0030243DAA68}"/>
              </a:ext>
            </a:extLst>
          </p:cNvPr>
          <p:cNvSpPr txBox="1">
            <a:spLocks/>
          </p:cNvSpPr>
          <p:nvPr/>
        </p:nvSpPr>
        <p:spPr>
          <a:xfrm>
            <a:off x="538313" y="323153"/>
            <a:ext cx="612724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Planning Your Alternative Tourism Accommodation</a:t>
            </a:r>
          </a:p>
          <a:p>
            <a:pPr>
              <a:lnSpc>
                <a:spcPts val="3720"/>
              </a:lnSpc>
            </a:pPr>
            <a:endParaRPr lang="en-US" dirty="0"/>
          </a:p>
        </p:txBody>
      </p:sp>
      <p:sp>
        <p:nvSpPr>
          <p:cNvPr id="14" name="Text Placeholder 5">
            <a:extLst>
              <a:ext uri="{FF2B5EF4-FFF2-40B4-BE49-F238E27FC236}">
                <a16:creationId xmlns:a16="http://schemas.microsoft.com/office/drawing/2014/main" id="{1C29A404-D78E-2278-94DE-7A461D17B742}"/>
              </a:ext>
            </a:extLst>
          </p:cNvPr>
          <p:cNvSpPr txBox="1">
            <a:spLocks/>
          </p:cNvSpPr>
          <p:nvPr/>
        </p:nvSpPr>
        <p:spPr>
          <a:xfrm>
            <a:off x="6024689" y="394464"/>
            <a:ext cx="5893521" cy="1464686"/>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Understanding Key Visitor Motivations When Choosing an ATA</a:t>
            </a:r>
          </a:p>
        </p:txBody>
      </p:sp>
      <p:cxnSp>
        <p:nvCxnSpPr>
          <p:cNvPr id="16" name="Straight Connector 15">
            <a:extLst>
              <a:ext uri="{FF2B5EF4-FFF2-40B4-BE49-F238E27FC236}">
                <a16:creationId xmlns:a16="http://schemas.microsoft.com/office/drawing/2014/main" id="{634CA710-7BE0-7EA4-634A-18D9B1DBA1C7}"/>
              </a:ext>
            </a:extLst>
          </p:cNvPr>
          <p:cNvCxnSpPr>
            <a:cxnSpLocks/>
          </p:cNvCxnSpPr>
          <p:nvPr/>
        </p:nvCxnSpPr>
        <p:spPr>
          <a:xfrm>
            <a:off x="5849881" y="151216"/>
            <a:ext cx="0" cy="1232647"/>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23" name="Freeform 22">
            <a:extLst>
              <a:ext uri="{FF2B5EF4-FFF2-40B4-BE49-F238E27FC236}">
                <a16:creationId xmlns:a16="http://schemas.microsoft.com/office/drawing/2014/main" id="{30FC7336-5A8F-B07B-6A58-942DDB53B959}"/>
              </a:ext>
            </a:extLst>
          </p:cNvPr>
          <p:cNvSpPr/>
          <p:nvPr/>
        </p:nvSpPr>
        <p:spPr>
          <a:xfrm rot="5400000">
            <a:off x="4252975" y="1730101"/>
            <a:ext cx="2129299" cy="9308673"/>
          </a:xfrm>
          <a:custGeom>
            <a:avLst/>
            <a:gdLst>
              <a:gd name="connsiteX0" fmla="*/ 0 w 2129299"/>
              <a:gd name="connsiteY0" fmla="*/ 8885516 h 9308673"/>
              <a:gd name="connsiteX1" fmla="*/ 0 w 2129299"/>
              <a:gd name="connsiteY1" fmla="*/ 8412598 h 9308673"/>
              <a:gd name="connsiteX2" fmla="*/ 0 w 2129299"/>
              <a:gd name="connsiteY2" fmla="*/ 8291064 h 9308673"/>
              <a:gd name="connsiteX3" fmla="*/ 0 w 2129299"/>
              <a:gd name="connsiteY3" fmla="*/ 8101061 h 9308673"/>
              <a:gd name="connsiteX4" fmla="*/ 0 w 2129299"/>
              <a:gd name="connsiteY4" fmla="*/ 7818148 h 9308673"/>
              <a:gd name="connsiteX5" fmla="*/ 0 w 2129299"/>
              <a:gd name="connsiteY5" fmla="*/ 7628143 h 9308673"/>
              <a:gd name="connsiteX6" fmla="*/ 0 w 2129299"/>
              <a:gd name="connsiteY6" fmla="*/ 7506610 h 9308673"/>
              <a:gd name="connsiteX7" fmla="*/ 0 w 2129299"/>
              <a:gd name="connsiteY7" fmla="*/ 7033692 h 9308673"/>
              <a:gd name="connsiteX8" fmla="*/ 0 w 2129299"/>
              <a:gd name="connsiteY8" fmla="*/ 6582003 h 9308673"/>
              <a:gd name="connsiteX9" fmla="*/ 0 w 2129299"/>
              <a:gd name="connsiteY9" fmla="*/ 6582001 h 9308673"/>
              <a:gd name="connsiteX10" fmla="*/ 0 w 2129299"/>
              <a:gd name="connsiteY10" fmla="*/ 6342530 h 9308673"/>
              <a:gd name="connsiteX11" fmla="*/ 0 w 2129299"/>
              <a:gd name="connsiteY11" fmla="*/ 6109087 h 9308673"/>
              <a:gd name="connsiteX12" fmla="*/ 0 w 2129299"/>
              <a:gd name="connsiteY12" fmla="*/ 6109082 h 9308673"/>
              <a:gd name="connsiteX13" fmla="*/ 0 w 2129299"/>
              <a:gd name="connsiteY13" fmla="*/ 5987554 h 9308673"/>
              <a:gd name="connsiteX14" fmla="*/ 0 w 2129299"/>
              <a:gd name="connsiteY14" fmla="*/ 5987552 h 9308673"/>
              <a:gd name="connsiteX15" fmla="*/ 0 w 2129299"/>
              <a:gd name="connsiteY15" fmla="*/ 5869612 h 9308673"/>
              <a:gd name="connsiteX16" fmla="*/ 0 w 2129299"/>
              <a:gd name="connsiteY16" fmla="*/ 5797550 h 9308673"/>
              <a:gd name="connsiteX17" fmla="*/ 0 w 2129299"/>
              <a:gd name="connsiteY17" fmla="*/ 5797547 h 9308673"/>
              <a:gd name="connsiteX18" fmla="*/ 0 w 2129299"/>
              <a:gd name="connsiteY18" fmla="*/ 5748078 h 9308673"/>
              <a:gd name="connsiteX19" fmla="*/ 0 w 2129299"/>
              <a:gd name="connsiteY19" fmla="*/ 5558075 h 9308673"/>
              <a:gd name="connsiteX20" fmla="*/ 0 w 2129299"/>
              <a:gd name="connsiteY20" fmla="*/ 5514636 h 9308673"/>
              <a:gd name="connsiteX21" fmla="*/ 0 w 2129299"/>
              <a:gd name="connsiteY21" fmla="*/ 5514634 h 9308673"/>
              <a:gd name="connsiteX22" fmla="*/ 0 w 2129299"/>
              <a:gd name="connsiteY22" fmla="*/ 5324632 h 9308673"/>
              <a:gd name="connsiteX23" fmla="*/ 0 w 2129299"/>
              <a:gd name="connsiteY23" fmla="*/ 5324630 h 9308673"/>
              <a:gd name="connsiteX24" fmla="*/ 0 w 2129299"/>
              <a:gd name="connsiteY24" fmla="*/ 5275161 h 9308673"/>
              <a:gd name="connsiteX25" fmla="*/ 0 w 2129299"/>
              <a:gd name="connsiteY25" fmla="*/ 5203100 h 9308673"/>
              <a:gd name="connsiteX26" fmla="*/ 0 w 2129299"/>
              <a:gd name="connsiteY26" fmla="*/ 5203097 h 9308673"/>
              <a:gd name="connsiteX27" fmla="*/ 0 w 2129299"/>
              <a:gd name="connsiteY27" fmla="*/ 5085157 h 9308673"/>
              <a:gd name="connsiteX28" fmla="*/ 0 w 2129299"/>
              <a:gd name="connsiteY28" fmla="*/ 4963625 h 9308673"/>
              <a:gd name="connsiteX29" fmla="*/ 0 w 2129299"/>
              <a:gd name="connsiteY29" fmla="*/ 4962118 h 9308673"/>
              <a:gd name="connsiteX30" fmla="*/ 0 w 2129299"/>
              <a:gd name="connsiteY30" fmla="*/ 4857508 h 9308673"/>
              <a:gd name="connsiteX31" fmla="*/ 0 w 2129299"/>
              <a:gd name="connsiteY31" fmla="*/ 4730182 h 9308673"/>
              <a:gd name="connsiteX32" fmla="*/ 0 w 2129299"/>
              <a:gd name="connsiteY32" fmla="*/ 4730180 h 9308673"/>
              <a:gd name="connsiteX33" fmla="*/ 0 w 2129299"/>
              <a:gd name="connsiteY33" fmla="*/ 4679530 h 9308673"/>
              <a:gd name="connsiteX34" fmla="*/ 0 w 2129299"/>
              <a:gd name="connsiteY34" fmla="*/ 4490707 h 9308673"/>
              <a:gd name="connsiteX35" fmla="*/ 0 w 2129299"/>
              <a:gd name="connsiteY35" fmla="*/ 4384590 h 9308673"/>
              <a:gd name="connsiteX36" fmla="*/ 0 w 2129299"/>
              <a:gd name="connsiteY36" fmla="*/ 4263056 h 9308673"/>
              <a:gd name="connsiteX37" fmla="*/ 0 w 2129299"/>
              <a:gd name="connsiteY37" fmla="*/ 4073053 h 9308673"/>
              <a:gd name="connsiteX38" fmla="*/ 0 w 2129299"/>
              <a:gd name="connsiteY38" fmla="*/ 4039018 h 9308673"/>
              <a:gd name="connsiteX39" fmla="*/ 0 w 2129299"/>
              <a:gd name="connsiteY39" fmla="*/ 4039016 h 9308673"/>
              <a:gd name="connsiteX40" fmla="*/ 0 w 2129299"/>
              <a:gd name="connsiteY40" fmla="*/ 4028008 h 9308673"/>
              <a:gd name="connsiteX41" fmla="*/ 0 w 2129299"/>
              <a:gd name="connsiteY41" fmla="*/ 3790140 h 9308673"/>
              <a:gd name="connsiteX42" fmla="*/ 0 w 2129299"/>
              <a:gd name="connsiteY42" fmla="*/ 3600135 h 9308673"/>
              <a:gd name="connsiteX43" fmla="*/ 0 w 2129299"/>
              <a:gd name="connsiteY43" fmla="*/ 3478602 h 9308673"/>
              <a:gd name="connsiteX44" fmla="*/ 0 w 2129299"/>
              <a:gd name="connsiteY44" fmla="*/ 3005684 h 9308673"/>
              <a:gd name="connsiteX45" fmla="*/ 0 w 2129299"/>
              <a:gd name="connsiteY45" fmla="*/ 2553995 h 9308673"/>
              <a:gd name="connsiteX46" fmla="*/ 0 w 2129299"/>
              <a:gd name="connsiteY46" fmla="*/ 2553993 h 9308673"/>
              <a:gd name="connsiteX47" fmla="*/ 0 w 2129299"/>
              <a:gd name="connsiteY47" fmla="*/ 2314522 h 9308673"/>
              <a:gd name="connsiteX48" fmla="*/ 0 w 2129299"/>
              <a:gd name="connsiteY48" fmla="*/ 2081079 h 9308673"/>
              <a:gd name="connsiteX49" fmla="*/ 0 w 2129299"/>
              <a:gd name="connsiteY49" fmla="*/ 2081074 h 9308673"/>
              <a:gd name="connsiteX50" fmla="*/ 0 w 2129299"/>
              <a:gd name="connsiteY50" fmla="*/ 1959546 h 9308673"/>
              <a:gd name="connsiteX51" fmla="*/ 0 w 2129299"/>
              <a:gd name="connsiteY51" fmla="*/ 1959544 h 9308673"/>
              <a:gd name="connsiteX52" fmla="*/ 0 w 2129299"/>
              <a:gd name="connsiteY52" fmla="*/ 1841604 h 9308673"/>
              <a:gd name="connsiteX53" fmla="*/ 0 w 2129299"/>
              <a:gd name="connsiteY53" fmla="*/ 1769542 h 9308673"/>
              <a:gd name="connsiteX54" fmla="*/ 0 w 2129299"/>
              <a:gd name="connsiteY54" fmla="*/ 1769539 h 9308673"/>
              <a:gd name="connsiteX55" fmla="*/ 0 w 2129299"/>
              <a:gd name="connsiteY55" fmla="*/ 1720070 h 9308673"/>
              <a:gd name="connsiteX56" fmla="*/ 0 w 2129299"/>
              <a:gd name="connsiteY56" fmla="*/ 1530067 h 9308673"/>
              <a:gd name="connsiteX57" fmla="*/ 0 w 2129299"/>
              <a:gd name="connsiteY57" fmla="*/ 1486628 h 9308673"/>
              <a:gd name="connsiteX58" fmla="*/ 0 w 2129299"/>
              <a:gd name="connsiteY58" fmla="*/ 1486626 h 9308673"/>
              <a:gd name="connsiteX59" fmla="*/ 0 w 2129299"/>
              <a:gd name="connsiteY59" fmla="*/ 1296624 h 9308673"/>
              <a:gd name="connsiteX60" fmla="*/ 0 w 2129299"/>
              <a:gd name="connsiteY60" fmla="*/ 1296622 h 9308673"/>
              <a:gd name="connsiteX61" fmla="*/ 0 w 2129299"/>
              <a:gd name="connsiteY61" fmla="*/ 1247153 h 9308673"/>
              <a:gd name="connsiteX62" fmla="*/ 0 w 2129299"/>
              <a:gd name="connsiteY62" fmla="*/ 1175092 h 9308673"/>
              <a:gd name="connsiteX63" fmla="*/ 0 w 2129299"/>
              <a:gd name="connsiteY63" fmla="*/ 1175089 h 9308673"/>
              <a:gd name="connsiteX64" fmla="*/ 0 w 2129299"/>
              <a:gd name="connsiteY64" fmla="*/ 1057149 h 9308673"/>
              <a:gd name="connsiteX65" fmla="*/ 0 w 2129299"/>
              <a:gd name="connsiteY65" fmla="*/ 935617 h 9308673"/>
              <a:gd name="connsiteX66" fmla="*/ 0 w 2129299"/>
              <a:gd name="connsiteY66" fmla="*/ 934110 h 9308673"/>
              <a:gd name="connsiteX67" fmla="*/ 0 w 2129299"/>
              <a:gd name="connsiteY67" fmla="*/ 702174 h 9308673"/>
              <a:gd name="connsiteX68" fmla="*/ 0 w 2129299"/>
              <a:gd name="connsiteY68" fmla="*/ 702172 h 9308673"/>
              <a:gd name="connsiteX69" fmla="*/ 0 w 2129299"/>
              <a:gd name="connsiteY69" fmla="*/ 651522 h 9308673"/>
              <a:gd name="connsiteX70" fmla="*/ 0 w 2129299"/>
              <a:gd name="connsiteY70" fmla="*/ 462699 h 9308673"/>
              <a:gd name="connsiteX71" fmla="*/ 0 w 2129299"/>
              <a:gd name="connsiteY71" fmla="*/ 11010 h 9308673"/>
              <a:gd name="connsiteX72" fmla="*/ 0 w 2129299"/>
              <a:gd name="connsiteY72" fmla="*/ 11008 h 9308673"/>
              <a:gd name="connsiteX73" fmla="*/ 0 w 2129299"/>
              <a:gd name="connsiteY73" fmla="*/ 0 h 9308673"/>
              <a:gd name="connsiteX74" fmla="*/ 515667 w 2129299"/>
              <a:gd name="connsiteY74" fmla="*/ 0 h 9308673"/>
              <a:gd name="connsiteX75" fmla="*/ 621018 w 2129299"/>
              <a:gd name="connsiteY75" fmla="*/ 0 h 9308673"/>
              <a:gd name="connsiteX76" fmla="*/ 1207013 w 2129299"/>
              <a:gd name="connsiteY76" fmla="*/ 0 h 9308673"/>
              <a:gd name="connsiteX77" fmla="*/ 1313582 w 2129299"/>
              <a:gd name="connsiteY77" fmla="*/ 0 h 9308673"/>
              <a:gd name="connsiteX78" fmla="*/ 1722679 w 2129299"/>
              <a:gd name="connsiteY78" fmla="*/ 0 h 9308673"/>
              <a:gd name="connsiteX79" fmla="*/ 1828030 w 2129299"/>
              <a:gd name="connsiteY79" fmla="*/ 0 h 9308673"/>
              <a:gd name="connsiteX80" fmla="*/ 2129299 w 2129299"/>
              <a:gd name="connsiteY80" fmla="*/ 0 h 9308673"/>
              <a:gd name="connsiteX81" fmla="*/ 2129299 w 2129299"/>
              <a:gd name="connsiteY81" fmla="*/ 84409 h 9308673"/>
              <a:gd name="connsiteX82" fmla="*/ 2129299 w 2129299"/>
              <a:gd name="connsiteY82" fmla="*/ 588968 h 9308673"/>
              <a:gd name="connsiteX83" fmla="*/ 2129299 w 2129299"/>
              <a:gd name="connsiteY83" fmla="*/ 2703061 h 9308673"/>
              <a:gd name="connsiteX84" fmla="*/ 2129299 w 2129299"/>
              <a:gd name="connsiteY84" fmla="*/ 3669127 h 9308673"/>
              <a:gd name="connsiteX85" fmla="*/ 2129299 w 2129299"/>
              <a:gd name="connsiteY85" fmla="*/ 3816082 h 9308673"/>
              <a:gd name="connsiteX86" fmla="*/ 2129299 w 2129299"/>
              <a:gd name="connsiteY86" fmla="*/ 4028008 h 9308673"/>
              <a:gd name="connsiteX87" fmla="*/ 2129299 w 2129299"/>
              <a:gd name="connsiteY87" fmla="*/ 4112417 h 9308673"/>
              <a:gd name="connsiteX88" fmla="*/ 2129299 w 2129299"/>
              <a:gd name="connsiteY88" fmla="*/ 4386737 h 9308673"/>
              <a:gd name="connsiteX89" fmla="*/ 2129299 w 2129299"/>
              <a:gd name="connsiteY89" fmla="*/ 4535392 h 9308673"/>
              <a:gd name="connsiteX90" fmla="*/ 2129299 w 2129299"/>
              <a:gd name="connsiteY90" fmla="*/ 4616976 h 9308673"/>
              <a:gd name="connsiteX91" fmla="*/ 2129299 w 2129299"/>
              <a:gd name="connsiteY91" fmla="*/ 5280665 h 9308673"/>
              <a:gd name="connsiteX92" fmla="*/ 2129299 w 2129299"/>
              <a:gd name="connsiteY92" fmla="*/ 6731069 h 9308673"/>
              <a:gd name="connsiteX93" fmla="*/ 2129299 w 2129299"/>
              <a:gd name="connsiteY93" fmla="*/ 7697135 h 9308673"/>
              <a:gd name="connsiteX94" fmla="*/ 2129299 w 2129299"/>
              <a:gd name="connsiteY94" fmla="*/ 7844090 h 9308673"/>
              <a:gd name="connsiteX95" fmla="*/ 2129299 w 2129299"/>
              <a:gd name="connsiteY95" fmla="*/ 8414745 h 9308673"/>
              <a:gd name="connsiteX96" fmla="*/ 2129299 w 2129299"/>
              <a:gd name="connsiteY96" fmla="*/ 8563400 h 9308673"/>
              <a:gd name="connsiteX97" fmla="*/ 2129299 w 2129299"/>
              <a:gd name="connsiteY97" fmla="*/ 9308673 h 9308673"/>
              <a:gd name="connsiteX98" fmla="*/ 2062103 w 2129299"/>
              <a:gd name="connsiteY98" fmla="*/ 9308673 h 9308673"/>
              <a:gd name="connsiteX99" fmla="*/ 1572455 w 2129299"/>
              <a:gd name="connsiteY99" fmla="*/ 9308673 h 9308673"/>
              <a:gd name="connsiteX100" fmla="*/ 1419221 w 2129299"/>
              <a:gd name="connsiteY100" fmla="*/ 9308673 h 9308673"/>
              <a:gd name="connsiteX101" fmla="*/ 929573 w 2129299"/>
              <a:gd name="connsiteY101" fmla="*/ 9308673 h 9308673"/>
              <a:gd name="connsiteX102" fmla="*/ 855090 w 2129299"/>
              <a:gd name="connsiteY102" fmla="*/ 9308673 h 9308673"/>
              <a:gd name="connsiteX103" fmla="*/ 365443 w 2129299"/>
              <a:gd name="connsiteY103" fmla="*/ 9308673 h 9308673"/>
              <a:gd name="connsiteX104" fmla="*/ 0 w 2129299"/>
              <a:gd name="connsiteY104" fmla="*/ 8885516 h 93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129299" h="9308673">
                <a:moveTo>
                  <a:pt x="0" y="8885516"/>
                </a:moveTo>
                <a:lnTo>
                  <a:pt x="0" y="8412598"/>
                </a:lnTo>
                <a:lnTo>
                  <a:pt x="0" y="8291064"/>
                </a:lnTo>
                <a:lnTo>
                  <a:pt x="0" y="8101061"/>
                </a:lnTo>
                <a:lnTo>
                  <a:pt x="0" y="7818148"/>
                </a:lnTo>
                <a:lnTo>
                  <a:pt x="0" y="7628143"/>
                </a:lnTo>
                <a:lnTo>
                  <a:pt x="0" y="7506610"/>
                </a:lnTo>
                <a:lnTo>
                  <a:pt x="0" y="7033692"/>
                </a:lnTo>
                <a:lnTo>
                  <a:pt x="0" y="6582003"/>
                </a:lnTo>
                <a:lnTo>
                  <a:pt x="0" y="6582001"/>
                </a:lnTo>
                <a:lnTo>
                  <a:pt x="0" y="6342530"/>
                </a:lnTo>
                <a:lnTo>
                  <a:pt x="0" y="6109087"/>
                </a:lnTo>
                <a:lnTo>
                  <a:pt x="0" y="6109082"/>
                </a:lnTo>
                <a:lnTo>
                  <a:pt x="0" y="5987554"/>
                </a:lnTo>
                <a:lnTo>
                  <a:pt x="0" y="5987552"/>
                </a:lnTo>
                <a:lnTo>
                  <a:pt x="0" y="5869612"/>
                </a:lnTo>
                <a:lnTo>
                  <a:pt x="0" y="5797550"/>
                </a:lnTo>
                <a:lnTo>
                  <a:pt x="0" y="5797547"/>
                </a:lnTo>
                <a:lnTo>
                  <a:pt x="0" y="5748078"/>
                </a:lnTo>
                <a:lnTo>
                  <a:pt x="0" y="5558075"/>
                </a:lnTo>
                <a:lnTo>
                  <a:pt x="0" y="5514636"/>
                </a:lnTo>
                <a:lnTo>
                  <a:pt x="0" y="5514634"/>
                </a:lnTo>
                <a:lnTo>
                  <a:pt x="0" y="5324632"/>
                </a:lnTo>
                <a:lnTo>
                  <a:pt x="0" y="5324630"/>
                </a:lnTo>
                <a:lnTo>
                  <a:pt x="0" y="5275161"/>
                </a:lnTo>
                <a:lnTo>
                  <a:pt x="0" y="5203100"/>
                </a:lnTo>
                <a:lnTo>
                  <a:pt x="0" y="5203097"/>
                </a:lnTo>
                <a:lnTo>
                  <a:pt x="0" y="5085157"/>
                </a:lnTo>
                <a:lnTo>
                  <a:pt x="0" y="4963625"/>
                </a:lnTo>
                <a:lnTo>
                  <a:pt x="0" y="4962118"/>
                </a:lnTo>
                <a:lnTo>
                  <a:pt x="0" y="4857508"/>
                </a:lnTo>
                <a:lnTo>
                  <a:pt x="0" y="4730182"/>
                </a:lnTo>
                <a:lnTo>
                  <a:pt x="0" y="4730180"/>
                </a:lnTo>
                <a:lnTo>
                  <a:pt x="0" y="4679530"/>
                </a:lnTo>
                <a:lnTo>
                  <a:pt x="0" y="4490707"/>
                </a:lnTo>
                <a:lnTo>
                  <a:pt x="0" y="4384590"/>
                </a:lnTo>
                <a:lnTo>
                  <a:pt x="0" y="4263056"/>
                </a:lnTo>
                <a:lnTo>
                  <a:pt x="0" y="4073053"/>
                </a:lnTo>
                <a:lnTo>
                  <a:pt x="0" y="4039018"/>
                </a:lnTo>
                <a:lnTo>
                  <a:pt x="0" y="4039016"/>
                </a:lnTo>
                <a:lnTo>
                  <a:pt x="0" y="4028008"/>
                </a:lnTo>
                <a:lnTo>
                  <a:pt x="0" y="3790140"/>
                </a:lnTo>
                <a:lnTo>
                  <a:pt x="0" y="3600135"/>
                </a:lnTo>
                <a:lnTo>
                  <a:pt x="0" y="3478602"/>
                </a:lnTo>
                <a:lnTo>
                  <a:pt x="0" y="3005684"/>
                </a:lnTo>
                <a:lnTo>
                  <a:pt x="0" y="2553995"/>
                </a:lnTo>
                <a:lnTo>
                  <a:pt x="0" y="2553993"/>
                </a:lnTo>
                <a:lnTo>
                  <a:pt x="0" y="2314522"/>
                </a:lnTo>
                <a:lnTo>
                  <a:pt x="0" y="2081079"/>
                </a:lnTo>
                <a:lnTo>
                  <a:pt x="0" y="2081074"/>
                </a:lnTo>
                <a:lnTo>
                  <a:pt x="0" y="1959546"/>
                </a:lnTo>
                <a:lnTo>
                  <a:pt x="0" y="1959544"/>
                </a:lnTo>
                <a:lnTo>
                  <a:pt x="0" y="1841604"/>
                </a:lnTo>
                <a:lnTo>
                  <a:pt x="0" y="1769542"/>
                </a:lnTo>
                <a:lnTo>
                  <a:pt x="0" y="1769539"/>
                </a:lnTo>
                <a:lnTo>
                  <a:pt x="0" y="1720070"/>
                </a:lnTo>
                <a:lnTo>
                  <a:pt x="0" y="1530067"/>
                </a:lnTo>
                <a:lnTo>
                  <a:pt x="0" y="1486628"/>
                </a:lnTo>
                <a:lnTo>
                  <a:pt x="0" y="1486626"/>
                </a:lnTo>
                <a:lnTo>
                  <a:pt x="0" y="1296624"/>
                </a:lnTo>
                <a:lnTo>
                  <a:pt x="0" y="1296622"/>
                </a:lnTo>
                <a:lnTo>
                  <a:pt x="0" y="1247153"/>
                </a:lnTo>
                <a:lnTo>
                  <a:pt x="0" y="1175092"/>
                </a:lnTo>
                <a:lnTo>
                  <a:pt x="0" y="1175089"/>
                </a:lnTo>
                <a:lnTo>
                  <a:pt x="0" y="1057149"/>
                </a:lnTo>
                <a:lnTo>
                  <a:pt x="0" y="935617"/>
                </a:lnTo>
                <a:lnTo>
                  <a:pt x="0" y="934110"/>
                </a:lnTo>
                <a:lnTo>
                  <a:pt x="0" y="702174"/>
                </a:lnTo>
                <a:lnTo>
                  <a:pt x="0" y="702172"/>
                </a:lnTo>
                <a:lnTo>
                  <a:pt x="0" y="651522"/>
                </a:lnTo>
                <a:lnTo>
                  <a:pt x="0" y="462699"/>
                </a:lnTo>
                <a:lnTo>
                  <a:pt x="0" y="11010"/>
                </a:lnTo>
                <a:lnTo>
                  <a:pt x="0" y="11008"/>
                </a:lnTo>
                <a:lnTo>
                  <a:pt x="0" y="0"/>
                </a:lnTo>
                <a:lnTo>
                  <a:pt x="515667" y="0"/>
                </a:lnTo>
                <a:lnTo>
                  <a:pt x="621018" y="0"/>
                </a:lnTo>
                <a:lnTo>
                  <a:pt x="1207013" y="0"/>
                </a:lnTo>
                <a:lnTo>
                  <a:pt x="1313582" y="0"/>
                </a:lnTo>
                <a:lnTo>
                  <a:pt x="1722679" y="0"/>
                </a:lnTo>
                <a:lnTo>
                  <a:pt x="1828030" y="0"/>
                </a:lnTo>
                <a:lnTo>
                  <a:pt x="2129299" y="0"/>
                </a:lnTo>
                <a:lnTo>
                  <a:pt x="2129299" y="84409"/>
                </a:lnTo>
                <a:lnTo>
                  <a:pt x="2129299" y="588968"/>
                </a:lnTo>
                <a:lnTo>
                  <a:pt x="2129299" y="2703061"/>
                </a:lnTo>
                <a:lnTo>
                  <a:pt x="2129299" y="3669127"/>
                </a:lnTo>
                <a:lnTo>
                  <a:pt x="2129299" y="3816082"/>
                </a:lnTo>
                <a:lnTo>
                  <a:pt x="2129299" y="4028008"/>
                </a:lnTo>
                <a:lnTo>
                  <a:pt x="2129299" y="4112417"/>
                </a:lnTo>
                <a:lnTo>
                  <a:pt x="2129299" y="4386737"/>
                </a:lnTo>
                <a:lnTo>
                  <a:pt x="2129299" y="4535392"/>
                </a:lnTo>
                <a:lnTo>
                  <a:pt x="2129299" y="4616976"/>
                </a:lnTo>
                <a:lnTo>
                  <a:pt x="2129299" y="5280665"/>
                </a:lnTo>
                <a:lnTo>
                  <a:pt x="2129299" y="6731069"/>
                </a:lnTo>
                <a:lnTo>
                  <a:pt x="2129299" y="7697135"/>
                </a:lnTo>
                <a:lnTo>
                  <a:pt x="2129299" y="7844090"/>
                </a:lnTo>
                <a:lnTo>
                  <a:pt x="2129299" y="8414745"/>
                </a:lnTo>
                <a:lnTo>
                  <a:pt x="2129299" y="8563400"/>
                </a:lnTo>
                <a:lnTo>
                  <a:pt x="2129299" y="9308673"/>
                </a:lnTo>
                <a:lnTo>
                  <a:pt x="2062103" y="9308673"/>
                </a:lnTo>
                <a:lnTo>
                  <a:pt x="1572455" y="9308673"/>
                </a:lnTo>
                <a:lnTo>
                  <a:pt x="1419221" y="9308673"/>
                </a:lnTo>
                <a:lnTo>
                  <a:pt x="929573" y="9308673"/>
                </a:lnTo>
                <a:lnTo>
                  <a:pt x="855090" y="9308673"/>
                </a:lnTo>
                <a:lnTo>
                  <a:pt x="365443" y="9308673"/>
                </a:lnTo>
                <a:cubicBezTo>
                  <a:pt x="164152" y="9308673"/>
                  <a:pt x="0" y="9119984"/>
                  <a:pt x="0" y="8885516"/>
                </a:cubicBezTo>
                <a:close/>
              </a:path>
            </a:pathLst>
          </a:custGeom>
          <a:noFill/>
          <a:ln w="24491" cap="flat">
            <a:solidFill>
              <a:srgbClr val="EC7C69"/>
            </a:solidFill>
            <a:prstDash val="solid"/>
            <a:miter/>
          </a:ln>
        </p:spPr>
        <p:txBody>
          <a:bodyPr wrap="square" rtlCol="0" anchor="ctr">
            <a:noAutofit/>
          </a:bodyPr>
          <a:lstStyle/>
          <a:p>
            <a:endParaRPr lang="en-US"/>
          </a:p>
        </p:txBody>
      </p:sp>
      <p:sp>
        <p:nvSpPr>
          <p:cNvPr id="24" name="Freeform 23">
            <a:extLst>
              <a:ext uri="{FF2B5EF4-FFF2-40B4-BE49-F238E27FC236}">
                <a16:creationId xmlns:a16="http://schemas.microsoft.com/office/drawing/2014/main" id="{6F36DD8D-3F50-70A8-4C00-6EB0203B28D4}"/>
              </a:ext>
            </a:extLst>
          </p:cNvPr>
          <p:cNvSpPr/>
          <p:nvPr/>
        </p:nvSpPr>
        <p:spPr>
          <a:xfrm rot="5400000">
            <a:off x="7949230" y="1499679"/>
            <a:ext cx="3981182" cy="4504357"/>
          </a:xfrm>
          <a:custGeom>
            <a:avLst/>
            <a:gdLst>
              <a:gd name="connsiteX0" fmla="*/ 4283803 w 4656982"/>
              <a:gd name="connsiteY0" fmla="*/ 4942919 h 4942919"/>
              <a:gd name="connsiteX1" fmla="*/ 3866740 w 4656982"/>
              <a:gd name="connsiteY1" fmla="*/ 4942919 h 4942919"/>
              <a:gd name="connsiteX2" fmla="*/ 3759560 w 4656982"/>
              <a:gd name="connsiteY2" fmla="*/ 4942919 h 4942919"/>
              <a:gd name="connsiteX3" fmla="*/ 3591997 w 4656982"/>
              <a:gd name="connsiteY3" fmla="*/ 4942919 h 4942919"/>
              <a:gd name="connsiteX4" fmla="*/ 3342498 w 4656982"/>
              <a:gd name="connsiteY4" fmla="*/ 4942919 h 4942919"/>
              <a:gd name="connsiteX5" fmla="*/ 3174934 w 4656982"/>
              <a:gd name="connsiteY5" fmla="*/ 4942919 h 4942919"/>
              <a:gd name="connsiteX6" fmla="*/ 3067755 w 4656982"/>
              <a:gd name="connsiteY6" fmla="*/ 4942919 h 4942919"/>
              <a:gd name="connsiteX7" fmla="*/ 2650692 w 4656982"/>
              <a:gd name="connsiteY7" fmla="*/ 4942919 h 4942919"/>
              <a:gd name="connsiteX8" fmla="*/ 2252351 w 4656982"/>
              <a:gd name="connsiteY8" fmla="*/ 4942919 h 4942919"/>
              <a:gd name="connsiteX9" fmla="*/ 2252349 w 4656982"/>
              <a:gd name="connsiteY9" fmla="*/ 4942919 h 4942919"/>
              <a:gd name="connsiteX10" fmla="*/ 2041161 w 4656982"/>
              <a:gd name="connsiteY10" fmla="*/ 4942919 h 4942919"/>
              <a:gd name="connsiteX11" fmla="*/ 1835289 w 4656982"/>
              <a:gd name="connsiteY11" fmla="*/ 4942919 h 4942919"/>
              <a:gd name="connsiteX12" fmla="*/ 1835285 w 4656982"/>
              <a:gd name="connsiteY12" fmla="*/ 4942919 h 4942919"/>
              <a:gd name="connsiteX13" fmla="*/ 1728110 w 4656982"/>
              <a:gd name="connsiteY13" fmla="*/ 4942919 h 4942919"/>
              <a:gd name="connsiteX14" fmla="*/ 1728108 w 4656982"/>
              <a:gd name="connsiteY14" fmla="*/ 4942919 h 4942919"/>
              <a:gd name="connsiteX15" fmla="*/ 1624098 w 4656982"/>
              <a:gd name="connsiteY15" fmla="*/ 4942919 h 4942919"/>
              <a:gd name="connsiteX16" fmla="*/ 1560547 w 4656982"/>
              <a:gd name="connsiteY16" fmla="*/ 4942919 h 4942919"/>
              <a:gd name="connsiteX17" fmla="*/ 1560544 w 4656982"/>
              <a:gd name="connsiteY17" fmla="*/ 4942919 h 4942919"/>
              <a:gd name="connsiteX18" fmla="*/ 1516918 w 4656982"/>
              <a:gd name="connsiteY18" fmla="*/ 4942919 h 4942919"/>
              <a:gd name="connsiteX19" fmla="*/ 1349356 w 4656982"/>
              <a:gd name="connsiteY19" fmla="*/ 4942919 h 4942919"/>
              <a:gd name="connsiteX20" fmla="*/ 1311047 w 4656982"/>
              <a:gd name="connsiteY20" fmla="*/ 4942919 h 4942919"/>
              <a:gd name="connsiteX21" fmla="*/ 1311045 w 4656982"/>
              <a:gd name="connsiteY21" fmla="*/ 4942919 h 4942919"/>
              <a:gd name="connsiteX22" fmla="*/ 1143484 w 4656982"/>
              <a:gd name="connsiteY22" fmla="*/ 4942919 h 4942919"/>
              <a:gd name="connsiteX23" fmla="*/ 1143482 w 4656982"/>
              <a:gd name="connsiteY23" fmla="*/ 4942919 h 4942919"/>
              <a:gd name="connsiteX24" fmla="*/ 1099856 w 4656982"/>
              <a:gd name="connsiteY24" fmla="*/ 4942919 h 4942919"/>
              <a:gd name="connsiteX25" fmla="*/ 1036306 w 4656982"/>
              <a:gd name="connsiteY25" fmla="*/ 4942919 h 4942919"/>
              <a:gd name="connsiteX26" fmla="*/ 1036303 w 4656982"/>
              <a:gd name="connsiteY26" fmla="*/ 4942919 h 4942919"/>
              <a:gd name="connsiteX27" fmla="*/ 932293 w 4656982"/>
              <a:gd name="connsiteY27" fmla="*/ 4942919 h 4942919"/>
              <a:gd name="connsiteX28" fmla="*/ 825114 w 4656982"/>
              <a:gd name="connsiteY28" fmla="*/ 4942919 h 4942919"/>
              <a:gd name="connsiteX29" fmla="*/ 823785 w 4656982"/>
              <a:gd name="connsiteY29" fmla="*/ 4942919 h 4942919"/>
              <a:gd name="connsiteX30" fmla="*/ 619243 w 4656982"/>
              <a:gd name="connsiteY30" fmla="*/ 4942919 h 4942919"/>
              <a:gd name="connsiteX31" fmla="*/ 619241 w 4656982"/>
              <a:gd name="connsiteY31" fmla="*/ 4942919 h 4942919"/>
              <a:gd name="connsiteX32" fmla="*/ 574573 w 4656982"/>
              <a:gd name="connsiteY32" fmla="*/ 4942919 h 4942919"/>
              <a:gd name="connsiteX33" fmla="*/ 408051 w 4656982"/>
              <a:gd name="connsiteY33" fmla="*/ 4942919 h 4942919"/>
              <a:gd name="connsiteX34" fmla="*/ 9710 w 4656982"/>
              <a:gd name="connsiteY34" fmla="*/ 4942919 h 4942919"/>
              <a:gd name="connsiteX35" fmla="*/ 9708 w 4656982"/>
              <a:gd name="connsiteY35" fmla="*/ 4942919 h 4942919"/>
              <a:gd name="connsiteX36" fmla="*/ 0 w 4656982"/>
              <a:gd name="connsiteY36" fmla="*/ 4942919 h 4942919"/>
              <a:gd name="connsiteX37" fmla="*/ 0 w 4656982"/>
              <a:gd name="connsiteY37" fmla="*/ 4488156 h 4942919"/>
              <a:gd name="connsiteX38" fmla="*/ 0 w 4656982"/>
              <a:gd name="connsiteY38" fmla="*/ 4395248 h 4942919"/>
              <a:gd name="connsiteX39" fmla="*/ 0 w 4656982"/>
              <a:gd name="connsiteY39" fmla="*/ 3878463 h 4942919"/>
              <a:gd name="connsiteX40" fmla="*/ 0 w 4656982"/>
              <a:gd name="connsiteY40" fmla="*/ 3784480 h 4942919"/>
              <a:gd name="connsiteX41" fmla="*/ 0 w 4656982"/>
              <a:gd name="connsiteY41" fmla="*/ 3423700 h 4942919"/>
              <a:gd name="connsiteX42" fmla="*/ 0 w 4656982"/>
              <a:gd name="connsiteY42" fmla="*/ 3330792 h 4942919"/>
              <a:gd name="connsiteX43" fmla="*/ 0 w 4656982"/>
              <a:gd name="connsiteY43" fmla="*/ 2720024 h 4942919"/>
              <a:gd name="connsiteX44" fmla="*/ 0 w 4656982"/>
              <a:gd name="connsiteY44" fmla="*/ 1383449 h 4942919"/>
              <a:gd name="connsiteX45" fmla="*/ 0 w 4656982"/>
              <a:gd name="connsiteY45" fmla="*/ 1064456 h 4942919"/>
              <a:gd name="connsiteX46" fmla="*/ 0 w 4656982"/>
              <a:gd name="connsiteY46" fmla="*/ 318993 h 4942919"/>
              <a:gd name="connsiteX47" fmla="*/ 0 w 4656982"/>
              <a:gd name="connsiteY47" fmla="*/ 0 h 4942919"/>
              <a:gd name="connsiteX48" fmla="*/ 382886 w 4656982"/>
              <a:gd name="connsiteY48" fmla="*/ 0 h 4942919"/>
              <a:gd name="connsiteX49" fmla="*/ 382886 w 4656982"/>
              <a:gd name="connsiteY49" fmla="*/ 1 h 4942919"/>
              <a:gd name="connsiteX50" fmla="*/ 574574 w 4656982"/>
              <a:gd name="connsiteY50" fmla="*/ 1 h 4942919"/>
              <a:gd name="connsiteX51" fmla="*/ 574574 w 4656982"/>
              <a:gd name="connsiteY51" fmla="*/ 0 h 4942919"/>
              <a:gd name="connsiteX52" fmla="*/ 823785 w 4656982"/>
              <a:gd name="connsiteY52" fmla="*/ 0 h 4942919"/>
              <a:gd name="connsiteX53" fmla="*/ 992419 w 4656982"/>
              <a:gd name="connsiteY53" fmla="*/ 0 h 4942919"/>
              <a:gd name="connsiteX54" fmla="*/ 1409481 w 4656982"/>
              <a:gd name="connsiteY54" fmla="*/ 0 h 4942919"/>
              <a:gd name="connsiteX55" fmla="*/ 1516660 w 4656982"/>
              <a:gd name="connsiteY55" fmla="*/ 0 h 4942919"/>
              <a:gd name="connsiteX56" fmla="*/ 1684223 w 4656982"/>
              <a:gd name="connsiteY56" fmla="*/ 0 h 4942919"/>
              <a:gd name="connsiteX57" fmla="*/ 1933723 w 4656982"/>
              <a:gd name="connsiteY57" fmla="*/ 0 h 4942919"/>
              <a:gd name="connsiteX58" fmla="*/ 2101287 w 4656982"/>
              <a:gd name="connsiteY58" fmla="*/ 0 h 4942919"/>
              <a:gd name="connsiteX59" fmla="*/ 2208464 w 4656982"/>
              <a:gd name="connsiteY59" fmla="*/ 0 h 4942919"/>
              <a:gd name="connsiteX60" fmla="*/ 2625527 w 4656982"/>
              <a:gd name="connsiteY60" fmla="*/ 0 h 4942919"/>
              <a:gd name="connsiteX61" fmla="*/ 2625527 w 4656982"/>
              <a:gd name="connsiteY61" fmla="*/ 1 h 4942919"/>
              <a:gd name="connsiteX62" fmla="*/ 3023872 w 4656982"/>
              <a:gd name="connsiteY62" fmla="*/ 1 h 4942919"/>
              <a:gd name="connsiteX63" fmla="*/ 3440936 w 4656982"/>
              <a:gd name="connsiteY63" fmla="*/ 1 h 4942919"/>
              <a:gd name="connsiteX64" fmla="*/ 3548113 w 4656982"/>
              <a:gd name="connsiteY64" fmla="*/ 1 h 4942919"/>
              <a:gd name="connsiteX65" fmla="*/ 3715678 w 4656982"/>
              <a:gd name="connsiteY65" fmla="*/ 1 h 4942919"/>
              <a:gd name="connsiteX66" fmla="*/ 3965177 w 4656982"/>
              <a:gd name="connsiteY66" fmla="*/ 1 h 4942919"/>
              <a:gd name="connsiteX67" fmla="*/ 4132741 w 4656982"/>
              <a:gd name="connsiteY67" fmla="*/ 1 h 4942919"/>
              <a:gd name="connsiteX68" fmla="*/ 4239919 w 4656982"/>
              <a:gd name="connsiteY68" fmla="*/ 1 h 4942919"/>
              <a:gd name="connsiteX69" fmla="*/ 4656982 w 4656982"/>
              <a:gd name="connsiteY69" fmla="*/ 1 h 4942919"/>
              <a:gd name="connsiteX70" fmla="*/ 4656982 w 4656982"/>
              <a:gd name="connsiteY70" fmla="*/ 431818 h 4942919"/>
              <a:gd name="connsiteX71" fmla="*/ 4656982 w 4656982"/>
              <a:gd name="connsiteY71" fmla="*/ 497503 h 4942919"/>
              <a:gd name="connsiteX72" fmla="*/ 4656982 w 4656982"/>
              <a:gd name="connsiteY72" fmla="*/ 929320 h 4942919"/>
              <a:gd name="connsiteX73" fmla="*/ 4656982 w 4656982"/>
              <a:gd name="connsiteY73" fmla="*/ 1064457 h 4942919"/>
              <a:gd name="connsiteX74" fmla="*/ 4656982 w 4656982"/>
              <a:gd name="connsiteY74" fmla="*/ 1496274 h 4942919"/>
              <a:gd name="connsiteX75" fmla="*/ 4656982 w 4656982"/>
              <a:gd name="connsiteY75" fmla="*/ 1561959 h 4942919"/>
              <a:gd name="connsiteX76" fmla="*/ 4656982 w 4656982"/>
              <a:gd name="connsiteY76" fmla="*/ 1993776 h 4942919"/>
              <a:gd name="connsiteX77" fmla="*/ 4656982 w 4656982"/>
              <a:gd name="connsiteY77" fmla="*/ 2626862 h 4942919"/>
              <a:gd name="connsiteX78" fmla="*/ 4656982 w 4656982"/>
              <a:gd name="connsiteY78" fmla="*/ 3058679 h 4942919"/>
              <a:gd name="connsiteX79" fmla="*/ 4656982 w 4656982"/>
              <a:gd name="connsiteY79" fmla="*/ 3124365 h 4942919"/>
              <a:gd name="connsiteX80" fmla="*/ 4656982 w 4656982"/>
              <a:gd name="connsiteY80" fmla="*/ 3556182 h 4942919"/>
              <a:gd name="connsiteX81" fmla="*/ 4656982 w 4656982"/>
              <a:gd name="connsiteY81" fmla="*/ 3691318 h 4942919"/>
              <a:gd name="connsiteX82" fmla="*/ 4656982 w 4656982"/>
              <a:gd name="connsiteY82" fmla="*/ 4123135 h 4942919"/>
              <a:gd name="connsiteX83" fmla="*/ 4656982 w 4656982"/>
              <a:gd name="connsiteY83" fmla="*/ 4188821 h 4942919"/>
              <a:gd name="connsiteX84" fmla="*/ 4656982 w 4656982"/>
              <a:gd name="connsiteY84" fmla="*/ 4620638 h 4942919"/>
              <a:gd name="connsiteX85" fmla="*/ 4283803 w 4656982"/>
              <a:gd name="connsiteY85" fmla="*/ 4942919 h 49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656982" h="4942919">
                <a:moveTo>
                  <a:pt x="4283803" y="4942919"/>
                </a:moveTo>
                <a:lnTo>
                  <a:pt x="3866740" y="4942919"/>
                </a:lnTo>
                <a:lnTo>
                  <a:pt x="3759560" y="4942919"/>
                </a:lnTo>
                <a:lnTo>
                  <a:pt x="3591997" y="4942919"/>
                </a:lnTo>
                <a:lnTo>
                  <a:pt x="3342498" y="4942919"/>
                </a:lnTo>
                <a:lnTo>
                  <a:pt x="3174934" y="4942919"/>
                </a:lnTo>
                <a:lnTo>
                  <a:pt x="3067755" y="4942919"/>
                </a:lnTo>
                <a:lnTo>
                  <a:pt x="2650692" y="4942919"/>
                </a:lnTo>
                <a:lnTo>
                  <a:pt x="2252351" y="4942919"/>
                </a:lnTo>
                <a:lnTo>
                  <a:pt x="2252349" y="4942919"/>
                </a:lnTo>
                <a:lnTo>
                  <a:pt x="2041161" y="4942919"/>
                </a:lnTo>
                <a:lnTo>
                  <a:pt x="1835289" y="4942919"/>
                </a:lnTo>
                <a:lnTo>
                  <a:pt x="1835285" y="4942919"/>
                </a:lnTo>
                <a:lnTo>
                  <a:pt x="1728110" y="4942919"/>
                </a:lnTo>
                <a:lnTo>
                  <a:pt x="1728108" y="4942919"/>
                </a:lnTo>
                <a:lnTo>
                  <a:pt x="1624098" y="4942919"/>
                </a:lnTo>
                <a:lnTo>
                  <a:pt x="1560547" y="4942919"/>
                </a:lnTo>
                <a:lnTo>
                  <a:pt x="1560544" y="4942919"/>
                </a:lnTo>
                <a:lnTo>
                  <a:pt x="1516918" y="4942919"/>
                </a:lnTo>
                <a:lnTo>
                  <a:pt x="1349356" y="4942919"/>
                </a:lnTo>
                <a:lnTo>
                  <a:pt x="1311047" y="4942919"/>
                </a:lnTo>
                <a:lnTo>
                  <a:pt x="1311045" y="4942919"/>
                </a:lnTo>
                <a:lnTo>
                  <a:pt x="1143484" y="4942919"/>
                </a:lnTo>
                <a:lnTo>
                  <a:pt x="1143482" y="4942919"/>
                </a:lnTo>
                <a:lnTo>
                  <a:pt x="1099856" y="4942919"/>
                </a:lnTo>
                <a:lnTo>
                  <a:pt x="1036306" y="4942919"/>
                </a:lnTo>
                <a:lnTo>
                  <a:pt x="1036303" y="4942919"/>
                </a:lnTo>
                <a:lnTo>
                  <a:pt x="932293" y="4942919"/>
                </a:lnTo>
                <a:lnTo>
                  <a:pt x="825114" y="4942919"/>
                </a:lnTo>
                <a:lnTo>
                  <a:pt x="823785" y="4942919"/>
                </a:lnTo>
                <a:lnTo>
                  <a:pt x="619243" y="4942919"/>
                </a:lnTo>
                <a:lnTo>
                  <a:pt x="619241" y="4942919"/>
                </a:lnTo>
                <a:lnTo>
                  <a:pt x="574573" y="4942919"/>
                </a:lnTo>
                <a:lnTo>
                  <a:pt x="408051" y="4942919"/>
                </a:lnTo>
                <a:lnTo>
                  <a:pt x="9710" y="4942919"/>
                </a:lnTo>
                <a:lnTo>
                  <a:pt x="9708" y="4942919"/>
                </a:lnTo>
                <a:lnTo>
                  <a:pt x="0" y="4942919"/>
                </a:lnTo>
                <a:lnTo>
                  <a:pt x="0" y="4488156"/>
                </a:lnTo>
                <a:lnTo>
                  <a:pt x="0" y="4395248"/>
                </a:lnTo>
                <a:lnTo>
                  <a:pt x="0" y="3878463"/>
                </a:lnTo>
                <a:lnTo>
                  <a:pt x="0" y="3784480"/>
                </a:lnTo>
                <a:lnTo>
                  <a:pt x="0" y="3423700"/>
                </a:lnTo>
                <a:lnTo>
                  <a:pt x="0" y="3330792"/>
                </a:lnTo>
                <a:lnTo>
                  <a:pt x="0" y="2720024"/>
                </a:lnTo>
                <a:lnTo>
                  <a:pt x="0" y="1383449"/>
                </a:lnTo>
                <a:lnTo>
                  <a:pt x="0" y="1064456"/>
                </a:lnTo>
                <a:lnTo>
                  <a:pt x="0" y="318993"/>
                </a:lnTo>
                <a:lnTo>
                  <a:pt x="0" y="0"/>
                </a:lnTo>
                <a:lnTo>
                  <a:pt x="382886" y="0"/>
                </a:lnTo>
                <a:lnTo>
                  <a:pt x="382886" y="1"/>
                </a:lnTo>
                <a:lnTo>
                  <a:pt x="574574" y="1"/>
                </a:lnTo>
                <a:lnTo>
                  <a:pt x="574574" y="0"/>
                </a:lnTo>
                <a:lnTo>
                  <a:pt x="823785" y="0"/>
                </a:lnTo>
                <a:lnTo>
                  <a:pt x="992419" y="0"/>
                </a:lnTo>
                <a:lnTo>
                  <a:pt x="1409481" y="0"/>
                </a:lnTo>
                <a:lnTo>
                  <a:pt x="1516660" y="0"/>
                </a:lnTo>
                <a:lnTo>
                  <a:pt x="1684223" y="0"/>
                </a:lnTo>
                <a:lnTo>
                  <a:pt x="1933723" y="0"/>
                </a:lnTo>
                <a:lnTo>
                  <a:pt x="2101287" y="0"/>
                </a:lnTo>
                <a:lnTo>
                  <a:pt x="2208464" y="0"/>
                </a:lnTo>
                <a:lnTo>
                  <a:pt x="2625527" y="0"/>
                </a:lnTo>
                <a:lnTo>
                  <a:pt x="2625527" y="1"/>
                </a:lnTo>
                <a:lnTo>
                  <a:pt x="3023872" y="1"/>
                </a:lnTo>
                <a:lnTo>
                  <a:pt x="3440936" y="1"/>
                </a:lnTo>
                <a:lnTo>
                  <a:pt x="3548113" y="1"/>
                </a:lnTo>
                <a:lnTo>
                  <a:pt x="3715678" y="1"/>
                </a:lnTo>
                <a:lnTo>
                  <a:pt x="3965177" y="1"/>
                </a:lnTo>
                <a:lnTo>
                  <a:pt x="4132741" y="1"/>
                </a:lnTo>
                <a:lnTo>
                  <a:pt x="4239919" y="1"/>
                </a:lnTo>
                <a:lnTo>
                  <a:pt x="4656982" y="1"/>
                </a:lnTo>
                <a:lnTo>
                  <a:pt x="4656982" y="431818"/>
                </a:lnTo>
                <a:lnTo>
                  <a:pt x="4656982" y="497503"/>
                </a:lnTo>
                <a:lnTo>
                  <a:pt x="4656982" y="929320"/>
                </a:lnTo>
                <a:lnTo>
                  <a:pt x="4656982" y="1064457"/>
                </a:lnTo>
                <a:lnTo>
                  <a:pt x="4656982" y="1496274"/>
                </a:lnTo>
                <a:lnTo>
                  <a:pt x="4656982" y="1561959"/>
                </a:lnTo>
                <a:lnTo>
                  <a:pt x="4656982" y="1993776"/>
                </a:lnTo>
                <a:lnTo>
                  <a:pt x="4656982" y="2626862"/>
                </a:lnTo>
                <a:lnTo>
                  <a:pt x="4656982" y="3058679"/>
                </a:lnTo>
                <a:lnTo>
                  <a:pt x="4656982" y="3124365"/>
                </a:lnTo>
                <a:lnTo>
                  <a:pt x="4656982" y="3556182"/>
                </a:lnTo>
                <a:lnTo>
                  <a:pt x="4656982" y="3691318"/>
                </a:lnTo>
                <a:lnTo>
                  <a:pt x="4656982" y="4123135"/>
                </a:lnTo>
                <a:lnTo>
                  <a:pt x="4656982" y="4188821"/>
                </a:lnTo>
                <a:lnTo>
                  <a:pt x="4656982" y="4620638"/>
                </a:lnTo>
                <a:cubicBezTo>
                  <a:pt x="4656982" y="4798155"/>
                  <a:pt x="4490579" y="4942919"/>
                  <a:pt x="4283803" y="4942919"/>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25" name="Text Placeholder 1">
            <a:extLst>
              <a:ext uri="{FF2B5EF4-FFF2-40B4-BE49-F238E27FC236}">
                <a16:creationId xmlns:a16="http://schemas.microsoft.com/office/drawing/2014/main" id="{D61E681A-ABBE-43B0-EA74-640D75B5D83B}"/>
              </a:ext>
            </a:extLst>
          </p:cNvPr>
          <p:cNvSpPr txBox="1">
            <a:spLocks/>
          </p:cNvSpPr>
          <p:nvPr/>
        </p:nvSpPr>
        <p:spPr>
          <a:xfrm>
            <a:off x="8041063" y="2112379"/>
            <a:ext cx="3797516"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US" sz="2800" b="1" dirty="0"/>
              <a:t>Why? </a:t>
            </a:r>
          </a:p>
          <a:p>
            <a:pPr algn="l">
              <a:lnSpc>
                <a:spcPts val="2340"/>
              </a:lnSpc>
              <a:spcBef>
                <a:spcPts val="0"/>
              </a:spcBef>
            </a:pPr>
            <a:endParaRPr lang="en-US" sz="2200" dirty="0"/>
          </a:p>
          <a:p>
            <a:pPr algn="l">
              <a:lnSpc>
                <a:spcPts val="2340"/>
              </a:lnSpc>
              <a:spcBef>
                <a:spcPts val="0"/>
              </a:spcBef>
            </a:pPr>
            <a:r>
              <a:rPr lang="en-US" sz="2200" dirty="0"/>
              <a:t>This shift is driven by a desire for sustainability, authenticity, wellness, and immersive experiences. We will next examine the key visitor motivations and trends driving this industry, supported by recent data and studies. </a:t>
            </a:r>
          </a:p>
          <a:p>
            <a:pPr algn="l">
              <a:lnSpc>
                <a:spcPts val="2340"/>
              </a:lnSpc>
              <a:spcBef>
                <a:spcPts val="0"/>
              </a:spcBef>
            </a:pPr>
            <a:endParaRPr lang="en-US" sz="2200" dirty="0"/>
          </a:p>
        </p:txBody>
      </p:sp>
      <p:pic>
        <p:nvPicPr>
          <p:cNvPr id="26" name="Picture 25">
            <a:extLst>
              <a:ext uri="{FF2B5EF4-FFF2-40B4-BE49-F238E27FC236}">
                <a16:creationId xmlns:a16="http://schemas.microsoft.com/office/drawing/2014/main" id="{1F0CB32F-33AB-6F0B-8925-917944EBB842}"/>
              </a:ext>
            </a:extLst>
          </p:cNvPr>
          <p:cNvPicPr>
            <a:picLocks noChangeAspect="1"/>
          </p:cNvPicPr>
          <p:nvPr/>
        </p:nvPicPr>
        <p:blipFill>
          <a:blip r:embed="rId2">
            <a:alphaModFix amt="33000"/>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53155" t="-1" r="5047" b="49903"/>
          <a:stretch/>
        </p:blipFill>
        <p:spPr>
          <a:xfrm>
            <a:off x="9738574" y="4237326"/>
            <a:ext cx="3580276" cy="2659133"/>
          </a:xfrm>
          <a:prstGeom prst="rect">
            <a:avLst/>
          </a:prstGeom>
        </p:spPr>
      </p:pic>
      <p:sp>
        <p:nvSpPr>
          <p:cNvPr id="27" name="TextBox 26">
            <a:extLst>
              <a:ext uri="{FF2B5EF4-FFF2-40B4-BE49-F238E27FC236}">
                <a16:creationId xmlns:a16="http://schemas.microsoft.com/office/drawing/2014/main" id="{44125C1C-D0B3-A248-CE30-6D84AC80B0F0}"/>
              </a:ext>
            </a:extLst>
          </p:cNvPr>
          <p:cNvSpPr txBox="1"/>
          <p:nvPr/>
        </p:nvSpPr>
        <p:spPr>
          <a:xfrm>
            <a:off x="1306833" y="5554781"/>
            <a:ext cx="8806123" cy="1200329"/>
          </a:xfrm>
          <a:prstGeom prst="rect">
            <a:avLst/>
          </a:prstGeom>
          <a:noFill/>
        </p:spPr>
        <p:txBody>
          <a:bodyPr wrap="square" rtlCol="0">
            <a:spAutoFit/>
          </a:bodyPr>
          <a:lstStyle/>
          <a:p>
            <a:r>
              <a:rPr lang="en-IE" b="1" dirty="0">
                <a:solidFill>
                  <a:srgbClr val="494949"/>
                </a:solidFill>
              </a:rPr>
              <a:t>Recommended Reading</a:t>
            </a:r>
          </a:p>
          <a:p>
            <a:r>
              <a:rPr lang="en-US" dirty="0">
                <a:solidFill>
                  <a:srgbClr val="459597"/>
                </a:solidFill>
                <a:hlinkClick r:id="rId4">
                  <a:extLst>
                    <a:ext uri="{A12FA001-AC4F-418D-AE19-62706E023703}">
                      <ahyp:hlinkClr xmlns:ahyp="http://schemas.microsoft.com/office/drawing/2018/hyperlinkcolor" val="tx"/>
                    </a:ext>
                  </a:extLst>
                </a:hlinkClick>
              </a:rPr>
              <a:t>Failte Ireland Eco-tourism Handbook </a:t>
            </a:r>
            <a:endParaRPr lang="en-US" dirty="0">
              <a:solidFill>
                <a:srgbClr val="459597"/>
              </a:solidFill>
            </a:endParaRPr>
          </a:p>
          <a:p>
            <a:r>
              <a:rPr lang="en-US" dirty="0">
                <a:solidFill>
                  <a:srgbClr val="459597"/>
                </a:solidFill>
                <a:hlinkClick r:id="rId5">
                  <a:extLst>
                    <a:ext uri="{A12FA001-AC4F-418D-AE19-62706E023703}">
                      <ahyp:hlinkClr xmlns:ahyp="http://schemas.microsoft.com/office/drawing/2018/hyperlinkcolor" val="tx"/>
                    </a:ext>
                  </a:extLst>
                </a:hlinkClick>
              </a:rPr>
              <a:t>Eco-certification: Promoting sustainable tourism through eco-friendly practices in hotels</a:t>
            </a:r>
            <a:endParaRPr lang="en-US" dirty="0">
              <a:solidFill>
                <a:srgbClr val="459597"/>
              </a:solidFill>
            </a:endParaRPr>
          </a:p>
          <a:p>
            <a:endParaRPr lang="en-US" dirty="0">
              <a:solidFill>
                <a:srgbClr val="494949"/>
              </a:solidFill>
            </a:endParaRPr>
          </a:p>
        </p:txBody>
      </p:sp>
      <p:pic>
        <p:nvPicPr>
          <p:cNvPr id="28" name="Picture 27">
            <a:extLst>
              <a:ext uri="{FF2B5EF4-FFF2-40B4-BE49-F238E27FC236}">
                <a16:creationId xmlns:a16="http://schemas.microsoft.com/office/drawing/2014/main" id="{B6ED52D2-F427-E19C-8D4C-E2F400F7C7DD}"/>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8800"/>
                    </a14:imgEffect>
                  </a14:imgLayer>
                </a14:imgProps>
              </a:ext>
            </a:extLst>
          </a:blip>
          <a:stretch>
            <a:fillRect/>
          </a:stretch>
        </p:blipFill>
        <p:spPr>
          <a:xfrm>
            <a:off x="287662" y="5594533"/>
            <a:ext cx="793523" cy="789905"/>
          </a:xfrm>
          <a:prstGeom prst="ellipse">
            <a:avLst/>
          </a:prstGeom>
        </p:spPr>
      </p:pic>
    </p:spTree>
    <p:extLst>
      <p:ext uri="{BB962C8B-B14F-4D97-AF65-F5344CB8AC3E}">
        <p14:creationId xmlns:p14="http://schemas.microsoft.com/office/powerpoint/2010/main" val="928977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FA64C-1A1C-AEA0-FA29-99C1A81A41DB}"/>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48E79417-16CF-7DD3-8445-D28975F25434}"/>
              </a:ext>
            </a:extLst>
          </p:cNvPr>
          <p:cNvSpPr>
            <a:spLocks noGrp="1"/>
          </p:cNvSpPr>
          <p:nvPr>
            <p:ph type="body" sz="quarter" idx="65"/>
          </p:nvPr>
        </p:nvSpPr>
        <p:spPr/>
        <p:txBody>
          <a:bodyPr/>
          <a:lstStyle/>
          <a:p>
            <a:pPr algn="ctr"/>
            <a:r>
              <a:rPr lang="en-GB" sz="1200" dirty="0"/>
              <a:t>Photo Credit: Fitz of Inch, Ireland</a:t>
            </a:r>
          </a:p>
        </p:txBody>
      </p:sp>
      <p:pic>
        <p:nvPicPr>
          <p:cNvPr id="40" name="Picture Placeholder 39" descr="A house with a pond and a building with ivy on the wall&#10;&#10;AI-generated content may be incorrect.">
            <a:extLst>
              <a:ext uri="{FF2B5EF4-FFF2-40B4-BE49-F238E27FC236}">
                <a16:creationId xmlns:a16="http://schemas.microsoft.com/office/drawing/2014/main" id="{859D1828-0B2F-10F2-9949-706AE27EBCDE}"/>
              </a:ext>
            </a:extLst>
          </p:cNvPr>
          <p:cNvPicPr>
            <a:picLocks noGrp="1" noChangeAspect="1"/>
          </p:cNvPicPr>
          <p:nvPr>
            <p:ph type="pic" sz="quarter" idx="75"/>
          </p:nvPr>
        </p:nvPicPr>
        <p:blipFill>
          <a:blip r:embed="rId2"/>
          <a:srcRect t="6706" b="6706"/>
          <a:stretch>
            <a:fillRect/>
          </a:stretch>
        </p:blipFill>
        <p:spPr/>
      </p:pic>
      <p:pic>
        <p:nvPicPr>
          <p:cNvPr id="46" name="Picture Placeholder 45" descr="A room with a table and fireplace&#10;&#10;AI-generated content may be incorrect.">
            <a:extLst>
              <a:ext uri="{FF2B5EF4-FFF2-40B4-BE49-F238E27FC236}">
                <a16:creationId xmlns:a16="http://schemas.microsoft.com/office/drawing/2014/main" id="{752B3EB8-8122-B425-8460-FEEF2598439B}"/>
              </a:ext>
            </a:extLst>
          </p:cNvPr>
          <p:cNvPicPr>
            <a:picLocks noGrp="1" noChangeAspect="1"/>
          </p:cNvPicPr>
          <p:nvPr>
            <p:ph type="pic" sz="quarter" idx="77"/>
          </p:nvPr>
        </p:nvPicPr>
        <p:blipFill>
          <a:blip r:embed="rId3"/>
          <a:srcRect t="20067" b="20067"/>
          <a:stretch>
            <a:fillRect/>
          </a:stretch>
        </p:blipFill>
        <p:spPr/>
      </p:pic>
      <p:pic>
        <p:nvPicPr>
          <p:cNvPr id="27" name="Picture Placeholder 26" descr="A tent with a table and chairs in the grass&#10;&#10;AI-generated content may be incorrect.">
            <a:extLst>
              <a:ext uri="{FF2B5EF4-FFF2-40B4-BE49-F238E27FC236}">
                <a16:creationId xmlns:a16="http://schemas.microsoft.com/office/drawing/2014/main" id="{99D5EE10-54A8-DE0B-B384-2A3930AAC758}"/>
              </a:ext>
            </a:extLst>
          </p:cNvPr>
          <p:cNvPicPr>
            <a:picLocks noGrp="1" noChangeAspect="1"/>
          </p:cNvPicPr>
          <p:nvPr>
            <p:ph type="pic" sz="quarter" idx="73"/>
          </p:nvPr>
        </p:nvPicPr>
        <p:blipFill>
          <a:blip r:embed="rId4"/>
          <a:srcRect t="13322" b="13322"/>
          <a:stretch>
            <a:fillRect/>
          </a:stretch>
        </p:blipFill>
        <p:spPr/>
      </p:pic>
      <p:pic>
        <p:nvPicPr>
          <p:cNvPr id="34" name="Picture Placeholder 33" descr="A kitchen with a table and chairs&#10;&#10;AI-generated content may be incorrect.">
            <a:extLst>
              <a:ext uri="{FF2B5EF4-FFF2-40B4-BE49-F238E27FC236}">
                <a16:creationId xmlns:a16="http://schemas.microsoft.com/office/drawing/2014/main" id="{E12B73CC-E89B-5C8A-3914-C8B6215501B0}"/>
              </a:ext>
            </a:extLst>
          </p:cNvPr>
          <p:cNvPicPr>
            <a:picLocks noGrp="1" noChangeAspect="1"/>
          </p:cNvPicPr>
          <p:nvPr>
            <p:ph type="pic" sz="quarter" idx="74"/>
          </p:nvPr>
        </p:nvPicPr>
        <p:blipFill>
          <a:blip r:embed="rId5"/>
          <a:srcRect t="21306" b="21306"/>
          <a:stretch>
            <a:fillRect/>
          </a:stretch>
        </p:blipFill>
        <p:spPr/>
      </p:pic>
      <p:pic>
        <p:nvPicPr>
          <p:cNvPr id="42" name="Picture Placeholder 41" descr="A table and chairs in a room with a glass wall&#10;&#10;AI-generated content may be incorrect.">
            <a:extLst>
              <a:ext uri="{FF2B5EF4-FFF2-40B4-BE49-F238E27FC236}">
                <a16:creationId xmlns:a16="http://schemas.microsoft.com/office/drawing/2014/main" id="{5A240C57-7579-05E3-F465-56E7F222787C}"/>
              </a:ext>
            </a:extLst>
          </p:cNvPr>
          <p:cNvPicPr>
            <a:picLocks noGrp="1" noChangeAspect="1"/>
          </p:cNvPicPr>
          <p:nvPr>
            <p:ph type="pic" sz="quarter" idx="76"/>
          </p:nvPr>
        </p:nvPicPr>
        <p:blipFill>
          <a:blip r:embed="rId6"/>
          <a:srcRect t="24501" b="24501"/>
          <a:stretch>
            <a:fillRect/>
          </a:stretch>
        </p:blipFill>
        <p:spPr/>
      </p:pic>
      <p:sp>
        <p:nvSpPr>
          <p:cNvPr id="2" name="Rectangle 1">
            <a:extLst>
              <a:ext uri="{FF2B5EF4-FFF2-40B4-BE49-F238E27FC236}">
                <a16:creationId xmlns:a16="http://schemas.microsoft.com/office/drawing/2014/main" id="{EC12C082-CA73-37D7-5C7A-59B67F6FF364}"/>
              </a:ext>
            </a:extLst>
          </p:cNvPr>
          <p:cNvSpPr/>
          <p:nvPr/>
        </p:nvSpPr>
        <p:spPr>
          <a:xfrm>
            <a:off x="11527914" y="0"/>
            <a:ext cx="654339" cy="3749576"/>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 Placeholder 2">
            <a:extLst>
              <a:ext uri="{FF2B5EF4-FFF2-40B4-BE49-F238E27FC236}">
                <a16:creationId xmlns:a16="http://schemas.microsoft.com/office/drawing/2014/main" id="{2950EA1A-6FF9-A225-7B8A-9DBD3E6CB9D3}"/>
              </a:ext>
            </a:extLst>
          </p:cNvPr>
          <p:cNvSpPr txBox="1">
            <a:spLocks/>
          </p:cNvSpPr>
          <p:nvPr/>
        </p:nvSpPr>
        <p:spPr>
          <a:xfrm rot="16200000">
            <a:off x="9690110" y="2118135"/>
            <a:ext cx="4329947" cy="452458"/>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914400" rtl="0" eaLnBrk="1" latinLnBrk="0" hangingPunct="1">
              <a:lnSpc>
                <a:spcPct val="90000"/>
              </a:lnSpc>
              <a:spcBef>
                <a:spcPts val="500"/>
              </a:spcBef>
              <a:buFont typeface="Arial" panose="020B0604020202020204" pitchFamily="34" charset="0"/>
              <a:buNone/>
              <a:defRPr sz="3200" kern="1200">
                <a:solidFill>
                  <a:srgbClr val="011E3B"/>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GB" dirty="0"/>
              <a:t>Nature &amp; </a:t>
            </a:r>
            <a:r>
              <a:rPr lang="en-GB" dirty="0" err="1"/>
              <a:t>Environement</a:t>
            </a:r>
            <a:endParaRPr lang="en-GB" dirty="0"/>
          </a:p>
        </p:txBody>
      </p:sp>
      <p:sp>
        <p:nvSpPr>
          <p:cNvPr id="8" name="Slide Number Placeholder 5">
            <a:extLst>
              <a:ext uri="{FF2B5EF4-FFF2-40B4-BE49-F238E27FC236}">
                <a16:creationId xmlns:a16="http://schemas.microsoft.com/office/drawing/2014/main" id="{A2B30A11-61B1-E96B-9F7B-E5A10446F5B9}"/>
              </a:ext>
            </a:extLst>
          </p:cNvPr>
          <p:cNvSpPr txBox="1">
            <a:spLocks/>
          </p:cNvSpPr>
          <p:nvPr/>
        </p:nvSpPr>
        <p:spPr>
          <a:xfrm>
            <a:off x="11708764" y="654643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78</a:t>
            </a:fld>
            <a:endParaRPr lang="fr-CA" sz="1200" dirty="0"/>
          </a:p>
        </p:txBody>
      </p:sp>
    </p:spTree>
    <p:extLst>
      <p:ext uri="{BB962C8B-B14F-4D97-AF65-F5344CB8AC3E}">
        <p14:creationId xmlns:p14="http://schemas.microsoft.com/office/powerpoint/2010/main" val="36867421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You have Completed…             Module 6 (Part 1)</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4059291"/>
            <a:ext cx="4734298" cy="1375826"/>
          </a:xfrm>
          <a:prstGeom prst="rect">
            <a:avLst/>
          </a:prstGeom>
          <a:noFill/>
        </p:spPr>
        <p:txBody>
          <a:bodyPr wrap="square" rtlCol="0">
            <a:spAutoFit/>
          </a:bodyPr>
          <a:lstStyle/>
          <a:p>
            <a:pPr algn="ctr">
              <a:lnSpc>
                <a:spcPts val="2520"/>
              </a:lnSpc>
            </a:pPr>
            <a:r>
              <a:rPr lang="en-IE" sz="2400" dirty="0">
                <a:solidFill>
                  <a:srgbClr val="414141"/>
                </a:solidFill>
              </a:rPr>
              <a:t>Getting Started -  Foundations of Your Business and Market</a:t>
            </a:r>
          </a:p>
          <a:p>
            <a:pPr algn="ctr">
              <a:lnSpc>
                <a:spcPts val="2520"/>
              </a:lnSpc>
            </a:pPr>
            <a:endParaRPr lang="en-IE" sz="2400" dirty="0">
              <a:solidFill>
                <a:srgbClr val="414141"/>
              </a:solidFill>
            </a:endParaRP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283687" y="1600142"/>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Module 6 (Part 2)</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915839" y="2232022"/>
            <a:ext cx="3369875" cy="1055225"/>
          </a:xfrm>
          <a:prstGeom prst="rect">
            <a:avLst/>
          </a:prstGeom>
          <a:noFill/>
        </p:spPr>
        <p:txBody>
          <a:bodyPr wrap="square" rtlCol="0">
            <a:spAutoFit/>
          </a:bodyPr>
          <a:lstStyle/>
          <a:p>
            <a:pPr algn="ctr">
              <a:lnSpc>
                <a:spcPts val="2520"/>
              </a:lnSpc>
            </a:pPr>
            <a:r>
              <a:rPr lang="en-IE" sz="2400" dirty="0">
                <a:solidFill>
                  <a:srgbClr val="414141"/>
                </a:solidFill>
              </a:rPr>
              <a:t>Location, Planning,</a:t>
            </a:r>
          </a:p>
          <a:p>
            <a:pPr algn="ctr">
              <a:lnSpc>
                <a:spcPts val="2520"/>
              </a:lnSpc>
            </a:pPr>
            <a:r>
              <a:rPr lang="en-IE" sz="2400" dirty="0">
                <a:solidFill>
                  <a:srgbClr val="414141"/>
                </a:solidFill>
              </a:rPr>
              <a:t> Land &amp; Logistics </a:t>
            </a:r>
          </a:p>
          <a:p>
            <a:pPr algn="ctr">
              <a:lnSpc>
                <a:spcPts val="2520"/>
              </a:lnSpc>
            </a:pPr>
            <a:endParaRPr lang="en-IE" sz="2400" dirty="0">
              <a:solidFill>
                <a:srgbClr val="414141"/>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Next is…</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Well Done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8FF6C-36A0-26A8-D98B-3E46055DCADA}"/>
            </a:ext>
          </a:extLst>
        </p:cNvPr>
        <p:cNvGrpSpPr/>
        <p:nvPr/>
      </p:nvGrpSpPr>
      <p:grpSpPr>
        <a:xfrm>
          <a:off x="0" y="0"/>
          <a:ext cx="0" cy="0"/>
          <a:chOff x="0" y="0"/>
          <a:chExt cx="0" cy="0"/>
        </a:xfrm>
      </p:grpSpPr>
      <p:sp>
        <p:nvSpPr>
          <p:cNvPr id="13" name="Slide Number Placeholder 5">
            <a:extLst>
              <a:ext uri="{FF2B5EF4-FFF2-40B4-BE49-F238E27FC236}">
                <a16:creationId xmlns:a16="http://schemas.microsoft.com/office/drawing/2014/main" id="{556F550A-F7CB-87B1-AE64-96A5E7E1ECA9}"/>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pPr/>
              <a:t>8</a:t>
            </a:fld>
            <a:endParaRPr lang="fr-CA" sz="1200" dirty="0"/>
          </a:p>
        </p:txBody>
      </p:sp>
      <p:sp>
        <p:nvSpPr>
          <p:cNvPr id="8" name="Text Placeholder 1">
            <a:extLst>
              <a:ext uri="{FF2B5EF4-FFF2-40B4-BE49-F238E27FC236}">
                <a16:creationId xmlns:a16="http://schemas.microsoft.com/office/drawing/2014/main" id="{1E0A9CED-5A0F-50C0-EED9-814A0B1AEE3A}"/>
              </a:ext>
            </a:extLst>
          </p:cNvPr>
          <p:cNvSpPr txBox="1">
            <a:spLocks/>
          </p:cNvSpPr>
          <p:nvPr/>
        </p:nvSpPr>
        <p:spPr>
          <a:xfrm>
            <a:off x="1779517" y="2227953"/>
            <a:ext cx="5118587" cy="2919728"/>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3200" b="1" dirty="0"/>
              <a:t>Know What Customers Will Pay For: Guest Appeal &amp; Expectations: </a:t>
            </a:r>
          </a:p>
          <a:p>
            <a:pPr>
              <a:lnSpc>
                <a:spcPts val="2480"/>
              </a:lnSpc>
            </a:pPr>
            <a:endParaRPr lang="en-GB" sz="2400" b="1" dirty="0"/>
          </a:p>
          <a:p>
            <a:pPr>
              <a:lnSpc>
                <a:spcPts val="2380"/>
              </a:lnSpc>
            </a:pPr>
            <a:r>
              <a:rPr lang="en-IE" sz="2200" dirty="0"/>
              <a:t>Understand who your guests are and what they’ll pay extra for, so you can align your offer with demand and maximise revenue</a:t>
            </a:r>
          </a:p>
          <a:p>
            <a:pPr>
              <a:lnSpc>
                <a:spcPts val="2380"/>
              </a:lnSpc>
            </a:pP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9" name="Text Placeholder 2">
            <a:extLst>
              <a:ext uri="{FF2B5EF4-FFF2-40B4-BE49-F238E27FC236}">
                <a16:creationId xmlns:a16="http://schemas.microsoft.com/office/drawing/2014/main" id="{98AA2D9C-0100-5B8D-39D9-07991063A8DE}"/>
              </a:ext>
            </a:extLst>
          </p:cNvPr>
          <p:cNvSpPr txBox="1">
            <a:spLocks/>
          </p:cNvSpPr>
          <p:nvPr/>
        </p:nvSpPr>
        <p:spPr>
          <a:xfrm>
            <a:off x="730329" y="1710319"/>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03</a:t>
            </a:r>
            <a:endParaRPr lang="en-GB" sz="6600" b="1" dirty="0">
              <a:solidFill>
                <a:schemeClr val="bg1"/>
              </a:solidFill>
            </a:endParaRPr>
          </a:p>
        </p:txBody>
      </p:sp>
      <p:sp>
        <p:nvSpPr>
          <p:cNvPr id="10" name="Freeform 9">
            <a:extLst>
              <a:ext uri="{FF2B5EF4-FFF2-40B4-BE49-F238E27FC236}">
                <a16:creationId xmlns:a16="http://schemas.microsoft.com/office/drawing/2014/main" id="{055E83DF-307A-373A-ACD0-4BD4CC6F6447}"/>
              </a:ext>
            </a:extLst>
          </p:cNvPr>
          <p:cNvSpPr/>
          <p:nvPr/>
        </p:nvSpPr>
        <p:spPr>
          <a:xfrm>
            <a:off x="-3603" y="2452527"/>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34830019-0D0D-1E88-2F9A-291488476082}"/>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6582787" y="3360636"/>
            <a:ext cx="4246690" cy="3154091"/>
          </a:xfrm>
          <a:prstGeom prst="rect">
            <a:avLst/>
          </a:prstGeom>
        </p:spPr>
      </p:pic>
      <p:grpSp>
        <p:nvGrpSpPr>
          <p:cNvPr id="5" name="Group 4">
            <a:extLst>
              <a:ext uri="{FF2B5EF4-FFF2-40B4-BE49-F238E27FC236}">
                <a16:creationId xmlns:a16="http://schemas.microsoft.com/office/drawing/2014/main" id="{8B36F7E6-4DE2-5C83-BC0B-495562DBA355}"/>
              </a:ext>
            </a:extLst>
          </p:cNvPr>
          <p:cNvGrpSpPr/>
          <p:nvPr/>
        </p:nvGrpSpPr>
        <p:grpSpPr>
          <a:xfrm>
            <a:off x="3882647" y="640374"/>
            <a:ext cx="8320434" cy="835348"/>
            <a:chOff x="3882647" y="640374"/>
            <a:chExt cx="8320434" cy="835348"/>
          </a:xfrm>
        </p:grpSpPr>
        <p:sp>
          <p:nvSpPr>
            <p:cNvPr id="11" name="Freeform 10">
              <a:extLst>
                <a:ext uri="{FF2B5EF4-FFF2-40B4-BE49-F238E27FC236}">
                  <a16:creationId xmlns:a16="http://schemas.microsoft.com/office/drawing/2014/main" id="{9FF0142E-66C5-2D61-D382-6ABCFA032A6F}"/>
                </a:ext>
              </a:extLst>
            </p:cNvPr>
            <p:cNvSpPr/>
            <p:nvPr/>
          </p:nvSpPr>
          <p:spPr>
            <a:xfrm flipH="1">
              <a:off x="3882647" y="640374"/>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Freeform 2">
              <a:extLst>
                <a:ext uri="{FF2B5EF4-FFF2-40B4-BE49-F238E27FC236}">
                  <a16:creationId xmlns:a16="http://schemas.microsoft.com/office/drawing/2014/main" id="{9742394D-F1FE-D888-28C8-52780AE8F0C5}"/>
                </a:ext>
              </a:extLst>
            </p:cNvPr>
            <p:cNvSpPr/>
            <p:nvPr/>
          </p:nvSpPr>
          <p:spPr>
            <a:xfrm flipH="1">
              <a:off x="5209184" y="640374"/>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grpSp>
      <p:sp>
        <p:nvSpPr>
          <p:cNvPr id="4" name="Text Placeholder 23">
            <a:extLst>
              <a:ext uri="{FF2B5EF4-FFF2-40B4-BE49-F238E27FC236}">
                <a16:creationId xmlns:a16="http://schemas.microsoft.com/office/drawing/2014/main" id="{C20DAD34-2BD8-8AF8-5AA4-4CAF18FD1548}"/>
              </a:ext>
            </a:extLst>
          </p:cNvPr>
          <p:cNvSpPr txBox="1">
            <a:spLocks/>
          </p:cNvSpPr>
          <p:nvPr/>
        </p:nvSpPr>
        <p:spPr>
          <a:xfrm>
            <a:off x="3673644" y="754970"/>
            <a:ext cx="8177610"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b="1" dirty="0"/>
              <a:t>Module 6 (Part 1):  </a:t>
            </a:r>
            <a:r>
              <a:rPr lang="en-US" dirty="0"/>
              <a:t>Key Learning Areas</a:t>
            </a:r>
          </a:p>
        </p:txBody>
      </p:sp>
    </p:spTree>
    <p:extLst>
      <p:ext uri="{BB962C8B-B14F-4D97-AF65-F5344CB8AC3E}">
        <p14:creationId xmlns:p14="http://schemas.microsoft.com/office/powerpoint/2010/main" val="3161020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69AD8-88D8-683A-42AA-FA823B71A6B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7F83FB3-9B0E-A952-1CED-0CC09693B8E7}"/>
              </a:ext>
            </a:extLst>
          </p:cNvPr>
          <p:cNvSpPr>
            <a:spLocks noGrp="1"/>
          </p:cNvSpPr>
          <p:nvPr>
            <p:ph type="body" sz="quarter" idx="18"/>
          </p:nvPr>
        </p:nvSpPr>
        <p:spPr>
          <a:xfrm>
            <a:off x="7892715" y="1618150"/>
            <a:ext cx="3628115" cy="870198"/>
          </a:xfrm>
        </p:spPr>
        <p:txBody>
          <a:bodyPr/>
          <a:lstStyle/>
          <a:p>
            <a:pPr>
              <a:lnSpc>
                <a:spcPts val="3240"/>
              </a:lnSpc>
            </a:pPr>
            <a:r>
              <a:rPr lang="en-GB" sz="3200" dirty="0"/>
              <a:t>Introduction Alternative Tourism Accommodation</a:t>
            </a:r>
          </a:p>
          <a:p>
            <a:pPr>
              <a:lnSpc>
                <a:spcPts val="3240"/>
              </a:lnSpc>
            </a:pPr>
            <a:endParaRPr lang="en-GB" sz="3200" dirty="0"/>
          </a:p>
          <a:p>
            <a:pPr>
              <a:lnSpc>
                <a:spcPts val="3240"/>
              </a:lnSpc>
            </a:pPr>
            <a:endParaRPr lang="en-GB" sz="3200" dirty="0"/>
          </a:p>
        </p:txBody>
      </p:sp>
      <p:sp>
        <p:nvSpPr>
          <p:cNvPr id="3" name="Text Placeholder 2">
            <a:extLst>
              <a:ext uri="{FF2B5EF4-FFF2-40B4-BE49-F238E27FC236}">
                <a16:creationId xmlns:a16="http://schemas.microsoft.com/office/drawing/2014/main" id="{093ABC77-6F68-968B-2B40-06F16CB42902}"/>
              </a:ext>
            </a:extLst>
          </p:cNvPr>
          <p:cNvSpPr>
            <a:spLocks noGrp="1"/>
          </p:cNvSpPr>
          <p:nvPr>
            <p:ph type="body" sz="quarter" idx="19"/>
          </p:nvPr>
        </p:nvSpPr>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01</a:t>
            </a:r>
          </a:p>
        </p:txBody>
      </p:sp>
      <p:sp>
        <p:nvSpPr>
          <p:cNvPr id="29" name="Slide Number Placeholder 5">
            <a:extLst>
              <a:ext uri="{FF2B5EF4-FFF2-40B4-BE49-F238E27FC236}">
                <a16:creationId xmlns:a16="http://schemas.microsoft.com/office/drawing/2014/main" id="{CC34126F-B2AD-8BDC-BF4B-E6D213AAE67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pPr/>
              <a:t>9</a:t>
            </a:fld>
            <a:endParaRPr lang="fr-CA" sz="1200" dirty="0"/>
          </a:p>
        </p:txBody>
      </p:sp>
      <p:sp>
        <p:nvSpPr>
          <p:cNvPr id="26" name="Text Placeholder 4">
            <a:extLst>
              <a:ext uri="{FF2B5EF4-FFF2-40B4-BE49-F238E27FC236}">
                <a16:creationId xmlns:a16="http://schemas.microsoft.com/office/drawing/2014/main" id="{BE44EB2D-7999-BFB9-D500-76723B185506}"/>
              </a:ext>
            </a:extLst>
          </p:cNvPr>
          <p:cNvSpPr txBox="1">
            <a:spLocks/>
          </p:cNvSpPr>
          <p:nvPr/>
        </p:nvSpPr>
        <p:spPr>
          <a:xfrm>
            <a:off x="513347" y="3896888"/>
            <a:ext cx="11007483" cy="1262699"/>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dirty="0"/>
              <a:t>Alternative tourism accommodations—such as eco-lodges, glamping pods, and heritage stays—offer unique, locally grounded experiences that reflect today’s demand for authenticity, unique experiences</a:t>
            </a:r>
            <a:r>
              <a:rPr lang="en-IE" b="1" dirty="0"/>
              <a:t>, and sustainability</a:t>
            </a:r>
            <a:r>
              <a:rPr lang="en-IE" dirty="0"/>
              <a:t>. Unlike traditional hotels, these spaces enable hosts to share their values and connect visitors with culture, community, and the natural world. The market is </a:t>
            </a:r>
            <a:r>
              <a:rPr lang="en-IE" b="1" dirty="0"/>
              <a:t>projected to grow from €216.5 billion in 2024 to over €715 billion by 2032 </a:t>
            </a:r>
            <a:r>
              <a:rPr lang="en-IE" dirty="0">
                <a:solidFill>
                  <a:srgbClr val="459597"/>
                </a:solidFill>
                <a:hlinkClick r:id="rId2">
                  <a:extLst>
                    <a:ext uri="{A12FA001-AC4F-418D-AE19-62706E023703}">
                      <ahyp:hlinkClr xmlns:ahyp="http://schemas.microsoft.com/office/drawing/2018/hyperlinkcolor" val="tx"/>
                    </a:ext>
                  </a:extLst>
                </a:hlinkClick>
              </a:rPr>
              <a:t>(Fortune Business Insights 2025 - 2032)</a:t>
            </a:r>
            <a:r>
              <a:rPr lang="en-IE" dirty="0"/>
              <a:t>. The alternative tourism accommodation sector plays a vital role in diversifying tourism, supporting local economies, and promoting passionate, purpose-led entrepreneurship.</a:t>
            </a:r>
          </a:p>
          <a:p>
            <a:pPr>
              <a:lnSpc>
                <a:spcPts val="2360"/>
              </a:lnSpc>
            </a:pPr>
            <a:endParaRPr lang="en-IE" dirty="0"/>
          </a:p>
        </p:txBody>
      </p:sp>
      <p:pic>
        <p:nvPicPr>
          <p:cNvPr id="9" name="Picture Placeholder 8" descr="A group of people working on a project&#10;&#10;AI-generated content may be incorrect.">
            <a:extLst>
              <a:ext uri="{FF2B5EF4-FFF2-40B4-BE49-F238E27FC236}">
                <a16:creationId xmlns:a16="http://schemas.microsoft.com/office/drawing/2014/main" id="{229D3FBF-F517-4682-11E3-9DF82D72E6E6}"/>
              </a:ext>
            </a:extLst>
          </p:cNvPr>
          <p:cNvPicPr>
            <a:picLocks noGrp="1" noChangeAspect="1"/>
          </p:cNvPicPr>
          <p:nvPr>
            <p:ph type="pic" sz="quarter" idx="67"/>
          </p:nvPr>
        </p:nvPicPr>
        <p:blipFill>
          <a:blip r:embed="rId3"/>
          <a:srcRect t="2294" b="2294"/>
          <a:stretch>
            <a:fillRect/>
          </a:stretch>
        </p:blipFill>
        <p:spPr/>
      </p:pic>
    </p:spTree>
    <p:extLst>
      <p:ext uri="{BB962C8B-B14F-4D97-AF65-F5344CB8AC3E}">
        <p14:creationId xmlns:p14="http://schemas.microsoft.com/office/powerpoint/2010/main" val="669471800"/>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15284</TotalTime>
  <Words>8175</Words>
  <Application>Microsoft Office PowerPoint</Application>
  <PresentationFormat>Widescreen</PresentationFormat>
  <Paragraphs>782</Paragraphs>
  <Slides>79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Aptos</vt:lpstr>
      <vt:lpstr>Arial</vt:lpstr>
      <vt:lpstr>Calibri</vt:lpstr>
      <vt:lpstr>Montserrat</vt:lpstr>
      <vt:lpstr>Montserrat Light</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Laura Magan (MMS,Ireland)</cp:lastModifiedBy>
  <cp:revision>470</cp:revision>
  <dcterms:created xsi:type="dcterms:W3CDTF">2020-10-14T13:32:04Z</dcterms:created>
  <dcterms:modified xsi:type="dcterms:W3CDTF">2025-08-25T13:30:24Z</dcterms:modified>
</cp:coreProperties>
</file>