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56"/>
  </p:notesMasterIdLst>
  <p:sldIdLst>
    <p:sldId id="7695" r:id="rId5"/>
    <p:sldId id="7774" r:id="rId6"/>
    <p:sldId id="4324" r:id="rId7"/>
    <p:sldId id="7696" r:id="rId8"/>
    <p:sldId id="7776" r:id="rId9"/>
    <p:sldId id="7732" r:id="rId10"/>
    <p:sldId id="7762" r:id="rId11"/>
    <p:sldId id="7777" r:id="rId12"/>
    <p:sldId id="7733" r:id="rId13"/>
    <p:sldId id="7778" r:id="rId14"/>
    <p:sldId id="7779" r:id="rId15"/>
    <p:sldId id="7780" r:id="rId16"/>
    <p:sldId id="7810" r:id="rId17"/>
    <p:sldId id="7811" r:id="rId18"/>
    <p:sldId id="7825" r:id="rId19"/>
    <p:sldId id="7823" r:id="rId20"/>
    <p:sldId id="7826" r:id="rId21"/>
    <p:sldId id="7828" r:id="rId22"/>
    <p:sldId id="7827" r:id="rId23"/>
    <p:sldId id="7831" r:id="rId24"/>
    <p:sldId id="7832" r:id="rId25"/>
    <p:sldId id="7833" r:id="rId26"/>
    <p:sldId id="6457" r:id="rId27"/>
    <p:sldId id="4336" r:id="rId28"/>
    <p:sldId id="7835" r:id="rId29"/>
    <p:sldId id="7834" r:id="rId30"/>
    <p:sldId id="7837" r:id="rId31"/>
    <p:sldId id="7836" r:id="rId32"/>
    <p:sldId id="6461" r:id="rId33"/>
    <p:sldId id="7829" r:id="rId34"/>
    <p:sldId id="7830" r:id="rId35"/>
    <p:sldId id="7838" r:id="rId36"/>
    <p:sldId id="7839" r:id="rId37"/>
    <p:sldId id="7840" r:id="rId38"/>
    <p:sldId id="7841" r:id="rId39"/>
    <p:sldId id="4338" r:id="rId40"/>
    <p:sldId id="7845" r:id="rId41"/>
    <p:sldId id="7846" r:id="rId42"/>
    <p:sldId id="7847" r:id="rId43"/>
    <p:sldId id="7848" r:id="rId44"/>
    <p:sldId id="6451" r:id="rId45"/>
    <p:sldId id="7842" r:id="rId46"/>
    <p:sldId id="7843" r:id="rId47"/>
    <p:sldId id="7844" r:id="rId48"/>
    <p:sldId id="4337" r:id="rId49"/>
    <p:sldId id="7818" r:id="rId50"/>
    <p:sldId id="7821" r:id="rId51"/>
    <p:sldId id="7819" r:id="rId52"/>
    <p:sldId id="7820" r:id="rId53"/>
    <p:sldId id="4341" r:id="rId54"/>
    <p:sldId id="7702"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AC5C0C-A832-9207-444C-F7B11B4E8A97}" name="Laura Magan (MMS,Ireland)" initials="LM" userId="S::Laura@momentumconsulting.ie::c3f3bbb9-9632-4ba0-9147-5662ad5f24a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C69"/>
    <a:srgbClr val="459597"/>
    <a:srgbClr val="414141"/>
    <a:srgbClr val="FBA63B"/>
    <a:srgbClr val="000000"/>
    <a:srgbClr val="82CCCA"/>
    <a:srgbClr val="E5BEAC"/>
    <a:srgbClr val="0C4659"/>
    <a:srgbClr val="F6BF8C"/>
    <a:srgbClr val="F1B4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18D86A-7CCE-DA4D-228C-CA1337A529E4}" v="41" dt="2025-08-08T23:20:15.4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90" autoAdjust="0"/>
    <p:restoredTop sz="94683"/>
  </p:normalViewPr>
  <p:slideViewPr>
    <p:cSldViewPr snapToGrid="0">
      <p:cViewPr varScale="1">
        <p:scale>
          <a:sx n="101" d="100"/>
          <a:sy n="101" d="100"/>
        </p:scale>
        <p:origin x="654" y="10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8/19/2025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2964476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890E2-B2EE-F0A3-27C2-078CB32F9F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C7609C-1D5F-E285-3495-255EB19053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0B3EEA-20C2-CFFF-BE2A-7D308FF3FE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6851218-B769-15D3-C1CE-520F234AC088}"/>
              </a:ext>
            </a:extLst>
          </p:cNvPr>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4031060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solidFill>
                <a:schemeClr val="bg1"/>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Epic Stays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a:p>
        </p:txBody>
      </p:sp>
      <p:sp>
        <p:nvSpPr>
          <p:cNvPr id="11" name="Picture Placeholder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0C127B-8795-5A0E-88AC-0101419E1B4A}"/>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3">
            <a:extLst>
              <a:ext uri="{FF2B5EF4-FFF2-40B4-BE49-F238E27FC236}">
                <a16:creationId xmlns:a16="http://schemas.microsoft.com/office/drawing/2014/main" id="{831F9C7C-1390-B8B9-6B77-3AEDF6F97576}"/>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6" name="Freeform 5">
            <a:extLst>
              <a:ext uri="{FF2B5EF4-FFF2-40B4-BE49-F238E27FC236}">
                <a16:creationId xmlns:a16="http://schemas.microsoft.com/office/drawing/2014/main" id="{6FAE5379-3C05-6D05-D5CD-6102B587395E}"/>
              </a:ext>
            </a:extLst>
          </p:cNvPr>
          <p:cNvSpPr/>
          <p:nvPr userDrawn="1"/>
        </p:nvSpPr>
        <p:spPr>
          <a:xfrm rot="16200000">
            <a:off x="2292718" y="-1255664"/>
            <a:ext cx="5365386" cy="9950822"/>
          </a:xfrm>
          <a:custGeom>
            <a:avLst/>
            <a:gdLst>
              <a:gd name="connsiteX0" fmla="*/ 6169486 w 6169486"/>
              <a:gd name="connsiteY0" fmla="*/ 2360940 h 11442131"/>
              <a:gd name="connsiteX1" fmla="*/ 6169486 w 6169486"/>
              <a:gd name="connsiteY1" fmla="*/ 3979283 h 11442131"/>
              <a:gd name="connsiteX2" fmla="*/ 6169486 w 6169486"/>
              <a:gd name="connsiteY2" fmla="*/ 6173285 h 11442131"/>
              <a:gd name="connsiteX3" fmla="*/ 6169486 w 6169486"/>
              <a:gd name="connsiteY3" fmla="*/ 6368076 h 11442131"/>
              <a:gd name="connsiteX4" fmla="*/ 6169486 w 6169486"/>
              <a:gd name="connsiteY4" fmla="*/ 7791628 h 11442131"/>
              <a:gd name="connsiteX5" fmla="*/ 6163048 w 6169486"/>
              <a:gd name="connsiteY5" fmla="*/ 7791628 h 11442131"/>
              <a:gd name="connsiteX6" fmla="*/ 6169486 w 6169486"/>
              <a:gd name="connsiteY6" fmla="*/ 7986419 h 11442131"/>
              <a:gd name="connsiteX7" fmla="*/ 3084743 w 6169486"/>
              <a:gd name="connsiteY7" fmla="*/ 11442131 h 11442131"/>
              <a:gd name="connsiteX8" fmla="*/ 1 w 6169486"/>
              <a:gd name="connsiteY8" fmla="*/ 7986419 h 11442131"/>
              <a:gd name="connsiteX9" fmla="*/ 6440 w 6169486"/>
              <a:gd name="connsiteY9" fmla="*/ 7791628 h 11442131"/>
              <a:gd name="connsiteX10" fmla="*/ 1 w 6169486"/>
              <a:gd name="connsiteY10" fmla="*/ 7791628 h 11442131"/>
              <a:gd name="connsiteX11" fmla="*/ 1 w 6169486"/>
              <a:gd name="connsiteY11" fmla="*/ 6368076 h 11442131"/>
              <a:gd name="connsiteX12" fmla="*/ 1 w 6169486"/>
              <a:gd name="connsiteY12" fmla="*/ 6173285 h 11442131"/>
              <a:gd name="connsiteX13" fmla="*/ 1 w 6169486"/>
              <a:gd name="connsiteY13" fmla="*/ 5625507 h 11442131"/>
              <a:gd name="connsiteX14" fmla="*/ 0 w 6169486"/>
              <a:gd name="connsiteY14" fmla="*/ 5625479 h 11442131"/>
              <a:gd name="connsiteX15" fmla="*/ 1 w 6169486"/>
              <a:gd name="connsiteY15" fmla="*/ 5625330 h 11442131"/>
              <a:gd name="connsiteX16" fmla="*/ 1 w 6169486"/>
              <a:gd name="connsiteY16" fmla="*/ 5430689 h 11442131"/>
              <a:gd name="connsiteX17" fmla="*/ 0 w 6169486"/>
              <a:gd name="connsiteY17" fmla="*/ 5430689 h 11442131"/>
              <a:gd name="connsiteX18" fmla="*/ 0 w 6169486"/>
              <a:gd name="connsiteY18" fmla="*/ 4007136 h 11442131"/>
              <a:gd name="connsiteX19" fmla="*/ 0 w 6169486"/>
              <a:gd name="connsiteY19" fmla="*/ 3812346 h 11442131"/>
              <a:gd name="connsiteX20" fmla="*/ 0 w 6169486"/>
              <a:gd name="connsiteY20" fmla="*/ 1618343 h 11442131"/>
              <a:gd name="connsiteX21" fmla="*/ 0 w 6169486"/>
              <a:gd name="connsiteY21" fmla="*/ 0 h 11442131"/>
              <a:gd name="connsiteX22" fmla="*/ 6169485 w 6169486"/>
              <a:gd name="connsiteY22" fmla="*/ 0 h 11442131"/>
              <a:gd name="connsiteX23" fmla="*/ 6169485 w 6169486"/>
              <a:gd name="connsiteY23" fmla="*/ 1618343 h 11442131"/>
              <a:gd name="connsiteX24" fmla="*/ 6169485 w 6169486"/>
              <a:gd name="connsiteY24" fmla="*/ 2360940 h 1144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9486" h="11442131">
                <a:moveTo>
                  <a:pt x="6169486" y="2360940"/>
                </a:moveTo>
                <a:lnTo>
                  <a:pt x="6169486" y="3979283"/>
                </a:lnTo>
                <a:lnTo>
                  <a:pt x="6169486" y="6173285"/>
                </a:lnTo>
                <a:lnTo>
                  <a:pt x="6169486" y="6368076"/>
                </a:lnTo>
                <a:lnTo>
                  <a:pt x="6169486" y="7791628"/>
                </a:lnTo>
                <a:lnTo>
                  <a:pt x="6163048" y="7791628"/>
                </a:lnTo>
                <a:cubicBezTo>
                  <a:pt x="6169486" y="7856559"/>
                  <a:pt x="6169486" y="7921492"/>
                  <a:pt x="6169486" y="7986419"/>
                </a:cubicBezTo>
                <a:cubicBezTo>
                  <a:pt x="6169486" y="9898246"/>
                  <a:pt x="4791336" y="11442131"/>
                  <a:pt x="3084743" y="11442131"/>
                </a:cubicBezTo>
                <a:cubicBezTo>
                  <a:pt x="1378155" y="11442131"/>
                  <a:pt x="1" y="9891026"/>
                  <a:pt x="1" y="7986419"/>
                </a:cubicBezTo>
                <a:cubicBezTo>
                  <a:pt x="1" y="7921491"/>
                  <a:pt x="1" y="7849343"/>
                  <a:pt x="6440" y="7791628"/>
                </a:cubicBezTo>
                <a:lnTo>
                  <a:pt x="1" y="7791628"/>
                </a:lnTo>
                <a:lnTo>
                  <a:pt x="1" y="6368076"/>
                </a:lnTo>
                <a:lnTo>
                  <a:pt x="1" y="6173285"/>
                </a:lnTo>
                <a:lnTo>
                  <a:pt x="1" y="5625507"/>
                </a:lnTo>
                <a:lnTo>
                  <a:pt x="0" y="5625479"/>
                </a:lnTo>
                <a:lnTo>
                  <a:pt x="1" y="5625330"/>
                </a:lnTo>
                <a:lnTo>
                  <a:pt x="1" y="5430689"/>
                </a:lnTo>
                <a:lnTo>
                  <a:pt x="0" y="5430689"/>
                </a:lnTo>
                <a:lnTo>
                  <a:pt x="0" y="4007136"/>
                </a:lnTo>
                <a:lnTo>
                  <a:pt x="0" y="3812346"/>
                </a:lnTo>
                <a:lnTo>
                  <a:pt x="0" y="1618343"/>
                </a:lnTo>
                <a:lnTo>
                  <a:pt x="0" y="0"/>
                </a:lnTo>
                <a:lnTo>
                  <a:pt x="6169485" y="0"/>
                </a:lnTo>
                <a:lnTo>
                  <a:pt x="6169485" y="1618343"/>
                </a:lnTo>
                <a:lnTo>
                  <a:pt x="6169485" y="236094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8" name="Straight Connector 7">
            <a:extLst>
              <a:ext uri="{FF2B5EF4-FFF2-40B4-BE49-F238E27FC236}">
                <a16:creationId xmlns:a16="http://schemas.microsoft.com/office/drawing/2014/main" id="{7C6883AF-B1BE-8CE2-86CA-734CA0E657CC}"/>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5C7E74F-CD5D-C04A-BAD3-CA54C9442454}"/>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
        <p:nvSpPr>
          <p:cNvPr id="10" name="Slide Number Placeholder 5">
            <a:extLst>
              <a:ext uri="{FF2B5EF4-FFF2-40B4-BE49-F238E27FC236}">
                <a16:creationId xmlns:a16="http://schemas.microsoft.com/office/drawing/2014/main" id="{3540A977-8ED9-3F86-80F0-CC99CD3CFE5D}"/>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01</a:t>
            </a:r>
          </a:p>
        </p:txBody>
      </p:sp>
      <p:sp>
        <p:nvSpPr>
          <p:cNvPr id="11" name="Picture Placeholder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02</a:t>
            </a:r>
          </a:p>
        </p:txBody>
      </p:sp>
      <p:sp>
        <p:nvSpPr>
          <p:cNvPr id="11" name="Picture Placeholder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03</a:t>
            </a:r>
          </a:p>
        </p:txBody>
      </p:sp>
      <p:sp>
        <p:nvSpPr>
          <p:cNvPr id="11" name="Picture Placeholder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algn="l">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6402393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448174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65F09AF-7D12-456A-2F7A-099391E81493}"/>
              </a:ext>
            </a:extLst>
          </p:cNvPr>
          <p:cNvSpPr/>
          <p:nvPr userDrawn="1"/>
        </p:nvSpPr>
        <p:spPr>
          <a:xfrm rot="5400000">
            <a:off x="8063787" y="-823539"/>
            <a:ext cx="2914257" cy="534216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2" name="Text Placeholder 32">
            <a:extLst>
              <a:ext uri="{FF2B5EF4-FFF2-40B4-BE49-F238E27FC236}">
                <a16:creationId xmlns:a16="http://schemas.microsoft.com/office/drawing/2014/main" id="{4F569BE2-84B2-7266-E4E3-9991FA84BBE3}"/>
              </a:ext>
            </a:extLst>
          </p:cNvPr>
          <p:cNvSpPr>
            <a:spLocks noGrp="1"/>
          </p:cNvSpPr>
          <p:nvPr>
            <p:ph type="body" sz="quarter" idx="18" hasCustomPrompt="1"/>
          </p:nvPr>
        </p:nvSpPr>
        <p:spPr>
          <a:xfrm>
            <a:off x="8206817" y="1606273"/>
            <a:ext cx="3314013" cy="870198"/>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33C6CAAB-EDFB-4AD2-DB6A-76D883938840}"/>
              </a:ext>
            </a:extLst>
          </p:cNvPr>
          <p:cNvSpPr>
            <a:spLocks noGrp="1"/>
          </p:cNvSpPr>
          <p:nvPr>
            <p:ph type="body" sz="quarter" idx="19" hasCustomPrompt="1"/>
          </p:nvPr>
        </p:nvSpPr>
        <p:spPr>
          <a:xfrm>
            <a:off x="8569889" y="671353"/>
            <a:ext cx="2950942" cy="582540"/>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Slide Number Placeholder 5">
            <a:extLst>
              <a:ext uri="{FF2B5EF4-FFF2-40B4-BE49-F238E27FC236}">
                <a16:creationId xmlns:a16="http://schemas.microsoft.com/office/drawing/2014/main" id="{569FF804-1C01-15E1-6727-931EF4E2E5E0}"/>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5" name="Text Placeholder 17">
            <a:extLst>
              <a:ext uri="{FF2B5EF4-FFF2-40B4-BE49-F238E27FC236}">
                <a16:creationId xmlns:a16="http://schemas.microsoft.com/office/drawing/2014/main" id="{87F3211B-9D1F-3DA6-9E5D-DE3BD6A41FC4}"/>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6" name="Text Placeholder 23">
            <a:extLst>
              <a:ext uri="{FF2B5EF4-FFF2-40B4-BE49-F238E27FC236}">
                <a16:creationId xmlns:a16="http://schemas.microsoft.com/office/drawing/2014/main" id="{26534954-E249-8702-BBD2-E8E071BE4876}"/>
              </a:ext>
            </a:extLst>
          </p:cNvPr>
          <p:cNvSpPr>
            <a:spLocks noGrp="1"/>
          </p:cNvSpPr>
          <p:nvPr>
            <p:ph type="body" sz="quarter" idx="66" hasCustomPrompt="1"/>
          </p:nvPr>
        </p:nvSpPr>
        <p:spPr>
          <a:xfrm rot="16200000">
            <a:off x="-995641" y="844621"/>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17" name="Straight Connector 16">
            <a:extLst>
              <a:ext uri="{FF2B5EF4-FFF2-40B4-BE49-F238E27FC236}">
                <a16:creationId xmlns:a16="http://schemas.microsoft.com/office/drawing/2014/main" id="{2B18F0A0-CFB7-B836-B7A0-653F1ABDC322}"/>
              </a:ext>
            </a:extLst>
          </p:cNvPr>
          <p:cNvCxnSpPr>
            <a:cxnSpLocks/>
          </p:cNvCxnSpPr>
          <p:nvPr userDrawn="1"/>
        </p:nvCxnSpPr>
        <p:spPr>
          <a:xfrm>
            <a:off x="7924166" y="1430093"/>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Picture Placeholder 20">
            <a:extLst>
              <a:ext uri="{FF2B5EF4-FFF2-40B4-BE49-F238E27FC236}">
                <a16:creationId xmlns:a16="http://schemas.microsoft.com/office/drawing/2014/main" id="{AE0C6EAA-9402-D30F-9F75-EC92C30DC828}"/>
              </a:ext>
            </a:extLst>
          </p:cNvPr>
          <p:cNvSpPr>
            <a:spLocks noGrp="1"/>
          </p:cNvSpPr>
          <p:nvPr>
            <p:ph type="pic" sz="quarter" idx="67"/>
          </p:nvPr>
        </p:nvSpPr>
        <p:spPr>
          <a:xfrm>
            <a:off x="-1" y="178005"/>
            <a:ext cx="7607445" cy="3354626"/>
          </a:xfrm>
          <a:custGeom>
            <a:avLst/>
            <a:gdLst>
              <a:gd name="connsiteX0" fmla="*/ 0 w 7607445"/>
              <a:gd name="connsiteY0" fmla="*/ 0 h 3354626"/>
              <a:gd name="connsiteX1" fmla="*/ 2057401 w 7607445"/>
              <a:gd name="connsiteY1" fmla="*/ 0 h 3354626"/>
              <a:gd name="connsiteX2" fmla="*/ 4013534 w 7607445"/>
              <a:gd name="connsiteY2" fmla="*/ 0 h 3354626"/>
              <a:gd name="connsiteX3" fmla="*/ 4127503 w 7607445"/>
              <a:gd name="connsiteY3" fmla="*/ 0 h 3354626"/>
              <a:gd name="connsiteX4" fmla="*/ 6070935 w 7607445"/>
              <a:gd name="connsiteY4" fmla="*/ 0 h 3354626"/>
              <a:gd name="connsiteX5" fmla="*/ 6070935 w 7607445"/>
              <a:gd name="connsiteY5" fmla="*/ 3501 h 3354626"/>
              <a:gd name="connsiteX6" fmla="*/ 6184905 w 7607445"/>
              <a:gd name="connsiteY6" fmla="*/ 0 h 3354626"/>
              <a:gd name="connsiteX7" fmla="*/ 7471829 w 7607445"/>
              <a:gd name="connsiteY7" fmla="*/ 382501 h 3354626"/>
              <a:gd name="connsiteX8" fmla="*/ 7598074 w 7607445"/>
              <a:gd name="connsiteY8" fmla="*/ 477664 h 3354626"/>
              <a:gd name="connsiteX9" fmla="*/ 7489864 w 7607445"/>
              <a:gd name="connsiteY9" fmla="*/ 544701 h 3354626"/>
              <a:gd name="connsiteX10" fmla="*/ 6849834 w 7607445"/>
              <a:gd name="connsiteY10" fmla="*/ 1669539 h 3354626"/>
              <a:gd name="connsiteX11" fmla="*/ 7488340 w 7607445"/>
              <a:gd name="connsiteY11" fmla="*/ 2794379 h 3354626"/>
              <a:gd name="connsiteX12" fmla="*/ 7607445 w 7607445"/>
              <a:gd name="connsiteY12" fmla="*/ 2868214 h 3354626"/>
              <a:gd name="connsiteX13" fmla="*/ 7596485 w 7607445"/>
              <a:gd name="connsiteY13" fmla="*/ 2878084 h 3354626"/>
              <a:gd name="connsiteX14" fmla="*/ 6184904 w 7607445"/>
              <a:gd name="connsiteY14" fmla="*/ 3354626 h 3354626"/>
              <a:gd name="connsiteX15" fmla="*/ 6070933 w 7607445"/>
              <a:gd name="connsiteY15" fmla="*/ 3351125 h 3354626"/>
              <a:gd name="connsiteX16" fmla="*/ 6070933 w 7607445"/>
              <a:gd name="connsiteY16" fmla="*/ 3354626 h 3354626"/>
              <a:gd name="connsiteX17" fmla="*/ 4127503 w 7607445"/>
              <a:gd name="connsiteY17" fmla="*/ 3354626 h 3354626"/>
              <a:gd name="connsiteX18" fmla="*/ 4013532 w 7607445"/>
              <a:gd name="connsiteY18" fmla="*/ 3354626 h 3354626"/>
              <a:gd name="connsiteX19" fmla="*/ 2057401 w 7607445"/>
              <a:gd name="connsiteY19" fmla="*/ 3354626 h 3354626"/>
              <a:gd name="connsiteX20" fmla="*/ 0 w 7607445"/>
              <a:gd name="connsiteY20" fmla="*/ 3354626 h 335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7445" h="3354626">
                <a:moveTo>
                  <a:pt x="0" y="0"/>
                </a:moveTo>
                <a:lnTo>
                  <a:pt x="2057401" y="0"/>
                </a:lnTo>
                <a:lnTo>
                  <a:pt x="4013534" y="0"/>
                </a:lnTo>
                <a:lnTo>
                  <a:pt x="4127503" y="0"/>
                </a:lnTo>
                <a:lnTo>
                  <a:pt x="6070935" y="0"/>
                </a:lnTo>
                <a:lnTo>
                  <a:pt x="6070935" y="3501"/>
                </a:lnTo>
                <a:cubicBezTo>
                  <a:pt x="6108924" y="0"/>
                  <a:pt x="6146915" y="0"/>
                  <a:pt x="6184905" y="0"/>
                </a:cubicBezTo>
                <a:cubicBezTo>
                  <a:pt x="6674291" y="0"/>
                  <a:pt x="7122472" y="143433"/>
                  <a:pt x="7471829" y="382501"/>
                </a:cubicBezTo>
                <a:lnTo>
                  <a:pt x="7598074" y="477664"/>
                </a:lnTo>
                <a:lnTo>
                  <a:pt x="7489864" y="544701"/>
                </a:lnTo>
                <a:cubicBezTo>
                  <a:pt x="7099290" y="811726"/>
                  <a:pt x="6849834" y="1216089"/>
                  <a:pt x="6849834" y="1669539"/>
                </a:cubicBezTo>
                <a:cubicBezTo>
                  <a:pt x="6849834" y="2122992"/>
                  <a:pt x="7098129" y="2527355"/>
                  <a:pt x="7488340" y="2794379"/>
                </a:cubicBezTo>
                <a:lnTo>
                  <a:pt x="7607445" y="2868214"/>
                </a:lnTo>
                <a:lnTo>
                  <a:pt x="7596485" y="2878084"/>
                </a:lnTo>
                <a:cubicBezTo>
                  <a:pt x="7231761" y="3173094"/>
                  <a:pt x="6733385" y="3354626"/>
                  <a:pt x="6184904" y="3354626"/>
                </a:cubicBezTo>
                <a:cubicBezTo>
                  <a:pt x="6146915" y="3354626"/>
                  <a:pt x="6104701" y="3354626"/>
                  <a:pt x="6070933" y="3351125"/>
                </a:cubicBezTo>
                <a:lnTo>
                  <a:pt x="6070933" y="3354626"/>
                </a:lnTo>
                <a:lnTo>
                  <a:pt x="4127503" y="3354626"/>
                </a:lnTo>
                <a:lnTo>
                  <a:pt x="4013532" y="3354626"/>
                </a:lnTo>
                <a:lnTo>
                  <a:pt x="2057401" y="3354626"/>
                </a:lnTo>
                <a:lnTo>
                  <a:pt x="0" y="33546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3528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3589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F2013657-24B4-9F7C-7A6F-7266473AF946}"/>
              </a:ext>
            </a:extLst>
          </p:cNvPr>
          <p:cNvSpPr/>
          <p:nvPr userDrawn="1"/>
        </p:nvSpPr>
        <p:spPr>
          <a:xfrm flipH="1">
            <a:off x="7210213" y="486667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4" name="Freeform 3">
            <a:extLst>
              <a:ext uri="{FF2B5EF4-FFF2-40B4-BE49-F238E27FC236}">
                <a16:creationId xmlns:a16="http://schemas.microsoft.com/office/drawing/2014/main" id="{398928AE-C94E-D9AC-93E5-7E283E1AAC49}"/>
              </a:ext>
            </a:extLst>
          </p:cNvPr>
          <p:cNvSpPr/>
          <p:nvPr userDrawn="1"/>
        </p:nvSpPr>
        <p:spPr>
          <a:xfrm>
            <a:off x="-39761" y="210639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object 3">
            <a:extLst>
              <a:ext uri="{FF2B5EF4-FFF2-40B4-BE49-F238E27FC236}">
                <a16:creationId xmlns:a16="http://schemas.microsoft.com/office/drawing/2014/main" id="{44AA66B5-0176-FC93-7EAD-1B587AD14B0A}"/>
              </a:ext>
            </a:extLst>
          </p:cNvPr>
          <p:cNvSpPr/>
          <p:nvPr userDrawn="1"/>
        </p:nvSpPr>
        <p:spPr>
          <a:xfrm>
            <a:off x="9232269" y="77805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6" name="Picture Placeholder 29">
            <a:extLst>
              <a:ext uri="{FF2B5EF4-FFF2-40B4-BE49-F238E27FC236}">
                <a16:creationId xmlns:a16="http://schemas.microsoft.com/office/drawing/2014/main" id="{099CDD73-49D0-69B1-E202-B28C3539EDFB}"/>
              </a:ext>
            </a:extLst>
          </p:cNvPr>
          <p:cNvSpPr>
            <a:spLocks noGrp="1"/>
          </p:cNvSpPr>
          <p:nvPr>
            <p:ph type="pic" sz="quarter" idx="19"/>
          </p:nvPr>
        </p:nvSpPr>
        <p:spPr>
          <a:xfrm>
            <a:off x="5957002" y="100428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F1FE31AC-FD51-7135-28E3-91E90FA6A75B}"/>
              </a:ext>
            </a:extLst>
          </p:cNvPr>
          <p:cNvSpPr>
            <a:spLocks noGrp="1"/>
          </p:cNvSpPr>
          <p:nvPr>
            <p:ph type="body" sz="quarter" idx="15" hasCustomPrompt="1"/>
          </p:nvPr>
        </p:nvSpPr>
        <p:spPr>
          <a:xfrm>
            <a:off x="553654" y="388671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8" name="Text Placeholder 23">
            <a:extLst>
              <a:ext uri="{FF2B5EF4-FFF2-40B4-BE49-F238E27FC236}">
                <a16:creationId xmlns:a16="http://schemas.microsoft.com/office/drawing/2014/main" id="{6B7D5FDC-85C1-6767-D7E0-7261B3B9117E}"/>
              </a:ext>
            </a:extLst>
          </p:cNvPr>
          <p:cNvSpPr>
            <a:spLocks noGrp="1"/>
          </p:cNvSpPr>
          <p:nvPr>
            <p:ph type="body" sz="quarter" idx="16" hasCustomPrompt="1"/>
          </p:nvPr>
        </p:nvSpPr>
        <p:spPr>
          <a:xfrm>
            <a:off x="553654" y="326398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a:t>Your guide to</a:t>
            </a:r>
          </a:p>
        </p:txBody>
      </p:sp>
      <p:sp>
        <p:nvSpPr>
          <p:cNvPr id="9" name="Text Placeholder 23">
            <a:extLst>
              <a:ext uri="{FF2B5EF4-FFF2-40B4-BE49-F238E27FC236}">
                <a16:creationId xmlns:a16="http://schemas.microsoft.com/office/drawing/2014/main" id="{64A2E50E-509C-81F8-9553-D3184EBE11CE}"/>
              </a:ext>
            </a:extLst>
          </p:cNvPr>
          <p:cNvSpPr>
            <a:spLocks noGrp="1"/>
          </p:cNvSpPr>
          <p:nvPr>
            <p:ph type="body" sz="quarter" idx="17" hasCustomPrompt="1"/>
          </p:nvPr>
        </p:nvSpPr>
        <p:spPr>
          <a:xfrm>
            <a:off x="7210213" y="502164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err="1"/>
              <a:t>www.epicstays.eu</a:t>
            </a:r>
            <a:endParaRPr lang="en-US"/>
          </a:p>
        </p:txBody>
      </p:sp>
      <p:pic>
        <p:nvPicPr>
          <p:cNvPr id="11" name="Picture 10">
            <a:extLst>
              <a:ext uri="{FF2B5EF4-FFF2-40B4-BE49-F238E27FC236}">
                <a16:creationId xmlns:a16="http://schemas.microsoft.com/office/drawing/2014/main" id="{37F23092-DB5A-FC44-E3B7-0C33627E43D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6176" y="150906"/>
            <a:ext cx="2882520" cy="1786177"/>
          </a:xfrm>
          <a:prstGeom prst="rect">
            <a:avLst/>
          </a:prstGeom>
        </p:spPr>
      </p:pic>
      <p:sp>
        <p:nvSpPr>
          <p:cNvPr id="13" name="Text Placeholder 23">
            <a:extLst>
              <a:ext uri="{FF2B5EF4-FFF2-40B4-BE49-F238E27FC236}">
                <a16:creationId xmlns:a16="http://schemas.microsoft.com/office/drawing/2014/main" id="{8C42DE9F-34E5-7071-03E6-A5040D4FB8FF}"/>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grpSp>
        <p:nvGrpSpPr>
          <p:cNvPr id="18" name="Group 17">
            <a:extLst>
              <a:ext uri="{FF2B5EF4-FFF2-40B4-BE49-F238E27FC236}">
                <a16:creationId xmlns:a16="http://schemas.microsoft.com/office/drawing/2014/main" id="{D9BDA918-7D46-4002-CD70-0034E5A48411}"/>
              </a:ext>
            </a:extLst>
          </p:cNvPr>
          <p:cNvGrpSpPr/>
          <p:nvPr userDrawn="1"/>
        </p:nvGrpSpPr>
        <p:grpSpPr>
          <a:xfrm>
            <a:off x="441852" y="5691396"/>
            <a:ext cx="6969049" cy="851642"/>
            <a:chOff x="441852" y="5691396"/>
            <a:chExt cx="6969049" cy="851642"/>
          </a:xfrm>
        </p:grpSpPr>
        <p:pic>
          <p:nvPicPr>
            <p:cNvPr id="20" name="Picture 19" descr="Co-funded by the European Union logo in png for web usage">
              <a:extLst>
                <a:ext uri="{FF2B5EF4-FFF2-40B4-BE49-F238E27FC236}">
                  <a16:creationId xmlns:a16="http://schemas.microsoft.com/office/drawing/2014/main" id="{2A77A74D-09C4-E8D0-F905-A5FBF44A525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22" name="Rectangle 21">
              <a:extLst>
                <a:ext uri="{FF2B5EF4-FFF2-40B4-BE49-F238E27FC236}">
                  <a16:creationId xmlns:a16="http://schemas.microsoft.com/office/drawing/2014/main" id="{E2DA82A1-783C-1E37-9581-7E15F6BF9875}"/>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23" name="Group 22">
              <a:extLst>
                <a:ext uri="{FF2B5EF4-FFF2-40B4-BE49-F238E27FC236}">
                  <a16:creationId xmlns:a16="http://schemas.microsoft.com/office/drawing/2014/main" id="{5B219A07-B144-B2C9-146D-A47C14E7DA05}"/>
                </a:ext>
              </a:extLst>
            </p:cNvPr>
            <p:cNvGrpSpPr/>
            <p:nvPr userDrawn="1"/>
          </p:nvGrpSpPr>
          <p:grpSpPr>
            <a:xfrm>
              <a:off x="441852" y="5691396"/>
              <a:ext cx="1307461" cy="742180"/>
              <a:chOff x="340586" y="8789227"/>
              <a:chExt cx="1307461" cy="742180"/>
            </a:xfrm>
          </p:grpSpPr>
          <p:sp>
            <p:nvSpPr>
              <p:cNvPr id="24" name="Rectangle 23">
                <a:extLst>
                  <a:ext uri="{FF2B5EF4-FFF2-40B4-BE49-F238E27FC236}">
                    <a16:creationId xmlns:a16="http://schemas.microsoft.com/office/drawing/2014/main" id="{7DD497AE-280A-69B9-97CC-90EEEC2F9EF8}"/>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26" name="Picture 25">
                <a:extLst>
                  <a:ext uri="{FF2B5EF4-FFF2-40B4-BE49-F238E27FC236}">
                    <a16:creationId xmlns:a16="http://schemas.microsoft.com/office/drawing/2014/main" id="{6594A433-A2A6-FEEB-47CD-71C71C2B01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a:p>
          <a:p>
            <a:r>
              <a:rPr lang="en-US"/>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Picture Placeholder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0" name="Picture Placeholder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Picture Placeholder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 name="Picture Placeholder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err="1"/>
              <a:t>www.epicstays.eu</a:t>
            </a:r>
            <a:endParaRPr lang="en-US"/>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a:solidFill>
                    <a:schemeClr val="tx1"/>
                  </a:solidFill>
                  <a:latin typeface="+mj-lt"/>
                </a:rPr>
                <a:t>EPIC STAYS is licensed </a:t>
              </a:r>
            </a:p>
            <a:p>
              <a:pPr algn="just"/>
              <a:r>
                <a:rPr lang="en-US" sz="900" b="1">
                  <a:solidFill>
                    <a:schemeClr val="tx1"/>
                  </a:solidFill>
                  <a:latin typeface="+mj-lt"/>
                </a:rPr>
                <a:t>under </a:t>
              </a:r>
              <a:r>
                <a:rPr lang="en-US" sz="900" b="1">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2_Overview/Content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D8B205-AA4D-F40D-90AE-89345BD1C028}"/>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52ADC061-1E6F-732D-A261-8E6DD10B433F}"/>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4" name="Text Placeholder 17">
            <a:extLst>
              <a:ext uri="{FF2B5EF4-FFF2-40B4-BE49-F238E27FC236}">
                <a16:creationId xmlns:a16="http://schemas.microsoft.com/office/drawing/2014/main" id="{80D7CE1E-8759-2806-742C-E3B09A56A060}"/>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5" name="Text Placeholder 23">
            <a:extLst>
              <a:ext uri="{FF2B5EF4-FFF2-40B4-BE49-F238E27FC236}">
                <a16:creationId xmlns:a16="http://schemas.microsoft.com/office/drawing/2014/main" id="{3EF9A5E0-D0B0-0EE2-6D7C-7E29840D4D27}"/>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6" name="Picture 5">
            <a:extLst>
              <a:ext uri="{FF2B5EF4-FFF2-40B4-BE49-F238E27FC236}">
                <a16:creationId xmlns:a16="http://schemas.microsoft.com/office/drawing/2014/main" id="{3943EA82-D1A9-D9B9-C615-F8349FF1A395}"/>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7" name="Straight Connector 6">
            <a:extLst>
              <a:ext uri="{FF2B5EF4-FFF2-40B4-BE49-F238E27FC236}">
                <a16:creationId xmlns:a16="http://schemas.microsoft.com/office/drawing/2014/main" id="{56CED942-7E27-849A-BAF6-2784B1F62DBC}"/>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4C54E411-8CCF-8376-1194-53EF0AC42730}"/>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9" name="Slide Number Placeholder 5">
            <a:extLst>
              <a:ext uri="{FF2B5EF4-FFF2-40B4-BE49-F238E27FC236}">
                <a16:creationId xmlns:a16="http://schemas.microsoft.com/office/drawing/2014/main" id="{6668697B-5F80-F117-CEDC-BE15ED56BBE8}"/>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3448497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11122944" cy="598534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82CCCA"/>
          </a:solidFill>
          <a:ln w="3598" cap="flat">
            <a:noFill/>
            <a:prstDash val="solid"/>
            <a:miter/>
          </a:ln>
        </p:spPr>
        <p:txBody>
          <a:bodyPr rtlCol="0" anchor="ctr"/>
          <a:lstStyle/>
          <a:p>
            <a:endParaRPr lang="en-US" b="0" i="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Sub-heading</a:t>
            </a:r>
            <a:endParaRPr lang="en-US"/>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B4BF70-8ACF-E0C3-9428-A96C46D7C76C}"/>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926DB919-441E-31C7-2768-CB7626B565A5}"/>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5" name="Text Placeholder 17">
            <a:extLst>
              <a:ext uri="{FF2B5EF4-FFF2-40B4-BE49-F238E27FC236}">
                <a16:creationId xmlns:a16="http://schemas.microsoft.com/office/drawing/2014/main" id="{9A95BB9E-5FC3-B3A3-1BA8-F8D544380290}"/>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8E556B5F-C5E6-9C8F-BE63-ECC864200C4F}"/>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7" name="Picture 6">
            <a:extLst>
              <a:ext uri="{FF2B5EF4-FFF2-40B4-BE49-F238E27FC236}">
                <a16:creationId xmlns:a16="http://schemas.microsoft.com/office/drawing/2014/main" id="{A1ABDF6D-4816-9582-41FE-DAD1CA73F13C}"/>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8" name="Straight Connector 7">
            <a:extLst>
              <a:ext uri="{FF2B5EF4-FFF2-40B4-BE49-F238E27FC236}">
                <a16:creationId xmlns:a16="http://schemas.microsoft.com/office/drawing/2014/main" id="{75173934-DB38-0382-BBDF-7674C0C980DF}"/>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0A31C6A-14C8-56AB-58C7-B9009F5F4D89}"/>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11" name="Slide Number Placeholder 5">
            <a:extLst>
              <a:ext uri="{FF2B5EF4-FFF2-40B4-BE49-F238E27FC236}">
                <a16:creationId xmlns:a16="http://schemas.microsoft.com/office/drawing/2014/main" id="{C8F5F78E-4EE3-5130-14F7-18D8C93DBAE9}"/>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618615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F28DE2CE-D304-5F5E-1AF0-ABCE13490AEE}"/>
              </a:ext>
            </a:extLst>
          </p:cNvPr>
          <p:cNvSpPr/>
          <p:nvPr userDrawn="1"/>
        </p:nvSpPr>
        <p:spPr>
          <a:xfrm rot="16200000">
            <a:off x="1049881" y="1286396"/>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3" name="Freeform 2">
            <a:extLst>
              <a:ext uri="{FF2B5EF4-FFF2-40B4-BE49-F238E27FC236}">
                <a16:creationId xmlns:a16="http://schemas.microsoft.com/office/drawing/2014/main" id="{86E09313-A606-4282-4F48-F8D10F70B124}"/>
              </a:ext>
            </a:extLst>
          </p:cNvPr>
          <p:cNvSpPr/>
          <p:nvPr userDrawn="1"/>
        </p:nvSpPr>
        <p:spPr>
          <a:xfrm>
            <a:off x="210220" y="2521176"/>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26">
            <a:extLst>
              <a:ext uri="{FF2B5EF4-FFF2-40B4-BE49-F238E27FC236}">
                <a16:creationId xmlns:a16="http://schemas.microsoft.com/office/drawing/2014/main" id="{B0399A96-3928-84AC-8D0B-25A88CEAFC07}"/>
              </a:ext>
            </a:extLst>
          </p:cNvPr>
          <p:cNvSpPr>
            <a:spLocks noGrp="1"/>
          </p:cNvSpPr>
          <p:nvPr>
            <p:ph type="pic" sz="quarter" idx="67"/>
          </p:nvPr>
        </p:nvSpPr>
        <p:spPr>
          <a:xfrm>
            <a:off x="210220" y="6"/>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6" name="Text Placeholder 32">
            <a:extLst>
              <a:ext uri="{FF2B5EF4-FFF2-40B4-BE49-F238E27FC236}">
                <a16:creationId xmlns:a16="http://schemas.microsoft.com/office/drawing/2014/main" id="{074669A6-25EA-C152-888A-07C440480F3C}"/>
              </a:ext>
            </a:extLst>
          </p:cNvPr>
          <p:cNvSpPr>
            <a:spLocks noGrp="1"/>
          </p:cNvSpPr>
          <p:nvPr>
            <p:ph type="body" sz="quarter" idx="18" hasCustomPrompt="1"/>
          </p:nvPr>
        </p:nvSpPr>
        <p:spPr>
          <a:xfrm>
            <a:off x="309338" y="4383483"/>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1" name="Text Placeholder 32">
            <a:extLst>
              <a:ext uri="{FF2B5EF4-FFF2-40B4-BE49-F238E27FC236}">
                <a16:creationId xmlns:a16="http://schemas.microsoft.com/office/drawing/2014/main" id="{FCA9C81E-47A4-53AD-AF1C-540B06EA5D46}"/>
              </a:ext>
            </a:extLst>
          </p:cNvPr>
          <p:cNvSpPr>
            <a:spLocks noGrp="1"/>
          </p:cNvSpPr>
          <p:nvPr>
            <p:ph type="body" sz="quarter" idx="19" hasCustomPrompt="1"/>
          </p:nvPr>
        </p:nvSpPr>
        <p:spPr>
          <a:xfrm>
            <a:off x="251713" y="3505401"/>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2" name="Text Placeholder 32">
            <a:extLst>
              <a:ext uri="{FF2B5EF4-FFF2-40B4-BE49-F238E27FC236}">
                <a16:creationId xmlns:a16="http://schemas.microsoft.com/office/drawing/2014/main" id="{47F2EB24-C655-4F1E-7540-BDC06FBF387F}"/>
              </a:ext>
            </a:extLst>
          </p:cNvPr>
          <p:cNvSpPr>
            <a:spLocks noGrp="1"/>
          </p:cNvSpPr>
          <p:nvPr>
            <p:ph type="body" sz="quarter" idx="20" hasCustomPrompt="1"/>
          </p:nvPr>
        </p:nvSpPr>
        <p:spPr>
          <a:xfrm>
            <a:off x="1286928" y="3917325"/>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13" name="Text Placeholder 23">
            <a:extLst>
              <a:ext uri="{FF2B5EF4-FFF2-40B4-BE49-F238E27FC236}">
                <a16:creationId xmlns:a16="http://schemas.microsoft.com/office/drawing/2014/main" id="{9811DCA7-4D52-8A35-E796-177BE5808938}"/>
              </a:ext>
            </a:extLst>
          </p:cNvPr>
          <p:cNvSpPr>
            <a:spLocks noGrp="1"/>
          </p:cNvSpPr>
          <p:nvPr>
            <p:ph type="body" sz="quarter" idx="66" hasCustomPrompt="1"/>
          </p:nvPr>
        </p:nvSpPr>
        <p:spPr>
          <a:xfrm rot="16200000">
            <a:off x="1061980" y="1299791"/>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4" name="Straight Connector 13">
            <a:extLst>
              <a:ext uri="{FF2B5EF4-FFF2-40B4-BE49-F238E27FC236}">
                <a16:creationId xmlns:a16="http://schemas.microsoft.com/office/drawing/2014/main" id="{5521A48A-C712-B45C-C6CA-26C9BF6C45A2}"/>
              </a:ext>
            </a:extLst>
          </p:cNvPr>
          <p:cNvCxnSpPr>
            <a:cxnSpLocks/>
          </p:cNvCxnSpPr>
          <p:nvPr userDrawn="1"/>
        </p:nvCxnSpPr>
        <p:spPr>
          <a:xfrm flipV="1">
            <a:off x="213223" y="4140322"/>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E728C7BC-44DF-50DB-1CCE-9E7BA77EE17E}"/>
              </a:ext>
            </a:extLst>
          </p:cNvPr>
          <p:cNvSpPr/>
          <p:nvPr userDrawn="1"/>
        </p:nvSpPr>
        <p:spPr>
          <a:xfrm rot="10800000">
            <a:off x="3009806" y="313144"/>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object 3">
            <a:extLst>
              <a:ext uri="{FF2B5EF4-FFF2-40B4-BE49-F238E27FC236}">
                <a16:creationId xmlns:a16="http://schemas.microsoft.com/office/drawing/2014/main" id="{2DFFF781-01B8-2126-F72D-80FE0E085965}"/>
              </a:ext>
            </a:extLst>
          </p:cNvPr>
          <p:cNvSpPr/>
          <p:nvPr userDrawn="1"/>
        </p:nvSpPr>
        <p:spPr>
          <a:xfrm rot="5400000">
            <a:off x="3851599" y="5170247"/>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a:p>
        </p:txBody>
      </p:sp>
      <p:sp>
        <p:nvSpPr>
          <p:cNvPr id="17" name="Picture Placeholder 63">
            <a:extLst>
              <a:ext uri="{FF2B5EF4-FFF2-40B4-BE49-F238E27FC236}">
                <a16:creationId xmlns:a16="http://schemas.microsoft.com/office/drawing/2014/main" id="{A5FABFF8-8728-1971-737D-D693287FE3DA}"/>
              </a:ext>
            </a:extLst>
          </p:cNvPr>
          <p:cNvSpPr>
            <a:spLocks noGrp="1"/>
          </p:cNvSpPr>
          <p:nvPr>
            <p:ph type="pic" sz="quarter" idx="85"/>
          </p:nvPr>
        </p:nvSpPr>
        <p:spPr>
          <a:xfrm>
            <a:off x="3007378" y="3506784"/>
            <a:ext cx="2332491" cy="3351213"/>
          </a:xfrm>
          <a:custGeom>
            <a:avLst/>
            <a:gdLst>
              <a:gd name="connsiteX0" fmla="*/ 0 w 2332491"/>
              <a:gd name="connsiteY0" fmla="*/ 0 h 3351213"/>
              <a:gd name="connsiteX1" fmla="*/ 2332491 w 2332491"/>
              <a:gd name="connsiteY1" fmla="*/ 0 h 3351213"/>
              <a:gd name="connsiteX2" fmla="*/ 2332491 w 2332491"/>
              <a:gd name="connsiteY2" fmla="*/ 373296 h 3351213"/>
              <a:gd name="connsiteX3" fmla="*/ 2131611 w 2332491"/>
              <a:gd name="connsiteY3" fmla="*/ 373296 h 3351213"/>
              <a:gd name="connsiteX4" fmla="*/ 2131611 w 2332491"/>
              <a:gd name="connsiteY4" fmla="*/ 3351183 h 3351213"/>
              <a:gd name="connsiteX5" fmla="*/ 2332491 w 2332491"/>
              <a:gd name="connsiteY5" fmla="*/ 3351183 h 3351213"/>
              <a:gd name="connsiteX6" fmla="*/ 2332491 w 2332491"/>
              <a:gd name="connsiteY6" fmla="*/ 3351213 h 3351213"/>
              <a:gd name="connsiteX7" fmla="*/ 0 w 2332491"/>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2491" h="3351213">
                <a:moveTo>
                  <a:pt x="0" y="0"/>
                </a:moveTo>
                <a:lnTo>
                  <a:pt x="2332491" y="0"/>
                </a:lnTo>
                <a:lnTo>
                  <a:pt x="2332491" y="373296"/>
                </a:lnTo>
                <a:lnTo>
                  <a:pt x="2131611" y="373296"/>
                </a:lnTo>
                <a:lnTo>
                  <a:pt x="2131611" y="3351183"/>
                </a:lnTo>
                <a:lnTo>
                  <a:pt x="2332491" y="3351183"/>
                </a:lnTo>
                <a:lnTo>
                  <a:pt x="2332491" y="3351213"/>
                </a:lnTo>
                <a:lnTo>
                  <a:pt x="0" y="3351213"/>
                </a:lnTo>
                <a:close/>
              </a:path>
            </a:pathLst>
          </a:custGeom>
          <a:solidFill>
            <a:schemeClr val="bg1">
              <a:lumMod val="95000"/>
            </a:schemeClr>
          </a:solidFill>
        </p:spPr>
        <p:txBody>
          <a:bodyPr wrap="square">
            <a:noAutofit/>
          </a:bodyPr>
          <a:lstStyle/>
          <a:p>
            <a:endParaRPr lang="en-GB" dirty="0"/>
          </a:p>
        </p:txBody>
      </p:sp>
      <p:sp>
        <p:nvSpPr>
          <p:cNvPr id="18" name="Text Placeholder 32">
            <a:extLst>
              <a:ext uri="{FF2B5EF4-FFF2-40B4-BE49-F238E27FC236}">
                <a16:creationId xmlns:a16="http://schemas.microsoft.com/office/drawing/2014/main" id="{4AD4FB09-C6E4-6CE4-3595-A611CF68D3ED}"/>
              </a:ext>
            </a:extLst>
          </p:cNvPr>
          <p:cNvSpPr>
            <a:spLocks noGrp="1"/>
          </p:cNvSpPr>
          <p:nvPr>
            <p:ph type="body" sz="quarter" idx="86" hasCustomPrompt="1"/>
          </p:nvPr>
        </p:nvSpPr>
        <p:spPr>
          <a:xfrm>
            <a:off x="3114205" y="1801198"/>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6563A430-9531-D587-0A30-58E86754B4C7}"/>
              </a:ext>
            </a:extLst>
          </p:cNvPr>
          <p:cNvSpPr>
            <a:spLocks noGrp="1"/>
          </p:cNvSpPr>
          <p:nvPr>
            <p:ph type="body" sz="quarter" idx="87" hasCustomPrompt="1"/>
          </p:nvPr>
        </p:nvSpPr>
        <p:spPr>
          <a:xfrm>
            <a:off x="3056580" y="923116"/>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20" name="Text Placeholder 32">
            <a:extLst>
              <a:ext uri="{FF2B5EF4-FFF2-40B4-BE49-F238E27FC236}">
                <a16:creationId xmlns:a16="http://schemas.microsoft.com/office/drawing/2014/main" id="{8019AAE5-D8E9-77F1-7290-BEBF373F6782}"/>
              </a:ext>
            </a:extLst>
          </p:cNvPr>
          <p:cNvSpPr>
            <a:spLocks noGrp="1"/>
          </p:cNvSpPr>
          <p:nvPr>
            <p:ph type="body" sz="quarter" idx="88" hasCustomPrompt="1"/>
          </p:nvPr>
        </p:nvSpPr>
        <p:spPr>
          <a:xfrm>
            <a:off x="4091795" y="1335040"/>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1" name="Straight Connector 20">
            <a:extLst>
              <a:ext uri="{FF2B5EF4-FFF2-40B4-BE49-F238E27FC236}">
                <a16:creationId xmlns:a16="http://schemas.microsoft.com/office/drawing/2014/main" id="{F748C0B4-7174-2176-BBAC-8F39523EEAF0}"/>
              </a:ext>
            </a:extLst>
          </p:cNvPr>
          <p:cNvCxnSpPr>
            <a:cxnSpLocks/>
          </p:cNvCxnSpPr>
          <p:nvPr userDrawn="1"/>
        </p:nvCxnSpPr>
        <p:spPr>
          <a:xfrm flipV="1">
            <a:off x="3018090" y="1558037"/>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object 3">
            <a:extLst>
              <a:ext uri="{FF2B5EF4-FFF2-40B4-BE49-F238E27FC236}">
                <a16:creationId xmlns:a16="http://schemas.microsoft.com/office/drawing/2014/main" id="{7A5CD9B3-34C5-1AA3-2D0C-04B41311BD3E}"/>
              </a:ext>
            </a:extLst>
          </p:cNvPr>
          <p:cNvSpPr/>
          <p:nvPr userDrawn="1"/>
        </p:nvSpPr>
        <p:spPr>
          <a:xfrm rot="16200000">
            <a:off x="6631589" y="1290171"/>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FBA63B"/>
          </a:solidFill>
        </p:spPr>
        <p:txBody>
          <a:bodyPr wrap="square" lIns="0" tIns="0" rIns="0" bIns="0" rtlCol="0"/>
          <a:lstStyle/>
          <a:p>
            <a:endParaRPr/>
          </a:p>
        </p:txBody>
      </p:sp>
      <p:sp>
        <p:nvSpPr>
          <p:cNvPr id="24" name="Freeform 23">
            <a:extLst>
              <a:ext uri="{FF2B5EF4-FFF2-40B4-BE49-F238E27FC236}">
                <a16:creationId xmlns:a16="http://schemas.microsoft.com/office/drawing/2014/main" id="{06190450-A6B3-D212-C0F1-CB68D0156471}"/>
              </a:ext>
            </a:extLst>
          </p:cNvPr>
          <p:cNvSpPr/>
          <p:nvPr userDrawn="1"/>
        </p:nvSpPr>
        <p:spPr>
          <a:xfrm>
            <a:off x="5791928" y="2524951"/>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Picture Placeholder 26">
            <a:extLst>
              <a:ext uri="{FF2B5EF4-FFF2-40B4-BE49-F238E27FC236}">
                <a16:creationId xmlns:a16="http://schemas.microsoft.com/office/drawing/2014/main" id="{B047F973-B00B-EA94-3C44-91F487349525}"/>
              </a:ext>
            </a:extLst>
          </p:cNvPr>
          <p:cNvSpPr>
            <a:spLocks noGrp="1"/>
          </p:cNvSpPr>
          <p:nvPr>
            <p:ph type="pic" sz="quarter" idx="89"/>
          </p:nvPr>
        </p:nvSpPr>
        <p:spPr>
          <a:xfrm>
            <a:off x="5791928" y="3781"/>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6" name="Text Placeholder 32">
            <a:extLst>
              <a:ext uri="{FF2B5EF4-FFF2-40B4-BE49-F238E27FC236}">
                <a16:creationId xmlns:a16="http://schemas.microsoft.com/office/drawing/2014/main" id="{CE6675B8-E7C8-8578-5CED-806D810E2D88}"/>
              </a:ext>
            </a:extLst>
          </p:cNvPr>
          <p:cNvSpPr>
            <a:spLocks noGrp="1"/>
          </p:cNvSpPr>
          <p:nvPr>
            <p:ph type="body" sz="quarter" idx="90" hasCustomPrompt="1"/>
          </p:nvPr>
        </p:nvSpPr>
        <p:spPr>
          <a:xfrm>
            <a:off x="5891046" y="4387258"/>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3" name="Text Placeholder 32">
            <a:extLst>
              <a:ext uri="{FF2B5EF4-FFF2-40B4-BE49-F238E27FC236}">
                <a16:creationId xmlns:a16="http://schemas.microsoft.com/office/drawing/2014/main" id="{C399FEB7-6635-5AE3-A28E-2C0690EDE467}"/>
              </a:ext>
            </a:extLst>
          </p:cNvPr>
          <p:cNvSpPr>
            <a:spLocks noGrp="1"/>
          </p:cNvSpPr>
          <p:nvPr>
            <p:ph type="body" sz="quarter" idx="91" hasCustomPrompt="1"/>
          </p:nvPr>
        </p:nvSpPr>
        <p:spPr>
          <a:xfrm>
            <a:off x="5833421" y="3509176"/>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35" name="Text Placeholder 32">
            <a:extLst>
              <a:ext uri="{FF2B5EF4-FFF2-40B4-BE49-F238E27FC236}">
                <a16:creationId xmlns:a16="http://schemas.microsoft.com/office/drawing/2014/main" id="{9FC3AE28-F685-FFB1-A40B-9AE846565EE9}"/>
              </a:ext>
            </a:extLst>
          </p:cNvPr>
          <p:cNvSpPr>
            <a:spLocks noGrp="1"/>
          </p:cNvSpPr>
          <p:nvPr>
            <p:ph type="body" sz="quarter" idx="92" hasCustomPrompt="1"/>
          </p:nvPr>
        </p:nvSpPr>
        <p:spPr>
          <a:xfrm>
            <a:off x="6868636" y="3921100"/>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7" name="Text Placeholder 23">
            <a:extLst>
              <a:ext uri="{FF2B5EF4-FFF2-40B4-BE49-F238E27FC236}">
                <a16:creationId xmlns:a16="http://schemas.microsoft.com/office/drawing/2014/main" id="{9E9F7163-D7AF-EBEB-3A56-47FE0772201B}"/>
              </a:ext>
            </a:extLst>
          </p:cNvPr>
          <p:cNvSpPr>
            <a:spLocks noGrp="1"/>
          </p:cNvSpPr>
          <p:nvPr>
            <p:ph type="body" sz="quarter" idx="93" hasCustomPrompt="1"/>
          </p:nvPr>
        </p:nvSpPr>
        <p:spPr>
          <a:xfrm rot="16200000">
            <a:off x="6643688" y="1303566"/>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8" name="Straight Connector 37">
            <a:extLst>
              <a:ext uri="{FF2B5EF4-FFF2-40B4-BE49-F238E27FC236}">
                <a16:creationId xmlns:a16="http://schemas.microsoft.com/office/drawing/2014/main" id="{CCC2673F-1852-8409-48DA-84BF71C0C200}"/>
              </a:ext>
            </a:extLst>
          </p:cNvPr>
          <p:cNvCxnSpPr>
            <a:cxnSpLocks/>
          </p:cNvCxnSpPr>
          <p:nvPr userDrawn="1"/>
        </p:nvCxnSpPr>
        <p:spPr>
          <a:xfrm flipV="1">
            <a:off x="5794931" y="4144097"/>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 Placeholder 23">
            <a:extLst>
              <a:ext uri="{FF2B5EF4-FFF2-40B4-BE49-F238E27FC236}">
                <a16:creationId xmlns:a16="http://schemas.microsoft.com/office/drawing/2014/main" id="{E026AF74-EBC2-F0A1-DA9C-6B7BF0486A5A}"/>
              </a:ext>
            </a:extLst>
          </p:cNvPr>
          <p:cNvSpPr>
            <a:spLocks noGrp="1"/>
          </p:cNvSpPr>
          <p:nvPr>
            <p:ph type="body" sz="quarter" idx="98" hasCustomPrompt="1"/>
          </p:nvPr>
        </p:nvSpPr>
        <p:spPr>
          <a:xfrm rot="16200000">
            <a:off x="3857607" y="5142909"/>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42" name="Text Placeholder 32">
            <a:extLst>
              <a:ext uri="{FF2B5EF4-FFF2-40B4-BE49-F238E27FC236}">
                <a16:creationId xmlns:a16="http://schemas.microsoft.com/office/drawing/2014/main" id="{D7DD1889-464E-7C08-12B0-C55045457CD2}"/>
              </a:ext>
            </a:extLst>
          </p:cNvPr>
          <p:cNvSpPr>
            <a:spLocks noGrp="1"/>
          </p:cNvSpPr>
          <p:nvPr>
            <p:ph type="body" sz="quarter" idx="42" hasCustomPrompt="1"/>
          </p:nvPr>
        </p:nvSpPr>
        <p:spPr>
          <a:xfrm rot="16200000">
            <a:off x="8464222" y="3119182"/>
            <a:ext cx="6840061" cy="637571"/>
          </a:xfrm>
          <a:prstGeom prst="rect">
            <a:avLst/>
          </a:prstGeom>
        </p:spPr>
        <p:txBody>
          <a:bodyPr anchor="t">
            <a:noAutofit/>
          </a:bodyPr>
          <a:lstStyle>
            <a:lvl1pPr marL="0" indent="0" algn="ct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2_Final Slide">
    <p:spTree>
      <p:nvGrpSpPr>
        <p:cNvPr id="1" name=""/>
        <p:cNvGrpSpPr/>
        <p:nvPr/>
      </p:nvGrpSpPr>
      <p:grpSpPr>
        <a:xfrm>
          <a:off x="0" y="0"/>
          <a:ext cx="0" cy="0"/>
          <a:chOff x="0" y="0"/>
          <a:chExt cx="0" cy="0"/>
        </a:xfrm>
      </p:grpSpPr>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2" name="Group 1">
            <a:extLst>
              <a:ext uri="{FF2B5EF4-FFF2-40B4-BE49-F238E27FC236}">
                <a16:creationId xmlns:a16="http://schemas.microsoft.com/office/drawing/2014/main" id="{19E94340-E7C9-FD10-CDF5-EA4F09829AFA}"/>
              </a:ext>
            </a:extLst>
          </p:cNvPr>
          <p:cNvGrpSpPr/>
          <p:nvPr userDrawn="1"/>
        </p:nvGrpSpPr>
        <p:grpSpPr>
          <a:xfrm>
            <a:off x="441852" y="5691396"/>
            <a:ext cx="6969049" cy="851642"/>
            <a:chOff x="441852" y="5691396"/>
            <a:chExt cx="6969049" cy="851642"/>
          </a:xfrm>
        </p:grpSpPr>
        <p:pic>
          <p:nvPicPr>
            <p:cNvPr id="3" name="Picture 2" descr="Co-funded by the European Union logo in png for web usage">
              <a:extLst>
                <a:ext uri="{FF2B5EF4-FFF2-40B4-BE49-F238E27FC236}">
                  <a16:creationId xmlns:a16="http://schemas.microsoft.com/office/drawing/2014/main" id="{EC6E87C7-9F69-A089-20FA-DA4D6CEB61E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7" name="Rectangle 6">
              <a:extLst>
                <a:ext uri="{FF2B5EF4-FFF2-40B4-BE49-F238E27FC236}">
                  <a16:creationId xmlns:a16="http://schemas.microsoft.com/office/drawing/2014/main" id="{06B9BC08-246C-41F9-5F48-C6206AB88520}"/>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9" name="Group 8">
              <a:extLst>
                <a:ext uri="{FF2B5EF4-FFF2-40B4-BE49-F238E27FC236}">
                  <a16:creationId xmlns:a16="http://schemas.microsoft.com/office/drawing/2014/main" id="{D83D116D-D5D7-6D13-4143-817E536792EC}"/>
                </a:ext>
              </a:extLst>
            </p:cNvPr>
            <p:cNvGrpSpPr/>
            <p:nvPr userDrawn="1"/>
          </p:nvGrpSpPr>
          <p:grpSpPr>
            <a:xfrm>
              <a:off x="441852" y="5691396"/>
              <a:ext cx="1307461" cy="742180"/>
              <a:chOff x="340586" y="8789227"/>
              <a:chExt cx="1307461" cy="742180"/>
            </a:xfrm>
          </p:grpSpPr>
          <p:sp>
            <p:nvSpPr>
              <p:cNvPr id="10" name="Rectangle 9">
                <a:extLst>
                  <a:ext uri="{FF2B5EF4-FFF2-40B4-BE49-F238E27FC236}">
                    <a16:creationId xmlns:a16="http://schemas.microsoft.com/office/drawing/2014/main" id="{5C89A9DE-C4F1-4886-C0C6-81109E61EE9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1" name="Picture 10">
                <a:extLst>
                  <a:ext uri="{FF2B5EF4-FFF2-40B4-BE49-F238E27FC236}">
                    <a16:creationId xmlns:a16="http://schemas.microsoft.com/office/drawing/2014/main" id="{BFACA943-A66B-488B-27E9-35BBFCD5DF6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2120743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04</a:t>
            </a:r>
            <a:endParaRPr lang="en-US"/>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05</a:t>
            </a:r>
            <a:endParaRPr lang="en-US"/>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06</a:t>
            </a:r>
            <a:endParaRPr lang="en-US"/>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07</a:t>
            </a:r>
            <a:endParaRPr lang="en-US"/>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08</a:t>
            </a:r>
            <a:endParaRPr lang="en-US"/>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09</a:t>
            </a:r>
            <a:endParaRPr lang="en-US"/>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D7770869-572A-DDA2-B48F-A06C1361BCE2}"/>
              </a:ext>
            </a:extLst>
          </p:cNvPr>
          <p:cNvSpPr/>
          <p:nvPr userDrawn="1"/>
        </p:nvSpPr>
        <p:spPr>
          <a:xfrm>
            <a:off x="9747" y="0"/>
            <a:ext cx="7218860" cy="6858002"/>
          </a:xfrm>
          <a:custGeom>
            <a:avLst/>
            <a:gdLst>
              <a:gd name="connsiteX0" fmla="*/ 0 w 6503537"/>
              <a:gd name="connsiteY0" fmla="*/ 0 h 6838017"/>
              <a:gd name="connsiteX1" fmla="*/ 6503537 w 6503537"/>
              <a:gd name="connsiteY1" fmla="*/ 0 h 6838017"/>
              <a:gd name="connsiteX2" fmla="*/ 6503537 w 6503537"/>
              <a:gd name="connsiteY2" fmla="*/ 3800463 h 6838017"/>
              <a:gd name="connsiteX3" fmla="*/ 6496220 w 6503537"/>
              <a:gd name="connsiteY3" fmla="*/ 3800463 h 6838017"/>
              <a:gd name="connsiteX4" fmla="*/ 6503537 w 6503537"/>
              <a:gd name="connsiteY4" fmla="*/ 3994646 h 6838017"/>
              <a:gd name="connsiteX5" fmla="*/ 5228852 w 6503537"/>
              <a:gd name="connsiteY5" fmla="*/ 6653989 h 6838017"/>
              <a:gd name="connsiteX6" fmla="*/ 4978182 w 6503537"/>
              <a:gd name="connsiteY6" fmla="*/ 6838017 h 6838017"/>
              <a:gd name="connsiteX7" fmla="*/ 1019075 w 6503537"/>
              <a:gd name="connsiteY7" fmla="*/ 6838017 h 6838017"/>
              <a:gd name="connsiteX8" fmla="*/ 965583 w 6503537"/>
              <a:gd name="connsiteY8" fmla="*/ 6802921 h 6838017"/>
              <a:gd name="connsiteX9" fmla="*/ 88357 w 6503537"/>
              <a:gd name="connsiteY9" fmla="*/ 5919024 h 6838017"/>
              <a:gd name="connsiteX10" fmla="*/ 0 w 6503537"/>
              <a:gd name="connsiteY10" fmla="*/ 5775966 h 683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03537" h="6838017">
                <a:moveTo>
                  <a:pt x="0" y="0"/>
                </a:moveTo>
                <a:lnTo>
                  <a:pt x="6503537" y="0"/>
                </a:lnTo>
                <a:lnTo>
                  <a:pt x="6503537" y="3800463"/>
                </a:lnTo>
                <a:lnTo>
                  <a:pt x="6496220" y="3800463"/>
                </a:lnTo>
                <a:cubicBezTo>
                  <a:pt x="6503537" y="3865190"/>
                  <a:pt x="6503537" y="3929921"/>
                  <a:pt x="6503537" y="3994646"/>
                </a:cubicBezTo>
                <a:cubicBezTo>
                  <a:pt x="6503537" y="5066697"/>
                  <a:pt x="6007851" y="6022691"/>
                  <a:pt x="5228852" y="6653989"/>
                </a:cubicBezTo>
                <a:lnTo>
                  <a:pt x="4978182" y="6838017"/>
                </a:lnTo>
                <a:lnTo>
                  <a:pt x="1019075" y="6838017"/>
                </a:lnTo>
                <a:lnTo>
                  <a:pt x="965583" y="6802921"/>
                </a:lnTo>
                <a:cubicBezTo>
                  <a:pt x="621940" y="6562487"/>
                  <a:pt x="324410" y="6262731"/>
                  <a:pt x="88357" y="5919024"/>
                </a:cubicBezTo>
                <a:lnTo>
                  <a:pt x="0" y="5775966"/>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68B11C05-E200-FAA7-F8CF-59751936A4D9}"/>
              </a:ext>
            </a:extLst>
          </p:cNvPr>
          <p:cNvSpPr/>
          <p:nvPr userDrawn="1"/>
        </p:nvSpPr>
        <p:spPr>
          <a:xfrm>
            <a:off x="0" y="206652"/>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7" name="Text Placeholder 25">
            <a:extLst>
              <a:ext uri="{FF2B5EF4-FFF2-40B4-BE49-F238E27FC236}">
                <a16:creationId xmlns:a16="http://schemas.microsoft.com/office/drawing/2014/main" id="{77BC681C-E367-9FA1-E443-D32DC5427FEF}"/>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8" name="Text Placeholder 25">
            <a:extLst>
              <a:ext uri="{FF2B5EF4-FFF2-40B4-BE49-F238E27FC236}">
                <a16:creationId xmlns:a16="http://schemas.microsoft.com/office/drawing/2014/main" id="{4C24C598-06CD-B85E-3E91-24E8C05FBB2C}"/>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9" name="Text Placeholder 17">
            <a:extLst>
              <a:ext uri="{FF2B5EF4-FFF2-40B4-BE49-F238E27FC236}">
                <a16:creationId xmlns:a16="http://schemas.microsoft.com/office/drawing/2014/main" id="{2CF4A7BF-B7D2-331F-2EC5-0A3D684A8C80}"/>
              </a:ext>
            </a:extLst>
          </p:cNvPr>
          <p:cNvSpPr>
            <a:spLocks noGrp="1"/>
          </p:cNvSpPr>
          <p:nvPr>
            <p:ph type="body" sz="quarter" idx="28" hasCustomPrompt="1"/>
          </p:nvPr>
        </p:nvSpPr>
        <p:spPr>
          <a:xfrm>
            <a:off x="979124" y="1714696"/>
            <a:ext cx="4198618" cy="4476077"/>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Text Placeholder 25">
            <a:extLst>
              <a:ext uri="{FF2B5EF4-FFF2-40B4-BE49-F238E27FC236}">
                <a16:creationId xmlns:a16="http://schemas.microsoft.com/office/drawing/2014/main" id="{7DB26C43-A18F-D2EF-2829-1EA7B36B3991}"/>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11" name="Text Placeholder 25">
            <a:extLst>
              <a:ext uri="{FF2B5EF4-FFF2-40B4-BE49-F238E27FC236}">
                <a16:creationId xmlns:a16="http://schemas.microsoft.com/office/drawing/2014/main" id="{41A3D651-90CD-D222-CB33-7A7F79522235}"/>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2" name="Text Placeholder 25">
            <a:extLst>
              <a:ext uri="{FF2B5EF4-FFF2-40B4-BE49-F238E27FC236}">
                <a16:creationId xmlns:a16="http://schemas.microsoft.com/office/drawing/2014/main" id="{BFF4CAA7-62AE-34CB-C0F5-63E570EA1028}"/>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13" name="Text Placeholder 25">
            <a:extLst>
              <a:ext uri="{FF2B5EF4-FFF2-40B4-BE49-F238E27FC236}">
                <a16:creationId xmlns:a16="http://schemas.microsoft.com/office/drawing/2014/main" id="{87AE4A2B-9609-8C61-881C-F372EF01986D}"/>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4" name="Text Placeholder 25">
            <a:extLst>
              <a:ext uri="{FF2B5EF4-FFF2-40B4-BE49-F238E27FC236}">
                <a16:creationId xmlns:a16="http://schemas.microsoft.com/office/drawing/2014/main" id="{FC93F25D-323B-E1C1-5168-5B2C1C725839}"/>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15" name="Text Placeholder 25">
            <a:extLst>
              <a:ext uri="{FF2B5EF4-FFF2-40B4-BE49-F238E27FC236}">
                <a16:creationId xmlns:a16="http://schemas.microsoft.com/office/drawing/2014/main" id="{8F18C3BB-911C-1777-324C-107A9117C574}"/>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5">
            <a:extLst>
              <a:ext uri="{FF2B5EF4-FFF2-40B4-BE49-F238E27FC236}">
                <a16:creationId xmlns:a16="http://schemas.microsoft.com/office/drawing/2014/main" id="{A0588947-801B-80CF-9B8C-1C14400FBD3B}"/>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17" name="Text Placeholder 25">
            <a:extLst>
              <a:ext uri="{FF2B5EF4-FFF2-40B4-BE49-F238E27FC236}">
                <a16:creationId xmlns:a16="http://schemas.microsoft.com/office/drawing/2014/main" id="{D04D4CE7-A441-9A67-12E1-196F7A473A11}"/>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0688E633-DAE6-49EB-62E9-64C3D6088B8B}"/>
              </a:ext>
            </a:extLst>
          </p:cNvPr>
          <p:cNvSpPr>
            <a:spLocks noGrp="1"/>
          </p:cNvSpPr>
          <p:nvPr>
            <p:ph type="body" sz="quarter" idx="27" hasCustomPrompt="1"/>
          </p:nvPr>
        </p:nvSpPr>
        <p:spPr>
          <a:xfrm>
            <a:off x="864755" y="321248"/>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0" name="Straight Connector 19">
            <a:extLst>
              <a:ext uri="{FF2B5EF4-FFF2-40B4-BE49-F238E27FC236}">
                <a16:creationId xmlns:a16="http://schemas.microsoft.com/office/drawing/2014/main" id="{B6E70442-6C10-6BC0-EBD8-2189C974D4F3}"/>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DE559502-40E6-F464-4256-ECE24A2A626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3" name="Rectangle 22">
            <a:extLst>
              <a:ext uri="{FF2B5EF4-FFF2-40B4-BE49-F238E27FC236}">
                <a16:creationId xmlns:a16="http://schemas.microsoft.com/office/drawing/2014/main" id="{734A976A-C339-2CBD-C868-E6E51C8830E7}"/>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6" name="Picture Placeholder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10" name="Picture Placeholder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C0FBFF6-3EAB-3FF0-9DA0-B88D61FE5B71}"/>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D7C5076-4D16-553C-11FF-7FD16566CE42}"/>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dirty="0">
                <a:solidFill>
                  <a:srgbClr val="459597"/>
                </a:solidFill>
                <a:latin typeface="Calibri" panose="020F0502020204030204" pitchFamily="34" charset="0"/>
                <a:ea typeface="+mn-ea"/>
                <a:cs typeface="Calibri" panose="020F0502020204030204" pitchFamily="34" charset="0"/>
              </a:rPr>
              <a:t>DESIGNING INNOVATIVE TOURISM STAYS</a:t>
            </a:r>
          </a:p>
        </p:txBody>
      </p:sp>
      <p:sp>
        <p:nvSpPr>
          <p:cNvPr id="7" name="Slide Number Placeholder 5">
            <a:extLst>
              <a:ext uri="{FF2B5EF4-FFF2-40B4-BE49-F238E27FC236}">
                <a16:creationId xmlns:a16="http://schemas.microsoft.com/office/drawing/2014/main" id="{17068B46-67D3-08A4-CA44-3FDF7691F2FE}"/>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890" r:id="rId13"/>
    <p:sldLayoutId id="2147483899" r:id="rId14"/>
    <p:sldLayoutId id="2147483884" r:id="rId15"/>
    <p:sldLayoutId id="2147483841" r:id="rId16"/>
    <p:sldLayoutId id="2147483917" r:id="rId17"/>
    <p:sldLayoutId id="2147483916" r:id="rId18"/>
    <p:sldLayoutId id="2147483879" r:id="rId19"/>
    <p:sldLayoutId id="2147483913" r:id="rId20"/>
    <p:sldLayoutId id="2147483914" r:id="rId21"/>
    <p:sldLayoutId id="2147483906" r:id="rId22"/>
    <p:sldLayoutId id="2147483907" r:id="rId23"/>
    <p:sldLayoutId id="2147483878" r:id="rId24"/>
    <p:sldLayoutId id="2147483915" r:id="rId25"/>
    <p:sldLayoutId id="2147483891" r:id="rId26"/>
    <p:sldLayoutId id="2147483894" r:id="rId27"/>
    <p:sldLayoutId id="2147483893" r:id="rId28"/>
    <p:sldLayoutId id="2147483895" r:id="rId29"/>
    <p:sldLayoutId id="2147483896" r:id="rId30"/>
    <p:sldLayoutId id="2147483900" r:id="rId31"/>
    <p:sldLayoutId id="2147483901" r:id="rId32"/>
    <p:sldLayoutId id="2147483902" r:id="rId33"/>
    <p:sldLayoutId id="2147483903" r:id="rId34"/>
    <p:sldLayoutId id="2147483904" r:id="rId35"/>
    <p:sldLayoutId id="2147483853" r:id="rId36"/>
    <p:sldLayoutId id="2147483909" r:id="rId37"/>
    <p:sldLayoutId id="2147483912" r:id="rId38"/>
    <p:sldLayoutId id="2147483910" r:id="rId39"/>
    <p:sldLayoutId id="2147483918" r:id="rId4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32.xml"/><Relationship Id="rId5" Type="http://schemas.openxmlformats.org/officeDocument/2006/relationships/image" Target="../media/image26.jpg"/><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jpe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image" Target="../media/image33.jpg"/><Relationship Id="rId1" Type="http://schemas.openxmlformats.org/officeDocument/2006/relationships/slideLayout" Target="../slideLayouts/slideLayout34.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unep.org/resources/report/building-materials-and-climate-constructing-new-future" TargetMode="External"/><Relationship Id="rId1" Type="http://schemas.openxmlformats.org/officeDocument/2006/relationships/slideLayout" Target="../slideLayouts/slideLayout19.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iea.org/reports/technology-roadmap-energy-efficient-building-envelopes" TargetMode="External"/><Relationship Id="rId1" Type="http://schemas.openxmlformats.org/officeDocument/2006/relationships/slideLayout" Target="../slideLayouts/slideLayout19.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e-unwto.org/doi/book/10.18111/9789284422173" TargetMode="External"/><Relationship Id="rId1" Type="http://schemas.openxmlformats.org/officeDocument/2006/relationships/slideLayout" Target="../slideLayouts/slideLayout19.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build360.ie/wp-content/uploads/2023/07/Circular-Buildings-Coalition-Report.pdf" TargetMode="External"/><Relationship Id="rId1" Type="http://schemas.openxmlformats.org/officeDocument/2006/relationships/slideLayout" Target="../slideLayouts/slideLayout19.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M385NhRBE7o" TargetMode="External"/><Relationship Id="rId2" Type="http://schemas.openxmlformats.org/officeDocument/2006/relationships/image" Target="../media/image22.jpeg"/><Relationship Id="rId1" Type="http://schemas.openxmlformats.org/officeDocument/2006/relationships/slideLayout" Target="../slideLayouts/slideLayout30.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M385NhRBE7o" TargetMode="External"/><Relationship Id="rId2" Type="http://schemas.openxmlformats.org/officeDocument/2006/relationships/image" Target="../media/image22.jpeg"/><Relationship Id="rId1" Type="http://schemas.openxmlformats.org/officeDocument/2006/relationships/slideLayout" Target="../slideLayouts/slideLayout30.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hyperlink" Target="https://buildingtransparency.org/ec3" TargetMode="External"/><Relationship Id="rId2" Type="http://schemas.openxmlformats.org/officeDocument/2006/relationships/image" Target="../media/image43.png"/><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3" Type="http://schemas.openxmlformats.org/officeDocument/2006/relationships/hyperlink" Target="https://buildingtransparency.org/ec3" TargetMode="External"/><Relationship Id="rId2" Type="http://schemas.openxmlformats.org/officeDocument/2006/relationships/image" Target="../media/image43.png"/><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31.xml"/><Relationship Id="rId6" Type="http://schemas.openxmlformats.org/officeDocument/2006/relationships/image" Target="../media/image48.jpg"/><Relationship Id="rId5" Type="http://schemas.openxmlformats.org/officeDocument/2006/relationships/image" Target="../media/image47.jpeg"/><Relationship Id="rId4" Type="http://schemas.openxmlformats.org/officeDocument/2006/relationships/image" Target="../media/image46.jpg"/></Relationships>
</file>

<file path=ppt/slides/_rels/slide46.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37.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3" Type="http://schemas.openxmlformats.org/officeDocument/2006/relationships/hyperlink" Target="https://smart-cities-marketplace.ec.europa.eu/sites/default/files/pimes_guide_for_bioclimatic_design.pdf" TargetMode="External"/><Relationship Id="rId2" Type="http://schemas.openxmlformats.org/officeDocument/2006/relationships/hyperlink" Target="https://www.perlego.com/book/1556035/sustainability-in-hospitality-how-innovative-hotels-are-transforming-the-industry-pdf" TargetMode="External"/><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2" Type="http://schemas.openxmlformats.org/officeDocument/2006/relationships/hyperlink" Target="https://www.academia.edu/1616206/Fullagar_S_Markwell_K_and_Wilson_E_eds_2012_Slow_Tourism_Experiences_and_Mobilities_Channel_View_Bristol_Chapter_One_" TargetMode="Externa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31.xml"/><Relationship Id="rId5" Type="http://schemas.openxmlformats.org/officeDocument/2006/relationships/image" Target="../media/image54.jpeg"/><Relationship Id="rId4" Type="http://schemas.openxmlformats.org/officeDocument/2006/relationships/image" Target="../media/image53.jpeg"/></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15.png"/><Relationship Id="rId4" Type="http://schemas.openxmlformats.org/officeDocument/2006/relationships/hyperlink" Target="https://www.unwto.org/tourism-and-rural-developmen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hyperlink" Target="https://www.unwto.org/tourism-and-rural-development"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8" descr="A house with a deck and chairs in the grass&#10;&#10;AI-generated content may be incorrect.">
            <a:extLst>
              <a:ext uri="{FF2B5EF4-FFF2-40B4-BE49-F238E27FC236}">
                <a16:creationId xmlns:a16="http://schemas.microsoft.com/office/drawing/2014/main" id="{E3B28715-0EE9-85A6-9D94-0EE76624F372}"/>
              </a:ext>
            </a:extLst>
          </p:cNvPr>
          <p:cNvPicPr>
            <a:picLocks noGrp="1" noChangeAspect="1"/>
          </p:cNvPicPr>
          <p:nvPr>
            <p:ph type="pic" sz="quarter" idx="19"/>
          </p:nvPr>
        </p:nvPicPr>
        <p:blipFill>
          <a:blip r:embed="rId2"/>
          <a:srcRect l="546" r="546"/>
          <a:stretch>
            <a:fillRect/>
          </a:stretch>
        </p:blipFill>
        <p:spPr>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p:spPr>
      </p:pic>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580616" y="2473711"/>
            <a:ext cx="5089964" cy="697353"/>
          </a:xfrm>
        </p:spPr>
        <p:txBody>
          <a:bodyPr lIns="91440" tIns="45720" rIns="91440" bIns="45720" anchor="t">
            <a:noAutofit/>
          </a:bodyPr>
          <a:lstStyle/>
          <a:p>
            <a:r>
              <a:rPr lang="en-GB" dirty="0"/>
              <a:t>Module 3 </a:t>
            </a:r>
            <a:r>
              <a:rPr lang="en-GB" b="0" dirty="0"/>
              <a:t>(Part 2)</a:t>
            </a:r>
          </a:p>
          <a:p>
            <a:endParaRPr lang="en-GB" dirty="0"/>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580616" y="3429000"/>
            <a:ext cx="4611316" cy="697353"/>
          </a:xfrm>
        </p:spPr>
        <p:txBody>
          <a:bodyPr lIns="91440" tIns="45720" rIns="91440" bIns="45720" anchor="t">
            <a:noAutofit/>
          </a:bodyPr>
          <a:lstStyle/>
          <a:p>
            <a:pPr defTabSz="777514">
              <a:lnSpc>
                <a:spcPts val="3340"/>
              </a:lnSpc>
              <a:spcBef>
                <a:spcPts val="0"/>
              </a:spcBef>
              <a:defRPr/>
            </a:pPr>
            <a:r>
              <a:rPr lang="en-GB" sz="3200" dirty="0">
                <a:ea typeface="Calibri"/>
                <a:cs typeface="Calibri"/>
              </a:rPr>
              <a:t>Designing Sustainable &amp; Place-Based Accommodation</a:t>
            </a:r>
          </a:p>
          <a:p>
            <a:pPr defTabSz="777514">
              <a:lnSpc>
                <a:spcPts val="3340"/>
              </a:lnSpc>
              <a:spcBef>
                <a:spcPts val="0"/>
              </a:spcBef>
              <a:defRPr/>
            </a:pPr>
            <a:endParaRPr lang="en-GB" sz="3200" dirty="0">
              <a:ea typeface="Calibri"/>
              <a:cs typeface="Calibri"/>
            </a:endParaRPr>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sz="3200" dirty="0" err="1"/>
              <a:t>www.</a:t>
            </a:r>
            <a:r>
              <a:rPr lang="en-GB" sz="3200" b="1" dirty="0" err="1"/>
              <a:t>epicstays</a:t>
            </a:r>
            <a:r>
              <a:rPr lang="en-GB" sz="3200" dirty="0" err="1"/>
              <a:t>.eu</a:t>
            </a:r>
            <a:endParaRPr lang="en-GB" sz="3200" dirty="0"/>
          </a:p>
        </p:txBody>
      </p:sp>
      <p:pic>
        <p:nvPicPr>
          <p:cNvPr id="6" name="Picture 5">
            <a:extLst>
              <a:ext uri="{FF2B5EF4-FFF2-40B4-BE49-F238E27FC236}">
                <a16:creationId xmlns:a16="http://schemas.microsoft.com/office/drawing/2014/main" id="{F6790F14-6BCC-A985-63B3-48218C0B1F3B}"/>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6120830" y="2249394"/>
            <a:ext cx="3580276" cy="2659133"/>
          </a:xfrm>
          <a:prstGeom prst="rect">
            <a:avLst/>
          </a:prstGeom>
        </p:spPr>
      </p:pic>
      <p:sp>
        <p:nvSpPr>
          <p:cNvPr id="11" name="Text Placeholder 10">
            <a:extLst>
              <a:ext uri="{FF2B5EF4-FFF2-40B4-BE49-F238E27FC236}">
                <a16:creationId xmlns:a16="http://schemas.microsoft.com/office/drawing/2014/main" id="{1C5AD9F2-07CA-46B6-D7BC-FBB9262431A9}"/>
              </a:ext>
            </a:extLst>
          </p:cNvPr>
          <p:cNvSpPr>
            <a:spLocks noGrp="1"/>
          </p:cNvSpPr>
          <p:nvPr>
            <p:ph type="body" sz="quarter" idx="65"/>
          </p:nvPr>
        </p:nvSpPr>
        <p:spPr>
          <a:xfrm>
            <a:off x="7806267" y="778060"/>
            <a:ext cx="4385733" cy="452458"/>
          </a:xfrm>
          <a:solidFill>
            <a:srgbClr val="EC7C69"/>
          </a:solidFill>
        </p:spPr>
        <p:txBody>
          <a:bodyPr/>
          <a:lstStyle/>
          <a:p>
            <a:pPr algn="ctr"/>
            <a:r>
              <a:rPr lang="en-GB" sz="1200" dirty="0"/>
              <a:t>Photo Credit: Luxury Glamping Chocolate Village, Slovenia</a:t>
            </a:r>
          </a:p>
        </p:txBody>
      </p:sp>
    </p:spTree>
    <p:extLst>
      <p:ext uri="{BB962C8B-B14F-4D97-AF65-F5344CB8AC3E}">
        <p14:creationId xmlns:p14="http://schemas.microsoft.com/office/powerpoint/2010/main" val="2925093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E54A8-42DD-4672-CC47-8D2370F9CE1D}"/>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AD7DAC69-9D74-A96D-248D-CD775C647699}"/>
              </a:ext>
            </a:extLst>
          </p:cNvPr>
          <p:cNvSpPr/>
          <p:nvPr/>
        </p:nvSpPr>
        <p:spPr>
          <a:xfrm flipH="1">
            <a:off x="5198103" y="640375"/>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318BC7A7-0FBA-75D1-9E37-7B085F13B9E2}"/>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Section 1: </a:t>
            </a:r>
            <a:r>
              <a:rPr lang="en-US" dirty="0"/>
              <a:t>4 Key Learning Areas</a:t>
            </a:r>
          </a:p>
        </p:txBody>
      </p:sp>
      <p:sp>
        <p:nvSpPr>
          <p:cNvPr id="13" name="Slide Number Placeholder 5">
            <a:extLst>
              <a:ext uri="{FF2B5EF4-FFF2-40B4-BE49-F238E27FC236}">
                <a16:creationId xmlns:a16="http://schemas.microsoft.com/office/drawing/2014/main" id="{7A509A91-7657-9D16-8296-A267795CBB09}"/>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10</a:t>
            </a:fld>
            <a:endParaRPr lang="fr-CA" sz="1200" dirty="0"/>
          </a:p>
        </p:txBody>
      </p:sp>
      <p:sp>
        <p:nvSpPr>
          <p:cNvPr id="8" name="Text Placeholder 1">
            <a:extLst>
              <a:ext uri="{FF2B5EF4-FFF2-40B4-BE49-F238E27FC236}">
                <a16:creationId xmlns:a16="http://schemas.microsoft.com/office/drawing/2014/main" id="{9412602C-1F0E-66E9-A4F1-664A832F21EE}"/>
              </a:ext>
            </a:extLst>
          </p:cNvPr>
          <p:cNvSpPr txBox="1">
            <a:spLocks/>
          </p:cNvSpPr>
          <p:nvPr/>
        </p:nvSpPr>
        <p:spPr>
          <a:xfrm>
            <a:off x="1779518" y="2227953"/>
            <a:ext cx="4634729" cy="220486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Designing for Passive Energy Efficiency: </a:t>
            </a:r>
          </a:p>
          <a:p>
            <a:pPr>
              <a:lnSpc>
                <a:spcPts val="2480"/>
              </a:lnSpc>
            </a:pPr>
            <a:endParaRPr lang="en-GB" sz="2400" b="1" dirty="0"/>
          </a:p>
          <a:p>
            <a:pPr>
              <a:lnSpc>
                <a:spcPts val="2380"/>
              </a:lnSpc>
            </a:pPr>
            <a:r>
              <a:rPr lang="en-IE" sz="2200" dirty="0"/>
              <a:t>Explore how to use bioclimatic design principles - like natural ventilation, passive heating and cooling, and solar orientation - to reduce energy use while maximizing guest comfort. Learn how layout choices can make accommodation both comfortable and environmentally responsible.</a:t>
            </a:r>
          </a:p>
          <a:p>
            <a:pPr>
              <a:lnSpc>
                <a:spcPts val="2380"/>
              </a:lnSpc>
            </a:pPr>
            <a:endParaRPr lang="en-IE" sz="2200" dirty="0"/>
          </a:p>
          <a:p>
            <a:pPr>
              <a:lnSpc>
                <a:spcPts val="2380"/>
              </a:lnSpc>
            </a:pPr>
            <a:endParaRPr lang="en-IE" sz="2200" dirty="0"/>
          </a:p>
          <a:p>
            <a:pPr>
              <a:lnSpc>
                <a:spcPts val="2380"/>
              </a:lnSpc>
            </a:pPr>
            <a:endParaRPr lang="en-IE" sz="2200" dirty="0"/>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9" name="Text Placeholder 2">
            <a:extLst>
              <a:ext uri="{FF2B5EF4-FFF2-40B4-BE49-F238E27FC236}">
                <a16:creationId xmlns:a16="http://schemas.microsoft.com/office/drawing/2014/main" id="{899D8589-CF51-718D-D3AD-D973030962C5}"/>
              </a:ext>
            </a:extLst>
          </p:cNvPr>
          <p:cNvSpPr txBox="1">
            <a:spLocks/>
          </p:cNvSpPr>
          <p:nvPr/>
        </p:nvSpPr>
        <p:spPr>
          <a:xfrm>
            <a:off x="730329" y="171031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02</a:t>
            </a:r>
            <a:endParaRPr lang="en-GB" sz="6600" b="1" dirty="0">
              <a:solidFill>
                <a:schemeClr val="bg1"/>
              </a:solidFill>
            </a:endParaRPr>
          </a:p>
        </p:txBody>
      </p:sp>
      <p:sp>
        <p:nvSpPr>
          <p:cNvPr id="10" name="Freeform 9">
            <a:extLst>
              <a:ext uri="{FF2B5EF4-FFF2-40B4-BE49-F238E27FC236}">
                <a16:creationId xmlns:a16="http://schemas.microsoft.com/office/drawing/2014/main" id="{C4E079D8-E674-306F-3C87-0ED6C549ADE5}"/>
              </a:ext>
            </a:extLst>
          </p:cNvPr>
          <p:cNvSpPr/>
          <p:nvPr/>
        </p:nvSpPr>
        <p:spPr>
          <a:xfrm>
            <a:off x="-3603" y="245252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2E1A2334-A01D-61FF-0950-EE294A708C7B}"/>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748092" y="3300902"/>
            <a:ext cx="4246690" cy="3154091"/>
          </a:xfrm>
          <a:prstGeom prst="rect">
            <a:avLst/>
          </a:prstGeom>
        </p:spPr>
      </p:pic>
    </p:spTree>
    <p:extLst>
      <p:ext uri="{BB962C8B-B14F-4D97-AF65-F5344CB8AC3E}">
        <p14:creationId xmlns:p14="http://schemas.microsoft.com/office/powerpoint/2010/main" val="2781717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7CEB1-B308-3241-843B-F0B13A620BF2}"/>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E87B6F1C-A503-ACF7-7C5B-F7849742EC6E}"/>
              </a:ext>
            </a:extLst>
          </p:cNvPr>
          <p:cNvSpPr/>
          <p:nvPr/>
        </p:nvSpPr>
        <p:spPr>
          <a:xfrm flipH="1">
            <a:off x="5198103" y="640375"/>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84105B79-CB97-5D52-97E1-BF89E61D2CF4}"/>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Section 1: </a:t>
            </a:r>
            <a:r>
              <a:rPr lang="en-US" dirty="0"/>
              <a:t>4 Key Learning Areas</a:t>
            </a:r>
          </a:p>
        </p:txBody>
      </p:sp>
      <p:sp>
        <p:nvSpPr>
          <p:cNvPr id="13" name="Slide Number Placeholder 5">
            <a:extLst>
              <a:ext uri="{FF2B5EF4-FFF2-40B4-BE49-F238E27FC236}">
                <a16:creationId xmlns:a16="http://schemas.microsoft.com/office/drawing/2014/main" id="{D7EBCDEB-E430-55AE-3994-CFA02A9E8B4C}"/>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11</a:t>
            </a:fld>
            <a:endParaRPr lang="fr-CA" sz="1200" dirty="0"/>
          </a:p>
        </p:txBody>
      </p:sp>
      <p:sp>
        <p:nvSpPr>
          <p:cNvPr id="8" name="Text Placeholder 1">
            <a:extLst>
              <a:ext uri="{FF2B5EF4-FFF2-40B4-BE49-F238E27FC236}">
                <a16:creationId xmlns:a16="http://schemas.microsoft.com/office/drawing/2014/main" id="{5906D97B-CB82-8C8C-97F5-B2C20BE00DE7}"/>
              </a:ext>
            </a:extLst>
          </p:cNvPr>
          <p:cNvSpPr txBox="1">
            <a:spLocks/>
          </p:cNvSpPr>
          <p:nvPr/>
        </p:nvSpPr>
        <p:spPr>
          <a:xfrm>
            <a:off x="1779518" y="2227953"/>
            <a:ext cx="4634729" cy="220486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Creating Flexible and </a:t>
            </a:r>
          </a:p>
          <a:p>
            <a:pPr>
              <a:lnSpc>
                <a:spcPts val="2480"/>
              </a:lnSpc>
            </a:pPr>
            <a:r>
              <a:rPr lang="en-GB" sz="2600" b="1" dirty="0"/>
              <a:t>Multi-Functional Spaces: </a:t>
            </a:r>
          </a:p>
          <a:p>
            <a:pPr>
              <a:lnSpc>
                <a:spcPts val="2480"/>
              </a:lnSpc>
            </a:pPr>
            <a:endParaRPr lang="en-GB" sz="2400" b="1" dirty="0"/>
          </a:p>
          <a:p>
            <a:pPr>
              <a:lnSpc>
                <a:spcPts val="2380"/>
              </a:lnSpc>
            </a:pPr>
            <a:r>
              <a:rPr lang="en-IE" sz="2200" dirty="0"/>
              <a:t>Learn how to design spaces that adapt to different uses, seasons, or guest types. Understand the importance of flexible layouts, shared spaces, and indoor-outdoor flow to enhance both guest experience and operational efficiency</a:t>
            </a:r>
          </a:p>
          <a:p>
            <a:pPr>
              <a:lnSpc>
                <a:spcPts val="2380"/>
              </a:lnSpc>
            </a:pPr>
            <a:endParaRPr lang="en-IE" sz="2200" dirty="0"/>
          </a:p>
          <a:p>
            <a:pPr>
              <a:lnSpc>
                <a:spcPts val="2380"/>
              </a:lnSpc>
            </a:pPr>
            <a:endParaRPr lang="en-IE" sz="2200" dirty="0"/>
          </a:p>
          <a:p>
            <a:pPr>
              <a:lnSpc>
                <a:spcPts val="2380"/>
              </a:lnSpc>
            </a:pPr>
            <a:endParaRPr lang="en-IE" sz="2200" dirty="0"/>
          </a:p>
          <a:p>
            <a:pPr>
              <a:lnSpc>
                <a:spcPts val="2380"/>
              </a:lnSpc>
            </a:pPr>
            <a:endParaRPr lang="en-IE" sz="2200" dirty="0"/>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9" name="Text Placeholder 2">
            <a:extLst>
              <a:ext uri="{FF2B5EF4-FFF2-40B4-BE49-F238E27FC236}">
                <a16:creationId xmlns:a16="http://schemas.microsoft.com/office/drawing/2014/main" id="{86A0A192-EE53-6F1E-6433-42E511529791}"/>
              </a:ext>
            </a:extLst>
          </p:cNvPr>
          <p:cNvSpPr txBox="1">
            <a:spLocks/>
          </p:cNvSpPr>
          <p:nvPr/>
        </p:nvSpPr>
        <p:spPr>
          <a:xfrm>
            <a:off x="730329" y="171031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03</a:t>
            </a:r>
            <a:endParaRPr lang="en-GB" sz="6600" b="1" dirty="0">
              <a:solidFill>
                <a:schemeClr val="bg1"/>
              </a:solidFill>
            </a:endParaRPr>
          </a:p>
        </p:txBody>
      </p:sp>
      <p:sp>
        <p:nvSpPr>
          <p:cNvPr id="10" name="Freeform 9">
            <a:extLst>
              <a:ext uri="{FF2B5EF4-FFF2-40B4-BE49-F238E27FC236}">
                <a16:creationId xmlns:a16="http://schemas.microsoft.com/office/drawing/2014/main" id="{FA137DCB-98C9-285C-4364-0F7D7101A08F}"/>
              </a:ext>
            </a:extLst>
          </p:cNvPr>
          <p:cNvSpPr/>
          <p:nvPr/>
        </p:nvSpPr>
        <p:spPr>
          <a:xfrm>
            <a:off x="-3603" y="245252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333003DE-6E88-539F-0BDC-B298C2538490}"/>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748092" y="3300902"/>
            <a:ext cx="4246690" cy="3154091"/>
          </a:xfrm>
          <a:prstGeom prst="rect">
            <a:avLst/>
          </a:prstGeom>
        </p:spPr>
      </p:pic>
    </p:spTree>
    <p:extLst>
      <p:ext uri="{BB962C8B-B14F-4D97-AF65-F5344CB8AC3E}">
        <p14:creationId xmlns:p14="http://schemas.microsoft.com/office/powerpoint/2010/main" val="1686943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61DC8-3BAF-0E0F-5083-F990896CA10C}"/>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27137488-5CDD-DBEC-E27E-09556E414EFA}"/>
              </a:ext>
            </a:extLst>
          </p:cNvPr>
          <p:cNvSpPr/>
          <p:nvPr/>
        </p:nvSpPr>
        <p:spPr>
          <a:xfrm flipH="1">
            <a:off x="5198103" y="640375"/>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3C6482CB-3F68-CA90-E8D4-4D5CB03FF072}"/>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Section 1: </a:t>
            </a:r>
            <a:r>
              <a:rPr lang="en-US" dirty="0"/>
              <a:t>4 Key Learning Areas</a:t>
            </a:r>
          </a:p>
        </p:txBody>
      </p:sp>
      <p:sp>
        <p:nvSpPr>
          <p:cNvPr id="13" name="Slide Number Placeholder 5">
            <a:extLst>
              <a:ext uri="{FF2B5EF4-FFF2-40B4-BE49-F238E27FC236}">
                <a16:creationId xmlns:a16="http://schemas.microsoft.com/office/drawing/2014/main" id="{E73665B7-54F0-00D0-59F5-F331EF13B8DB}"/>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12</a:t>
            </a:fld>
            <a:endParaRPr lang="fr-CA" sz="1200" dirty="0"/>
          </a:p>
        </p:txBody>
      </p:sp>
      <p:sp>
        <p:nvSpPr>
          <p:cNvPr id="8" name="Text Placeholder 1">
            <a:extLst>
              <a:ext uri="{FF2B5EF4-FFF2-40B4-BE49-F238E27FC236}">
                <a16:creationId xmlns:a16="http://schemas.microsoft.com/office/drawing/2014/main" id="{52327F51-97EC-1715-0512-60A87AA3CA0B}"/>
              </a:ext>
            </a:extLst>
          </p:cNvPr>
          <p:cNvSpPr txBox="1">
            <a:spLocks/>
          </p:cNvSpPr>
          <p:nvPr/>
        </p:nvSpPr>
        <p:spPr>
          <a:xfrm>
            <a:off x="1779518" y="2227953"/>
            <a:ext cx="5132270" cy="220486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Building for Long-Term Sustainability and </a:t>
            </a:r>
          </a:p>
          <a:p>
            <a:pPr>
              <a:lnSpc>
                <a:spcPts val="2480"/>
              </a:lnSpc>
            </a:pPr>
            <a:r>
              <a:rPr lang="en-GB" sz="2600" b="1" dirty="0"/>
              <a:t>Community Benefit: </a:t>
            </a:r>
          </a:p>
          <a:p>
            <a:pPr>
              <a:lnSpc>
                <a:spcPts val="2480"/>
              </a:lnSpc>
            </a:pPr>
            <a:endParaRPr lang="en-GB" sz="2400" b="1" dirty="0"/>
          </a:p>
          <a:p>
            <a:pPr>
              <a:lnSpc>
                <a:spcPts val="2380"/>
              </a:lnSpc>
            </a:pPr>
            <a:r>
              <a:rPr lang="en-IE" sz="2200" dirty="0"/>
              <a:t>Discover how thoughtful building design can support not only environmental sustainability but also local social and economic resilience. Learn how construction choices can align with circular economy principles, reduce waste, and leave a positive legacy in the community.</a:t>
            </a:r>
          </a:p>
          <a:p>
            <a:pPr>
              <a:lnSpc>
                <a:spcPts val="2380"/>
              </a:lnSpc>
            </a:pPr>
            <a:endParaRPr lang="en-IE" sz="2200" dirty="0"/>
          </a:p>
          <a:p>
            <a:pPr>
              <a:lnSpc>
                <a:spcPts val="2380"/>
              </a:lnSpc>
            </a:pPr>
            <a:endParaRPr lang="en-IE" sz="2200" dirty="0"/>
          </a:p>
          <a:p>
            <a:pPr>
              <a:lnSpc>
                <a:spcPts val="2380"/>
              </a:lnSpc>
            </a:pPr>
            <a:endParaRPr lang="en-IE" sz="2200" dirty="0"/>
          </a:p>
          <a:p>
            <a:pPr>
              <a:lnSpc>
                <a:spcPts val="2380"/>
              </a:lnSpc>
            </a:pPr>
            <a:endParaRPr lang="en-IE" sz="2200" dirty="0"/>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9" name="Text Placeholder 2">
            <a:extLst>
              <a:ext uri="{FF2B5EF4-FFF2-40B4-BE49-F238E27FC236}">
                <a16:creationId xmlns:a16="http://schemas.microsoft.com/office/drawing/2014/main" id="{96F4FA28-D799-E351-4167-69F2889D5DC3}"/>
              </a:ext>
            </a:extLst>
          </p:cNvPr>
          <p:cNvSpPr txBox="1">
            <a:spLocks/>
          </p:cNvSpPr>
          <p:nvPr/>
        </p:nvSpPr>
        <p:spPr>
          <a:xfrm>
            <a:off x="730329" y="171031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04</a:t>
            </a:r>
            <a:endParaRPr lang="en-GB" sz="6600" b="1" dirty="0">
              <a:solidFill>
                <a:schemeClr val="bg1"/>
              </a:solidFill>
            </a:endParaRPr>
          </a:p>
        </p:txBody>
      </p:sp>
      <p:sp>
        <p:nvSpPr>
          <p:cNvPr id="10" name="Freeform 9">
            <a:extLst>
              <a:ext uri="{FF2B5EF4-FFF2-40B4-BE49-F238E27FC236}">
                <a16:creationId xmlns:a16="http://schemas.microsoft.com/office/drawing/2014/main" id="{CB0359D0-242A-3650-1DA8-09C8AD7319F7}"/>
              </a:ext>
            </a:extLst>
          </p:cNvPr>
          <p:cNvSpPr/>
          <p:nvPr/>
        </p:nvSpPr>
        <p:spPr>
          <a:xfrm>
            <a:off x="-3603" y="245252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B46DFF03-F902-C0A1-64CA-7F613C2A4AE6}"/>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748092" y="3300902"/>
            <a:ext cx="4246690" cy="3154091"/>
          </a:xfrm>
          <a:prstGeom prst="rect">
            <a:avLst/>
          </a:prstGeom>
        </p:spPr>
      </p:pic>
    </p:spTree>
    <p:extLst>
      <p:ext uri="{BB962C8B-B14F-4D97-AF65-F5344CB8AC3E}">
        <p14:creationId xmlns:p14="http://schemas.microsoft.com/office/powerpoint/2010/main" val="3013819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6C637-C2F3-40E6-4199-6061F87379D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723D788-F9FA-1289-D5C6-265D531EEEEC}"/>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D84577FE-922E-26C7-AE70-76D8F33A89B5}"/>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86D72953-939E-2EE5-3603-AC209AEA3BB4}"/>
              </a:ext>
            </a:extLst>
          </p:cNvPr>
          <p:cNvSpPr>
            <a:spLocks noGrp="1"/>
          </p:cNvSpPr>
          <p:nvPr>
            <p:ph type="body" sz="quarter" idx="16"/>
          </p:nvPr>
        </p:nvSpPr>
        <p:spPr>
          <a:xfrm>
            <a:off x="5184015" y="925516"/>
            <a:ext cx="4713089" cy="803654"/>
          </a:xfrm>
          <a:prstGeom prst="rect">
            <a:avLst/>
          </a:prstGeom>
        </p:spPr>
        <p:txBody>
          <a:bodyPr/>
          <a:lstStyle/>
          <a:p>
            <a:pPr>
              <a:lnSpc>
                <a:spcPts val="2960"/>
              </a:lnSpc>
            </a:pPr>
            <a:r>
              <a:rPr lang="en-GB" dirty="0"/>
              <a:t>Choosing Sustainable and Local Materials</a:t>
            </a:r>
          </a:p>
          <a:p>
            <a:pPr>
              <a:lnSpc>
                <a:spcPts val="2960"/>
              </a:lnSpc>
            </a:pPr>
            <a:endParaRPr lang="en-GB" sz="2800" dirty="0"/>
          </a:p>
        </p:txBody>
      </p:sp>
      <p:sp>
        <p:nvSpPr>
          <p:cNvPr id="4" name="Text Placeholder 3">
            <a:extLst>
              <a:ext uri="{FF2B5EF4-FFF2-40B4-BE49-F238E27FC236}">
                <a16:creationId xmlns:a16="http://schemas.microsoft.com/office/drawing/2014/main" id="{BA9102F0-F3DE-CB6E-1E6D-EBA64EB77B8E}"/>
              </a:ext>
            </a:extLst>
          </p:cNvPr>
          <p:cNvSpPr>
            <a:spLocks noGrp="1"/>
          </p:cNvSpPr>
          <p:nvPr>
            <p:ph type="body" sz="quarter" idx="21"/>
          </p:nvPr>
        </p:nvSpPr>
        <p:spPr>
          <a:xfrm>
            <a:off x="5177290" y="2251540"/>
            <a:ext cx="5835851"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Selecting the right building materials is one of the most important decisions in developing alternative tourism accommodation - especially in rural or sensitive environments. </a:t>
            </a:r>
          </a:p>
          <a:p>
            <a:pPr>
              <a:lnSpc>
                <a:spcPts val="2340"/>
              </a:lnSpc>
            </a:pPr>
            <a:endParaRPr lang="en-GB" dirty="0">
              <a:latin typeface="Calibri"/>
              <a:ea typeface="Calibri"/>
              <a:cs typeface="Calibri"/>
            </a:endParaRPr>
          </a:p>
          <a:p>
            <a:pPr>
              <a:lnSpc>
                <a:spcPts val="2340"/>
              </a:lnSpc>
            </a:pPr>
            <a:r>
              <a:rPr lang="en-GB" b="0" i="0" dirty="0">
                <a:effectLst/>
                <a:latin typeface="Calibri"/>
                <a:ea typeface="Calibri"/>
                <a:cs typeface="Calibri"/>
              </a:rPr>
              <a:t>Using eco-friendly, locally sourced, or recycled materials reduces the environmental footprint of construction by minimizing transportation emissions, lowering resource extraction, and avoiding harmful production processes. </a:t>
            </a:r>
          </a:p>
          <a:p>
            <a:pPr>
              <a:lnSpc>
                <a:spcPts val="2340"/>
              </a:lnSpc>
            </a:pPr>
            <a:endParaRPr lang="en-US" sz="2200" dirty="0"/>
          </a:p>
        </p:txBody>
      </p:sp>
      <p:sp>
        <p:nvSpPr>
          <p:cNvPr id="11" name="Slide Number Placeholder 5">
            <a:extLst>
              <a:ext uri="{FF2B5EF4-FFF2-40B4-BE49-F238E27FC236}">
                <a16:creationId xmlns:a16="http://schemas.microsoft.com/office/drawing/2014/main" id="{62C2724A-436D-1577-2885-21DD64A7C9E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13</a:t>
            </a:fld>
            <a:endParaRPr lang="fr-CA" sz="1200" dirty="0"/>
          </a:p>
        </p:txBody>
      </p:sp>
      <p:sp>
        <p:nvSpPr>
          <p:cNvPr id="8" name="Freeform 7">
            <a:extLst>
              <a:ext uri="{FF2B5EF4-FFF2-40B4-BE49-F238E27FC236}">
                <a16:creationId xmlns:a16="http://schemas.microsoft.com/office/drawing/2014/main" id="{D57E932F-3B7E-F5D4-6484-0EDBFA9ECA4D}"/>
              </a:ext>
            </a:extLst>
          </p:cNvPr>
          <p:cNvSpPr/>
          <p:nvPr/>
        </p:nvSpPr>
        <p:spPr>
          <a:xfrm rot="5400000">
            <a:off x="546217" y="2579412"/>
            <a:ext cx="3640930" cy="4733365"/>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2"/>
            <a:srcRect/>
            <a:stretch>
              <a:fillRect l="-12365" r="-12365"/>
            </a:stretch>
          </a:blipFill>
        </p:spPr>
        <p:txBody>
          <a:bodyPr wrap="square" lIns="0" tIns="0" rIns="0" bIns="0" rtlCol="0">
            <a:noAutofit/>
          </a:bodyPr>
          <a:lstStyle/>
          <a:p>
            <a:endParaRPr dirty="0">
              <a:solidFill>
                <a:srgbClr val="459597"/>
              </a:solidFill>
            </a:endParaRPr>
          </a:p>
        </p:txBody>
      </p:sp>
      <p:grpSp>
        <p:nvGrpSpPr>
          <p:cNvPr id="9" name="Group 8">
            <a:extLst>
              <a:ext uri="{FF2B5EF4-FFF2-40B4-BE49-F238E27FC236}">
                <a16:creationId xmlns:a16="http://schemas.microsoft.com/office/drawing/2014/main" id="{5C6A6D3C-B2B5-91A8-E45E-9EACD9A2330C}"/>
              </a:ext>
            </a:extLst>
          </p:cNvPr>
          <p:cNvGrpSpPr/>
          <p:nvPr/>
        </p:nvGrpSpPr>
        <p:grpSpPr>
          <a:xfrm>
            <a:off x="3557085" y="5655285"/>
            <a:ext cx="2810271" cy="554397"/>
            <a:chOff x="1800741" y="6353467"/>
            <a:chExt cx="3253859" cy="554397"/>
          </a:xfrm>
        </p:grpSpPr>
        <p:sp>
          <p:nvSpPr>
            <p:cNvPr id="10" name="object 3">
              <a:extLst>
                <a:ext uri="{FF2B5EF4-FFF2-40B4-BE49-F238E27FC236}">
                  <a16:creationId xmlns:a16="http://schemas.microsoft.com/office/drawing/2014/main" id="{7CA6E5AE-A6D3-303B-2E99-ECB527798AFF}"/>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2" name="Text Placeholder 6">
              <a:extLst>
                <a:ext uri="{FF2B5EF4-FFF2-40B4-BE49-F238E27FC236}">
                  <a16:creationId xmlns:a16="http://schemas.microsoft.com/office/drawing/2014/main" id="{3CC3DF03-ED1E-D62D-1C90-75CB9C91FD41}"/>
                </a:ext>
              </a:extLst>
            </p:cNvPr>
            <p:cNvSpPr txBox="1">
              <a:spLocks/>
            </p:cNvSpPr>
            <p:nvPr/>
          </p:nvSpPr>
          <p:spPr>
            <a:xfrm>
              <a:off x="1800742" y="6410024"/>
              <a:ext cx="3253858" cy="4247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dirty="0"/>
                <a:t>Photo credit: </a:t>
              </a:r>
            </a:p>
            <a:p>
              <a:pPr algn="ctr"/>
              <a:r>
                <a:rPr lang="en-IE" sz="1200" dirty="0"/>
                <a:t>Vrij Haven Camping, Netherlands</a:t>
              </a:r>
            </a:p>
          </p:txBody>
        </p:sp>
      </p:grpSp>
      <p:pic>
        <p:nvPicPr>
          <p:cNvPr id="13" name="Picture 12">
            <a:extLst>
              <a:ext uri="{FF2B5EF4-FFF2-40B4-BE49-F238E27FC236}">
                <a16:creationId xmlns:a16="http://schemas.microsoft.com/office/drawing/2014/main" id="{375F3D0D-4C21-9572-C993-AFC61EA461F3}"/>
              </a:ext>
            </a:extLst>
          </p:cNvPr>
          <p:cNvPicPr>
            <a:picLocks noChangeAspect="1"/>
          </p:cNvPicPr>
          <p:nvPr/>
        </p:nvPicPr>
        <p:blipFill>
          <a:blip r:embed="rId3">
            <a:biLevel thresh="50000"/>
            <a:alphaModFix amt="58000"/>
            <a:extLst>
              <a:ext uri="{28A0092B-C50C-407E-A947-70E740481C1C}">
                <a14:useLocalDpi xmlns:a14="http://schemas.microsoft.com/office/drawing/2010/main" val="0"/>
              </a:ext>
            </a:extLst>
          </a:blip>
          <a:srcRect l="53155" t="-1" r="5047" b="49903"/>
          <a:stretch/>
        </p:blipFill>
        <p:spPr>
          <a:xfrm>
            <a:off x="-840186" y="4492524"/>
            <a:ext cx="3580276" cy="2659133"/>
          </a:xfrm>
          <a:prstGeom prst="rect">
            <a:avLst/>
          </a:prstGeom>
        </p:spPr>
      </p:pic>
    </p:spTree>
    <p:extLst>
      <p:ext uri="{BB962C8B-B14F-4D97-AF65-F5344CB8AC3E}">
        <p14:creationId xmlns:p14="http://schemas.microsoft.com/office/powerpoint/2010/main" val="3823705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A7B32-E3DD-8154-8DF0-EFFF4B35B7B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DAF6886E-BAC8-6674-8119-A851B05A5185}"/>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153FB91E-FF8D-E557-E289-213A4DCA5381}"/>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0CED9F38-985A-3CBB-8B61-E242D878A116}"/>
              </a:ext>
            </a:extLst>
          </p:cNvPr>
          <p:cNvSpPr>
            <a:spLocks noGrp="1"/>
          </p:cNvSpPr>
          <p:nvPr>
            <p:ph type="body" sz="quarter" idx="16"/>
          </p:nvPr>
        </p:nvSpPr>
        <p:spPr>
          <a:xfrm>
            <a:off x="4061943" y="886031"/>
            <a:ext cx="4713089" cy="803654"/>
          </a:xfrm>
          <a:prstGeom prst="rect">
            <a:avLst/>
          </a:prstGeom>
        </p:spPr>
        <p:txBody>
          <a:bodyPr/>
          <a:lstStyle/>
          <a:p>
            <a:pPr>
              <a:lnSpc>
                <a:spcPts val="2960"/>
              </a:lnSpc>
            </a:pPr>
            <a:r>
              <a:rPr lang="en-GB" dirty="0"/>
              <a:t>Choosing Sustainable and Local Materials</a:t>
            </a:r>
          </a:p>
          <a:p>
            <a:pPr>
              <a:lnSpc>
                <a:spcPts val="2960"/>
              </a:lnSpc>
            </a:pPr>
            <a:endParaRPr lang="en-GB" sz="2800" dirty="0"/>
          </a:p>
        </p:txBody>
      </p:sp>
      <p:sp>
        <p:nvSpPr>
          <p:cNvPr id="4" name="Text Placeholder 3">
            <a:extLst>
              <a:ext uri="{FF2B5EF4-FFF2-40B4-BE49-F238E27FC236}">
                <a16:creationId xmlns:a16="http://schemas.microsoft.com/office/drawing/2014/main" id="{32692B2C-1A7C-D527-8ED2-6C7743596A72}"/>
              </a:ext>
            </a:extLst>
          </p:cNvPr>
          <p:cNvSpPr>
            <a:spLocks noGrp="1"/>
          </p:cNvSpPr>
          <p:nvPr>
            <p:ph type="body" sz="quarter" idx="21"/>
          </p:nvPr>
        </p:nvSpPr>
        <p:spPr>
          <a:xfrm>
            <a:off x="4042599" y="2198785"/>
            <a:ext cx="6826190"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Choosing materials from local suppliers not only helps cut carbon emissions but also stimulates local economies, creating jobs and sustaining traditional craftsmanship. Moreover, using materials that reflect the identity of the region - like local stone, reclaimed wood, or traditional ceramics- adds a sense of place to the guest experience. </a:t>
            </a:r>
          </a:p>
          <a:p>
            <a:pPr>
              <a:lnSpc>
                <a:spcPts val="2340"/>
              </a:lnSpc>
            </a:pPr>
            <a:endParaRPr lang="en-GB" dirty="0">
              <a:latin typeface="Calibri"/>
              <a:ea typeface="Calibri"/>
              <a:cs typeface="Calibri"/>
            </a:endParaRPr>
          </a:p>
          <a:p>
            <a:pPr>
              <a:lnSpc>
                <a:spcPts val="2340"/>
              </a:lnSpc>
            </a:pPr>
            <a:r>
              <a:rPr lang="en-GB" b="0" i="0" dirty="0">
                <a:effectLst/>
                <a:latin typeface="Calibri"/>
                <a:ea typeface="Calibri"/>
                <a:cs typeface="Calibri"/>
              </a:rPr>
              <a:t>When visitors see and touch authentic, regionally inspired materials, their stay becomes more meaningful and immersive. This approach helps accommodation providers balance environmental responsibility with cultural authenticity, building unique spaces that resonate with modern </a:t>
            </a:r>
            <a:r>
              <a:rPr lang="en-GB" b="0" i="0" dirty="0" err="1">
                <a:effectLst/>
                <a:latin typeface="Calibri"/>
                <a:ea typeface="Calibri"/>
                <a:cs typeface="Calibri"/>
              </a:rPr>
              <a:t>travelers</a:t>
            </a:r>
            <a:r>
              <a:rPr lang="en-GB" b="0" i="0" dirty="0">
                <a:effectLst/>
                <a:latin typeface="Calibri"/>
                <a:ea typeface="Calibri"/>
                <a:cs typeface="Calibri"/>
              </a:rPr>
              <a:t> who value sustainability and connection to the local community.</a:t>
            </a:r>
          </a:p>
          <a:p>
            <a:pPr>
              <a:lnSpc>
                <a:spcPts val="2340"/>
              </a:lnSpc>
            </a:pPr>
            <a:endParaRPr lang="en-US" sz="2200" dirty="0"/>
          </a:p>
        </p:txBody>
      </p:sp>
      <p:sp>
        <p:nvSpPr>
          <p:cNvPr id="11" name="Slide Number Placeholder 5">
            <a:extLst>
              <a:ext uri="{FF2B5EF4-FFF2-40B4-BE49-F238E27FC236}">
                <a16:creationId xmlns:a16="http://schemas.microsoft.com/office/drawing/2014/main" id="{07AE160B-B4B4-ECDC-6B01-35148C0A73A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14</a:t>
            </a:fld>
            <a:endParaRPr lang="fr-CA" sz="1200" dirty="0"/>
          </a:p>
        </p:txBody>
      </p:sp>
      <p:pic>
        <p:nvPicPr>
          <p:cNvPr id="2" name="Picture 1">
            <a:extLst>
              <a:ext uri="{FF2B5EF4-FFF2-40B4-BE49-F238E27FC236}">
                <a16:creationId xmlns:a16="http://schemas.microsoft.com/office/drawing/2014/main" id="{D2AB5E20-A0D4-BA57-CAE4-F5F1C0F5DC81}"/>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474942" y="4344368"/>
            <a:ext cx="3580276" cy="2659133"/>
          </a:xfrm>
          <a:prstGeom prst="rect">
            <a:avLst/>
          </a:prstGeom>
        </p:spPr>
      </p:pic>
    </p:spTree>
    <p:extLst>
      <p:ext uri="{BB962C8B-B14F-4D97-AF65-F5344CB8AC3E}">
        <p14:creationId xmlns:p14="http://schemas.microsoft.com/office/powerpoint/2010/main" val="1281997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167EA-372C-B9FF-8F40-878C7795DB92}"/>
            </a:ext>
          </a:extLst>
        </p:cNvPr>
        <p:cNvGrpSpPr/>
        <p:nvPr/>
      </p:nvGrpSpPr>
      <p:grpSpPr>
        <a:xfrm>
          <a:off x="0" y="0"/>
          <a:ext cx="0" cy="0"/>
          <a:chOff x="0" y="0"/>
          <a:chExt cx="0" cy="0"/>
        </a:xfrm>
      </p:grpSpPr>
      <p:sp>
        <p:nvSpPr>
          <p:cNvPr id="14" name="Text Placeholder 3">
            <a:extLst>
              <a:ext uri="{FF2B5EF4-FFF2-40B4-BE49-F238E27FC236}">
                <a16:creationId xmlns:a16="http://schemas.microsoft.com/office/drawing/2014/main" id="{7F97D035-4DE4-5409-DB90-2D93D0BD8E23}"/>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Core Contents</a:t>
            </a:r>
          </a:p>
          <a:p>
            <a:pPr>
              <a:lnSpc>
                <a:spcPts val="3720"/>
              </a:lnSpc>
            </a:pPr>
            <a:endParaRPr lang="en-US" dirty="0"/>
          </a:p>
        </p:txBody>
      </p:sp>
      <p:cxnSp>
        <p:nvCxnSpPr>
          <p:cNvPr id="15" name="Straight Connector 14">
            <a:extLst>
              <a:ext uri="{FF2B5EF4-FFF2-40B4-BE49-F238E27FC236}">
                <a16:creationId xmlns:a16="http://schemas.microsoft.com/office/drawing/2014/main" id="{0975E30A-0600-E1C0-3699-6E50558B3C06}"/>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5">
            <a:extLst>
              <a:ext uri="{FF2B5EF4-FFF2-40B4-BE49-F238E27FC236}">
                <a16:creationId xmlns:a16="http://schemas.microsoft.com/office/drawing/2014/main" id="{7F0EC94C-5CE6-5EE2-4183-CF12528AD63A}"/>
              </a:ext>
            </a:extLst>
          </p:cNvPr>
          <p:cNvSpPr txBox="1">
            <a:spLocks/>
          </p:cNvSpPr>
          <p:nvPr/>
        </p:nvSpPr>
        <p:spPr>
          <a:xfrm>
            <a:off x="629645" y="2003597"/>
            <a:ext cx="474917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Environmental Benefits of Sustainable Materials </a:t>
            </a:r>
          </a:p>
          <a:p>
            <a:pPr>
              <a:lnSpc>
                <a:spcPts val="2900"/>
              </a:lnSpc>
            </a:pPr>
            <a:endParaRPr lang="en-US" dirty="0"/>
          </a:p>
          <a:p>
            <a:pPr>
              <a:lnSpc>
                <a:spcPts val="2900"/>
              </a:lnSpc>
            </a:pPr>
            <a:endParaRPr lang="en-US" dirty="0"/>
          </a:p>
        </p:txBody>
      </p:sp>
      <p:sp>
        <p:nvSpPr>
          <p:cNvPr id="17" name="Text Placeholder 4">
            <a:extLst>
              <a:ext uri="{FF2B5EF4-FFF2-40B4-BE49-F238E27FC236}">
                <a16:creationId xmlns:a16="http://schemas.microsoft.com/office/drawing/2014/main" id="{30FA68B2-404B-6D92-F43C-CA36F9CBDEBC}"/>
              </a:ext>
            </a:extLst>
          </p:cNvPr>
          <p:cNvSpPr txBox="1">
            <a:spLocks/>
          </p:cNvSpPr>
          <p:nvPr/>
        </p:nvSpPr>
        <p:spPr>
          <a:xfrm>
            <a:off x="655239" y="3023330"/>
            <a:ext cx="4521879" cy="3657600"/>
          </a:xfrm>
          <a:prstGeom prst="rect">
            <a:avLst/>
          </a:prstGeom>
        </p:spPr>
        <p:txBody>
          <a:bodyPr numCol="1" spcCol="324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Learn how choosing eco-friendly materials - such as reclaimed wood, natural stone, bamboo, cork, or recycled composites - can reduce energy use, minimize waste, and lower your carbon footprint. Understand life-cycle assessments and how materials impact the environment from sourcing to disposal</a:t>
            </a:r>
          </a:p>
        </p:txBody>
      </p:sp>
      <p:sp>
        <p:nvSpPr>
          <p:cNvPr id="18" name="Slide Number Placeholder 5">
            <a:extLst>
              <a:ext uri="{FF2B5EF4-FFF2-40B4-BE49-F238E27FC236}">
                <a16:creationId xmlns:a16="http://schemas.microsoft.com/office/drawing/2014/main" id="{3241E426-7BCE-72B5-2379-B6B2DB7C92C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15</a:t>
            </a:fld>
            <a:endParaRPr lang="fr-CA" sz="1200" dirty="0"/>
          </a:p>
        </p:txBody>
      </p:sp>
      <p:sp>
        <p:nvSpPr>
          <p:cNvPr id="4" name="Freeform 3">
            <a:extLst>
              <a:ext uri="{FF2B5EF4-FFF2-40B4-BE49-F238E27FC236}">
                <a16:creationId xmlns:a16="http://schemas.microsoft.com/office/drawing/2014/main" id="{91CE3802-8238-23E4-795B-9795A6C5E52F}"/>
              </a:ext>
            </a:extLst>
          </p:cNvPr>
          <p:cNvSpPr/>
          <p:nvPr/>
        </p:nvSpPr>
        <p:spPr>
          <a:xfrm rot="10800000">
            <a:off x="5954183" y="-1"/>
            <a:ext cx="5411838" cy="4746807"/>
          </a:xfrm>
          <a:custGeom>
            <a:avLst/>
            <a:gdLst>
              <a:gd name="connsiteX0" fmla="*/ 2617605 w 5235209"/>
              <a:gd name="connsiteY0" fmla="*/ 0 h 4591884"/>
              <a:gd name="connsiteX1" fmla="*/ 5235209 w 5235209"/>
              <a:gd name="connsiteY1" fmla="*/ 2932396 h 4591884"/>
              <a:gd name="connsiteX2" fmla="*/ 5229745 w 5235209"/>
              <a:gd name="connsiteY2" fmla="*/ 3097689 h 4591884"/>
              <a:gd name="connsiteX3" fmla="*/ 5235209 w 5235209"/>
              <a:gd name="connsiteY3" fmla="*/ 3097689 h 4591884"/>
              <a:gd name="connsiteX4" fmla="*/ 5235209 w 5235209"/>
              <a:gd name="connsiteY4" fmla="*/ 4305667 h 4591884"/>
              <a:gd name="connsiteX5" fmla="*/ 5235209 w 5235209"/>
              <a:gd name="connsiteY5" fmla="*/ 4470960 h 4591884"/>
              <a:gd name="connsiteX6" fmla="*/ 5235209 w 5235209"/>
              <a:gd name="connsiteY6" fmla="*/ 4587760 h 4591884"/>
              <a:gd name="connsiteX7" fmla="*/ 5226845 w 5235209"/>
              <a:gd name="connsiteY7" fmla="*/ 4587384 h 4591884"/>
              <a:gd name="connsiteX8" fmla="*/ 5090725 w 5235209"/>
              <a:gd name="connsiteY8" fmla="*/ 4591884 h 4591884"/>
              <a:gd name="connsiteX9" fmla="*/ 5090725 w 5235209"/>
              <a:gd name="connsiteY9" fmla="*/ 4587384 h 4591884"/>
              <a:gd name="connsiteX10" fmla="*/ 4095937 w 5235209"/>
              <a:gd name="connsiteY10" fmla="*/ 4587384 h 4591884"/>
              <a:gd name="connsiteX11" fmla="*/ 3959817 w 5235209"/>
              <a:gd name="connsiteY11" fmla="*/ 4587384 h 4591884"/>
              <a:gd name="connsiteX12" fmla="*/ 2426635 w 5235209"/>
              <a:gd name="connsiteY12" fmla="*/ 4587384 h 4591884"/>
              <a:gd name="connsiteX13" fmla="*/ 1295728 w 5235209"/>
              <a:gd name="connsiteY13" fmla="*/ 4587384 h 4591884"/>
              <a:gd name="connsiteX14" fmla="*/ 1295728 w 5235209"/>
              <a:gd name="connsiteY14" fmla="*/ 4587386 h 4591884"/>
              <a:gd name="connsiteX15" fmla="*/ 776797 w 5235209"/>
              <a:gd name="connsiteY15" fmla="*/ 4587386 h 4591884"/>
              <a:gd name="connsiteX16" fmla="*/ 0 w 5235209"/>
              <a:gd name="connsiteY16" fmla="*/ 4587386 h 4591884"/>
              <a:gd name="connsiteX17" fmla="*/ 0 w 5235209"/>
              <a:gd name="connsiteY17" fmla="*/ 4470960 h 4591884"/>
              <a:gd name="connsiteX18" fmla="*/ 0 w 5235209"/>
              <a:gd name="connsiteY18" fmla="*/ 4305667 h 4591884"/>
              <a:gd name="connsiteX19" fmla="*/ 0 w 5235209"/>
              <a:gd name="connsiteY19" fmla="*/ 3097689 h 4591884"/>
              <a:gd name="connsiteX20" fmla="*/ 5463 w 5235209"/>
              <a:gd name="connsiteY20" fmla="*/ 3097689 h 4591884"/>
              <a:gd name="connsiteX21" fmla="*/ 0 w 5235209"/>
              <a:gd name="connsiteY21" fmla="*/ 2932396 h 4591884"/>
              <a:gd name="connsiteX22" fmla="*/ 2617605 w 5235209"/>
              <a:gd name="connsiteY22" fmla="*/ 0 h 459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35209" h="4591884">
                <a:moveTo>
                  <a:pt x="2617605" y="0"/>
                </a:moveTo>
                <a:cubicBezTo>
                  <a:pt x="4065757" y="0"/>
                  <a:pt x="5235209" y="1316213"/>
                  <a:pt x="5235209" y="2932396"/>
                </a:cubicBezTo>
                <a:cubicBezTo>
                  <a:pt x="5235209" y="2987492"/>
                  <a:pt x="5235209" y="3048715"/>
                  <a:pt x="5229745" y="3097689"/>
                </a:cubicBezTo>
                <a:lnTo>
                  <a:pt x="5235209" y="3097689"/>
                </a:lnTo>
                <a:lnTo>
                  <a:pt x="5235209" y="4305667"/>
                </a:lnTo>
                <a:lnTo>
                  <a:pt x="5235209" y="4470960"/>
                </a:lnTo>
                <a:lnTo>
                  <a:pt x="5235209" y="4587760"/>
                </a:lnTo>
                <a:lnTo>
                  <a:pt x="5226845" y="4587384"/>
                </a:lnTo>
                <a:cubicBezTo>
                  <a:pt x="5181473" y="4587384"/>
                  <a:pt x="5136099" y="4587384"/>
                  <a:pt x="5090725" y="4591884"/>
                </a:cubicBezTo>
                <a:lnTo>
                  <a:pt x="5090725" y="4587384"/>
                </a:lnTo>
                <a:lnTo>
                  <a:pt x="4095937" y="4587384"/>
                </a:lnTo>
                <a:lnTo>
                  <a:pt x="3959817" y="4587384"/>
                </a:lnTo>
                <a:lnTo>
                  <a:pt x="2426635" y="4587384"/>
                </a:lnTo>
                <a:lnTo>
                  <a:pt x="1295728" y="4587384"/>
                </a:lnTo>
                <a:lnTo>
                  <a:pt x="1295728" y="4587386"/>
                </a:lnTo>
                <a:lnTo>
                  <a:pt x="776797" y="4587386"/>
                </a:lnTo>
                <a:lnTo>
                  <a:pt x="0" y="4587386"/>
                </a:lnTo>
                <a:lnTo>
                  <a:pt x="0" y="4470960"/>
                </a:lnTo>
                <a:lnTo>
                  <a:pt x="0" y="4305667"/>
                </a:lnTo>
                <a:lnTo>
                  <a:pt x="0" y="3097689"/>
                </a:lnTo>
                <a:lnTo>
                  <a:pt x="5463" y="3097689"/>
                </a:lnTo>
                <a:cubicBezTo>
                  <a:pt x="0" y="3042591"/>
                  <a:pt x="0" y="2987491"/>
                  <a:pt x="0" y="2932396"/>
                </a:cubicBezTo>
                <a:cubicBezTo>
                  <a:pt x="0" y="1310086"/>
                  <a:pt x="1169449" y="0"/>
                  <a:pt x="2617605" y="0"/>
                </a:cubicBezTo>
                <a:close/>
              </a:path>
            </a:pathLst>
          </a:custGeom>
          <a:blipFill dpi="0" rotWithShape="0">
            <a:blip r:embed="rId2"/>
            <a:srcRect/>
            <a:stretch>
              <a:fillRect l="-22165" r="-22165"/>
            </a:stretch>
          </a:blipFill>
        </p:spPr>
        <p:txBody>
          <a:bodyPr wrap="square" lIns="0" tIns="0" rIns="0" bIns="0" rtlCol="0">
            <a:noAutofit/>
          </a:bodyPr>
          <a:lstStyle/>
          <a:p>
            <a:endParaRPr>
              <a:solidFill>
                <a:srgbClr val="459597"/>
              </a:solidFill>
            </a:endParaRPr>
          </a:p>
        </p:txBody>
      </p:sp>
      <p:grpSp>
        <p:nvGrpSpPr>
          <p:cNvPr id="5" name="Group 4">
            <a:extLst>
              <a:ext uri="{FF2B5EF4-FFF2-40B4-BE49-F238E27FC236}">
                <a16:creationId xmlns:a16="http://schemas.microsoft.com/office/drawing/2014/main" id="{3CB2DAA8-3D64-1FB3-F88B-4C6A3FD4EDF0}"/>
              </a:ext>
            </a:extLst>
          </p:cNvPr>
          <p:cNvGrpSpPr/>
          <p:nvPr/>
        </p:nvGrpSpPr>
        <p:grpSpPr>
          <a:xfrm>
            <a:off x="8791638" y="487052"/>
            <a:ext cx="3253859" cy="554397"/>
            <a:chOff x="1800741" y="6353467"/>
            <a:chExt cx="3253859" cy="554397"/>
          </a:xfrm>
        </p:grpSpPr>
        <p:sp>
          <p:nvSpPr>
            <p:cNvPr id="7" name="object 3">
              <a:extLst>
                <a:ext uri="{FF2B5EF4-FFF2-40B4-BE49-F238E27FC236}">
                  <a16:creationId xmlns:a16="http://schemas.microsoft.com/office/drawing/2014/main" id="{BAAF2D90-55BD-2DED-2460-9A1C2EAC1473}"/>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8" name="Text Placeholder 6">
              <a:extLst>
                <a:ext uri="{FF2B5EF4-FFF2-40B4-BE49-F238E27FC236}">
                  <a16:creationId xmlns:a16="http://schemas.microsoft.com/office/drawing/2014/main" id="{ED4C3292-3730-099B-9253-E830852F994B}"/>
                </a:ext>
              </a:extLst>
            </p:cNvPr>
            <p:cNvSpPr txBox="1">
              <a:spLocks/>
            </p:cNvSpPr>
            <p:nvPr/>
          </p:nvSpPr>
          <p:spPr>
            <a:xfrm>
              <a:off x="1800742" y="6410024"/>
              <a:ext cx="3253858" cy="4247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dirty="0"/>
                <a:t>Photo credit: </a:t>
              </a:r>
            </a:p>
            <a:p>
              <a:pPr algn="ctr"/>
              <a:r>
                <a:rPr lang="en-IE" sz="1200" dirty="0"/>
                <a:t>Vineyard Cottage </a:t>
              </a:r>
              <a:r>
                <a:rPr lang="en-IE" sz="1200" dirty="0" err="1"/>
                <a:t>Skatlar</a:t>
              </a:r>
              <a:r>
                <a:rPr lang="en-IE" sz="1200" dirty="0"/>
                <a:t>, Slovenia</a:t>
              </a:r>
            </a:p>
          </p:txBody>
        </p:sp>
      </p:grpSp>
      <p:pic>
        <p:nvPicPr>
          <p:cNvPr id="2" name="Picture 1">
            <a:extLst>
              <a:ext uri="{FF2B5EF4-FFF2-40B4-BE49-F238E27FC236}">
                <a16:creationId xmlns:a16="http://schemas.microsoft.com/office/drawing/2014/main" id="{20083ECC-6444-4D9C-82F6-95A52154DFE4}"/>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6756649" y="4198867"/>
            <a:ext cx="3580276" cy="2659133"/>
          </a:xfrm>
          <a:prstGeom prst="rect">
            <a:avLst/>
          </a:prstGeom>
        </p:spPr>
      </p:pic>
    </p:spTree>
    <p:extLst>
      <p:ext uri="{BB962C8B-B14F-4D97-AF65-F5344CB8AC3E}">
        <p14:creationId xmlns:p14="http://schemas.microsoft.com/office/powerpoint/2010/main" val="3840350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62C83-FB1E-6626-C096-11D8911A3B9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0805F11-D1C7-1974-F401-1662D1C88218}"/>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7498978" y="4707804"/>
            <a:ext cx="3580276" cy="2659133"/>
          </a:xfrm>
          <a:prstGeom prst="rect">
            <a:avLst/>
          </a:prstGeom>
        </p:spPr>
      </p:pic>
      <p:sp>
        <p:nvSpPr>
          <p:cNvPr id="14" name="Text Placeholder 3">
            <a:extLst>
              <a:ext uri="{FF2B5EF4-FFF2-40B4-BE49-F238E27FC236}">
                <a16:creationId xmlns:a16="http://schemas.microsoft.com/office/drawing/2014/main" id="{D92805A4-1707-C1DF-BF5C-74A4D2931FD3}"/>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Core Contents</a:t>
            </a:r>
          </a:p>
          <a:p>
            <a:pPr>
              <a:lnSpc>
                <a:spcPts val="3720"/>
              </a:lnSpc>
            </a:pPr>
            <a:endParaRPr lang="en-US" dirty="0"/>
          </a:p>
        </p:txBody>
      </p:sp>
      <p:cxnSp>
        <p:nvCxnSpPr>
          <p:cNvPr id="15" name="Straight Connector 14">
            <a:extLst>
              <a:ext uri="{FF2B5EF4-FFF2-40B4-BE49-F238E27FC236}">
                <a16:creationId xmlns:a16="http://schemas.microsoft.com/office/drawing/2014/main" id="{5BA83A7C-C58D-6A2F-A8EA-56A57F9AE168}"/>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5">
            <a:extLst>
              <a:ext uri="{FF2B5EF4-FFF2-40B4-BE49-F238E27FC236}">
                <a16:creationId xmlns:a16="http://schemas.microsoft.com/office/drawing/2014/main" id="{870F6320-EF47-1DDA-68FF-FF992FBC9A34}"/>
              </a:ext>
            </a:extLst>
          </p:cNvPr>
          <p:cNvSpPr txBox="1">
            <a:spLocks/>
          </p:cNvSpPr>
          <p:nvPr/>
        </p:nvSpPr>
        <p:spPr>
          <a:xfrm>
            <a:off x="629645" y="2003597"/>
            <a:ext cx="438610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Supporting Local </a:t>
            </a:r>
          </a:p>
          <a:p>
            <a:pPr>
              <a:lnSpc>
                <a:spcPts val="2900"/>
              </a:lnSpc>
            </a:pPr>
            <a:r>
              <a:rPr lang="en-US" dirty="0"/>
              <a:t>Supply Chains </a:t>
            </a:r>
          </a:p>
          <a:p>
            <a:pPr>
              <a:lnSpc>
                <a:spcPts val="2900"/>
              </a:lnSpc>
            </a:pPr>
            <a:endParaRPr lang="en-US" dirty="0"/>
          </a:p>
          <a:p>
            <a:pPr>
              <a:lnSpc>
                <a:spcPts val="2900"/>
              </a:lnSpc>
            </a:pPr>
            <a:endParaRPr lang="en-US" dirty="0"/>
          </a:p>
        </p:txBody>
      </p:sp>
      <p:sp>
        <p:nvSpPr>
          <p:cNvPr id="17" name="Text Placeholder 4">
            <a:extLst>
              <a:ext uri="{FF2B5EF4-FFF2-40B4-BE49-F238E27FC236}">
                <a16:creationId xmlns:a16="http://schemas.microsoft.com/office/drawing/2014/main" id="{48A2667B-D5B7-2371-7A26-64F956AFE303}"/>
              </a:ext>
            </a:extLst>
          </p:cNvPr>
          <p:cNvSpPr txBox="1">
            <a:spLocks/>
          </p:cNvSpPr>
          <p:nvPr/>
        </p:nvSpPr>
        <p:spPr>
          <a:xfrm>
            <a:off x="655239" y="3023330"/>
            <a:ext cx="4386107" cy="3657600"/>
          </a:xfrm>
          <a:prstGeom prst="rect">
            <a:avLst/>
          </a:prstGeom>
        </p:spPr>
        <p:txBody>
          <a:bodyPr numCol="1" spcCol="324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Explore how working with local artisans, suppliers, and construction professionals fosters regional economic development. Using locally sourced materials reduces transport emissions, supports local businesses, and preserves traditional building techniques that contribute to a sense of place.</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p:txBody>
      </p:sp>
      <p:sp>
        <p:nvSpPr>
          <p:cNvPr id="18" name="Slide Number Placeholder 5">
            <a:extLst>
              <a:ext uri="{FF2B5EF4-FFF2-40B4-BE49-F238E27FC236}">
                <a16:creationId xmlns:a16="http://schemas.microsoft.com/office/drawing/2014/main" id="{C994484A-F9D1-AE44-6407-831CB37B45A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16</a:t>
            </a:fld>
            <a:endParaRPr lang="fr-CA" sz="1200" dirty="0"/>
          </a:p>
        </p:txBody>
      </p:sp>
      <p:sp>
        <p:nvSpPr>
          <p:cNvPr id="2" name="Text Placeholder 5">
            <a:extLst>
              <a:ext uri="{FF2B5EF4-FFF2-40B4-BE49-F238E27FC236}">
                <a16:creationId xmlns:a16="http://schemas.microsoft.com/office/drawing/2014/main" id="{5A78E61E-1D81-9424-6811-47F39E53475C}"/>
              </a:ext>
            </a:extLst>
          </p:cNvPr>
          <p:cNvSpPr txBox="1">
            <a:spLocks/>
          </p:cNvSpPr>
          <p:nvPr/>
        </p:nvSpPr>
        <p:spPr>
          <a:xfrm>
            <a:off x="5969309" y="2003597"/>
            <a:ext cx="513796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Enhancing Guest Experience through Authentic Design</a:t>
            </a:r>
          </a:p>
          <a:p>
            <a:pPr>
              <a:lnSpc>
                <a:spcPts val="2900"/>
              </a:lnSpc>
            </a:pPr>
            <a:endParaRPr lang="en-US" dirty="0"/>
          </a:p>
          <a:p>
            <a:pPr>
              <a:lnSpc>
                <a:spcPts val="2900"/>
              </a:lnSpc>
            </a:pPr>
            <a:endParaRPr lang="en-US" dirty="0"/>
          </a:p>
        </p:txBody>
      </p:sp>
      <p:sp>
        <p:nvSpPr>
          <p:cNvPr id="3" name="Text Placeholder 4">
            <a:extLst>
              <a:ext uri="{FF2B5EF4-FFF2-40B4-BE49-F238E27FC236}">
                <a16:creationId xmlns:a16="http://schemas.microsoft.com/office/drawing/2014/main" id="{FAD9E888-E0BC-C079-1908-A72A8CC75FED}"/>
              </a:ext>
            </a:extLst>
          </p:cNvPr>
          <p:cNvSpPr txBox="1">
            <a:spLocks/>
          </p:cNvSpPr>
          <p:nvPr/>
        </p:nvSpPr>
        <p:spPr>
          <a:xfrm>
            <a:off x="5994904" y="3023330"/>
            <a:ext cx="4834461" cy="3657600"/>
          </a:xfrm>
          <a:prstGeom prst="rect">
            <a:avLst/>
          </a:prstGeom>
        </p:spPr>
        <p:txBody>
          <a:bodyPr numCol="1" spcCol="324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Discover how material choices shape the look, feel, and emotional impact of a space. Local and natural materials create authentic, story-rich environments that guests remember and share, reinforcing the value of cultural immersion in tourism experiences.</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p:txBody>
      </p:sp>
    </p:spTree>
    <p:extLst>
      <p:ext uri="{BB962C8B-B14F-4D97-AF65-F5344CB8AC3E}">
        <p14:creationId xmlns:p14="http://schemas.microsoft.com/office/powerpoint/2010/main" val="683843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96878-3669-4102-8944-4451180B7194}"/>
            </a:ext>
          </a:extLst>
        </p:cNvPr>
        <p:cNvGrpSpPr/>
        <p:nvPr/>
      </p:nvGrpSpPr>
      <p:grpSpPr>
        <a:xfrm>
          <a:off x="0" y="0"/>
          <a:ext cx="0" cy="0"/>
          <a:chOff x="0" y="0"/>
          <a:chExt cx="0" cy="0"/>
        </a:xfrm>
      </p:grpSpPr>
      <p:sp>
        <p:nvSpPr>
          <p:cNvPr id="14" name="Text Placeholder 3">
            <a:extLst>
              <a:ext uri="{FF2B5EF4-FFF2-40B4-BE49-F238E27FC236}">
                <a16:creationId xmlns:a16="http://schemas.microsoft.com/office/drawing/2014/main" id="{C28D56BF-7062-D2AA-CF8D-41A173611767}"/>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Core Contents</a:t>
            </a:r>
          </a:p>
          <a:p>
            <a:pPr>
              <a:lnSpc>
                <a:spcPts val="3720"/>
              </a:lnSpc>
            </a:pPr>
            <a:endParaRPr lang="en-US" dirty="0"/>
          </a:p>
        </p:txBody>
      </p:sp>
      <p:cxnSp>
        <p:nvCxnSpPr>
          <p:cNvPr id="15" name="Straight Connector 14">
            <a:extLst>
              <a:ext uri="{FF2B5EF4-FFF2-40B4-BE49-F238E27FC236}">
                <a16:creationId xmlns:a16="http://schemas.microsoft.com/office/drawing/2014/main" id="{D2EF999A-DBFB-380C-D4E7-A720E4999198}"/>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5">
            <a:extLst>
              <a:ext uri="{FF2B5EF4-FFF2-40B4-BE49-F238E27FC236}">
                <a16:creationId xmlns:a16="http://schemas.microsoft.com/office/drawing/2014/main" id="{C15149FC-9986-7DC9-98A4-F8ED7B4A4296}"/>
              </a:ext>
            </a:extLst>
          </p:cNvPr>
          <p:cNvSpPr txBox="1">
            <a:spLocks/>
          </p:cNvSpPr>
          <p:nvPr/>
        </p:nvSpPr>
        <p:spPr>
          <a:xfrm>
            <a:off x="629645" y="1789715"/>
            <a:ext cx="3902014"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Balancing Cost, Sustainability, and Durability</a:t>
            </a:r>
          </a:p>
          <a:p>
            <a:pPr>
              <a:lnSpc>
                <a:spcPts val="2900"/>
              </a:lnSpc>
            </a:pPr>
            <a:endParaRPr lang="en-US" dirty="0"/>
          </a:p>
        </p:txBody>
      </p:sp>
      <p:sp>
        <p:nvSpPr>
          <p:cNvPr id="17" name="Text Placeholder 4">
            <a:extLst>
              <a:ext uri="{FF2B5EF4-FFF2-40B4-BE49-F238E27FC236}">
                <a16:creationId xmlns:a16="http://schemas.microsoft.com/office/drawing/2014/main" id="{DB6060C4-FE2B-98B1-EC67-3A34402A3B63}"/>
              </a:ext>
            </a:extLst>
          </p:cNvPr>
          <p:cNvSpPr txBox="1">
            <a:spLocks/>
          </p:cNvSpPr>
          <p:nvPr/>
        </p:nvSpPr>
        <p:spPr>
          <a:xfrm>
            <a:off x="629644" y="3215118"/>
            <a:ext cx="4521879" cy="3657600"/>
          </a:xfrm>
          <a:prstGeom prst="rect">
            <a:avLst/>
          </a:prstGeom>
        </p:spPr>
        <p:txBody>
          <a:bodyPr numCol="1" spcCol="324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Understand how to evaluate materials not just for price, but for long-term performance, maintenance needs, and sustainability credentials. Learn how to balance aesthetics with function, ensuring that materials are durable, energy-efficient, and suitable for the local climate and context.</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p:txBody>
      </p:sp>
      <p:sp>
        <p:nvSpPr>
          <p:cNvPr id="18" name="Slide Number Placeholder 5">
            <a:extLst>
              <a:ext uri="{FF2B5EF4-FFF2-40B4-BE49-F238E27FC236}">
                <a16:creationId xmlns:a16="http://schemas.microsoft.com/office/drawing/2014/main" id="{745BCFD6-306E-CB60-3B8E-25B6CBA5C06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17</a:t>
            </a:fld>
            <a:endParaRPr lang="fr-CA" sz="1200" dirty="0"/>
          </a:p>
        </p:txBody>
      </p:sp>
      <p:sp>
        <p:nvSpPr>
          <p:cNvPr id="4" name="Freeform 3">
            <a:extLst>
              <a:ext uri="{FF2B5EF4-FFF2-40B4-BE49-F238E27FC236}">
                <a16:creationId xmlns:a16="http://schemas.microsoft.com/office/drawing/2014/main" id="{4CC626DF-EAC4-6D78-DA40-6F41F14A5C53}"/>
              </a:ext>
            </a:extLst>
          </p:cNvPr>
          <p:cNvSpPr/>
          <p:nvPr/>
        </p:nvSpPr>
        <p:spPr>
          <a:xfrm>
            <a:off x="5876200" y="2111193"/>
            <a:ext cx="5411838" cy="4746807"/>
          </a:xfrm>
          <a:custGeom>
            <a:avLst/>
            <a:gdLst>
              <a:gd name="connsiteX0" fmla="*/ 2617605 w 5235209"/>
              <a:gd name="connsiteY0" fmla="*/ 0 h 4591884"/>
              <a:gd name="connsiteX1" fmla="*/ 5235209 w 5235209"/>
              <a:gd name="connsiteY1" fmla="*/ 2932396 h 4591884"/>
              <a:gd name="connsiteX2" fmla="*/ 5229745 w 5235209"/>
              <a:gd name="connsiteY2" fmla="*/ 3097689 h 4591884"/>
              <a:gd name="connsiteX3" fmla="*/ 5235209 w 5235209"/>
              <a:gd name="connsiteY3" fmla="*/ 3097689 h 4591884"/>
              <a:gd name="connsiteX4" fmla="*/ 5235209 w 5235209"/>
              <a:gd name="connsiteY4" fmla="*/ 4305667 h 4591884"/>
              <a:gd name="connsiteX5" fmla="*/ 5235209 w 5235209"/>
              <a:gd name="connsiteY5" fmla="*/ 4470960 h 4591884"/>
              <a:gd name="connsiteX6" fmla="*/ 5235209 w 5235209"/>
              <a:gd name="connsiteY6" fmla="*/ 4587760 h 4591884"/>
              <a:gd name="connsiteX7" fmla="*/ 5226845 w 5235209"/>
              <a:gd name="connsiteY7" fmla="*/ 4587384 h 4591884"/>
              <a:gd name="connsiteX8" fmla="*/ 5090725 w 5235209"/>
              <a:gd name="connsiteY8" fmla="*/ 4591884 h 4591884"/>
              <a:gd name="connsiteX9" fmla="*/ 5090725 w 5235209"/>
              <a:gd name="connsiteY9" fmla="*/ 4587384 h 4591884"/>
              <a:gd name="connsiteX10" fmla="*/ 4095937 w 5235209"/>
              <a:gd name="connsiteY10" fmla="*/ 4587384 h 4591884"/>
              <a:gd name="connsiteX11" fmla="*/ 3959817 w 5235209"/>
              <a:gd name="connsiteY11" fmla="*/ 4587384 h 4591884"/>
              <a:gd name="connsiteX12" fmla="*/ 2426635 w 5235209"/>
              <a:gd name="connsiteY12" fmla="*/ 4587384 h 4591884"/>
              <a:gd name="connsiteX13" fmla="*/ 1295728 w 5235209"/>
              <a:gd name="connsiteY13" fmla="*/ 4587384 h 4591884"/>
              <a:gd name="connsiteX14" fmla="*/ 1295728 w 5235209"/>
              <a:gd name="connsiteY14" fmla="*/ 4587386 h 4591884"/>
              <a:gd name="connsiteX15" fmla="*/ 776797 w 5235209"/>
              <a:gd name="connsiteY15" fmla="*/ 4587386 h 4591884"/>
              <a:gd name="connsiteX16" fmla="*/ 0 w 5235209"/>
              <a:gd name="connsiteY16" fmla="*/ 4587386 h 4591884"/>
              <a:gd name="connsiteX17" fmla="*/ 0 w 5235209"/>
              <a:gd name="connsiteY17" fmla="*/ 4470960 h 4591884"/>
              <a:gd name="connsiteX18" fmla="*/ 0 w 5235209"/>
              <a:gd name="connsiteY18" fmla="*/ 4305667 h 4591884"/>
              <a:gd name="connsiteX19" fmla="*/ 0 w 5235209"/>
              <a:gd name="connsiteY19" fmla="*/ 3097689 h 4591884"/>
              <a:gd name="connsiteX20" fmla="*/ 5463 w 5235209"/>
              <a:gd name="connsiteY20" fmla="*/ 3097689 h 4591884"/>
              <a:gd name="connsiteX21" fmla="*/ 0 w 5235209"/>
              <a:gd name="connsiteY21" fmla="*/ 2932396 h 4591884"/>
              <a:gd name="connsiteX22" fmla="*/ 2617605 w 5235209"/>
              <a:gd name="connsiteY22" fmla="*/ 0 h 459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35209" h="4591884">
                <a:moveTo>
                  <a:pt x="2617605" y="0"/>
                </a:moveTo>
                <a:cubicBezTo>
                  <a:pt x="4065757" y="0"/>
                  <a:pt x="5235209" y="1316213"/>
                  <a:pt x="5235209" y="2932396"/>
                </a:cubicBezTo>
                <a:cubicBezTo>
                  <a:pt x="5235209" y="2987492"/>
                  <a:pt x="5235209" y="3048715"/>
                  <a:pt x="5229745" y="3097689"/>
                </a:cubicBezTo>
                <a:lnTo>
                  <a:pt x="5235209" y="3097689"/>
                </a:lnTo>
                <a:lnTo>
                  <a:pt x="5235209" y="4305667"/>
                </a:lnTo>
                <a:lnTo>
                  <a:pt x="5235209" y="4470960"/>
                </a:lnTo>
                <a:lnTo>
                  <a:pt x="5235209" y="4587760"/>
                </a:lnTo>
                <a:lnTo>
                  <a:pt x="5226845" y="4587384"/>
                </a:lnTo>
                <a:cubicBezTo>
                  <a:pt x="5181473" y="4587384"/>
                  <a:pt x="5136099" y="4587384"/>
                  <a:pt x="5090725" y="4591884"/>
                </a:cubicBezTo>
                <a:lnTo>
                  <a:pt x="5090725" y="4587384"/>
                </a:lnTo>
                <a:lnTo>
                  <a:pt x="4095937" y="4587384"/>
                </a:lnTo>
                <a:lnTo>
                  <a:pt x="3959817" y="4587384"/>
                </a:lnTo>
                <a:lnTo>
                  <a:pt x="2426635" y="4587384"/>
                </a:lnTo>
                <a:lnTo>
                  <a:pt x="1295728" y="4587384"/>
                </a:lnTo>
                <a:lnTo>
                  <a:pt x="1295728" y="4587386"/>
                </a:lnTo>
                <a:lnTo>
                  <a:pt x="776797" y="4587386"/>
                </a:lnTo>
                <a:lnTo>
                  <a:pt x="0" y="4587386"/>
                </a:lnTo>
                <a:lnTo>
                  <a:pt x="0" y="4470960"/>
                </a:lnTo>
                <a:lnTo>
                  <a:pt x="0" y="4305667"/>
                </a:lnTo>
                <a:lnTo>
                  <a:pt x="0" y="3097689"/>
                </a:lnTo>
                <a:lnTo>
                  <a:pt x="5463" y="3097689"/>
                </a:lnTo>
                <a:cubicBezTo>
                  <a:pt x="0" y="3042591"/>
                  <a:pt x="0" y="2987491"/>
                  <a:pt x="0" y="2932396"/>
                </a:cubicBezTo>
                <a:cubicBezTo>
                  <a:pt x="0" y="1310086"/>
                  <a:pt x="1169449" y="0"/>
                  <a:pt x="2617605" y="0"/>
                </a:cubicBezTo>
                <a:close/>
              </a:path>
            </a:pathLst>
          </a:custGeom>
          <a:blipFill dpi="0" rotWithShape="0">
            <a:blip r:embed="rId2"/>
            <a:srcRect/>
            <a:stretch>
              <a:fillRect l="-1139" t="1044" r="-47215" b="-1044"/>
            </a:stretch>
          </a:blipFill>
        </p:spPr>
        <p:txBody>
          <a:bodyPr wrap="square" lIns="0" tIns="0" rIns="0" bIns="0" rtlCol="0">
            <a:noAutofit/>
          </a:bodyPr>
          <a:lstStyle/>
          <a:p>
            <a:endParaRPr>
              <a:solidFill>
                <a:srgbClr val="459597"/>
              </a:solidFill>
            </a:endParaRPr>
          </a:p>
        </p:txBody>
      </p:sp>
      <p:grpSp>
        <p:nvGrpSpPr>
          <p:cNvPr id="5" name="Group 4">
            <a:extLst>
              <a:ext uri="{FF2B5EF4-FFF2-40B4-BE49-F238E27FC236}">
                <a16:creationId xmlns:a16="http://schemas.microsoft.com/office/drawing/2014/main" id="{90211A75-8158-7C04-FA57-47EC81DF903F}"/>
              </a:ext>
            </a:extLst>
          </p:cNvPr>
          <p:cNvGrpSpPr/>
          <p:nvPr/>
        </p:nvGrpSpPr>
        <p:grpSpPr>
          <a:xfrm>
            <a:off x="8974454" y="2937919"/>
            <a:ext cx="3253859" cy="554397"/>
            <a:chOff x="1800741" y="6353467"/>
            <a:chExt cx="3253859" cy="554397"/>
          </a:xfrm>
        </p:grpSpPr>
        <p:sp>
          <p:nvSpPr>
            <p:cNvPr id="7" name="object 3">
              <a:extLst>
                <a:ext uri="{FF2B5EF4-FFF2-40B4-BE49-F238E27FC236}">
                  <a16:creationId xmlns:a16="http://schemas.microsoft.com/office/drawing/2014/main" id="{20387274-D07C-B690-8224-0B39EEFD94BE}"/>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8" name="Text Placeholder 6">
              <a:extLst>
                <a:ext uri="{FF2B5EF4-FFF2-40B4-BE49-F238E27FC236}">
                  <a16:creationId xmlns:a16="http://schemas.microsoft.com/office/drawing/2014/main" id="{914CF34C-A127-D5D7-6EAD-6E5390CA3932}"/>
                </a:ext>
              </a:extLst>
            </p:cNvPr>
            <p:cNvSpPr txBox="1">
              <a:spLocks/>
            </p:cNvSpPr>
            <p:nvPr/>
          </p:nvSpPr>
          <p:spPr>
            <a:xfrm>
              <a:off x="1800742" y="6410024"/>
              <a:ext cx="3253858" cy="4247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dirty="0"/>
                <a:t>Photo credit: </a:t>
              </a:r>
            </a:p>
            <a:p>
              <a:pPr algn="ctr"/>
              <a:r>
                <a:rPr lang="en-US" sz="1200" dirty="0"/>
                <a:t>De Old </a:t>
              </a:r>
              <a:r>
                <a:rPr lang="en-US" sz="1200" dirty="0" err="1"/>
                <a:t>Signorie</a:t>
              </a:r>
              <a:r>
                <a:rPr lang="en-US" sz="1200" dirty="0"/>
                <a:t> BB, Netherlands</a:t>
              </a:r>
              <a:endParaRPr lang="en-IE" sz="1200" dirty="0"/>
            </a:p>
          </p:txBody>
        </p:sp>
      </p:grpSp>
      <p:pic>
        <p:nvPicPr>
          <p:cNvPr id="2" name="Picture 1">
            <a:extLst>
              <a:ext uri="{FF2B5EF4-FFF2-40B4-BE49-F238E27FC236}">
                <a16:creationId xmlns:a16="http://schemas.microsoft.com/office/drawing/2014/main" id="{0F92D317-A23E-9EF7-2C2D-8D1FDF55103E}"/>
              </a:ext>
            </a:extLst>
          </p:cNvPr>
          <p:cNvPicPr>
            <a:picLocks noChangeAspect="1"/>
          </p:cNvPicPr>
          <p:nvPr/>
        </p:nvPicPr>
        <p:blipFill>
          <a:blip r:embed="rId3">
            <a:biLevel thresh="50000"/>
            <a:alphaModFix amt="58000"/>
            <a:extLst>
              <a:ext uri="{28A0092B-C50C-407E-A947-70E740481C1C}">
                <a14:useLocalDpi xmlns:a14="http://schemas.microsoft.com/office/drawing/2010/main" val="0"/>
              </a:ext>
            </a:extLst>
          </a:blip>
          <a:srcRect l="53155" t="-1" r="5047" b="49903"/>
          <a:stretch/>
        </p:blipFill>
        <p:spPr>
          <a:xfrm>
            <a:off x="4396003" y="4481638"/>
            <a:ext cx="3580276" cy="2659133"/>
          </a:xfrm>
          <a:prstGeom prst="rect">
            <a:avLst/>
          </a:prstGeom>
        </p:spPr>
      </p:pic>
    </p:spTree>
    <p:extLst>
      <p:ext uri="{BB962C8B-B14F-4D97-AF65-F5344CB8AC3E}">
        <p14:creationId xmlns:p14="http://schemas.microsoft.com/office/powerpoint/2010/main" val="1898698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DF0E-1D41-B420-D515-2AC7DE7FB87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63DCB12-B617-5A1D-7E84-802345B03824}"/>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06F6FDB9-2277-4300-B127-710CE004AACA}"/>
              </a:ext>
            </a:extLst>
          </p:cNvPr>
          <p:cNvSpPr>
            <a:spLocks noGrp="1"/>
          </p:cNvSpPr>
          <p:nvPr>
            <p:ph type="body" sz="quarter" idx="19"/>
          </p:nvPr>
        </p:nvSpPr>
        <p:spPr>
          <a:xfrm>
            <a:off x="423358" y="941779"/>
            <a:ext cx="1197303" cy="385564"/>
          </a:xfrm>
        </p:spPr>
        <p:txBody>
          <a:bodyPr/>
          <a:lstStyle/>
          <a:p>
            <a:r>
              <a:rPr lang="en-US" dirty="0"/>
              <a:t>02</a:t>
            </a:r>
          </a:p>
        </p:txBody>
      </p:sp>
      <p:sp>
        <p:nvSpPr>
          <p:cNvPr id="7" name="Text Placeholder 6">
            <a:extLst>
              <a:ext uri="{FF2B5EF4-FFF2-40B4-BE49-F238E27FC236}">
                <a16:creationId xmlns:a16="http://schemas.microsoft.com/office/drawing/2014/main" id="{2ACEA0ED-B006-5B3D-ECC4-3C3C8874799E}"/>
              </a:ext>
            </a:extLst>
          </p:cNvPr>
          <p:cNvSpPr>
            <a:spLocks noGrp="1"/>
          </p:cNvSpPr>
          <p:nvPr>
            <p:ph type="body" sz="quarter" idx="16"/>
          </p:nvPr>
        </p:nvSpPr>
        <p:spPr>
          <a:xfrm>
            <a:off x="5971426" y="941779"/>
            <a:ext cx="4201274" cy="803654"/>
          </a:xfrm>
          <a:prstGeom prst="rect">
            <a:avLst/>
          </a:prstGeom>
        </p:spPr>
        <p:txBody>
          <a:bodyPr/>
          <a:lstStyle/>
          <a:p>
            <a:pPr>
              <a:lnSpc>
                <a:spcPts val="2960"/>
              </a:lnSpc>
            </a:pPr>
            <a:r>
              <a:rPr lang="en-GB" dirty="0"/>
              <a:t>Designing for Passive Energy Efficiency</a:t>
            </a:r>
          </a:p>
          <a:p>
            <a:pPr>
              <a:lnSpc>
                <a:spcPts val="2960"/>
              </a:lnSpc>
            </a:pPr>
            <a:endParaRPr lang="en-GB" sz="2800" dirty="0"/>
          </a:p>
        </p:txBody>
      </p:sp>
      <p:sp>
        <p:nvSpPr>
          <p:cNvPr id="4" name="Text Placeholder 3">
            <a:extLst>
              <a:ext uri="{FF2B5EF4-FFF2-40B4-BE49-F238E27FC236}">
                <a16:creationId xmlns:a16="http://schemas.microsoft.com/office/drawing/2014/main" id="{9862BC07-5394-0A22-B15A-F8E6041B0287}"/>
              </a:ext>
            </a:extLst>
          </p:cNvPr>
          <p:cNvSpPr>
            <a:spLocks noGrp="1"/>
          </p:cNvSpPr>
          <p:nvPr>
            <p:ph type="body" sz="quarter" idx="21"/>
          </p:nvPr>
        </p:nvSpPr>
        <p:spPr>
          <a:xfrm>
            <a:off x="5964699" y="2569380"/>
            <a:ext cx="5008101"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Designing for Passive Energy Efficiency means creating spaces that naturally regulate temperature and airflow, minimizing the need for artificial heating, cooling, or lighting. By applying bioclimatic design principles, you can align your building’s layout with the natural environment to reduce energy use while maintaining guest comfort. </a:t>
            </a:r>
            <a:endParaRPr lang="en-US" sz="2200" dirty="0"/>
          </a:p>
        </p:txBody>
      </p:sp>
      <p:sp>
        <p:nvSpPr>
          <p:cNvPr id="11" name="Slide Number Placeholder 5">
            <a:extLst>
              <a:ext uri="{FF2B5EF4-FFF2-40B4-BE49-F238E27FC236}">
                <a16:creationId xmlns:a16="http://schemas.microsoft.com/office/drawing/2014/main" id="{EB5C49B9-0AF7-9864-9B10-954D3A958E1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18</a:t>
            </a:fld>
            <a:endParaRPr lang="fr-CA" sz="1200" dirty="0"/>
          </a:p>
        </p:txBody>
      </p:sp>
      <p:sp>
        <p:nvSpPr>
          <p:cNvPr id="2" name="Freeform 1">
            <a:extLst>
              <a:ext uri="{FF2B5EF4-FFF2-40B4-BE49-F238E27FC236}">
                <a16:creationId xmlns:a16="http://schemas.microsoft.com/office/drawing/2014/main" id="{225945E8-FBC8-EE21-730C-2BC0BC9EB0CF}"/>
              </a:ext>
            </a:extLst>
          </p:cNvPr>
          <p:cNvSpPr/>
          <p:nvPr/>
        </p:nvSpPr>
        <p:spPr>
          <a:xfrm rot="5400000">
            <a:off x="546217" y="2579412"/>
            <a:ext cx="3640930" cy="4733365"/>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2"/>
            <a:srcRect/>
            <a:stretch>
              <a:fillRect l="-12365" r="-12365"/>
            </a:stretch>
          </a:blipFill>
        </p:spPr>
        <p:txBody>
          <a:bodyPr wrap="square" lIns="0" tIns="0" rIns="0" bIns="0" rtlCol="0">
            <a:noAutofit/>
          </a:bodyPr>
          <a:lstStyle/>
          <a:p>
            <a:endParaRPr dirty="0">
              <a:solidFill>
                <a:srgbClr val="459597"/>
              </a:solidFill>
            </a:endParaRPr>
          </a:p>
        </p:txBody>
      </p:sp>
      <p:grpSp>
        <p:nvGrpSpPr>
          <p:cNvPr id="8" name="Group 7">
            <a:extLst>
              <a:ext uri="{FF2B5EF4-FFF2-40B4-BE49-F238E27FC236}">
                <a16:creationId xmlns:a16="http://schemas.microsoft.com/office/drawing/2014/main" id="{DE2DE88E-E5E8-BA82-ED06-0C7049BD8F84}"/>
              </a:ext>
            </a:extLst>
          </p:cNvPr>
          <p:cNvGrpSpPr/>
          <p:nvPr/>
        </p:nvGrpSpPr>
        <p:grpSpPr>
          <a:xfrm>
            <a:off x="3557085" y="5628743"/>
            <a:ext cx="3341256" cy="590931"/>
            <a:chOff x="1800741" y="6326925"/>
            <a:chExt cx="3253859" cy="590931"/>
          </a:xfrm>
        </p:grpSpPr>
        <p:sp>
          <p:nvSpPr>
            <p:cNvPr id="9" name="object 3">
              <a:extLst>
                <a:ext uri="{FF2B5EF4-FFF2-40B4-BE49-F238E27FC236}">
                  <a16:creationId xmlns:a16="http://schemas.microsoft.com/office/drawing/2014/main" id="{D1207C57-E63F-F7FF-730E-C46CFA354A7B}"/>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0" name="Text Placeholder 6">
              <a:extLst>
                <a:ext uri="{FF2B5EF4-FFF2-40B4-BE49-F238E27FC236}">
                  <a16:creationId xmlns:a16="http://schemas.microsoft.com/office/drawing/2014/main" id="{C35453BB-DDE9-BFD4-E909-FB937407409E}"/>
                </a:ext>
              </a:extLst>
            </p:cNvPr>
            <p:cNvSpPr txBox="1">
              <a:spLocks/>
            </p:cNvSpPr>
            <p:nvPr/>
          </p:nvSpPr>
          <p:spPr>
            <a:xfrm>
              <a:off x="1800742" y="6326925"/>
              <a:ext cx="3253858" cy="590931"/>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dirty="0"/>
                <a:t>Photo credit: </a:t>
              </a:r>
            </a:p>
            <a:p>
              <a:pPr algn="ctr"/>
              <a:r>
                <a:rPr lang="en-IE" sz="1200" dirty="0" err="1"/>
                <a:t>Reddingsboot</a:t>
              </a:r>
              <a:r>
                <a:rPr lang="en-IE" sz="1200" dirty="0"/>
                <a:t> Harlingen Boat, Netherlands</a:t>
              </a:r>
            </a:p>
          </p:txBody>
        </p:sp>
      </p:grpSp>
      <p:pic>
        <p:nvPicPr>
          <p:cNvPr id="12" name="Picture 11">
            <a:extLst>
              <a:ext uri="{FF2B5EF4-FFF2-40B4-BE49-F238E27FC236}">
                <a16:creationId xmlns:a16="http://schemas.microsoft.com/office/drawing/2014/main" id="{596432C8-CD02-8D24-390B-A3AFB2DBF391}"/>
              </a:ext>
            </a:extLst>
          </p:cNvPr>
          <p:cNvPicPr>
            <a:picLocks noChangeAspect="1"/>
          </p:cNvPicPr>
          <p:nvPr/>
        </p:nvPicPr>
        <p:blipFill>
          <a:blip r:embed="rId3">
            <a:biLevel thresh="50000"/>
            <a:alphaModFix amt="58000"/>
            <a:extLst>
              <a:ext uri="{28A0092B-C50C-407E-A947-70E740481C1C}">
                <a14:useLocalDpi xmlns:a14="http://schemas.microsoft.com/office/drawing/2010/main" val="0"/>
              </a:ext>
            </a:extLst>
          </a:blip>
          <a:srcRect l="53155" t="-1" r="5047" b="49903"/>
          <a:stretch/>
        </p:blipFill>
        <p:spPr>
          <a:xfrm>
            <a:off x="-840186" y="4492524"/>
            <a:ext cx="3580276" cy="2659133"/>
          </a:xfrm>
          <a:prstGeom prst="rect">
            <a:avLst/>
          </a:prstGeom>
        </p:spPr>
      </p:pic>
    </p:spTree>
    <p:extLst>
      <p:ext uri="{BB962C8B-B14F-4D97-AF65-F5344CB8AC3E}">
        <p14:creationId xmlns:p14="http://schemas.microsoft.com/office/powerpoint/2010/main" val="2420806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A7857-67B5-0C6E-BC24-EECAEB32508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D5739B10-D5D5-0083-CBDE-D64828952510}"/>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1E49959A-076A-7B75-6F05-B08F9D6A9440}"/>
              </a:ext>
            </a:extLst>
          </p:cNvPr>
          <p:cNvSpPr>
            <a:spLocks noGrp="1"/>
          </p:cNvSpPr>
          <p:nvPr>
            <p:ph type="body" sz="quarter" idx="19"/>
          </p:nvPr>
        </p:nvSpPr>
        <p:spPr>
          <a:xfrm>
            <a:off x="423358" y="941779"/>
            <a:ext cx="1197303" cy="385564"/>
          </a:xfrm>
        </p:spPr>
        <p:txBody>
          <a:bodyPr/>
          <a:lstStyle/>
          <a:p>
            <a:r>
              <a:rPr lang="en-US" dirty="0"/>
              <a:t>02</a:t>
            </a:r>
          </a:p>
        </p:txBody>
      </p:sp>
      <p:sp>
        <p:nvSpPr>
          <p:cNvPr id="7" name="Text Placeholder 6">
            <a:extLst>
              <a:ext uri="{FF2B5EF4-FFF2-40B4-BE49-F238E27FC236}">
                <a16:creationId xmlns:a16="http://schemas.microsoft.com/office/drawing/2014/main" id="{BBC6663A-536F-CA7D-4495-9841681ECDCD}"/>
              </a:ext>
            </a:extLst>
          </p:cNvPr>
          <p:cNvSpPr>
            <a:spLocks noGrp="1"/>
          </p:cNvSpPr>
          <p:nvPr>
            <p:ph type="body" sz="quarter" idx="16"/>
          </p:nvPr>
        </p:nvSpPr>
        <p:spPr>
          <a:xfrm>
            <a:off x="4061943" y="886031"/>
            <a:ext cx="4786782" cy="803654"/>
          </a:xfrm>
          <a:prstGeom prst="rect">
            <a:avLst/>
          </a:prstGeom>
        </p:spPr>
        <p:txBody>
          <a:bodyPr/>
          <a:lstStyle/>
          <a:p>
            <a:pPr>
              <a:lnSpc>
                <a:spcPts val="2960"/>
              </a:lnSpc>
            </a:pPr>
            <a:r>
              <a:rPr lang="en-GB" dirty="0"/>
              <a:t>Designing for Passive Energy Efficiency</a:t>
            </a:r>
          </a:p>
          <a:p>
            <a:pPr>
              <a:lnSpc>
                <a:spcPts val="2960"/>
              </a:lnSpc>
            </a:pPr>
            <a:endParaRPr lang="en-GB" sz="2800" dirty="0"/>
          </a:p>
        </p:txBody>
      </p:sp>
      <p:sp>
        <p:nvSpPr>
          <p:cNvPr id="4" name="Text Placeholder 3">
            <a:extLst>
              <a:ext uri="{FF2B5EF4-FFF2-40B4-BE49-F238E27FC236}">
                <a16:creationId xmlns:a16="http://schemas.microsoft.com/office/drawing/2014/main" id="{05390A09-8C8D-4886-3A99-7B2B325F180E}"/>
              </a:ext>
            </a:extLst>
          </p:cNvPr>
          <p:cNvSpPr>
            <a:spLocks noGrp="1"/>
          </p:cNvSpPr>
          <p:nvPr>
            <p:ph type="body" sz="quarter" idx="21"/>
          </p:nvPr>
        </p:nvSpPr>
        <p:spPr>
          <a:xfrm>
            <a:off x="4055218" y="2346525"/>
            <a:ext cx="6729323"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This involves thoughtful decisions about building orientation - such as positioning windows to capture sunlight in colder months and providing shade in warmer ones. It also includes integrating natural ventilation, using thermal mass materials like stone or concrete to retain heat, and designing overhangs or green roofs to control temperature variations. </a:t>
            </a:r>
          </a:p>
          <a:p>
            <a:pPr>
              <a:lnSpc>
                <a:spcPts val="2340"/>
              </a:lnSpc>
            </a:pPr>
            <a:endParaRPr lang="en-GB" dirty="0">
              <a:latin typeface="Calibri"/>
              <a:ea typeface="Calibri"/>
              <a:cs typeface="Calibri"/>
            </a:endParaRPr>
          </a:p>
          <a:p>
            <a:pPr>
              <a:lnSpc>
                <a:spcPts val="2340"/>
              </a:lnSpc>
            </a:pPr>
            <a:r>
              <a:rPr lang="en-GB" b="0" i="0" dirty="0">
                <a:effectLst/>
                <a:latin typeface="Calibri"/>
                <a:ea typeface="Calibri"/>
                <a:cs typeface="Calibri"/>
              </a:rPr>
              <a:t>For rural or alternative accommodations, where utility connections might be limited or costly, passive energy strategies offer an affordable, eco-friendly solution that enhances both sustainability and guest satisfaction.</a:t>
            </a:r>
          </a:p>
          <a:p>
            <a:pPr>
              <a:lnSpc>
                <a:spcPts val="2340"/>
              </a:lnSpc>
            </a:pPr>
            <a:endParaRPr lang="en-US" sz="2200" dirty="0"/>
          </a:p>
        </p:txBody>
      </p:sp>
      <p:sp>
        <p:nvSpPr>
          <p:cNvPr id="11" name="Slide Number Placeholder 5">
            <a:extLst>
              <a:ext uri="{FF2B5EF4-FFF2-40B4-BE49-F238E27FC236}">
                <a16:creationId xmlns:a16="http://schemas.microsoft.com/office/drawing/2014/main" id="{373E0B3D-2E9D-50AD-88DF-9075551679E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19</a:t>
            </a:fld>
            <a:endParaRPr lang="fr-CA" sz="1200" dirty="0"/>
          </a:p>
        </p:txBody>
      </p:sp>
      <p:pic>
        <p:nvPicPr>
          <p:cNvPr id="3" name="Picture 2">
            <a:extLst>
              <a:ext uri="{FF2B5EF4-FFF2-40B4-BE49-F238E27FC236}">
                <a16:creationId xmlns:a16="http://schemas.microsoft.com/office/drawing/2014/main" id="{A82169D8-B883-EAA6-4BD8-6B72898E434F}"/>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474942" y="4344368"/>
            <a:ext cx="3580276" cy="2659133"/>
          </a:xfrm>
          <a:prstGeom prst="rect">
            <a:avLst/>
          </a:prstGeom>
        </p:spPr>
      </p:pic>
    </p:spTree>
    <p:extLst>
      <p:ext uri="{BB962C8B-B14F-4D97-AF65-F5344CB8AC3E}">
        <p14:creationId xmlns:p14="http://schemas.microsoft.com/office/powerpoint/2010/main" val="1326477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882D3-343C-A86E-4427-353C756CA156}"/>
            </a:ext>
          </a:extLst>
        </p:cNvPr>
        <p:cNvGrpSpPr/>
        <p:nvPr/>
      </p:nvGrpSpPr>
      <p:grpSpPr>
        <a:xfrm>
          <a:off x="0" y="0"/>
          <a:ext cx="0" cy="0"/>
          <a:chOff x="0" y="0"/>
          <a:chExt cx="0" cy="0"/>
        </a:xfrm>
      </p:grpSpPr>
      <p:pic>
        <p:nvPicPr>
          <p:cNvPr id="10" name="Picture Placeholder 10" descr="A wooden house with a lantern and a hot tub in the woods&#10;&#10;AI-generated content may be incorrect.">
            <a:extLst>
              <a:ext uri="{FF2B5EF4-FFF2-40B4-BE49-F238E27FC236}">
                <a16:creationId xmlns:a16="http://schemas.microsoft.com/office/drawing/2014/main" id="{17498AD6-8D06-C042-1691-6C3932283900}"/>
              </a:ext>
            </a:extLst>
          </p:cNvPr>
          <p:cNvPicPr>
            <a:picLocks noGrp="1" noChangeAspect="1"/>
          </p:cNvPicPr>
          <p:nvPr>
            <p:ph type="pic" sz="quarter" idx="19"/>
          </p:nvPr>
        </p:nvPicPr>
        <p:blipFill>
          <a:blip r:embed="rId2"/>
          <a:srcRect l="2009" r="2009"/>
          <a:stretch>
            <a:fillRect/>
          </a:stretch>
        </p:blipFill>
        <p:spPr/>
      </p:pic>
      <p:sp>
        <p:nvSpPr>
          <p:cNvPr id="2" name="Text Placeholder 1">
            <a:extLst>
              <a:ext uri="{FF2B5EF4-FFF2-40B4-BE49-F238E27FC236}">
                <a16:creationId xmlns:a16="http://schemas.microsoft.com/office/drawing/2014/main" id="{BA477325-FD39-810A-DCCC-E2BC43119A96}"/>
              </a:ext>
            </a:extLst>
          </p:cNvPr>
          <p:cNvSpPr>
            <a:spLocks noGrp="1"/>
          </p:cNvSpPr>
          <p:nvPr>
            <p:ph type="body" sz="quarter" idx="16"/>
          </p:nvPr>
        </p:nvSpPr>
        <p:spPr>
          <a:xfrm>
            <a:off x="733930" y="2536482"/>
            <a:ext cx="4705975" cy="3066422"/>
          </a:xfrm>
        </p:spPr>
        <p:txBody>
          <a:bodyPr>
            <a:noAutofit/>
          </a:bodyPr>
          <a:lstStyle/>
          <a:p>
            <a:pPr>
              <a:lnSpc>
                <a:spcPts val="3900"/>
              </a:lnSpc>
            </a:pPr>
            <a:r>
              <a:rPr lang="en-GB" sz="4000" b="1" dirty="0"/>
              <a:t>Section 2 </a:t>
            </a:r>
          </a:p>
          <a:p>
            <a:pPr>
              <a:lnSpc>
                <a:spcPts val="3900"/>
              </a:lnSpc>
            </a:pPr>
            <a:endParaRPr lang="en-GB" sz="4000" dirty="0"/>
          </a:p>
          <a:p>
            <a:pPr>
              <a:lnSpc>
                <a:spcPts val="3900"/>
              </a:lnSpc>
            </a:pPr>
            <a:r>
              <a:rPr lang="en-GB" sz="4000" dirty="0"/>
              <a:t>Better Building Choices Materials, Layout &amp; Flexibility</a:t>
            </a:r>
          </a:p>
          <a:p>
            <a:pPr>
              <a:lnSpc>
                <a:spcPts val="3900"/>
              </a:lnSpc>
            </a:pPr>
            <a:endParaRPr lang="en-GB" sz="4000" dirty="0"/>
          </a:p>
          <a:p>
            <a:pPr>
              <a:lnSpc>
                <a:spcPts val="3900"/>
              </a:lnSpc>
            </a:pPr>
            <a:endParaRPr lang="en-GB" sz="4000" dirty="0"/>
          </a:p>
          <a:p>
            <a:pPr>
              <a:lnSpc>
                <a:spcPts val="3900"/>
              </a:lnSpc>
            </a:pPr>
            <a:endParaRPr lang="en-GB" sz="4000" dirty="0"/>
          </a:p>
        </p:txBody>
      </p:sp>
      <p:sp>
        <p:nvSpPr>
          <p:cNvPr id="3" name="Text Placeholder 2">
            <a:extLst>
              <a:ext uri="{FF2B5EF4-FFF2-40B4-BE49-F238E27FC236}">
                <a16:creationId xmlns:a16="http://schemas.microsoft.com/office/drawing/2014/main" id="{A9176FE3-F725-B493-6590-4D70990DBECD}"/>
              </a:ext>
            </a:extLst>
          </p:cNvPr>
          <p:cNvSpPr>
            <a:spLocks noGrp="1"/>
          </p:cNvSpPr>
          <p:nvPr>
            <p:ph type="body" sz="quarter" idx="17"/>
          </p:nvPr>
        </p:nvSpPr>
        <p:spPr>
          <a:xfrm>
            <a:off x="733931" y="1095586"/>
            <a:ext cx="5362069" cy="582221"/>
          </a:xfrm>
        </p:spPr>
        <p:txBody>
          <a:bodyPr/>
          <a:lstStyle/>
          <a:p>
            <a:r>
              <a:rPr lang="en-IE" sz="5000" b="1" dirty="0"/>
              <a:t>Module 3 </a:t>
            </a:r>
            <a:r>
              <a:rPr lang="en-IE" sz="5000" dirty="0"/>
              <a:t>(Part 2)</a:t>
            </a:r>
          </a:p>
        </p:txBody>
      </p:sp>
      <p:sp>
        <p:nvSpPr>
          <p:cNvPr id="4" name="Freeform 3">
            <a:extLst>
              <a:ext uri="{FF2B5EF4-FFF2-40B4-BE49-F238E27FC236}">
                <a16:creationId xmlns:a16="http://schemas.microsoft.com/office/drawing/2014/main" id="{D4292D93-8DE7-A40F-E533-247469C88E6B}"/>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29CAADF3-C22D-8B68-7235-D1AE5B5CFDE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2</a:t>
            </a:fld>
            <a:endParaRPr lang="fr-CA" sz="1200" dirty="0"/>
          </a:p>
        </p:txBody>
      </p:sp>
      <p:pic>
        <p:nvPicPr>
          <p:cNvPr id="9" name="Picture 8">
            <a:extLst>
              <a:ext uri="{FF2B5EF4-FFF2-40B4-BE49-F238E27FC236}">
                <a16:creationId xmlns:a16="http://schemas.microsoft.com/office/drawing/2014/main" id="{AB513A41-E00C-2C4B-6CE9-79C3E97C2E47}"/>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
        <p:nvSpPr>
          <p:cNvPr id="13" name="Text Placeholder 12">
            <a:extLst>
              <a:ext uri="{FF2B5EF4-FFF2-40B4-BE49-F238E27FC236}">
                <a16:creationId xmlns:a16="http://schemas.microsoft.com/office/drawing/2014/main" id="{3EF016B2-31BD-512C-E3F3-F7E8B8284C03}"/>
              </a:ext>
            </a:extLst>
          </p:cNvPr>
          <p:cNvSpPr>
            <a:spLocks noGrp="1"/>
          </p:cNvSpPr>
          <p:nvPr>
            <p:ph type="body" sz="quarter" idx="65"/>
          </p:nvPr>
        </p:nvSpPr>
        <p:spPr>
          <a:xfrm>
            <a:off x="8818537" y="1451578"/>
            <a:ext cx="3373464" cy="452458"/>
          </a:xfrm>
          <a:solidFill>
            <a:srgbClr val="EC7C69"/>
          </a:solidFill>
        </p:spPr>
        <p:txBody>
          <a:bodyPr/>
          <a:lstStyle/>
          <a:p>
            <a:pPr algn="ctr"/>
            <a:r>
              <a:rPr lang="en-IE" sz="1200" dirty="0"/>
              <a:t>Photo Credit: </a:t>
            </a:r>
          </a:p>
          <a:p>
            <a:pPr algn="ctr"/>
            <a:r>
              <a:rPr lang="en-IE" sz="1200" dirty="0"/>
              <a:t>Tree house in Bled, Upper Carniola, Slovenia</a:t>
            </a:r>
          </a:p>
        </p:txBody>
      </p:sp>
    </p:spTree>
    <p:extLst>
      <p:ext uri="{BB962C8B-B14F-4D97-AF65-F5344CB8AC3E}">
        <p14:creationId xmlns:p14="http://schemas.microsoft.com/office/powerpoint/2010/main" val="1721721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475D3-17F5-AE32-19B0-76345074BB62}"/>
            </a:ext>
          </a:extLst>
        </p:cNvPr>
        <p:cNvGrpSpPr/>
        <p:nvPr/>
      </p:nvGrpSpPr>
      <p:grpSpPr>
        <a:xfrm>
          <a:off x="0" y="0"/>
          <a:ext cx="0" cy="0"/>
          <a:chOff x="0" y="0"/>
          <a:chExt cx="0" cy="0"/>
        </a:xfrm>
      </p:grpSpPr>
      <p:sp>
        <p:nvSpPr>
          <p:cNvPr id="14" name="Text Placeholder 3">
            <a:extLst>
              <a:ext uri="{FF2B5EF4-FFF2-40B4-BE49-F238E27FC236}">
                <a16:creationId xmlns:a16="http://schemas.microsoft.com/office/drawing/2014/main" id="{944330E7-27B4-56BC-FBB4-5F0EE5D5EF21}"/>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Core Contents</a:t>
            </a:r>
          </a:p>
          <a:p>
            <a:pPr>
              <a:lnSpc>
                <a:spcPts val="3720"/>
              </a:lnSpc>
            </a:pPr>
            <a:endParaRPr lang="en-US" dirty="0"/>
          </a:p>
        </p:txBody>
      </p:sp>
      <p:cxnSp>
        <p:nvCxnSpPr>
          <p:cNvPr id="15" name="Straight Connector 14">
            <a:extLst>
              <a:ext uri="{FF2B5EF4-FFF2-40B4-BE49-F238E27FC236}">
                <a16:creationId xmlns:a16="http://schemas.microsoft.com/office/drawing/2014/main" id="{3F622EAA-64E4-EB30-0AE4-2E6D7CE7A35F}"/>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5">
            <a:extLst>
              <a:ext uri="{FF2B5EF4-FFF2-40B4-BE49-F238E27FC236}">
                <a16:creationId xmlns:a16="http://schemas.microsoft.com/office/drawing/2014/main" id="{74918195-F021-2589-07C7-B99A2815DED6}"/>
              </a:ext>
            </a:extLst>
          </p:cNvPr>
          <p:cNvSpPr txBox="1">
            <a:spLocks/>
          </p:cNvSpPr>
          <p:nvPr/>
        </p:nvSpPr>
        <p:spPr>
          <a:xfrm>
            <a:off x="629645" y="2003597"/>
            <a:ext cx="348515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sz="3600" dirty="0"/>
              <a:t>Bioclimatic Design Principles</a:t>
            </a:r>
          </a:p>
          <a:p>
            <a:pPr>
              <a:lnSpc>
                <a:spcPts val="2900"/>
              </a:lnSpc>
            </a:pPr>
            <a:endParaRPr lang="en-US" sz="3600" dirty="0"/>
          </a:p>
        </p:txBody>
      </p:sp>
      <p:sp>
        <p:nvSpPr>
          <p:cNvPr id="17" name="Text Placeholder 4">
            <a:extLst>
              <a:ext uri="{FF2B5EF4-FFF2-40B4-BE49-F238E27FC236}">
                <a16:creationId xmlns:a16="http://schemas.microsoft.com/office/drawing/2014/main" id="{D61F70B7-FF9E-FD57-75E8-3EE08AAF7779}"/>
              </a:ext>
            </a:extLst>
          </p:cNvPr>
          <p:cNvSpPr txBox="1">
            <a:spLocks/>
          </p:cNvSpPr>
          <p:nvPr/>
        </p:nvSpPr>
        <p:spPr>
          <a:xfrm>
            <a:off x="655239" y="3023330"/>
            <a:ext cx="4521879" cy="3657600"/>
          </a:xfrm>
          <a:prstGeom prst="rect">
            <a:avLst/>
          </a:prstGeom>
        </p:spPr>
        <p:txBody>
          <a:bodyPr numCol="1" spcCol="324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Discover how to design accommodations that naturally stay cool in summer and warm in winter by using smart layout, solar orientation, cross-ventilation, and shading techniques. This reduces reliance on artificial heating and cooling systems, cuts energy costs, and provides guests with a comfortable, climate-sensitive stay.</a:t>
            </a:r>
          </a:p>
          <a:p>
            <a:pPr indent="0">
              <a:lnSpc>
                <a:spcPts val="2240"/>
              </a:lnSpc>
              <a:buClr>
                <a:srgbClr val="459597"/>
              </a:buClr>
            </a:pPr>
            <a:endParaRPr lang="en-GB" sz="2200" dirty="0">
              <a:solidFill>
                <a:srgbClr val="414141"/>
              </a:solidFill>
            </a:endParaRPr>
          </a:p>
        </p:txBody>
      </p:sp>
      <p:sp>
        <p:nvSpPr>
          <p:cNvPr id="18" name="Slide Number Placeholder 5">
            <a:extLst>
              <a:ext uri="{FF2B5EF4-FFF2-40B4-BE49-F238E27FC236}">
                <a16:creationId xmlns:a16="http://schemas.microsoft.com/office/drawing/2014/main" id="{1E74DBFC-94BA-871D-EAD3-487311A994D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20</a:t>
            </a:fld>
            <a:endParaRPr lang="fr-CA" sz="1200" dirty="0"/>
          </a:p>
        </p:txBody>
      </p:sp>
      <p:sp>
        <p:nvSpPr>
          <p:cNvPr id="4" name="Freeform 3">
            <a:extLst>
              <a:ext uri="{FF2B5EF4-FFF2-40B4-BE49-F238E27FC236}">
                <a16:creationId xmlns:a16="http://schemas.microsoft.com/office/drawing/2014/main" id="{69746FBB-5481-B33C-7DE5-FED78493173F}"/>
              </a:ext>
            </a:extLst>
          </p:cNvPr>
          <p:cNvSpPr/>
          <p:nvPr/>
        </p:nvSpPr>
        <p:spPr>
          <a:xfrm rot="10800000">
            <a:off x="5954183" y="-1"/>
            <a:ext cx="5411838" cy="4746807"/>
          </a:xfrm>
          <a:custGeom>
            <a:avLst/>
            <a:gdLst>
              <a:gd name="connsiteX0" fmla="*/ 2617605 w 5235209"/>
              <a:gd name="connsiteY0" fmla="*/ 0 h 4591884"/>
              <a:gd name="connsiteX1" fmla="*/ 5235209 w 5235209"/>
              <a:gd name="connsiteY1" fmla="*/ 2932396 h 4591884"/>
              <a:gd name="connsiteX2" fmla="*/ 5229745 w 5235209"/>
              <a:gd name="connsiteY2" fmla="*/ 3097689 h 4591884"/>
              <a:gd name="connsiteX3" fmla="*/ 5235209 w 5235209"/>
              <a:gd name="connsiteY3" fmla="*/ 3097689 h 4591884"/>
              <a:gd name="connsiteX4" fmla="*/ 5235209 w 5235209"/>
              <a:gd name="connsiteY4" fmla="*/ 4305667 h 4591884"/>
              <a:gd name="connsiteX5" fmla="*/ 5235209 w 5235209"/>
              <a:gd name="connsiteY5" fmla="*/ 4470960 h 4591884"/>
              <a:gd name="connsiteX6" fmla="*/ 5235209 w 5235209"/>
              <a:gd name="connsiteY6" fmla="*/ 4587760 h 4591884"/>
              <a:gd name="connsiteX7" fmla="*/ 5226845 w 5235209"/>
              <a:gd name="connsiteY7" fmla="*/ 4587384 h 4591884"/>
              <a:gd name="connsiteX8" fmla="*/ 5090725 w 5235209"/>
              <a:gd name="connsiteY8" fmla="*/ 4591884 h 4591884"/>
              <a:gd name="connsiteX9" fmla="*/ 5090725 w 5235209"/>
              <a:gd name="connsiteY9" fmla="*/ 4587384 h 4591884"/>
              <a:gd name="connsiteX10" fmla="*/ 4095937 w 5235209"/>
              <a:gd name="connsiteY10" fmla="*/ 4587384 h 4591884"/>
              <a:gd name="connsiteX11" fmla="*/ 3959817 w 5235209"/>
              <a:gd name="connsiteY11" fmla="*/ 4587384 h 4591884"/>
              <a:gd name="connsiteX12" fmla="*/ 2426635 w 5235209"/>
              <a:gd name="connsiteY12" fmla="*/ 4587384 h 4591884"/>
              <a:gd name="connsiteX13" fmla="*/ 1295728 w 5235209"/>
              <a:gd name="connsiteY13" fmla="*/ 4587384 h 4591884"/>
              <a:gd name="connsiteX14" fmla="*/ 1295728 w 5235209"/>
              <a:gd name="connsiteY14" fmla="*/ 4587386 h 4591884"/>
              <a:gd name="connsiteX15" fmla="*/ 776797 w 5235209"/>
              <a:gd name="connsiteY15" fmla="*/ 4587386 h 4591884"/>
              <a:gd name="connsiteX16" fmla="*/ 0 w 5235209"/>
              <a:gd name="connsiteY16" fmla="*/ 4587386 h 4591884"/>
              <a:gd name="connsiteX17" fmla="*/ 0 w 5235209"/>
              <a:gd name="connsiteY17" fmla="*/ 4470960 h 4591884"/>
              <a:gd name="connsiteX18" fmla="*/ 0 w 5235209"/>
              <a:gd name="connsiteY18" fmla="*/ 4305667 h 4591884"/>
              <a:gd name="connsiteX19" fmla="*/ 0 w 5235209"/>
              <a:gd name="connsiteY19" fmla="*/ 3097689 h 4591884"/>
              <a:gd name="connsiteX20" fmla="*/ 5463 w 5235209"/>
              <a:gd name="connsiteY20" fmla="*/ 3097689 h 4591884"/>
              <a:gd name="connsiteX21" fmla="*/ 0 w 5235209"/>
              <a:gd name="connsiteY21" fmla="*/ 2932396 h 4591884"/>
              <a:gd name="connsiteX22" fmla="*/ 2617605 w 5235209"/>
              <a:gd name="connsiteY22" fmla="*/ 0 h 459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35209" h="4591884">
                <a:moveTo>
                  <a:pt x="2617605" y="0"/>
                </a:moveTo>
                <a:cubicBezTo>
                  <a:pt x="4065757" y="0"/>
                  <a:pt x="5235209" y="1316213"/>
                  <a:pt x="5235209" y="2932396"/>
                </a:cubicBezTo>
                <a:cubicBezTo>
                  <a:pt x="5235209" y="2987492"/>
                  <a:pt x="5235209" y="3048715"/>
                  <a:pt x="5229745" y="3097689"/>
                </a:cubicBezTo>
                <a:lnTo>
                  <a:pt x="5235209" y="3097689"/>
                </a:lnTo>
                <a:lnTo>
                  <a:pt x="5235209" y="4305667"/>
                </a:lnTo>
                <a:lnTo>
                  <a:pt x="5235209" y="4470960"/>
                </a:lnTo>
                <a:lnTo>
                  <a:pt x="5235209" y="4587760"/>
                </a:lnTo>
                <a:lnTo>
                  <a:pt x="5226845" y="4587384"/>
                </a:lnTo>
                <a:cubicBezTo>
                  <a:pt x="5181473" y="4587384"/>
                  <a:pt x="5136099" y="4587384"/>
                  <a:pt x="5090725" y="4591884"/>
                </a:cubicBezTo>
                <a:lnTo>
                  <a:pt x="5090725" y="4587384"/>
                </a:lnTo>
                <a:lnTo>
                  <a:pt x="4095937" y="4587384"/>
                </a:lnTo>
                <a:lnTo>
                  <a:pt x="3959817" y="4587384"/>
                </a:lnTo>
                <a:lnTo>
                  <a:pt x="2426635" y="4587384"/>
                </a:lnTo>
                <a:lnTo>
                  <a:pt x="1295728" y="4587384"/>
                </a:lnTo>
                <a:lnTo>
                  <a:pt x="1295728" y="4587386"/>
                </a:lnTo>
                <a:lnTo>
                  <a:pt x="776797" y="4587386"/>
                </a:lnTo>
                <a:lnTo>
                  <a:pt x="0" y="4587386"/>
                </a:lnTo>
                <a:lnTo>
                  <a:pt x="0" y="4470960"/>
                </a:lnTo>
                <a:lnTo>
                  <a:pt x="0" y="4305667"/>
                </a:lnTo>
                <a:lnTo>
                  <a:pt x="0" y="3097689"/>
                </a:lnTo>
                <a:lnTo>
                  <a:pt x="5463" y="3097689"/>
                </a:lnTo>
                <a:cubicBezTo>
                  <a:pt x="0" y="3042591"/>
                  <a:pt x="0" y="2987491"/>
                  <a:pt x="0" y="2932396"/>
                </a:cubicBezTo>
                <a:cubicBezTo>
                  <a:pt x="0" y="1310086"/>
                  <a:pt x="1169449" y="0"/>
                  <a:pt x="2617605" y="0"/>
                </a:cubicBezTo>
                <a:close/>
              </a:path>
            </a:pathLst>
          </a:custGeom>
          <a:blipFill dpi="0" rotWithShape="0">
            <a:blip r:embed="rId2"/>
            <a:srcRect/>
            <a:stretch>
              <a:fillRect l="-22165" r="-22165"/>
            </a:stretch>
          </a:blipFill>
        </p:spPr>
        <p:txBody>
          <a:bodyPr wrap="square" lIns="0" tIns="0" rIns="0" bIns="0" rtlCol="0">
            <a:noAutofit/>
          </a:bodyPr>
          <a:lstStyle/>
          <a:p>
            <a:endParaRPr>
              <a:solidFill>
                <a:srgbClr val="459597"/>
              </a:solidFill>
            </a:endParaRPr>
          </a:p>
        </p:txBody>
      </p:sp>
      <p:grpSp>
        <p:nvGrpSpPr>
          <p:cNvPr id="5" name="Group 4">
            <a:extLst>
              <a:ext uri="{FF2B5EF4-FFF2-40B4-BE49-F238E27FC236}">
                <a16:creationId xmlns:a16="http://schemas.microsoft.com/office/drawing/2014/main" id="{0CE08E81-0002-E283-D9BA-E70EAC7B85F0}"/>
              </a:ext>
            </a:extLst>
          </p:cNvPr>
          <p:cNvGrpSpPr/>
          <p:nvPr/>
        </p:nvGrpSpPr>
        <p:grpSpPr>
          <a:xfrm>
            <a:off x="9108141" y="487052"/>
            <a:ext cx="2937356" cy="554397"/>
            <a:chOff x="1800741" y="6353467"/>
            <a:chExt cx="3253859" cy="554397"/>
          </a:xfrm>
        </p:grpSpPr>
        <p:sp>
          <p:nvSpPr>
            <p:cNvPr id="7" name="object 3">
              <a:extLst>
                <a:ext uri="{FF2B5EF4-FFF2-40B4-BE49-F238E27FC236}">
                  <a16:creationId xmlns:a16="http://schemas.microsoft.com/office/drawing/2014/main" id="{CA833E5C-9D2F-EB1D-3453-25483670C803}"/>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8" name="Text Placeholder 6">
              <a:extLst>
                <a:ext uri="{FF2B5EF4-FFF2-40B4-BE49-F238E27FC236}">
                  <a16:creationId xmlns:a16="http://schemas.microsoft.com/office/drawing/2014/main" id="{F68C273D-F920-38C1-A342-BFBE078FD48D}"/>
                </a:ext>
              </a:extLst>
            </p:cNvPr>
            <p:cNvSpPr txBox="1">
              <a:spLocks/>
            </p:cNvSpPr>
            <p:nvPr/>
          </p:nvSpPr>
          <p:spPr>
            <a:xfrm>
              <a:off x="1800742" y="6410024"/>
              <a:ext cx="3253858" cy="4247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dirty="0"/>
                <a:t>Photo credit: </a:t>
              </a:r>
            </a:p>
            <a:p>
              <a:pPr algn="ctr"/>
              <a:r>
                <a:rPr lang="en-IE" sz="1200" dirty="0"/>
                <a:t>Urban Picnic, Italy</a:t>
              </a:r>
            </a:p>
          </p:txBody>
        </p:sp>
      </p:grpSp>
      <p:pic>
        <p:nvPicPr>
          <p:cNvPr id="2" name="Picture 1">
            <a:extLst>
              <a:ext uri="{FF2B5EF4-FFF2-40B4-BE49-F238E27FC236}">
                <a16:creationId xmlns:a16="http://schemas.microsoft.com/office/drawing/2014/main" id="{8CC9A6E8-F0C8-394C-13EE-AD3D2D5C128F}"/>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6756649" y="4198867"/>
            <a:ext cx="3580276" cy="2659133"/>
          </a:xfrm>
          <a:prstGeom prst="rect">
            <a:avLst/>
          </a:prstGeom>
        </p:spPr>
      </p:pic>
    </p:spTree>
    <p:extLst>
      <p:ext uri="{BB962C8B-B14F-4D97-AF65-F5344CB8AC3E}">
        <p14:creationId xmlns:p14="http://schemas.microsoft.com/office/powerpoint/2010/main" val="164408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44BE7-CD71-2BDF-D661-76D37C71D8C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68DD797-FBA0-7E3A-1F70-9A334F59B724}"/>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9227691" y="-635160"/>
            <a:ext cx="3580276" cy="2659133"/>
          </a:xfrm>
          <a:prstGeom prst="rect">
            <a:avLst/>
          </a:prstGeom>
        </p:spPr>
      </p:pic>
      <p:sp>
        <p:nvSpPr>
          <p:cNvPr id="14" name="Text Placeholder 3">
            <a:extLst>
              <a:ext uri="{FF2B5EF4-FFF2-40B4-BE49-F238E27FC236}">
                <a16:creationId xmlns:a16="http://schemas.microsoft.com/office/drawing/2014/main" id="{6E15D56B-D390-7DA3-9CE3-68479AA77DD5}"/>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Core Contents</a:t>
            </a:r>
          </a:p>
          <a:p>
            <a:pPr>
              <a:lnSpc>
                <a:spcPts val="3720"/>
              </a:lnSpc>
            </a:pPr>
            <a:endParaRPr lang="en-US" dirty="0"/>
          </a:p>
        </p:txBody>
      </p:sp>
      <p:cxnSp>
        <p:nvCxnSpPr>
          <p:cNvPr id="15" name="Straight Connector 14">
            <a:extLst>
              <a:ext uri="{FF2B5EF4-FFF2-40B4-BE49-F238E27FC236}">
                <a16:creationId xmlns:a16="http://schemas.microsoft.com/office/drawing/2014/main" id="{EFDBA100-1465-A002-AAE9-7DA0BE7BC665}"/>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5">
            <a:extLst>
              <a:ext uri="{FF2B5EF4-FFF2-40B4-BE49-F238E27FC236}">
                <a16:creationId xmlns:a16="http://schemas.microsoft.com/office/drawing/2014/main" id="{7F2E694A-9B20-A4EC-0096-A134C6F0BDC0}"/>
              </a:ext>
            </a:extLst>
          </p:cNvPr>
          <p:cNvSpPr txBox="1">
            <a:spLocks/>
          </p:cNvSpPr>
          <p:nvPr/>
        </p:nvSpPr>
        <p:spPr>
          <a:xfrm>
            <a:off x="629645" y="2003597"/>
            <a:ext cx="348515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Smart Orientation and Layout</a:t>
            </a:r>
          </a:p>
          <a:p>
            <a:pPr>
              <a:lnSpc>
                <a:spcPts val="2900"/>
              </a:lnSpc>
            </a:pPr>
            <a:endParaRPr lang="en-US" dirty="0"/>
          </a:p>
          <a:p>
            <a:pPr>
              <a:lnSpc>
                <a:spcPts val="2900"/>
              </a:lnSpc>
            </a:pPr>
            <a:endParaRPr lang="en-US" dirty="0"/>
          </a:p>
        </p:txBody>
      </p:sp>
      <p:sp>
        <p:nvSpPr>
          <p:cNvPr id="17" name="Text Placeholder 4">
            <a:extLst>
              <a:ext uri="{FF2B5EF4-FFF2-40B4-BE49-F238E27FC236}">
                <a16:creationId xmlns:a16="http://schemas.microsoft.com/office/drawing/2014/main" id="{A25519D3-1667-DD9B-0CED-71FDE8BB92F3}"/>
              </a:ext>
            </a:extLst>
          </p:cNvPr>
          <p:cNvSpPr txBox="1">
            <a:spLocks/>
          </p:cNvSpPr>
          <p:nvPr/>
        </p:nvSpPr>
        <p:spPr>
          <a:xfrm>
            <a:off x="655239" y="3023330"/>
            <a:ext cx="5118032" cy="3657600"/>
          </a:xfrm>
          <a:prstGeom prst="rect">
            <a:avLst/>
          </a:prstGeom>
        </p:spPr>
        <p:txBody>
          <a:bodyPr numCol="1" spcCol="324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Master the art of positioning windows, doors, and walls to maximize natural light, encourage effective airflow, and support passive temperature control. Strategic layout decisions like these not only elevate guest comfort but also minimize reliance on mechanical heating and cooling, making your accommodation more energy-efficient and environmentally responsible..</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p:txBody>
      </p:sp>
      <p:sp>
        <p:nvSpPr>
          <p:cNvPr id="18" name="Slide Number Placeholder 5">
            <a:extLst>
              <a:ext uri="{FF2B5EF4-FFF2-40B4-BE49-F238E27FC236}">
                <a16:creationId xmlns:a16="http://schemas.microsoft.com/office/drawing/2014/main" id="{CAB9E1E4-D285-EDA9-E56D-839AEE0035E4}"/>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21</a:t>
            </a:fld>
            <a:endParaRPr lang="fr-CA" sz="1200" dirty="0"/>
          </a:p>
        </p:txBody>
      </p:sp>
      <p:sp>
        <p:nvSpPr>
          <p:cNvPr id="2" name="Text Placeholder 5">
            <a:extLst>
              <a:ext uri="{FF2B5EF4-FFF2-40B4-BE49-F238E27FC236}">
                <a16:creationId xmlns:a16="http://schemas.microsoft.com/office/drawing/2014/main" id="{E5811EEA-6B18-BF42-5D72-EC100010B63A}"/>
              </a:ext>
            </a:extLst>
          </p:cNvPr>
          <p:cNvSpPr txBox="1">
            <a:spLocks/>
          </p:cNvSpPr>
          <p:nvPr/>
        </p:nvSpPr>
        <p:spPr>
          <a:xfrm>
            <a:off x="6460355" y="2049719"/>
            <a:ext cx="294160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Thermal Mass and Insulation</a:t>
            </a:r>
          </a:p>
          <a:p>
            <a:pPr>
              <a:lnSpc>
                <a:spcPts val="2900"/>
              </a:lnSpc>
            </a:pPr>
            <a:endParaRPr lang="en-US" dirty="0"/>
          </a:p>
          <a:p>
            <a:pPr>
              <a:lnSpc>
                <a:spcPts val="2900"/>
              </a:lnSpc>
            </a:pPr>
            <a:endParaRPr lang="en-US" dirty="0"/>
          </a:p>
        </p:txBody>
      </p:sp>
      <p:sp>
        <p:nvSpPr>
          <p:cNvPr id="3" name="Text Placeholder 4">
            <a:extLst>
              <a:ext uri="{FF2B5EF4-FFF2-40B4-BE49-F238E27FC236}">
                <a16:creationId xmlns:a16="http://schemas.microsoft.com/office/drawing/2014/main" id="{7E1024FE-19E7-D411-B853-EA91429CFBC4}"/>
              </a:ext>
            </a:extLst>
          </p:cNvPr>
          <p:cNvSpPr txBox="1">
            <a:spLocks/>
          </p:cNvSpPr>
          <p:nvPr/>
        </p:nvSpPr>
        <p:spPr>
          <a:xfrm>
            <a:off x="6485950" y="3069452"/>
            <a:ext cx="4508431" cy="3657600"/>
          </a:xfrm>
          <a:prstGeom prst="rect">
            <a:avLst/>
          </a:prstGeom>
        </p:spPr>
        <p:txBody>
          <a:bodyPr numCol="1" spcCol="324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Learn practical strategies to promote natural airflow, including the use of cross-ventilation designs, operable windows, and open-air spaces that encourage passive cooling. These solutions reduce reliance on mechanical systems, lower energy costs, and create a healthier, more comfortable environment for guests.</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p:txBody>
      </p:sp>
    </p:spTree>
    <p:extLst>
      <p:ext uri="{BB962C8B-B14F-4D97-AF65-F5344CB8AC3E}">
        <p14:creationId xmlns:p14="http://schemas.microsoft.com/office/powerpoint/2010/main" val="2682339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51C9E-7A91-3F65-5818-FFD942A37B8C}"/>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6EF27FBE-AFC4-91B9-4F84-BDFE4978EB70}"/>
              </a:ext>
            </a:extLst>
          </p:cNvPr>
          <p:cNvSpPr/>
          <p:nvPr/>
        </p:nvSpPr>
        <p:spPr>
          <a:xfrm>
            <a:off x="6096000" y="2476793"/>
            <a:ext cx="4995017" cy="4381207"/>
          </a:xfrm>
          <a:custGeom>
            <a:avLst/>
            <a:gdLst>
              <a:gd name="connsiteX0" fmla="*/ 2617605 w 5235209"/>
              <a:gd name="connsiteY0" fmla="*/ 0 h 4591884"/>
              <a:gd name="connsiteX1" fmla="*/ 5235209 w 5235209"/>
              <a:gd name="connsiteY1" fmla="*/ 2932396 h 4591884"/>
              <a:gd name="connsiteX2" fmla="*/ 5229745 w 5235209"/>
              <a:gd name="connsiteY2" fmla="*/ 3097689 h 4591884"/>
              <a:gd name="connsiteX3" fmla="*/ 5235209 w 5235209"/>
              <a:gd name="connsiteY3" fmla="*/ 3097689 h 4591884"/>
              <a:gd name="connsiteX4" fmla="*/ 5235209 w 5235209"/>
              <a:gd name="connsiteY4" fmla="*/ 4305667 h 4591884"/>
              <a:gd name="connsiteX5" fmla="*/ 5235209 w 5235209"/>
              <a:gd name="connsiteY5" fmla="*/ 4470960 h 4591884"/>
              <a:gd name="connsiteX6" fmla="*/ 5235209 w 5235209"/>
              <a:gd name="connsiteY6" fmla="*/ 4587760 h 4591884"/>
              <a:gd name="connsiteX7" fmla="*/ 5226845 w 5235209"/>
              <a:gd name="connsiteY7" fmla="*/ 4587384 h 4591884"/>
              <a:gd name="connsiteX8" fmla="*/ 5090725 w 5235209"/>
              <a:gd name="connsiteY8" fmla="*/ 4591884 h 4591884"/>
              <a:gd name="connsiteX9" fmla="*/ 5090725 w 5235209"/>
              <a:gd name="connsiteY9" fmla="*/ 4587384 h 4591884"/>
              <a:gd name="connsiteX10" fmla="*/ 4095937 w 5235209"/>
              <a:gd name="connsiteY10" fmla="*/ 4587384 h 4591884"/>
              <a:gd name="connsiteX11" fmla="*/ 3959817 w 5235209"/>
              <a:gd name="connsiteY11" fmla="*/ 4587384 h 4591884"/>
              <a:gd name="connsiteX12" fmla="*/ 2426635 w 5235209"/>
              <a:gd name="connsiteY12" fmla="*/ 4587384 h 4591884"/>
              <a:gd name="connsiteX13" fmla="*/ 1295728 w 5235209"/>
              <a:gd name="connsiteY13" fmla="*/ 4587384 h 4591884"/>
              <a:gd name="connsiteX14" fmla="*/ 1295728 w 5235209"/>
              <a:gd name="connsiteY14" fmla="*/ 4587386 h 4591884"/>
              <a:gd name="connsiteX15" fmla="*/ 776797 w 5235209"/>
              <a:gd name="connsiteY15" fmla="*/ 4587386 h 4591884"/>
              <a:gd name="connsiteX16" fmla="*/ 0 w 5235209"/>
              <a:gd name="connsiteY16" fmla="*/ 4587386 h 4591884"/>
              <a:gd name="connsiteX17" fmla="*/ 0 w 5235209"/>
              <a:gd name="connsiteY17" fmla="*/ 4470960 h 4591884"/>
              <a:gd name="connsiteX18" fmla="*/ 0 w 5235209"/>
              <a:gd name="connsiteY18" fmla="*/ 4305667 h 4591884"/>
              <a:gd name="connsiteX19" fmla="*/ 0 w 5235209"/>
              <a:gd name="connsiteY19" fmla="*/ 3097689 h 4591884"/>
              <a:gd name="connsiteX20" fmla="*/ 5463 w 5235209"/>
              <a:gd name="connsiteY20" fmla="*/ 3097689 h 4591884"/>
              <a:gd name="connsiteX21" fmla="*/ 0 w 5235209"/>
              <a:gd name="connsiteY21" fmla="*/ 2932396 h 4591884"/>
              <a:gd name="connsiteX22" fmla="*/ 2617605 w 5235209"/>
              <a:gd name="connsiteY22" fmla="*/ 0 h 459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35209" h="4591884">
                <a:moveTo>
                  <a:pt x="2617605" y="0"/>
                </a:moveTo>
                <a:cubicBezTo>
                  <a:pt x="4065757" y="0"/>
                  <a:pt x="5235209" y="1316213"/>
                  <a:pt x="5235209" y="2932396"/>
                </a:cubicBezTo>
                <a:cubicBezTo>
                  <a:pt x="5235209" y="2987492"/>
                  <a:pt x="5235209" y="3048715"/>
                  <a:pt x="5229745" y="3097689"/>
                </a:cubicBezTo>
                <a:lnTo>
                  <a:pt x="5235209" y="3097689"/>
                </a:lnTo>
                <a:lnTo>
                  <a:pt x="5235209" y="4305667"/>
                </a:lnTo>
                <a:lnTo>
                  <a:pt x="5235209" y="4470960"/>
                </a:lnTo>
                <a:lnTo>
                  <a:pt x="5235209" y="4587760"/>
                </a:lnTo>
                <a:lnTo>
                  <a:pt x="5226845" y="4587384"/>
                </a:lnTo>
                <a:cubicBezTo>
                  <a:pt x="5181473" y="4587384"/>
                  <a:pt x="5136099" y="4587384"/>
                  <a:pt x="5090725" y="4591884"/>
                </a:cubicBezTo>
                <a:lnTo>
                  <a:pt x="5090725" y="4587384"/>
                </a:lnTo>
                <a:lnTo>
                  <a:pt x="4095937" y="4587384"/>
                </a:lnTo>
                <a:lnTo>
                  <a:pt x="3959817" y="4587384"/>
                </a:lnTo>
                <a:lnTo>
                  <a:pt x="2426635" y="4587384"/>
                </a:lnTo>
                <a:lnTo>
                  <a:pt x="1295728" y="4587384"/>
                </a:lnTo>
                <a:lnTo>
                  <a:pt x="1295728" y="4587386"/>
                </a:lnTo>
                <a:lnTo>
                  <a:pt x="776797" y="4587386"/>
                </a:lnTo>
                <a:lnTo>
                  <a:pt x="0" y="4587386"/>
                </a:lnTo>
                <a:lnTo>
                  <a:pt x="0" y="4470960"/>
                </a:lnTo>
                <a:lnTo>
                  <a:pt x="0" y="4305667"/>
                </a:lnTo>
                <a:lnTo>
                  <a:pt x="0" y="3097689"/>
                </a:lnTo>
                <a:lnTo>
                  <a:pt x="5463" y="3097689"/>
                </a:lnTo>
                <a:cubicBezTo>
                  <a:pt x="0" y="3042591"/>
                  <a:pt x="0" y="2987491"/>
                  <a:pt x="0" y="2932396"/>
                </a:cubicBezTo>
                <a:cubicBezTo>
                  <a:pt x="0" y="1310086"/>
                  <a:pt x="1169449" y="0"/>
                  <a:pt x="2617605" y="0"/>
                </a:cubicBezTo>
                <a:close/>
              </a:path>
            </a:pathLst>
          </a:custGeom>
          <a:blipFill>
            <a:blip r:embed="rId2"/>
            <a:srcRect/>
            <a:stretch>
              <a:fillRect t="-17968" b="-17968"/>
            </a:stretch>
          </a:blipFill>
        </p:spPr>
        <p:txBody>
          <a:bodyPr wrap="square" lIns="0" tIns="0" rIns="0" bIns="0" rtlCol="0">
            <a:noAutofit/>
          </a:bodyPr>
          <a:lstStyle/>
          <a:p>
            <a:endParaRPr>
              <a:solidFill>
                <a:srgbClr val="459597"/>
              </a:solidFill>
            </a:endParaRPr>
          </a:p>
        </p:txBody>
      </p:sp>
      <p:grpSp>
        <p:nvGrpSpPr>
          <p:cNvPr id="6" name="Group 5">
            <a:extLst>
              <a:ext uri="{FF2B5EF4-FFF2-40B4-BE49-F238E27FC236}">
                <a16:creationId xmlns:a16="http://schemas.microsoft.com/office/drawing/2014/main" id="{BF3050FF-DE70-6D8E-0BE3-29D79B2D1F7C}"/>
              </a:ext>
            </a:extLst>
          </p:cNvPr>
          <p:cNvGrpSpPr/>
          <p:nvPr/>
        </p:nvGrpSpPr>
        <p:grpSpPr>
          <a:xfrm>
            <a:off x="8593508" y="3151801"/>
            <a:ext cx="3253859" cy="554397"/>
            <a:chOff x="1800741" y="6353467"/>
            <a:chExt cx="3253859" cy="554397"/>
          </a:xfrm>
        </p:grpSpPr>
        <p:sp>
          <p:nvSpPr>
            <p:cNvPr id="9" name="object 3">
              <a:extLst>
                <a:ext uri="{FF2B5EF4-FFF2-40B4-BE49-F238E27FC236}">
                  <a16:creationId xmlns:a16="http://schemas.microsoft.com/office/drawing/2014/main" id="{033A16CC-6211-0B43-53CB-C2A59BD1B510}"/>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0" name="Text Placeholder 6">
              <a:extLst>
                <a:ext uri="{FF2B5EF4-FFF2-40B4-BE49-F238E27FC236}">
                  <a16:creationId xmlns:a16="http://schemas.microsoft.com/office/drawing/2014/main" id="{2957F243-4103-A57C-C3BE-15C2D5D2F1B6}"/>
                </a:ext>
              </a:extLst>
            </p:cNvPr>
            <p:cNvSpPr txBox="1">
              <a:spLocks/>
            </p:cNvSpPr>
            <p:nvPr/>
          </p:nvSpPr>
          <p:spPr>
            <a:xfrm>
              <a:off x="1800742" y="6493124"/>
              <a:ext cx="3253858" cy="2585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dirty="0"/>
                <a:t>Photo credit: </a:t>
              </a:r>
              <a:r>
                <a:rPr lang="en-IE" sz="1200" dirty="0" err="1"/>
                <a:t>LoopHead</a:t>
              </a:r>
              <a:r>
                <a:rPr lang="en-IE" sz="1200" dirty="0"/>
                <a:t> </a:t>
              </a:r>
              <a:r>
                <a:rPr lang="en-IE" sz="1200" dirty="0" err="1"/>
                <a:t>Lighthouse.ie</a:t>
              </a:r>
              <a:endParaRPr lang="en-IE" sz="1200" dirty="0"/>
            </a:p>
          </p:txBody>
        </p:sp>
      </p:grpSp>
      <p:sp>
        <p:nvSpPr>
          <p:cNvPr id="14" name="Text Placeholder 3">
            <a:extLst>
              <a:ext uri="{FF2B5EF4-FFF2-40B4-BE49-F238E27FC236}">
                <a16:creationId xmlns:a16="http://schemas.microsoft.com/office/drawing/2014/main" id="{32CAB8F9-5C57-8B22-E95D-9C4E84C979DA}"/>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Core Contents</a:t>
            </a:r>
          </a:p>
          <a:p>
            <a:pPr>
              <a:lnSpc>
                <a:spcPts val="3720"/>
              </a:lnSpc>
            </a:pPr>
            <a:endParaRPr lang="en-US" dirty="0"/>
          </a:p>
        </p:txBody>
      </p:sp>
      <p:cxnSp>
        <p:nvCxnSpPr>
          <p:cNvPr id="15" name="Straight Connector 14">
            <a:extLst>
              <a:ext uri="{FF2B5EF4-FFF2-40B4-BE49-F238E27FC236}">
                <a16:creationId xmlns:a16="http://schemas.microsoft.com/office/drawing/2014/main" id="{A74CD231-1418-EFBC-86B1-EB69F8D6CF1B}"/>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5">
            <a:extLst>
              <a:ext uri="{FF2B5EF4-FFF2-40B4-BE49-F238E27FC236}">
                <a16:creationId xmlns:a16="http://schemas.microsoft.com/office/drawing/2014/main" id="{D3663D18-9226-6441-BC6E-268A2C2D0B0E}"/>
              </a:ext>
            </a:extLst>
          </p:cNvPr>
          <p:cNvSpPr txBox="1">
            <a:spLocks/>
          </p:cNvSpPr>
          <p:nvPr/>
        </p:nvSpPr>
        <p:spPr>
          <a:xfrm>
            <a:off x="629645" y="1789715"/>
            <a:ext cx="3902014"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Natural Ventilation Techniques</a:t>
            </a:r>
          </a:p>
          <a:p>
            <a:pPr>
              <a:lnSpc>
                <a:spcPts val="2900"/>
              </a:lnSpc>
            </a:pPr>
            <a:endParaRPr lang="en-US" dirty="0"/>
          </a:p>
          <a:p>
            <a:pPr>
              <a:lnSpc>
                <a:spcPts val="2900"/>
              </a:lnSpc>
            </a:pPr>
            <a:endParaRPr lang="en-US" dirty="0"/>
          </a:p>
        </p:txBody>
      </p:sp>
      <p:sp>
        <p:nvSpPr>
          <p:cNvPr id="17" name="Text Placeholder 4">
            <a:extLst>
              <a:ext uri="{FF2B5EF4-FFF2-40B4-BE49-F238E27FC236}">
                <a16:creationId xmlns:a16="http://schemas.microsoft.com/office/drawing/2014/main" id="{B6D1667B-5F12-D8CC-17A9-3BA503733581}"/>
              </a:ext>
            </a:extLst>
          </p:cNvPr>
          <p:cNvSpPr txBox="1">
            <a:spLocks/>
          </p:cNvSpPr>
          <p:nvPr/>
        </p:nvSpPr>
        <p:spPr>
          <a:xfrm>
            <a:off x="629645" y="2994476"/>
            <a:ext cx="4521879" cy="3657600"/>
          </a:xfrm>
          <a:prstGeom prst="rect">
            <a:avLst/>
          </a:prstGeom>
        </p:spPr>
        <p:txBody>
          <a:bodyPr numCol="1" spcCol="324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Learn practical strategies to promote natural airflow, including the use of cross-ventilation designs, operable windows, and open-air spaces that encourage passive cooling. These solutions reduce reliance on mechanical systems, lower energy costs, and create a healthier, more comfortable environment for guests.</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p:txBody>
      </p:sp>
      <p:sp>
        <p:nvSpPr>
          <p:cNvPr id="18" name="Slide Number Placeholder 5">
            <a:extLst>
              <a:ext uri="{FF2B5EF4-FFF2-40B4-BE49-F238E27FC236}">
                <a16:creationId xmlns:a16="http://schemas.microsoft.com/office/drawing/2014/main" id="{92C026FB-736B-8856-EF8A-A03DD3EE46B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22</a:t>
            </a:fld>
            <a:endParaRPr lang="fr-CA" sz="1200" dirty="0"/>
          </a:p>
        </p:txBody>
      </p:sp>
      <p:pic>
        <p:nvPicPr>
          <p:cNvPr id="2" name="Picture 1">
            <a:extLst>
              <a:ext uri="{FF2B5EF4-FFF2-40B4-BE49-F238E27FC236}">
                <a16:creationId xmlns:a16="http://schemas.microsoft.com/office/drawing/2014/main" id="{84925013-A529-57DD-355F-CA25D0F158C4}"/>
              </a:ext>
            </a:extLst>
          </p:cNvPr>
          <p:cNvPicPr>
            <a:picLocks noChangeAspect="1"/>
          </p:cNvPicPr>
          <p:nvPr/>
        </p:nvPicPr>
        <p:blipFill>
          <a:blip r:embed="rId3">
            <a:biLevel thresh="50000"/>
            <a:alphaModFix amt="58000"/>
            <a:extLst>
              <a:ext uri="{28A0092B-C50C-407E-A947-70E740481C1C}">
                <a14:useLocalDpi xmlns:a14="http://schemas.microsoft.com/office/drawing/2010/main" val="0"/>
              </a:ext>
            </a:extLst>
          </a:blip>
          <a:srcRect l="53155" t="-1" r="5047" b="49903"/>
          <a:stretch/>
        </p:blipFill>
        <p:spPr>
          <a:xfrm>
            <a:off x="4925727" y="4548720"/>
            <a:ext cx="3580276" cy="2659133"/>
          </a:xfrm>
          <a:prstGeom prst="rect">
            <a:avLst/>
          </a:prstGeom>
        </p:spPr>
      </p:pic>
    </p:spTree>
    <p:extLst>
      <p:ext uri="{BB962C8B-B14F-4D97-AF65-F5344CB8AC3E}">
        <p14:creationId xmlns:p14="http://schemas.microsoft.com/office/powerpoint/2010/main" val="1297564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DAA0A-06C3-5580-277A-D0719F1E01BE}"/>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327E8195-E86E-D763-165B-E4935D083A6E}"/>
              </a:ext>
            </a:extLst>
          </p:cNvPr>
          <p:cNvSpPr>
            <a:spLocks noGrp="1"/>
          </p:cNvSpPr>
          <p:nvPr>
            <p:ph type="body" sz="quarter" idx="65"/>
          </p:nvPr>
        </p:nvSpPr>
        <p:spPr>
          <a:solidFill>
            <a:srgbClr val="EC7C69"/>
          </a:solidFill>
        </p:spPr>
        <p:txBody>
          <a:bodyPr lIns="91440" tIns="45720" rIns="91440" bIns="45720" anchor="ctr">
            <a:noAutofit/>
          </a:bodyPr>
          <a:lstStyle/>
          <a:p>
            <a:pPr algn="ctr"/>
            <a:r>
              <a:rPr lang="en-GB" sz="1200" dirty="0">
                <a:latin typeface="Calibri"/>
                <a:ea typeface="Calibri"/>
                <a:cs typeface="Calibri"/>
              </a:rPr>
              <a:t>Photo Credit: </a:t>
            </a:r>
            <a:r>
              <a:rPr lang="en-GB" sz="1200" dirty="0" err="1">
                <a:latin typeface="Calibri"/>
                <a:ea typeface="Calibri"/>
                <a:cs typeface="Calibri"/>
              </a:rPr>
              <a:t>Daunia</a:t>
            </a:r>
            <a:r>
              <a:rPr lang="en-GB" sz="1200" dirty="0">
                <a:latin typeface="Calibri"/>
                <a:ea typeface="Calibri"/>
                <a:cs typeface="Calibri"/>
              </a:rPr>
              <a:t> </a:t>
            </a:r>
            <a:r>
              <a:rPr lang="en-GB" sz="1200" dirty="0" err="1">
                <a:latin typeface="Calibri"/>
                <a:ea typeface="Calibri"/>
                <a:cs typeface="Calibri"/>
              </a:rPr>
              <a:t>Avventura</a:t>
            </a:r>
            <a:r>
              <a:rPr lang="en-GB" sz="1200" dirty="0">
                <a:latin typeface="Calibri"/>
                <a:ea typeface="Calibri"/>
                <a:cs typeface="Calibri"/>
              </a:rPr>
              <a:t>, </a:t>
            </a:r>
            <a:r>
              <a:rPr lang="en-GB" sz="1200" dirty="0" err="1">
                <a:latin typeface="Calibri"/>
                <a:ea typeface="Calibri"/>
                <a:cs typeface="Calibri"/>
              </a:rPr>
              <a:t>Biccari</a:t>
            </a:r>
            <a:endParaRPr lang="it-IT" sz="1200" dirty="0" err="1"/>
          </a:p>
        </p:txBody>
      </p:sp>
      <p:pic>
        <p:nvPicPr>
          <p:cNvPr id="13" name="Segnaposto immagine 12" descr="Immagine che contiene aria aperta, giungla, pianta, albero&#10;&#10;Il contenuto generato dall&amp;#39;IA potrebbe non essere corretto.">
            <a:extLst>
              <a:ext uri="{FF2B5EF4-FFF2-40B4-BE49-F238E27FC236}">
                <a16:creationId xmlns:a16="http://schemas.microsoft.com/office/drawing/2014/main" id="{3D88A219-0193-C5B0-A109-E7BB07F3C508}"/>
              </a:ext>
            </a:extLst>
          </p:cNvPr>
          <p:cNvPicPr>
            <a:picLocks noGrp="1" noChangeAspect="1"/>
          </p:cNvPicPr>
          <p:nvPr>
            <p:ph type="pic" sz="quarter" idx="13"/>
          </p:nvPr>
        </p:nvPicPr>
        <p:blipFill>
          <a:blip r:embed="rId2"/>
          <a:srcRect l="14996" r="14996"/>
          <a:stretch>
            <a:fillRect/>
          </a:stretch>
        </p:blipFill>
        <p:spPr>
          <a:xfrm>
            <a:off x="6966760" y="2884487"/>
            <a:ext cx="3896842" cy="3973513"/>
          </a:xfrm>
        </p:spPr>
      </p:pic>
      <p:sp>
        <p:nvSpPr>
          <p:cNvPr id="7" name="Text Placeholder 3">
            <a:extLst>
              <a:ext uri="{FF2B5EF4-FFF2-40B4-BE49-F238E27FC236}">
                <a16:creationId xmlns:a16="http://schemas.microsoft.com/office/drawing/2014/main" id="{03302C74-2933-7321-FF11-109F5C7C88FA}"/>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Core Contents</a:t>
            </a:r>
          </a:p>
          <a:p>
            <a:pPr>
              <a:lnSpc>
                <a:spcPts val="3720"/>
              </a:lnSpc>
            </a:pPr>
            <a:endParaRPr lang="en-US" dirty="0"/>
          </a:p>
        </p:txBody>
      </p:sp>
      <p:cxnSp>
        <p:nvCxnSpPr>
          <p:cNvPr id="9" name="Straight Connector 8">
            <a:extLst>
              <a:ext uri="{FF2B5EF4-FFF2-40B4-BE49-F238E27FC236}">
                <a16:creationId xmlns:a16="http://schemas.microsoft.com/office/drawing/2014/main" id="{F8371B8C-633C-1651-45DE-C2AD9A92EFAC}"/>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5">
            <a:extLst>
              <a:ext uri="{FF2B5EF4-FFF2-40B4-BE49-F238E27FC236}">
                <a16:creationId xmlns:a16="http://schemas.microsoft.com/office/drawing/2014/main" id="{D8162DC3-6B2A-EB4F-1014-BFDC440A67B5}"/>
              </a:ext>
            </a:extLst>
          </p:cNvPr>
          <p:cNvSpPr txBox="1">
            <a:spLocks/>
          </p:cNvSpPr>
          <p:nvPr/>
        </p:nvSpPr>
        <p:spPr>
          <a:xfrm>
            <a:off x="629646" y="1622146"/>
            <a:ext cx="3699468"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Green Integration Features</a:t>
            </a:r>
          </a:p>
          <a:p>
            <a:pPr>
              <a:lnSpc>
                <a:spcPts val="2900"/>
              </a:lnSpc>
            </a:pPr>
            <a:endParaRPr lang="en-US" dirty="0"/>
          </a:p>
        </p:txBody>
      </p:sp>
      <p:sp>
        <p:nvSpPr>
          <p:cNvPr id="11" name="Text Placeholder 4">
            <a:extLst>
              <a:ext uri="{FF2B5EF4-FFF2-40B4-BE49-F238E27FC236}">
                <a16:creationId xmlns:a16="http://schemas.microsoft.com/office/drawing/2014/main" id="{F91DD1CC-60CD-B95C-7C5F-15B154004383}"/>
              </a:ext>
            </a:extLst>
          </p:cNvPr>
          <p:cNvSpPr txBox="1">
            <a:spLocks/>
          </p:cNvSpPr>
          <p:nvPr/>
        </p:nvSpPr>
        <p:spPr>
          <a:xfrm>
            <a:off x="655242" y="2641879"/>
            <a:ext cx="4974593"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Incorporate elements such as green roofs, shaded terraces, and living walls to naturally regulate temperature while enriching both the biodiversity of the site and the guest experience. These features not only improve thermal comfort but also create visually appealing spaces that connect visitors with the surrounding environment.</a:t>
            </a:r>
          </a:p>
          <a:p>
            <a:pPr indent="0">
              <a:lnSpc>
                <a:spcPts val="2240"/>
              </a:lnSpc>
              <a:buClr>
                <a:srgbClr val="459597"/>
              </a:buClr>
            </a:pPr>
            <a:endParaRPr lang="en-GB" sz="2200" dirty="0">
              <a:solidFill>
                <a:srgbClr val="414141"/>
              </a:solidFill>
            </a:endParaRPr>
          </a:p>
        </p:txBody>
      </p:sp>
      <p:pic>
        <p:nvPicPr>
          <p:cNvPr id="12" name="Picture 11">
            <a:extLst>
              <a:ext uri="{FF2B5EF4-FFF2-40B4-BE49-F238E27FC236}">
                <a16:creationId xmlns:a16="http://schemas.microsoft.com/office/drawing/2014/main" id="{B7FEE6B0-5A86-75D1-89DA-9FC48254663C}"/>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461740" y="5067680"/>
            <a:ext cx="3580276" cy="2659133"/>
          </a:xfrm>
          <a:prstGeom prst="rect">
            <a:avLst/>
          </a:prstGeom>
        </p:spPr>
      </p:pic>
      <p:sp>
        <p:nvSpPr>
          <p:cNvPr id="20" name="Slide Number Placeholder 5">
            <a:extLst>
              <a:ext uri="{FF2B5EF4-FFF2-40B4-BE49-F238E27FC236}">
                <a16:creationId xmlns:a16="http://schemas.microsoft.com/office/drawing/2014/main" id="{F0A8B3D9-308F-764F-32EE-5486CC098CDC}"/>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23</a:t>
            </a:fld>
            <a:endParaRPr lang="fr-CA" sz="1200" dirty="0"/>
          </a:p>
        </p:txBody>
      </p:sp>
    </p:spTree>
    <p:extLst>
      <p:ext uri="{BB962C8B-B14F-4D97-AF65-F5344CB8AC3E}">
        <p14:creationId xmlns:p14="http://schemas.microsoft.com/office/powerpoint/2010/main" val="1996737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2E121327-7EFA-8C5C-967F-192EE47FFECB}"/>
              </a:ext>
            </a:extLst>
          </p:cNvPr>
          <p:cNvPicPr>
            <a:picLocks noGrp="1" noChangeAspect="1"/>
          </p:cNvPicPr>
          <p:nvPr>
            <p:ph type="pic" sz="quarter" idx="73"/>
          </p:nvPr>
        </p:nvPicPr>
        <p:blipFill rotWithShape="1">
          <a:blip r:embed="rId2"/>
          <a:srcRect l="90" t="47591" r="-90" b="8909"/>
          <a:stretch/>
        </p:blipFill>
        <p:spPr>
          <a:xfrm>
            <a:off x="-1" y="-1"/>
            <a:ext cx="11526983" cy="3342069"/>
          </a:xfrm>
        </p:spPr>
      </p:pic>
      <p:sp>
        <p:nvSpPr>
          <p:cNvPr id="3" name="Text Placeholder 2">
            <a:extLst>
              <a:ext uri="{FF2B5EF4-FFF2-40B4-BE49-F238E27FC236}">
                <a16:creationId xmlns:a16="http://schemas.microsoft.com/office/drawing/2014/main" id="{E6926BD0-3CED-C3F4-FD48-44D96088E87B}"/>
              </a:ext>
            </a:extLst>
          </p:cNvPr>
          <p:cNvSpPr>
            <a:spLocks noGrp="1"/>
          </p:cNvSpPr>
          <p:nvPr>
            <p:ph type="body" sz="quarter" idx="42"/>
          </p:nvPr>
        </p:nvSpPr>
        <p:spPr/>
        <p:txBody>
          <a:bodyPr/>
          <a:lstStyle/>
          <a:p>
            <a:r>
              <a:rPr lang="en-GB"/>
              <a:t>ICELAND</a:t>
            </a:r>
          </a:p>
        </p:txBody>
      </p:sp>
      <p:pic>
        <p:nvPicPr>
          <p:cNvPr id="15" name="Picture Placeholder 14">
            <a:extLst>
              <a:ext uri="{FF2B5EF4-FFF2-40B4-BE49-F238E27FC236}">
                <a16:creationId xmlns:a16="http://schemas.microsoft.com/office/drawing/2014/main" id="{C2C2F37A-55C8-FA09-618F-4B78A6F94A65}"/>
              </a:ext>
            </a:extLst>
          </p:cNvPr>
          <p:cNvPicPr>
            <a:picLocks noGrp="1" noChangeAspect="1"/>
          </p:cNvPicPr>
          <p:nvPr>
            <p:ph type="pic" sz="quarter" idx="75"/>
          </p:nvPr>
        </p:nvPicPr>
        <p:blipFill>
          <a:blip r:embed="rId3"/>
          <a:srcRect t="5944" b="5944"/>
          <a:stretch>
            <a:fillRect/>
          </a:stretch>
        </p:blipFill>
        <p:spPr/>
      </p:pic>
      <p:pic>
        <p:nvPicPr>
          <p:cNvPr id="12" name="Picture Placeholder 11">
            <a:extLst>
              <a:ext uri="{FF2B5EF4-FFF2-40B4-BE49-F238E27FC236}">
                <a16:creationId xmlns:a16="http://schemas.microsoft.com/office/drawing/2014/main" id="{D24EE2C6-E54C-8D44-A6AD-E73021918ABD}"/>
              </a:ext>
            </a:extLst>
          </p:cNvPr>
          <p:cNvPicPr>
            <a:picLocks noGrp="1" noChangeAspect="1"/>
          </p:cNvPicPr>
          <p:nvPr>
            <p:ph type="pic" sz="quarter" idx="76"/>
          </p:nvPr>
        </p:nvPicPr>
        <p:blipFill>
          <a:blip r:embed="rId4"/>
          <a:srcRect t="5944" b="5944"/>
          <a:stretch/>
        </p:blipFill>
        <p:spPr/>
      </p:pic>
      <p:sp>
        <p:nvSpPr>
          <p:cNvPr id="7" name="Text Placeholder 6">
            <a:extLst>
              <a:ext uri="{FF2B5EF4-FFF2-40B4-BE49-F238E27FC236}">
                <a16:creationId xmlns:a16="http://schemas.microsoft.com/office/drawing/2014/main" id="{6FB72012-33D0-4BF5-F477-28D15015A8EC}"/>
              </a:ext>
            </a:extLst>
          </p:cNvPr>
          <p:cNvSpPr>
            <a:spLocks noGrp="1"/>
          </p:cNvSpPr>
          <p:nvPr>
            <p:ph type="body" sz="quarter" idx="65"/>
          </p:nvPr>
        </p:nvSpPr>
        <p:spPr/>
        <p:txBody>
          <a:bodyPr/>
          <a:lstStyle/>
          <a:p>
            <a:r>
              <a:rPr lang="en-GB"/>
              <a:t>Photo Credit: </a:t>
            </a:r>
            <a:r>
              <a:rPr lang="en-GB" dirty="0"/>
              <a:t>Panoramic Glass Lodge, Iceland</a:t>
            </a:r>
            <a:endParaRPr lang="en-GB"/>
          </a:p>
        </p:txBody>
      </p:sp>
      <p:pic>
        <p:nvPicPr>
          <p:cNvPr id="8" name="Picture 7">
            <a:extLst>
              <a:ext uri="{FF2B5EF4-FFF2-40B4-BE49-F238E27FC236}">
                <a16:creationId xmlns:a16="http://schemas.microsoft.com/office/drawing/2014/main" id="{B34DB9E3-14D9-2CE3-313E-99FC5AEE00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6982" y="2944487"/>
            <a:ext cx="665018" cy="399010"/>
          </a:xfrm>
          <a:prstGeom prst="rect">
            <a:avLst/>
          </a:prstGeom>
        </p:spPr>
      </p:pic>
      <p:sp>
        <p:nvSpPr>
          <p:cNvPr id="2" name="Slide Number Placeholder 5">
            <a:extLst>
              <a:ext uri="{FF2B5EF4-FFF2-40B4-BE49-F238E27FC236}">
                <a16:creationId xmlns:a16="http://schemas.microsoft.com/office/drawing/2014/main" id="{9AD483C9-62FD-080B-AC65-4ABD44B5E43D}"/>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24</a:t>
            </a:fld>
            <a:endParaRPr lang="fr-CA" sz="1200" dirty="0"/>
          </a:p>
        </p:txBody>
      </p:sp>
    </p:spTree>
    <p:extLst>
      <p:ext uri="{BB962C8B-B14F-4D97-AF65-F5344CB8AC3E}">
        <p14:creationId xmlns:p14="http://schemas.microsoft.com/office/powerpoint/2010/main" val="2575150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B73A6-58D3-9916-20E2-8D9C9196013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16E7E81-5263-E479-9632-539648C83B6C}"/>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71E782DA-CCC2-A430-4E6C-A78487108B3B}"/>
              </a:ext>
            </a:extLst>
          </p:cNvPr>
          <p:cNvSpPr>
            <a:spLocks noGrp="1"/>
          </p:cNvSpPr>
          <p:nvPr>
            <p:ph type="body" sz="quarter" idx="19"/>
          </p:nvPr>
        </p:nvSpPr>
        <p:spPr>
          <a:xfrm>
            <a:off x="423358" y="941779"/>
            <a:ext cx="1197303" cy="385564"/>
          </a:xfrm>
        </p:spPr>
        <p:txBody>
          <a:bodyPr/>
          <a:lstStyle/>
          <a:p>
            <a:r>
              <a:rPr lang="en-US" dirty="0"/>
              <a:t>03</a:t>
            </a:r>
          </a:p>
        </p:txBody>
      </p:sp>
      <p:sp>
        <p:nvSpPr>
          <p:cNvPr id="7" name="Text Placeholder 6">
            <a:extLst>
              <a:ext uri="{FF2B5EF4-FFF2-40B4-BE49-F238E27FC236}">
                <a16:creationId xmlns:a16="http://schemas.microsoft.com/office/drawing/2014/main" id="{995CFE65-FEC2-7DC9-4433-98A2FB5D7D10}"/>
              </a:ext>
            </a:extLst>
          </p:cNvPr>
          <p:cNvSpPr>
            <a:spLocks noGrp="1"/>
          </p:cNvSpPr>
          <p:nvPr>
            <p:ph type="body" sz="quarter" idx="16"/>
          </p:nvPr>
        </p:nvSpPr>
        <p:spPr>
          <a:xfrm>
            <a:off x="5150192" y="845319"/>
            <a:ext cx="5015784" cy="803654"/>
          </a:xfrm>
          <a:prstGeom prst="rect">
            <a:avLst/>
          </a:prstGeom>
        </p:spPr>
        <p:txBody>
          <a:bodyPr/>
          <a:lstStyle/>
          <a:p>
            <a:pPr>
              <a:lnSpc>
                <a:spcPts val="2960"/>
              </a:lnSpc>
            </a:pPr>
            <a:r>
              <a:rPr lang="en-GB" dirty="0"/>
              <a:t>Creating Flexible and Multi-Functional Spaces</a:t>
            </a:r>
          </a:p>
          <a:p>
            <a:pPr>
              <a:lnSpc>
                <a:spcPts val="2960"/>
              </a:lnSpc>
            </a:pPr>
            <a:endParaRPr lang="en-GB" sz="2800" dirty="0"/>
          </a:p>
        </p:txBody>
      </p:sp>
      <p:sp>
        <p:nvSpPr>
          <p:cNvPr id="4" name="Text Placeholder 3">
            <a:extLst>
              <a:ext uri="{FF2B5EF4-FFF2-40B4-BE49-F238E27FC236}">
                <a16:creationId xmlns:a16="http://schemas.microsoft.com/office/drawing/2014/main" id="{2D914298-D48E-E975-9D37-C955DC5CFF68}"/>
              </a:ext>
            </a:extLst>
          </p:cNvPr>
          <p:cNvSpPr>
            <a:spLocks noGrp="1"/>
          </p:cNvSpPr>
          <p:nvPr>
            <p:ph type="body" sz="quarter" idx="21"/>
          </p:nvPr>
        </p:nvSpPr>
        <p:spPr>
          <a:xfrm>
            <a:off x="5150192" y="2129311"/>
            <a:ext cx="5922502" cy="4325682"/>
          </a:xfrm>
          <a:prstGeom prst="rect">
            <a:avLst/>
          </a:prstGeom>
        </p:spPr>
        <p:txBody>
          <a:bodyPr lIns="91440" tIns="45720" rIns="91440" bIns="45720" anchor="t"/>
          <a:lstStyle/>
          <a:p>
            <a:pPr>
              <a:lnSpc>
                <a:spcPts val="2340"/>
              </a:lnSpc>
            </a:pPr>
            <a:r>
              <a:rPr lang="en-GB" b="0" i="0" dirty="0">
                <a:effectLst/>
                <a:latin typeface="Calibri"/>
                <a:ea typeface="Calibri"/>
                <a:cs typeface="Calibri"/>
              </a:rPr>
              <a:t>Creating Flexible and Multi-Functional Spaces means designing accommodation that can adapt to changing needs over time. In rural and alternative tourism contexts, this approach allows buildings to serve multiple purposes - such as transforming a dining area into a workshop space or a guest room into a co-working nook. </a:t>
            </a:r>
            <a:endParaRPr lang="en-US" sz="2200" dirty="0"/>
          </a:p>
        </p:txBody>
      </p:sp>
      <p:sp>
        <p:nvSpPr>
          <p:cNvPr id="11" name="Slide Number Placeholder 5">
            <a:extLst>
              <a:ext uri="{FF2B5EF4-FFF2-40B4-BE49-F238E27FC236}">
                <a16:creationId xmlns:a16="http://schemas.microsoft.com/office/drawing/2014/main" id="{195C58D2-19EA-AB9C-25A8-099F7AC36EF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25</a:t>
            </a:fld>
            <a:endParaRPr lang="fr-CA" sz="1200" dirty="0"/>
          </a:p>
        </p:txBody>
      </p:sp>
      <p:sp>
        <p:nvSpPr>
          <p:cNvPr id="2" name="Freeform 1">
            <a:extLst>
              <a:ext uri="{FF2B5EF4-FFF2-40B4-BE49-F238E27FC236}">
                <a16:creationId xmlns:a16="http://schemas.microsoft.com/office/drawing/2014/main" id="{5E3C7772-0607-4591-94B1-E4178907390D}"/>
              </a:ext>
            </a:extLst>
          </p:cNvPr>
          <p:cNvSpPr/>
          <p:nvPr/>
        </p:nvSpPr>
        <p:spPr>
          <a:xfrm rot="5400000">
            <a:off x="546217" y="2579412"/>
            <a:ext cx="3640930" cy="4733365"/>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2"/>
            <a:srcRect/>
            <a:stretch>
              <a:fillRect l="-12365" r="-12365"/>
            </a:stretch>
          </a:blipFill>
        </p:spPr>
        <p:txBody>
          <a:bodyPr wrap="square" lIns="0" tIns="0" rIns="0" bIns="0" rtlCol="0">
            <a:noAutofit/>
          </a:bodyPr>
          <a:lstStyle/>
          <a:p>
            <a:endParaRPr dirty="0">
              <a:solidFill>
                <a:srgbClr val="459597"/>
              </a:solidFill>
            </a:endParaRPr>
          </a:p>
        </p:txBody>
      </p:sp>
      <p:grpSp>
        <p:nvGrpSpPr>
          <p:cNvPr id="8" name="Group 7">
            <a:extLst>
              <a:ext uri="{FF2B5EF4-FFF2-40B4-BE49-F238E27FC236}">
                <a16:creationId xmlns:a16="http://schemas.microsoft.com/office/drawing/2014/main" id="{5B69C2CC-C5ED-8CCF-E508-31C3860BA5E9}"/>
              </a:ext>
            </a:extLst>
          </p:cNvPr>
          <p:cNvGrpSpPr/>
          <p:nvPr/>
        </p:nvGrpSpPr>
        <p:grpSpPr>
          <a:xfrm>
            <a:off x="2705066" y="3478443"/>
            <a:ext cx="2028299" cy="554397"/>
            <a:chOff x="1800741" y="6353467"/>
            <a:chExt cx="3253859" cy="554397"/>
          </a:xfrm>
        </p:grpSpPr>
        <p:sp>
          <p:nvSpPr>
            <p:cNvPr id="9" name="object 3">
              <a:extLst>
                <a:ext uri="{FF2B5EF4-FFF2-40B4-BE49-F238E27FC236}">
                  <a16:creationId xmlns:a16="http://schemas.microsoft.com/office/drawing/2014/main" id="{154B3A89-C192-588E-3F29-CD82304C7FFD}"/>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0" name="Text Placeholder 6">
              <a:extLst>
                <a:ext uri="{FF2B5EF4-FFF2-40B4-BE49-F238E27FC236}">
                  <a16:creationId xmlns:a16="http://schemas.microsoft.com/office/drawing/2014/main" id="{8C61DEB9-D1A2-827D-F15F-D1B0FB387EC9}"/>
                </a:ext>
              </a:extLst>
            </p:cNvPr>
            <p:cNvSpPr txBox="1">
              <a:spLocks/>
            </p:cNvSpPr>
            <p:nvPr/>
          </p:nvSpPr>
          <p:spPr>
            <a:xfrm>
              <a:off x="1800743" y="6493124"/>
              <a:ext cx="3253857" cy="2585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sl-SI" sz="1200" dirty="0"/>
                <a:t>Photo Crdit: Hiddensee</a:t>
              </a:r>
              <a:endParaRPr lang="en-IE" sz="1200" dirty="0"/>
            </a:p>
          </p:txBody>
        </p:sp>
      </p:grpSp>
      <p:pic>
        <p:nvPicPr>
          <p:cNvPr id="12" name="Picture 11">
            <a:extLst>
              <a:ext uri="{FF2B5EF4-FFF2-40B4-BE49-F238E27FC236}">
                <a16:creationId xmlns:a16="http://schemas.microsoft.com/office/drawing/2014/main" id="{1C6444DA-2564-6DAF-55CC-9DF324BF7E0D}"/>
              </a:ext>
            </a:extLst>
          </p:cNvPr>
          <p:cNvPicPr>
            <a:picLocks noChangeAspect="1"/>
          </p:cNvPicPr>
          <p:nvPr/>
        </p:nvPicPr>
        <p:blipFill>
          <a:blip r:embed="rId3">
            <a:biLevel thresh="50000"/>
            <a:alphaModFix amt="58000"/>
            <a:extLst>
              <a:ext uri="{28A0092B-C50C-407E-A947-70E740481C1C}">
                <a14:useLocalDpi xmlns:a14="http://schemas.microsoft.com/office/drawing/2010/main" val="0"/>
              </a:ext>
            </a:extLst>
          </a:blip>
          <a:srcRect l="53155" t="-1" r="5047" b="49903"/>
          <a:stretch/>
        </p:blipFill>
        <p:spPr>
          <a:xfrm>
            <a:off x="-1187837" y="4437021"/>
            <a:ext cx="3580276" cy="2659133"/>
          </a:xfrm>
          <a:prstGeom prst="rect">
            <a:avLst/>
          </a:prstGeom>
        </p:spPr>
      </p:pic>
    </p:spTree>
    <p:extLst>
      <p:ext uri="{BB962C8B-B14F-4D97-AF65-F5344CB8AC3E}">
        <p14:creationId xmlns:p14="http://schemas.microsoft.com/office/powerpoint/2010/main" val="3877288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D9642-D828-103E-06E2-574D1FB3733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237BDD7E-11B7-46F8-17EE-B0A9B7FD0FAA}"/>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9410B28C-8E12-285C-BC09-1723BC30D53B}"/>
              </a:ext>
            </a:extLst>
          </p:cNvPr>
          <p:cNvSpPr>
            <a:spLocks noGrp="1"/>
          </p:cNvSpPr>
          <p:nvPr>
            <p:ph type="body" sz="quarter" idx="19"/>
          </p:nvPr>
        </p:nvSpPr>
        <p:spPr>
          <a:xfrm>
            <a:off x="423358" y="941779"/>
            <a:ext cx="1197303" cy="385564"/>
          </a:xfrm>
        </p:spPr>
        <p:txBody>
          <a:bodyPr/>
          <a:lstStyle/>
          <a:p>
            <a:r>
              <a:rPr lang="en-US" dirty="0"/>
              <a:t>03</a:t>
            </a:r>
          </a:p>
        </p:txBody>
      </p:sp>
      <p:sp>
        <p:nvSpPr>
          <p:cNvPr id="7" name="Text Placeholder 6">
            <a:extLst>
              <a:ext uri="{FF2B5EF4-FFF2-40B4-BE49-F238E27FC236}">
                <a16:creationId xmlns:a16="http://schemas.microsoft.com/office/drawing/2014/main" id="{0D7EEFBA-55DD-29A4-35FD-AB2559021420}"/>
              </a:ext>
            </a:extLst>
          </p:cNvPr>
          <p:cNvSpPr>
            <a:spLocks noGrp="1"/>
          </p:cNvSpPr>
          <p:nvPr>
            <p:ph type="body" sz="quarter" idx="16"/>
          </p:nvPr>
        </p:nvSpPr>
        <p:spPr>
          <a:xfrm>
            <a:off x="4350094" y="888557"/>
            <a:ext cx="4889155" cy="803654"/>
          </a:xfrm>
          <a:prstGeom prst="rect">
            <a:avLst/>
          </a:prstGeom>
        </p:spPr>
        <p:txBody>
          <a:bodyPr/>
          <a:lstStyle/>
          <a:p>
            <a:pPr>
              <a:lnSpc>
                <a:spcPts val="2960"/>
              </a:lnSpc>
            </a:pPr>
            <a:r>
              <a:rPr lang="en-GB" dirty="0"/>
              <a:t>Creating Flexible and Multi-Functional Spaces</a:t>
            </a:r>
          </a:p>
          <a:p>
            <a:pPr>
              <a:lnSpc>
                <a:spcPts val="2960"/>
              </a:lnSpc>
            </a:pPr>
            <a:endParaRPr lang="en-GB" sz="2800" dirty="0"/>
          </a:p>
        </p:txBody>
      </p:sp>
      <p:sp>
        <p:nvSpPr>
          <p:cNvPr id="4" name="Text Placeholder 3">
            <a:extLst>
              <a:ext uri="{FF2B5EF4-FFF2-40B4-BE49-F238E27FC236}">
                <a16:creationId xmlns:a16="http://schemas.microsoft.com/office/drawing/2014/main" id="{EB50D802-6C03-647F-5B24-93EB5F9121C3}"/>
              </a:ext>
            </a:extLst>
          </p:cNvPr>
          <p:cNvSpPr>
            <a:spLocks noGrp="1"/>
          </p:cNvSpPr>
          <p:nvPr>
            <p:ph type="body" sz="quarter" idx="21"/>
          </p:nvPr>
        </p:nvSpPr>
        <p:spPr>
          <a:xfrm>
            <a:off x="4350095" y="2191887"/>
            <a:ext cx="6625176" cy="4325682"/>
          </a:xfrm>
          <a:prstGeom prst="rect">
            <a:avLst/>
          </a:prstGeom>
        </p:spPr>
        <p:txBody>
          <a:bodyPr lIns="91440" tIns="45720" rIns="91440" bIns="45720" anchor="t"/>
          <a:lstStyle/>
          <a:p>
            <a:pPr>
              <a:lnSpc>
                <a:spcPts val="2340"/>
              </a:lnSpc>
            </a:pPr>
            <a:r>
              <a:rPr lang="en-GB" b="0" i="0" dirty="0">
                <a:effectLst/>
                <a:latin typeface="Calibri"/>
                <a:ea typeface="Calibri"/>
                <a:cs typeface="Calibri"/>
              </a:rPr>
              <a:t>By designing rooms that are modular, reconfigurable, or open to different uses, small-scale tourism businesses can optimize space, reduce operational costs, and extend the usability of their property across seasons. </a:t>
            </a:r>
          </a:p>
          <a:p>
            <a:pPr>
              <a:lnSpc>
                <a:spcPts val="2340"/>
              </a:lnSpc>
            </a:pPr>
            <a:endParaRPr lang="en-GB" dirty="0">
              <a:latin typeface="Calibri"/>
              <a:ea typeface="Calibri"/>
              <a:cs typeface="Calibri"/>
            </a:endParaRPr>
          </a:p>
          <a:p>
            <a:pPr>
              <a:lnSpc>
                <a:spcPts val="2340"/>
              </a:lnSpc>
            </a:pPr>
            <a:r>
              <a:rPr lang="en-GB" b="0" i="0" dirty="0">
                <a:effectLst/>
                <a:latin typeface="Calibri"/>
                <a:ea typeface="Calibri"/>
                <a:cs typeface="Calibri"/>
              </a:rPr>
              <a:t>This flexibility also supports resilience, allowing owners to pivot their services in response to market changes, guest expectations, or community needs. For guests, multi-functional spaces create richer, more engaging experiences, fostering interaction and connection in settings that feel both personal and versatile.</a:t>
            </a:r>
          </a:p>
          <a:p>
            <a:pPr>
              <a:lnSpc>
                <a:spcPts val="2340"/>
              </a:lnSpc>
            </a:pPr>
            <a:endParaRPr lang="en-US" sz="2200" dirty="0"/>
          </a:p>
        </p:txBody>
      </p:sp>
      <p:sp>
        <p:nvSpPr>
          <p:cNvPr id="11" name="Slide Number Placeholder 5">
            <a:extLst>
              <a:ext uri="{FF2B5EF4-FFF2-40B4-BE49-F238E27FC236}">
                <a16:creationId xmlns:a16="http://schemas.microsoft.com/office/drawing/2014/main" id="{17845AAB-B1FD-42E0-7B0E-55B45FE85D2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26</a:t>
            </a:fld>
            <a:endParaRPr lang="fr-CA" sz="1200" dirty="0"/>
          </a:p>
        </p:txBody>
      </p:sp>
      <p:pic>
        <p:nvPicPr>
          <p:cNvPr id="3" name="Picture 2">
            <a:extLst>
              <a:ext uri="{FF2B5EF4-FFF2-40B4-BE49-F238E27FC236}">
                <a16:creationId xmlns:a16="http://schemas.microsoft.com/office/drawing/2014/main" id="{077823D1-0C4F-11FC-1FEC-1190B0E642D8}"/>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300376" y="4586654"/>
            <a:ext cx="3580276" cy="2659133"/>
          </a:xfrm>
          <a:prstGeom prst="rect">
            <a:avLst/>
          </a:prstGeom>
        </p:spPr>
      </p:pic>
    </p:spTree>
    <p:extLst>
      <p:ext uri="{BB962C8B-B14F-4D97-AF65-F5344CB8AC3E}">
        <p14:creationId xmlns:p14="http://schemas.microsoft.com/office/powerpoint/2010/main" val="11924576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95250-D180-530E-2F90-D19D1D060165}"/>
            </a:ext>
          </a:extLst>
        </p:cNvPr>
        <p:cNvGrpSpPr/>
        <p:nvPr/>
      </p:nvGrpSpPr>
      <p:grpSpPr>
        <a:xfrm>
          <a:off x="0" y="0"/>
          <a:ext cx="0" cy="0"/>
          <a:chOff x="0" y="0"/>
          <a:chExt cx="0" cy="0"/>
        </a:xfrm>
      </p:grpSpPr>
      <p:sp>
        <p:nvSpPr>
          <p:cNvPr id="14" name="Text Placeholder 3">
            <a:extLst>
              <a:ext uri="{FF2B5EF4-FFF2-40B4-BE49-F238E27FC236}">
                <a16:creationId xmlns:a16="http://schemas.microsoft.com/office/drawing/2014/main" id="{CF22341B-7B90-4AD5-F8C7-A8EF9D68E8E9}"/>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Core Contents</a:t>
            </a:r>
          </a:p>
          <a:p>
            <a:pPr>
              <a:lnSpc>
                <a:spcPts val="3720"/>
              </a:lnSpc>
            </a:pPr>
            <a:endParaRPr lang="en-US" dirty="0"/>
          </a:p>
        </p:txBody>
      </p:sp>
      <p:cxnSp>
        <p:nvCxnSpPr>
          <p:cNvPr id="15" name="Straight Connector 14">
            <a:extLst>
              <a:ext uri="{FF2B5EF4-FFF2-40B4-BE49-F238E27FC236}">
                <a16:creationId xmlns:a16="http://schemas.microsoft.com/office/drawing/2014/main" id="{4F56A6B8-54E3-315F-2C0F-10F89F495662}"/>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5">
            <a:extLst>
              <a:ext uri="{FF2B5EF4-FFF2-40B4-BE49-F238E27FC236}">
                <a16:creationId xmlns:a16="http://schemas.microsoft.com/office/drawing/2014/main" id="{D1D7E41E-B18F-392C-0AA4-F29AD7C5708D}"/>
              </a:ext>
            </a:extLst>
          </p:cNvPr>
          <p:cNvSpPr txBox="1">
            <a:spLocks/>
          </p:cNvSpPr>
          <p:nvPr/>
        </p:nvSpPr>
        <p:spPr>
          <a:xfrm>
            <a:off x="629645" y="2003597"/>
            <a:ext cx="348515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sz="3600" dirty="0"/>
              <a:t>Designing for Adaptability</a:t>
            </a:r>
          </a:p>
          <a:p>
            <a:pPr>
              <a:lnSpc>
                <a:spcPts val="2900"/>
              </a:lnSpc>
            </a:pPr>
            <a:endParaRPr lang="en-US" dirty="0"/>
          </a:p>
        </p:txBody>
      </p:sp>
      <p:sp>
        <p:nvSpPr>
          <p:cNvPr id="17" name="Text Placeholder 4">
            <a:extLst>
              <a:ext uri="{FF2B5EF4-FFF2-40B4-BE49-F238E27FC236}">
                <a16:creationId xmlns:a16="http://schemas.microsoft.com/office/drawing/2014/main" id="{EC261F30-0DE2-C698-340C-0632DC7345C1}"/>
              </a:ext>
            </a:extLst>
          </p:cNvPr>
          <p:cNvSpPr txBox="1">
            <a:spLocks/>
          </p:cNvSpPr>
          <p:nvPr/>
        </p:nvSpPr>
        <p:spPr>
          <a:xfrm>
            <a:off x="655239" y="3137646"/>
            <a:ext cx="3809185" cy="3543283"/>
          </a:xfrm>
          <a:prstGeom prst="rect">
            <a:avLst/>
          </a:prstGeom>
        </p:spPr>
        <p:txBody>
          <a:bodyPr numCol="1" spcCol="324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Learn how to create versatile spaces that can serve different functions throughout the day or year, such as combining guest relaxation areas with community event spaces.</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p:txBody>
      </p:sp>
      <p:sp>
        <p:nvSpPr>
          <p:cNvPr id="18" name="Slide Number Placeholder 5">
            <a:extLst>
              <a:ext uri="{FF2B5EF4-FFF2-40B4-BE49-F238E27FC236}">
                <a16:creationId xmlns:a16="http://schemas.microsoft.com/office/drawing/2014/main" id="{86DEE220-A699-F022-EB73-0ED259FD675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27</a:t>
            </a:fld>
            <a:endParaRPr lang="fr-CA" sz="1200" dirty="0"/>
          </a:p>
        </p:txBody>
      </p:sp>
      <p:sp>
        <p:nvSpPr>
          <p:cNvPr id="4" name="Freeform 3">
            <a:extLst>
              <a:ext uri="{FF2B5EF4-FFF2-40B4-BE49-F238E27FC236}">
                <a16:creationId xmlns:a16="http://schemas.microsoft.com/office/drawing/2014/main" id="{60CAA733-E32B-7E2F-F971-C455E12D4C74}"/>
              </a:ext>
            </a:extLst>
          </p:cNvPr>
          <p:cNvSpPr/>
          <p:nvPr/>
        </p:nvSpPr>
        <p:spPr>
          <a:xfrm rot="10800000">
            <a:off x="5954183" y="-1"/>
            <a:ext cx="5411838" cy="4746807"/>
          </a:xfrm>
          <a:custGeom>
            <a:avLst/>
            <a:gdLst>
              <a:gd name="connsiteX0" fmla="*/ 2617605 w 5235209"/>
              <a:gd name="connsiteY0" fmla="*/ 0 h 4591884"/>
              <a:gd name="connsiteX1" fmla="*/ 5235209 w 5235209"/>
              <a:gd name="connsiteY1" fmla="*/ 2932396 h 4591884"/>
              <a:gd name="connsiteX2" fmla="*/ 5229745 w 5235209"/>
              <a:gd name="connsiteY2" fmla="*/ 3097689 h 4591884"/>
              <a:gd name="connsiteX3" fmla="*/ 5235209 w 5235209"/>
              <a:gd name="connsiteY3" fmla="*/ 3097689 h 4591884"/>
              <a:gd name="connsiteX4" fmla="*/ 5235209 w 5235209"/>
              <a:gd name="connsiteY4" fmla="*/ 4305667 h 4591884"/>
              <a:gd name="connsiteX5" fmla="*/ 5235209 w 5235209"/>
              <a:gd name="connsiteY5" fmla="*/ 4470960 h 4591884"/>
              <a:gd name="connsiteX6" fmla="*/ 5235209 w 5235209"/>
              <a:gd name="connsiteY6" fmla="*/ 4587760 h 4591884"/>
              <a:gd name="connsiteX7" fmla="*/ 5226845 w 5235209"/>
              <a:gd name="connsiteY7" fmla="*/ 4587384 h 4591884"/>
              <a:gd name="connsiteX8" fmla="*/ 5090725 w 5235209"/>
              <a:gd name="connsiteY8" fmla="*/ 4591884 h 4591884"/>
              <a:gd name="connsiteX9" fmla="*/ 5090725 w 5235209"/>
              <a:gd name="connsiteY9" fmla="*/ 4587384 h 4591884"/>
              <a:gd name="connsiteX10" fmla="*/ 4095937 w 5235209"/>
              <a:gd name="connsiteY10" fmla="*/ 4587384 h 4591884"/>
              <a:gd name="connsiteX11" fmla="*/ 3959817 w 5235209"/>
              <a:gd name="connsiteY11" fmla="*/ 4587384 h 4591884"/>
              <a:gd name="connsiteX12" fmla="*/ 2426635 w 5235209"/>
              <a:gd name="connsiteY12" fmla="*/ 4587384 h 4591884"/>
              <a:gd name="connsiteX13" fmla="*/ 1295728 w 5235209"/>
              <a:gd name="connsiteY13" fmla="*/ 4587384 h 4591884"/>
              <a:gd name="connsiteX14" fmla="*/ 1295728 w 5235209"/>
              <a:gd name="connsiteY14" fmla="*/ 4587386 h 4591884"/>
              <a:gd name="connsiteX15" fmla="*/ 776797 w 5235209"/>
              <a:gd name="connsiteY15" fmla="*/ 4587386 h 4591884"/>
              <a:gd name="connsiteX16" fmla="*/ 0 w 5235209"/>
              <a:gd name="connsiteY16" fmla="*/ 4587386 h 4591884"/>
              <a:gd name="connsiteX17" fmla="*/ 0 w 5235209"/>
              <a:gd name="connsiteY17" fmla="*/ 4470960 h 4591884"/>
              <a:gd name="connsiteX18" fmla="*/ 0 w 5235209"/>
              <a:gd name="connsiteY18" fmla="*/ 4305667 h 4591884"/>
              <a:gd name="connsiteX19" fmla="*/ 0 w 5235209"/>
              <a:gd name="connsiteY19" fmla="*/ 3097689 h 4591884"/>
              <a:gd name="connsiteX20" fmla="*/ 5463 w 5235209"/>
              <a:gd name="connsiteY20" fmla="*/ 3097689 h 4591884"/>
              <a:gd name="connsiteX21" fmla="*/ 0 w 5235209"/>
              <a:gd name="connsiteY21" fmla="*/ 2932396 h 4591884"/>
              <a:gd name="connsiteX22" fmla="*/ 2617605 w 5235209"/>
              <a:gd name="connsiteY22" fmla="*/ 0 h 459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35209" h="4591884">
                <a:moveTo>
                  <a:pt x="2617605" y="0"/>
                </a:moveTo>
                <a:cubicBezTo>
                  <a:pt x="4065757" y="0"/>
                  <a:pt x="5235209" y="1316213"/>
                  <a:pt x="5235209" y="2932396"/>
                </a:cubicBezTo>
                <a:cubicBezTo>
                  <a:pt x="5235209" y="2987492"/>
                  <a:pt x="5235209" y="3048715"/>
                  <a:pt x="5229745" y="3097689"/>
                </a:cubicBezTo>
                <a:lnTo>
                  <a:pt x="5235209" y="3097689"/>
                </a:lnTo>
                <a:lnTo>
                  <a:pt x="5235209" y="4305667"/>
                </a:lnTo>
                <a:lnTo>
                  <a:pt x="5235209" y="4470960"/>
                </a:lnTo>
                <a:lnTo>
                  <a:pt x="5235209" y="4587760"/>
                </a:lnTo>
                <a:lnTo>
                  <a:pt x="5226845" y="4587384"/>
                </a:lnTo>
                <a:cubicBezTo>
                  <a:pt x="5181473" y="4587384"/>
                  <a:pt x="5136099" y="4587384"/>
                  <a:pt x="5090725" y="4591884"/>
                </a:cubicBezTo>
                <a:lnTo>
                  <a:pt x="5090725" y="4587384"/>
                </a:lnTo>
                <a:lnTo>
                  <a:pt x="4095937" y="4587384"/>
                </a:lnTo>
                <a:lnTo>
                  <a:pt x="3959817" y="4587384"/>
                </a:lnTo>
                <a:lnTo>
                  <a:pt x="2426635" y="4587384"/>
                </a:lnTo>
                <a:lnTo>
                  <a:pt x="1295728" y="4587384"/>
                </a:lnTo>
                <a:lnTo>
                  <a:pt x="1295728" y="4587386"/>
                </a:lnTo>
                <a:lnTo>
                  <a:pt x="776797" y="4587386"/>
                </a:lnTo>
                <a:lnTo>
                  <a:pt x="0" y="4587386"/>
                </a:lnTo>
                <a:lnTo>
                  <a:pt x="0" y="4470960"/>
                </a:lnTo>
                <a:lnTo>
                  <a:pt x="0" y="4305667"/>
                </a:lnTo>
                <a:lnTo>
                  <a:pt x="0" y="3097689"/>
                </a:lnTo>
                <a:lnTo>
                  <a:pt x="5463" y="3097689"/>
                </a:lnTo>
                <a:cubicBezTo>
                  <a:pt x="0" y="3042591"/>
                  <a:pt x="0" y="2987491"/>
                  <a:pt x="0" y="2932396"/>
                </a:cubicBezTo>
                <a:cubicBezTo>
                  <a:pt x="0" y="1310086"/>
                  <a:pt x="1169449" y="0"/>
                  <a:pt x="2617605" y="0"/>
                </a:cubicBezTo>
                <a:close/>
              </a:path>
            </a:pathLst>
          </a:custGeom>
          <a:blipFill dpi="0" rotWithShape="0">
            <a:blip r:embed="rId2"/>
            <a:srcRect/>
            <a:stretch>
              <a:fillRect l="-22165" r="-22165"/>
            </a:stretch>
          </a:blipFill>
        </p:spPr>
        <p:txBody>
          <a:bodyPr wrap="square" lIns="0" tIns="0" rIns="0" bIns="0" rtlCol="0">
            <a:noAutofit/>
          </a:bodyPr>
          <a:lstStyle/>
          <a:p>
            <a:endParaRPr>
              <a:solidFill>
                <a:srgbClr val="459597"/>
              </a:solidFill>
            </a:endParaRPr>
          </a:p>
        </p:txBody>
      </p:sp>
      <p:grpSp>
        <p:nvGrpSpPr>
          <p:cNvPr id="5" name="Group 4">
            <a:extLst>
              <a:ext uri="{FF2B5EF4-FFF2-40B4-BE49-F238E27FC236}">
                <a16:creationId xmlns:a16="http://schemas.microsoft.com/office/drawing/2014/main" id="{DBD1B0FD-AE1A-66BD-EA9A-B89CA9945D99}"/>
              </a:ext>
            </a:extLst>
          </p:cNvPr>
          <p:cNvGrpSpPr/>
          <p:nvPr/>
        </p:nvGrpSpPr>
        <p:grpSpPr>
          <a:xfrm>
            <a:off x="9108141" y="487052"/>
            <a:ext cx="2937356" cy="554397"/>
            <a:chOff x="1800741" y="6353467"/>
            <a:chExt cx="3253859" cy="554397"/>
          </a:xfrm>
        </p:grpSpPr>
        <p:sp>
          <p:nvSpPr>
            <p:cNvPr id="7" name="object 3">
              <a:extLst>
                <a:ext uri="{FF2B5EF4-FFF2-40B4-BE49-F238E27FC236}">
                  <a16:creationId xmlns:a16="http://schemas.microsoft.com/office/drawing/2014/main" id="{8AC58140-B647-5492-4DC0-5CE5789AFE0F}"/>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8" name="Text Placeholder 6">
              <a:extLst>
                <a:ext uri="{FF2B5EF4-FFF2-40B4-BE49-F238E27FC236}">
                  <a16:creationId xmlns:a16="http://schemas.microsoft.com/office/drawing/2014/main" id="{384AB162-69DA-BDDC-BB66-BE3FCE00555F}"/>
                </a:ext>
              </a:extLst>
            </p:cNvPr>
            <p:cNvSpPr txBox="1">
              <a:spLocks/>
            </p:cNvSpPr>
            <p:nvPr/>
          </p:nvSpPr>
          <p:spPr>
            <a:xfrm>
              <a:off x="1800742" y="6498221"/>
              <a:ext cx="3253858" cy="248338"/>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240"/>
                </a:lnSpc>
                <a:spcBef>
                  <a:spcPts val="0"/>
                </a:spcBef>
                <a:buNone/>
              </a:pPr>
              <a:r>
                <a:rPr lang="en-IE" sz="1200" dirty="0">
                  <a:solidFill>
                    <a:schemeClr val="bg1"/>
                  </a:solidFill>
                </a:rPr>
                <a:t>Photo Credit: Velika Planina, Slovenia</a:t>
              </a:r>
            </a:p>
          </p:txBody>
        </p:sp>
      </p:grpSp>
      <p:pic>
        <p:nvPicPr>
          <p:cNvPr id="2" name="Picture 1">
            <a:extLst>
              <a:ext uri="{FF2B5EF4-FFF2-40B4-BE49-F238E27FC236}">
                <a16:creationId xmlns:a16="http://schemas.microsoft.com/office/drawing/2014/main" id="{0D2333DD-8CF8-1B9C-90E8-BABD3BBB74A7}"/>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6756649" y="4198867"/>
            <a:ext cx="3580276" cy="2659133"/>
          </a:xfrm>
          <a:prstGeom prst="rect">
            <a:avLst/>
          </a:prstGeom>
        </p:spPr>
      </p:pic>
    </p:spTree>
    <p:extLst>
      <p:ext uri="{BB962C8B-B14F-4D97-AF65-F5344CB8AC3E}">
        <p14:creationId xmlns:p14="http://schemas.microsoft.com/office/powerpoint/2010/main" val="2680576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E692B-09CB-7B11-8912-C7E5430372A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0938B63-7C59-F319-4D78-3765C7E2B841}"/>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3409391" y="4283998"/>
            <a:ext cx="3580276" cy="2659133"/>
          </a:xfrm>
          <a:prstGeom prst="rect">
            <a:avLst/>
          </a:prstGeom>
        </p:spPr>
      </p:pic>
      <p:sp>
        <p:nvSpPr>
          <p:cNvPr id="14" name="Text Placeholder 3">
            <a:extLst>
              <a:ext uri="{FF2B5EF4-FFF2-40B4-BE49-F238E27FC236}">
                <a16:creationId xmlns:a16="http://schemas.microsoft.com/office/drawing/2014/main" id="{59B7EA42-225B-2EF1-67DA-49E7F0B378F5}"/>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Core Contents</a:t>
            </a:r>
          </a:p>
          <a:p>
            <a:pPr>
              <a:lnSpc>
                <a:spcPts val="3720"/>
              </a:lnSpc>
            </a:pPr>
            <a:endParaRPr lang="en-US" dirty="0"/>
          </a:p>
        </p:txBody>
      </p:sp>
      <p:cxnSp>
        <p:nvCxnSpPr>
          <p:cNvPr id="15" name="Straight Connector 14">
            <a:extLst>
              <a:ext uri="{FF2B5EF4-FFF2-40B4-BE49-F238E27FC236}">
                <a16:creationId xmlns:a16="http://schemas.microsoft.com/office/drawing/2014/main" id="{F6B42B8C-1570-224F-2B6D-F911929B31F8}"/>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5">
            <a:extLst>
              <a:ext uri="{FF2B5EF4-FFF2-40B4-BE49-F238E27FC236}">
                <a16:creationId xmlns:a16="http://schemas.microsoft.com/office/drawing/2014/main" id="{F21FB0F5-B11D-3DC1-80C2-60CBD5CBC1D1}"/>
              </a:ext>
            </a:extLst>
          </p:cNvPr>
          <p:cNvSpPr txBox="1">
            <a:spLocks/>
          </p:cNvSpPr>
          <p:nvPr/>
        </p:nvSpPr>
        <p:spPr>
          <a:xfrm>
            <a:off x="629645" y="2003597"/>
            <a:ext cx="348515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Modular Furniture and Smart Interiors</a:t>
            </a:r>
          </a:p>
          <a:p>
            <a:pPr>
              <a:lnSpc>
                <a:spcPts val="2900"/>
              </a:lnSpc>
            </a:pPr>
            <a:endParaRPr lang="en-US" dirty="0"/>
          </a:p>
          <a:p>
            <a:pPr>
              <a:lnSpc>
                <a:spcPts val="2900"/>
              </a:lnSpc>
            </a:pPr>
            <a:endParaRPr lang="en-US" dirty="0"/>
          </a:p>
        </p:txBody>
      </p:sp>
      <p:sp>
        <p:nvSpPr>
          <p:cNvPr id="17" name="Text Placeholder 4">
            <a:extLst>
              <a:ext uri="{FF2B5EF4-FFF2-40B4-BE49-F238E27FC236}">
                <a16:creationId xmlns:a16="http://schemas.microsoft.com/office/drawing/2014/main" id="{4330692D-9DDB-495F-F4CE-6D0B2D09393E}"/>
              </a:ext>
            </a:extLst>
          </p:cNvPr>
          <p:cNvSpPr txBox="1">
            <a:spLocks/>
          </p:cNvSpPr>
          <p:nvPr/>
        </p:nvSpPr>
        <p:spPr>
          <a:xfrm>
            <a:off x="655239" y="3023330"/>
            <a:ext cx="4544290" cy="3657600"/>
          </a:xfrm>
          <a:prstGeom prst="rect">
            <a:avLst/>
          </a:prstGeom>
        </p:spPr>
        <p:txBody>
          <a:bodyPr numCol="1" spcCol="324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Explore the use of foldable, stackable, or movable furniture to quickly shift room layouts while keeping the design cohesive and guest-friendly.</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p:txBody>
      </p:sp>
      <p:sp>
        <p:nvSpPr>
          <p:cNvPr id="18" name="Slide Number Placeholder 5">
            <a:extLst>
              <a:ext uri="{FF2B5EF4-FFF2-40B4-BE49-F238E27FC236}">
                <a16:creationId xmlns:a16="http://schemas.microsoft.com/office/drawing/2014/main" id="{7C60302E-B6B3-43C4-5DAE-2DF51D68BF8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28</a:t>
            </a:fld>
            <a:endParaRPr lang="fr-CA" sz="1200" dirty="0"/>
          </a:p>
        </p:txBody>
      </p:sp>
      <p:sp>
        <p:nvSpPr>
          <p:cNvPr id="2" name="Text Placeholder 5">
            <a:extLst>
              <a:ext uri="{FF2B5EF4-FFF2-40B4-BE49-F238E27FC236}">
                <a16:creationId xmlns:a16="http://schemas.microsoft.com/office/drawing/2014/main" id="{D9D03BDD-45D7-7203-8252-BF34246F24E8}"/>
              </a:ext>
            </a:extLst>
          </p:cNvPr>
          <p:cNvSpPr txBox="1">
            <a:spLocks/>
          </p:cNvSpPr>
          <p:nvPr/>
        </p:nvSpPr>
        <p:spPr>
          <a:xfrm>
            <a:off x="6460355" y="2049719"/>
            <a:ext cx="3884916"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Seamless Indoor-Outdoor Integration</a:t>
            </a:r>
          </a:p>
          <a:p>
            <a:pPr>
              <a:lnSpc>
                <a:spcPts val="2900"/>
              </a:lnSpc>
            </a:pPr>
            <a:endParaRPr lang="en-US" dirty="0"/>
          </a:p>
        </p:txBody>
      </p:sp>
      <p:sp>
        <p:nvSpPr>
          <p:cNvPr id="3" name="Text Placeholder 4">
            <a:extLst>
              <a:ext uri="{FF2B5EF4-FFF2-40B4-BE49-F238E27FC236}">
                <a16:creationId xmlns:a16="http://schemas.microsoft.com/office/drawing/2014/main" id="{97F659BC-4D7C-EC0B-EBA0-96A8361D9D19}"/>
              </a:ext>
            </a:extLst>
          </p:cNvPr>
          <p:cNvSpPr txBox="1">
            <a:spLocks/>
          </p:cNvSpPr>
          <p:nvPr/>
        </p:nvSpPr>
        <p:spPr>
          <a:xfrm>
            <a:off x="6485950" y="3069452"/>
            <a:ext cx="4508431" cy="3657600"/>
          </a:xfrm>
          <a:prstGeom prst="rect">
            <a:avLst/>
          </a:prstGeom>
        </p:spPr>
        <p:txBody>
          <a:bodyPr numCol="1" spcCol="324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Understand how to extend accommodation spaces into outdoor areas, using terraces, patios, and gardens to offer more flexible, nature-connected experiences.</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p:txBody>
      </p:sp>
    </p:spTree>
    <p:extLst>
      <p:ext uri="{BB962C8B-B14F-4D97-AF65-F5344CB8AC3E}">
        <p14:creationId xmlns:p14="http://schemas.microsoft.com/office/powerpoint/2010/main" val="40684881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0928D-1696-4678-9C36-490275EE85D6}"/>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0D88CB54-D493-C150-C4AF-BB69C7BCC58C}"/>
              </a:ext>
            </a:extLst>
          </p:cNvPr>
          <p:cNvSpPr>
            <a:spLocks noGrp="1"/>
          </p:cNvSpPr>
          <p:nvPr>
            <p:ph type="body" sz="quarter" idx="65"/>
          </p:nvPr>
        </p:nvSpPr>
        <p:spPr>
          <a:solidFill>
            <a:srgbClr val="EC7C69"/>
          </a:solidFill>
        </p:spPr>
        <p:txBody>
          <a:bodyPr/>
          <a:lstStyle/>
          <a:p>
            <a:pPr algn="ctr"/>
            <a:r>
              <a:rPr lang="en-GB" sz="1200" dirty="0"/>
              <a:t>Photo Credit: </a:t>
            </a:r>
            <a:r>
              <a:rPr lang="en-GB" sz="1200" dirty="0" err="1"/>
              <a:t>Meridaunia</a:t>
            </a:r>
            <a:endParaRPr lang="en-GB" sz="1200" dirty="0"/>
          </a:p>
        </p:txBody>
      </p:sp>
      <p:pic>
        <p:nvPicPr>
          <p:cNvPr id="13" name="Segnaposto immagine 12" descr="Immagine che contiene albero, aria aperta, scale, pianta&#10;&#10;Il contenuto generato dall&amp;#39;IA potrebbe non essere corretto.">
            <a:extLst>
              <a:ext uri="{FF2B5EF4-FFF2-40B4-BE49-F238E27FC236}">
                <a16:creationId xmlns:a16="http://schemas.microsoft.com/office/drawing/2014/main" id="{3C8630A9-F7E4-3220-7497-7A487C2329F3}"/>
              </a:ext>
            </a:extLst>
          </p:cNvPr>
          <p:cNvPicPr>
            <a:picLocks noGrp="1" noChangeAspect="1"/>
          </p:cNvPicPr>
          <p:nvPr>
            <p:ph type="pic" sz="quarter" idx="13"/>
          </p:nvPr>
        </p:nvPicPr>
        <p:blipFill>
          <a:blip r:embed="rId2"/>
          <a:srcRect t="15990" b="15990"/>
          <a:stretch>
            <a:fillRect/>
          </a:stretch>
        </p:blipFill>
        <p:spPr>
          <a:xfrm>
            <a:off x="6966760" y="2884487"/>
            <a:ext cx="3896842" cy="3973513"/>
          </a:xfrm>
        </p:spPr>
      </p:pic>
      <p:sp>
        <p:nvSpPr>
          <p:cNvPr id="9" name="Text Placeholder 3">
            <a:extLst>
              <a:ext uri="{FF2B5EF4-FFF2-40B4-BE49-F238E27FC236}">
                <a16:creationId xmlns:a16="http://schemas.microsoft.com/office/drawing/2014/main" id="{B97CE02D-097B-7334-AFCD-7B6B00CEE7AF}"/>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Core Contents</a:t>
            </a:r>
          </a:p>
          <a:p>
            <a:pPr>
              <a:lnSpc>
                <a:spcPts val="3720"/>
              </a:lnSpc>
            </a:pPr>
            <a:endParaRPr lang="en-US" dirty="0"/>
          </a:p>
        </p:txBody>
      </p:sp>
      <p:cxnSp>
        <p:nvCxnSpPr>
          <p:cNvPr id="10" name="Straight Connector 9">
            <a:extLst>
              <a:ext uri="{FF2B5EF4-FFF2-40B4-BE49-F238E27FC236}">
                <a16:creationId xmlns:a16="http://schemas.microsoft.com/office/drawing/2014/main" id="{F2F264BD-DD35-5DC9-4CE4-E930EE3F0D56}"/>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162C2E5A-3B23-55F2-DC39-C0E156C9E132}"/>
              </a:ext>
            </a:extLst>
          </p:cNvPr>
          <p:cNvSpPr txBox="1">
            <a:spLocks/>
          </p:cNvSpPr>
          <p:nvPr/>
        </p:nvSpPr>
        <p:spPr>
          <a:xfrm>
            <a:off x="629646" y="1622146"/>
            <a:ext cx="3699468"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Supporting Local Community Use</a:t>
            </a:r>
          </a:p>
          <a:p>
            <a:pPr>
              <a:lnSpc>
                <a:spcPts val="2900"/>
              </a:lnSpc>
            </a:pPr>
            <a:endParaRPr lang="en-US" dirty="0"/>
          </a:p>
        </p:txBody>
      </p:sp>
      <p:sp>
        <p:nvSpPr>
          <p:cNvPr id="12" name="Text Placeholder 4">
            <a:extLst>
              <a:ext uri="{FF2B5EF4-FFF2-40B4-BE49-F238E27FC236}">
                <a16:creationId xmlns:a16="http://schemas.microsoft.com/office/drawing/2014/main" id="{F3F0F272-DC0A-ECE2-7869-34FE524574E4}"/>
              </a:ext>
            </a:extLst>
          </p:cNvPr>
          <p:cNvSpPr txBox="1">
            <a:spLocks/>
          </p:cNvSpPr>
          <p:nvPr/>
        </p:nvSpPr>
        <p:spPr>
          <a:xfrm>
            <a:off x="655242" y="2641879"/>
            <a:ext cx="4974593"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Explore how well-designed multi-functional spaces can serve both tourists and local residents - hosting guest experiences by day and community events by night - creating meaningful connections and supporting local social and economic life.</a:t>
            </a:r>
          </a:p>
          <a:p>
            <a:pPr indent="0">
              <a:lnSpc>
                <a:spcPts val="2240"/>
              </a:lnSpc>
              <a:buClr>
                <a:srgbClr val="459597"/>
              </a:buClr>
            </a:pPr>
            <a:endParaRPr lang="en-GB" sz="2200" dirty="0">
              <a:solidFill>
                <a:srgbClr val="414141"/>
              </a:solidFill>
            </a:endParaRPr>
          </a:p>
        </p:txBody>
      </p:sp>
      <p:pic>
        <p:nvPicPr>
          <p:cNvPr id="20" name="Picture 19">
            <a:extLst>
              <a:ext uri="{FF2B5EF4-FFF2-40B4-BE49-F238E27FC236}">
                <a16:creationId xmlns:a16="http://schemas.microsoft.com/office/drawing/2014/main" id="{53CD1329-6B86-F798-7361-FCBDA94D17F1}"/>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0" y="4575488"/>
            <a:ext cx="3580276" cy="2659133"/>
          </a:xfrm>
          <a:prstGeom prst="rect">
            <a:avLst/>
          </a:prstGeom>
        </p:spPr>
      </p:pic>
      <p:sp>
        <p:nvSpPr>
          <p:cNvPr id="21" name="Slide Number Placeholder 5">
            <a:extLst>
              <a:ext uri="{FF2B5EF4-FFF2-40B4-BE49-F238E27FC236}">
                <a16:creationId xmlns:a16="http://schemas.microsoft.com/office/drawing/2014/main" id="{A9FF9499-1C9D-D93F-6534-8B507C23F61D}"/>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29</a:t>
            </a:fld>
            <a:endParaRPr lang="fr-CA" sz="1200" dirty="0"/>
          </a:p>
        </p:txBody>
      </p:sp>
    </p:spTree>
    <p:extLst>
      <p:ext uri="{BB962C8B-B14F-4D97-AF65-F5344CB8AC3E}">
        <p14:creationId xmlns:p14="http://schemas.microsoft.com/office/powerpoint/2010/main" val="1873882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535EBF-5907-1F5D-A29A-4553FF9A441F}"/>
              </a:ext>
            </a:extLst>
          </p:cNvPr>
          <p:cNvSpPr>
            <a:spLocks noGrp="1"/>
          </p:cNvSpPr>
          <p:nvPr>
            <p:ph type="body" sz="quarter" idx="18"/>
          </p:nvPr>
        </p:nvSpPr>
        <p:spPr>
          <a:prstGeom prst="rect">
            <a:avLst/>
          </a:prstGeom>
        </p:spPr>
        <p:txBody>
          <a:bodyPr lIns="91440" tIns="45720" rIns="91440" bIns="45720" anchor="t">
            <a:noAutofit/>
          </a:bodyPr>
          <a:lstStyle/>
          <a:p>
            <a:r>
              <a:rPr lang="it-IT" b="1" dirty="0">
                <a:latin typeface="Calibri"/>
                <a:ea typeface="Calibri"/>
                <a:cs typeface="Calibri"/>
              </a:rPr>
              <a:t>Module 3 </a:t>
            </a:r>
          </a:p>
          <a:p>
            <a:endParaRPr lang="it-IT" dirty="0">
              <a:latin typeface="Calibri"/>
              <a:ea typeface="Calibri"/>
              <a:cs typeface="Calibri"/>
            </a:endParaRPr>
          </a:p>
          <a:p>
            <a:r>
              <a:rPr lang="it-IT" dirty="0" err="1">
                <a:latin typeface="Calibri"/>
                <a:ea typeface="Calibri"/>
                <a:cs typeface="Calibri"/>
              </a:rPr>
              <a:t>Overview</a:t>
            </a:r>
            <a:r>
              <a:rPr lang="it-IT" dirty="0">
                <a:latin typeface="Calibri"/>
                <a:ea typeface="Calibri"/>
                <a:cs typeface="Calibri"/>
              </a:rPr>
              <a:t> &amp; Learning Objectives </a:t>
            </a:r>
            <a:endParaRPr lang="it-IT" dirty="0"/>
          </a:p>
        </p:txBody>
      </p:sp>
      <p:sp>
        <p:nvSpPr>
          <p:cNvPr id="3" name="Text Placeholder 2">
            <a:extLst>
              <a:ext uri="{FF2B5EF4-FFF2-40B4-BE49-F238E27FC236}">
                <a16:creationId xmlns:a16="http://schemas.microsoft.com/office/drawing/2014/main" id="{F90966E1-4BE9-9608-4EF8-2C09E54A2ABB}"/>
              </a:ext>
            </a:extLst>
          </p:cNvPr>
          <p:cNvSpPr>
            <a:spLocks noGrp="1"/>
          </p:cNvSpPr>
          <p:nvPr>
            <p:ph type="body" sz="quarter" idx="19"/>
          </p:nvPr>
        </p:nvSpPr>
        <p:spPr>
          <a:prstGeom prst="rect">
            <a:avLst/>
          </a:prstGeom>
        </p:spPr>
        <p:txBody>
          <a:bodyPr/>
          <a:lstStyle/>
          <a:p>
            <a:r>
              <a:rPr lang="en-GB"/>
              <a:t>01</a:t>
            </a:r>
          </a:p>
        </p:txBody>
      </p:sp>
      <p:sp>
        <p:nvSpPr>
          <p:cNvPr id="4" name="Text Placeholder 3">
            <a:extLst>
              <a:ext uri="{FF2B5EF4-FFF2-40B4-BE49-F238E27FC236}">
                <a16:creationId xmlns:a16="http://schemas.microsoft.com/office/drawing/2014/main" id="{3228CF36-F8A3-C3AF-72DA-5994C9031C30}"/>
              </a:ext>
            </a:extLst>
          </p:cNvPr>
          <p:cNvSpPr>
            <a:spLocks noGrp="1"/>
          </p:cNvSpPr>
          <p:nvPr>
            <p:ph type="body" sz="quarter" idx="20"/>
          </p:nvPr>
        </p:nvSpPr>
        <p:spPr>
          <a:prstGeom prst="rect">
            <a:avLst/>
          </a:prstGeom>
        </p:spPr>
        <p:txBody>
          <a:bodyPr lIns="91440" tIns="45720" rIns="91440" bIns="45720" anchor="t">
            <a:noAutofit/>
          </a:bodyPr>
          <a:lstStyle/>
          <a:p>
            <a:pPr marL="0" indent="0" defTabSz="914400" rtl="0" eaLnBrk="1" latinLnBrk="0" hangingPunct="1">
              <a:lnSpc>
                <a:spcPts val="1220"/>
              </a:lnSpc>
              <a:spcBef>
                <a:spcPts val="0"/>
              </a:spcBef>
              <a:buFont typeface="Arial" panose="020B0604020202020204" pitchFamily="34" charset="0"/>
              <a:buNone/>
            </a:pPr>
            <a:r>
              <a:rPr lang="en-GB" dirty="0">
                <a:latin typeface="Calibri"/>
                <a:ea typeface="Open Sans"/>
                <a:cs typeface="Calibri"/>
              </a:rPr>
              <a:t>Page 4</a:t>
            </a:r>
            <a:endParaRPr lang="en-GB" dirty="0"/>
          </a:p>
        </p:txBody>
      </p:sp>
      <p:sp>
        <p:nvSpPr>
          <p:cNvPr id="8" name="Text Placeholder 7">
            <a:extLst>
              <a:ext uri="{FF2B5EF4-FFF2-40B4-BE49-F238E27FC236}">
                <a16:creationId xmlns:a16="http://schemas.microsoft.com/office/drawing/2014/main" id="{23346766-027B-D62A-9519-FEA6765EB159}"/>
              </a:ext>
            </a:extLst>
          </p:cNvPr>
          <p:cNvSpPr>
            <a:spLocks noGrp="1"/>
          </p:cNvSpPr>
          <p:nvPr>
            <p:ph type="body" sz="quarter" idx="66"/>
          </p:nvPr>
        </p:nvSpPr>
        <p:spPr>
          <a:prstGeom prst="rect">
            <a:avLst/>
          </a:prstGeom>
        </p:spPr>
        <p:txBody>
          <a:bodyPr lIns="91440" tIns="45720" rIns="91440" bIns="45720" anchor="ctr">
            <a:noAutofit/>
          </a:bodyPr>
          <a:lstStyle/>
          <a:p>
            <a:r>
              <a:rPr lang="en-GB" dirty="0">
                <a:latin typeface="Calibri"/>
                <a:ea typeface="Calibri"/>
                <a:cs typeface="Calibri"/>
              </a:rPr>
              <a:t>Photo Credit: </a:t>
            </a:r>
            <a:r>
              <a:rPr lang="en-GB" dirty="0" err="1">
                <a:latin typeface="Calibri"/>
                <a:ea typeface="Calibri"/>
                <a:cs typeface="Calibri"/>
              </a:rPr>
              <a:t>Daunia</a:t>
            </a:r>
            <a:r>
              <a:rPr lang="en-GB" dirty="0">
                <a:latin typeface="Calibri"/>
                <a:ea typeface="Calibri"/>
                <a:cs typeface="Calibri"/>
              </a:rPr>
              <a:t> </a:t>
            </a:r>
            <a:r>
              <a:rPr lang="en-GB" dirty="0" err="1">
                <a:latin typeface="Calibri"/>
                <a:ea typeface="Calibri"/>
                <a:cs typeface="Calibri"/>
              </a:rPr>
              <a:t>Avventura</a:t>
            </a:r>
            <a:r>
              <a:rPr lang="en-GB" dirty="0">
                <a:latin typeface="Calibri"/>
                <a:ea typeface="Calibri"/>
                <a:cs typeface="Calibri"/>
              </a:rPr>
              <a:t>, </a:t>
            </a:r>
            <a:r>
              <a:rPr lang="en-GB" dirty="0" err="1">
                <a:latin typeface="Calibri"/>
                <a:ea typeface="Calibri"/>
                <a:cs typeface="Calibri"/>
              </a:rPr>
              <a:t>Biccari</a:t>
            </a:r>
            <a:endParaRPr lang="en-GB" dirty="0">
              <a:ea typeface="Calibri"/>
            </a:endParaRPr>
          </a:p>
        </p:txBody>
      </p:sp>
      <p:sp>
        <p:nvSpPr>
          <p:cNvPr id="9" name="Text Placeholder 8">
            <a:extLst>
              <a:ext uri="{FF2B5EF4-FFF2-40B4-BE49-F238E27FC236}">
                <a16:creationId xmlns:a16="http://schemas.microsoft.com/office/drawing/2014/main" id="{C9D4329C-9EF4-F127-2FDA-A1827A5B7F0E}"/>
              </a:ext>
            </a:extLst>
          </p:cNvPr>
          <p:cNvSpPr>
            <a:spLocks noGrp="1"/>
          </p:cNvSpPr>
          <p:nvPr>
            <p:ph type="body" sz="quarter" idx="86"/>
          </p:nvPr>
        </p:nvSpPr>
        <p:spPr>
          <a:prstGeom prst="rect">
            <a:avLst/>
          </a:prstGeom>
        </p:spPr>
        <p:txBody>
          <a:bodyPr lIns="91440" tIns="45720" rIns="91440" bIns="45720" anchor="t">
            <a:noAutofit/>
          </a:bodyPr>
          <a:lstStyle/>
          <a:p>
            <a:pPr>
              <a:spcAft>
                <a:spcPts val="600"/>
              </a:spcAft>
            </a:pPr>
            <a:r>
              <a:rPr lang="en-GB" b="1" dirty="0"/>
              <a:t>Better Building Choices</a:t>
            </a:r>
            <a:r>
              <a:rPr lang="en-GB" dirty="0"/>
              <a:t> </a:t>
            </a:r>
          </a:p>
          <a:p>
            <a:pPr>
              <a:spcAft>
                <a:spcPts val="600"/>
              </a:spcAft>
            </a:pPr>
            <a:r>
              <a:rPr lang="en-GB" dirty="0"/>
              <a:t>Materials, Layout &amp; Flexibility</a:t>
            </a:r>
          </a:p>
        </p:txBody>
      </p:sp>
      <p:sp>
        <p:nvSpPr>
          <p:cNvPr id="10" name="Text Placeholder 9">
            <a:extLst>
              <a:ext uri="{FF2B5EF4-FFF2-40B4-BE49-F238E27FC236}">
                <a16:creationId xmlns:a16="http://schemas.microsoft.com/office/drawing/2014/main" id="{40883007-CBC2-5CDB-78BC-C6E1514892E0}"/>
              </a:ext>
            </a:extLst>
          </p:cNvPr>
          <p:cNvSpPr>
            <a:spLocks noGrp="1"/>
          </p:cNvSpPr>
          <p:nvPr>
            <p:ph type="body" sz="quarter" idx="87"/>
          </p:nvPr>
        </p:nvSpPr>
        <p:spPr>
          <a:prstGeom prst="rect">
            <a:avLst/>
          </a:prstGeom>
        </p:spPr>
        <p:txBody>
          <a:bodyPr/>
          <a:lstStyle/>
          <a:p>
            <a:r>
              <a:rPr lang="en-GB"/>
              <a:t>02</a:t>
            </a:r>
          </a:p>
        </p:txBody>
      </p:sp>
      <p:sp>
        <p:nvSpPr>
          <p:cNvPr id="11" name="Text Placeholder 10">
            <a:extLst>
              <a:ext uri="{FF2B5EF4-FFF2-40B4-BE49-F238E27FC236}">
                <a16:creationId xmlns:a16="http://schemas.microsoft.com/office/drawing/2014/main" id="{342C4B37-D47B-4822-F467-9DCC88A0FA09}"/>
              </a:ext>
            </a:extLst>
          </p:cNvPr>
          <p:cNvSpPr>
            <a:spLocks noGrp="1"/>
          </p:cNvSpPr>
          <p:nvPr>
            <p:ph type="body" sz="quarter" idx="88"/>
          </p:nvPr>
        </p:nvSpPr>
        <p:spPr>
          <a:prstGeom prst="rect">
            <a:avLst/>
          </a:prstGeom>
        </p:spPr>
        <p:txBody>
          <a:bodyPr lIns="91440" tIns="45720" rIns="91440" bIns="45720" anchor="t">
            <a:noAutofit/>
          </a:bodyPr>
          <a:lstStyle/>
          <a:p>
            <a:r>
              <a:rPr lang="en-GB" dirty="0">
                <a:latin typeface="Calibri"/>
                <a:ea typeface="Open Sans"/>
                <a:cs typeface="Calibri"/>
              </a:rPr>
              <a:t>Page 5</a:t>
            </a:r>
            <a:endParaRPr lang="en-GB" dirty="0"/>
          </a:p>
          <a:p>
            <a:pPr marL="0" indent="0" algn="l" defTabSz="914400" rtl="0" eaLnBrk="1" latinLnBrk="0" hangingPunct="1">
              <a:lnSpc>
                <a:spcPts val="1220"/>
              </a:lnSpc>
              <a:spcBef>
                <a:spcPts val="0"/>
              </a:spcBef>
              <a:buFont typeface="Arial" panose="020B0604020202020204" pitchFamily="34" charset="0"/>
              <a:buNone/>
            </a:pPr>
            <a:endParaRPr lang="en-GB" dirty="0"/>
          </a:p>
        </p:txBody>
      </p:sp>
      <p:sp>
        <p:nvSpPr>
          <p:cNvPr id="12" name="Text Placeholder 11">
            <a:extLst>
              <a:ext uri="{FF2B5EF4-FFF2-40B4-BE49-F238E27FC236}">
                <a16:creationId xmlns:a16="http://schemas.microsoft.com/office/drawing/2014/main" id="{35A2D442-1024-77DF-889C-2E58FD97AC54}"/>
              </a:ext>
            </a:extLst>
          </p:cNvPr>
          <p:cNvSpPr>
            <a:spLocks noGrp="1"/>
          </p:cNvSpPr>
          <p:nvPr>
            <p:ph type="body" sz="quarter" idx="90"/>
          </p:nvPr>
        </p:nvSpPr>
        <p:spPr>
          <a:prstGeom prst="rect">
            <a:avLst/>
          </a:prstGeom>
        </p:spPr>
        <p:txBody>
          <a:bodyPr lIns="91440" tIns="45720" rIns="91440" bIns="45720" anchor="t">
            <a:noAutofit/>
          </a:bodyPr>
          <a:lstStyle/>
          <a:p>
            <a:r>
              <a:rPr lang="it-IT" dirty="0">
                <a:latin typeface="Calibri"/>
                <a:ea typeface="Open Sans"/>
                <a:cs typeface="Calibri"/>
              </a:rPr>
              <a:t>Additional Resources including reading materials, videos, tools and exercises.</a:t>
            </a:r>
            <a:endParaRPr lang="it-IT" dirty="0"/>
          </a:p>
        </p:txBody>
      </p:sp>
      <p:sp>
        <p:nvSpPr>
          <p:cNvPr id="13" name="Text Placeholder 12">
            <a:extLst>
              <a:ext uri="{FF2B5EF4-FFF2-40B4-BE49-F238E27FC236}">
                <a16:creationId xmlns:a16="http://schemas.microsoft.com/office/drawing/2014/main" id="{E4DD4660-4F75-2CA5-0BA4-ACE113B1C7A1}"/>
              </a:ext>
            </a:extLst>
          </p:cNvPr>
          <p:cNvSpPr>
            <a:spLocks noGrp="1"/>
          </p:cNvSpPr>
          <p:nvPr>
            <p:ph type="body" sz="quarter" idx="91"/>
          </p:nvPr>
        </p:nvSpPr>
        <p:spPr>
          <a:prstGeom prst="rect">
            <a:avLst/>
          </a:prstGeom>
        </p:spPr>
        <p:txBody>
          <a:bodyPr/>
          <a:lstStyle/>
          <a:p>
            <a:r>
              <a:rPr lang="en-GB"/>
              <a:t>03</a:t>
            </a:r>
          </a:p>
        </p:txBody>
      </p:sp>
      <p:sp>
        <p:nvSpPr>
          <p:cNvPr id="14" name="Text Placeholder 13">
            <a:extLst>
              <a:ext uri="{FF2B5EF4-FFF2-40B4-BE49-F238E27FC236}">
                <a16:creationId xmlns:a16="http://schemas.microsoft.com/office/drawing/2014/main" id="{C057808D-C04E-D7E0-A581-84376C66FCBF}"/>
              </a:ext>
            </a:extLst>
          </p:cNvPr>
          <p:cNvSpPr>
            <a:spLocks noGrp="1"/>
          </p:cNvSpPr>
          <p:nvPr>
            <p:ph type="body" sz="quarter" idx="92"/>
          </p:nvPr>
        </p:nvSpPr>
        <p:spPr>
          <a:prstGeom prst="rect">
            <a:avLst/>
          </a:prstGeom>
        </p:spPr>
        <p:txBody>
          <a:bodyPr lIns="91440" tIns="45720" rIns="91440" bIns="45720" anchor="t">
            <a:noAutofit/>
          </a:bodyPr>
          <a:lstStyle/>
          <a:p>
            <a:r>
              <a:rPr lang="en-GB" dirty="0">
                <a:latin typeface="Calibri"/>
                <a:ea typeface="Open Sans"/>
                <a:cs typeface="Calibri"/>
              </a:rPr>
              <a:t>Page 30</a:t>
            </a:r>
            <a:endParaRPr lang="en-GB" dirty="0"/>
          </a:p>
        </p:txBody>
      </p:sp>
      <p:sp>
        <p:nvSpPr>
          <p:cNvPr id="16" name="Text Placeholder 15">
            <a:extLst>
              <a:ext uri="{FF2B5EF4-FFF2-40B4-BE49-F238E27FC236}">
                <a16:creationId xmlns:a16="http://schemas.microsoft.com/office/drawing/2014/main" id="{79B1E2F9-EB0F-6D33-9100-0BCA85272062}"/>
              </a:ext>
            </a:extLst>
          </p:cNvPr>
          <p:cNvSpPr>
            <a:spLocks noGrp="1"/>
          </p:cNvSpPr>
          <p:nvPr>
            <p:ph type="body" sz="quarter" idx="93"/>
          </p:nvPr>
        </p:nvSpPr>
        <p:spPr>
          <a:prstGeom prst="rect">
            <a:avLst/>
          </a:prstGeom>
        </p:spPr>
        <p:txBody>
          <a:bodyPr lIns="91440" tIns="45720" rIns="91440" bIns="45720" anchor="ctr">
            <a:noAutofit/>
          </a:bodyPr>
          <a:lstStyle/>
          <a:p>
            <a:r>
              <a:rPr lang="en-GB" dirty="0">
                <a:latin typeface="Calibri"/>
                <a:ea typeface="Calibri"/>
                <a:cs typeface="Calibri"/>
              </a:rPr>
              <a:t>Photo Credit: </a:t>
            </a:r>
            <a:r>
              <a:rPr lang="en-GB" dirty="0" err="1">
                <a:latin typeface="Calibri"/>
                <a:ea typeface="Calibri"/>
                <a:cs typeface="Calibri"/>
              </a:rPr>
              <a:t>Daunia</a:t>
            </a:r>
            <a:r>
              <a:rPr lang="en-GB" dirty="0">
                <a:latin typeface="Calibri"/>
                <a:ea typeface="Calibri"/>
                <a:cs typeface="Calibri"/>
              </a:rPr>
              <a:t> </a:t>
            </a:r>
            <a:r>
              <a:rPr lang="en-GB" dirty="0" err="1">
                <a:latin typeface="Calibri"/>
                <a:ea typeface="Calibri"/>
                <a:cs typeface="Calibri"/>
              </a:rPr>
              <a:t>Avventura</a:t>
            </a:r>
            <a:r>
              <a:rPr lang="en-GB" dirty="0">
                <a:latin typeface="Calibri"/>
                <a:ea typeface="Calibri"/>
                <a:cs typeface="Calibri"/>
              </a:rPr>
              <a:t>, </a:t>
            </a:r>
            <a:r>
              <a:rPr lang="en-GB" dirty="0" err="1">
                <a:latin typeface="Calibri"/>
                <a:ea typeface="Calibri"/>
                <a:cs typeface="Calibri"/>
              </a:rPr>
              <a:t>Biccari</a:t>
            </a:r>
            <a:endParaRPr lang="it-IT" dirty="0"/>
          </a:p>
        </p:txBody>
      </p:sp>
      <p:sp>
        <p:nvSpPr>
          <p:cNvPr id="17" name="Text Placeholder 16">
            <a:extLst>
              <a:ext uri="{FF2B5EF4-FFF2-40B4-BE49-F238E27FC236}">
                <a16:creationId xmlns:a16="http://schemas.microsoft.com/office/drawing/2014/main" id="{5CAC9B68-B71F-1D8D-18BA-7B26BCD17BA2}"/>
              </a:ext>
            </a:extLst>
          </p:cNvPr>
          <p:cNvSpPr>
            <a:spLocks noGrp="1"/>
          </p:cNvSpPr>
          <p:nvPr>
            <p:ph type="body" sz="quarter" idx="98"/>
          </p:nvPr>
        </p:nvSpPr>
        <p:spPr>
          <a:prstGeom prst="rect">
            <a:avLst/>
          </a:prstGeom>
        </p:spPr>
        <p:txBody>
          <a:bodyPr/>
          <a:lstStyle/>
          <a:p>
            <a:r>
              <a:rPr lang="en-GB" dirty="0">
                <a:latin typeface="Calibri"/>
                <a:ea typeface="Calibri"/>
                <a:cs typeface="Calibri"/>
              </a:rPr>
              <a:t>Photo Credit: </a:t>
            </a:r>
            <a:r>
              <a:rPr lang="en-GB" dirty="0" err="1">
                <a:latin typeface="Calibri"/>
                <a:ea typeface="Calibri"/>
                <a:cs typeface="Calibri"/>
              </a:rPr>
              <a:t>Daunia</a:t>
            </a:r>
            <a:r>
              <a:rPr lang="en-GB" dirty="0">
                <a:latin typeface="Calibri"/>
                <a:ea typeface="Calibri"/>
                <a:cs typeface="Calibri"/>
              </a:rPr>
              <a:t> </a:t>
            </a:r>
            <a:r>
              <a:rPr lang="en-GB" dirty="0" err="1">
                <a:latin typeface="Calibri"/>
                <a:ea typeface="Calibri"/>
                <a:cs typeface="Calibri"/>
              </a:rPr>
              <a:t>Avventura</a:t>
            </a:r>
            <a:r>
              <a:rPr lang="en-GB" dirty="0">
                <a:latin typeface="Calibri"/>
                <a:ea typeface="Calibri"/>
                <a:cs typeface="Calibri"/>
              </a:rPr>
              <a:t>, </a:t>
            </a:r>
            <a:r>
              <a:rPr lang="en-GB" dirty="0" err="1">
                <a:latin typeface="Calibri"/>
                <a:ea typeface="Calibri"/>
                <a:cs typeface="Calibri"/>
              </a:rPr>
              <a:t>Biccari</a:t>
            </a:r>
            <a:endParaRPr lang="it-IT" dirty="0"/>
          </a:p>
        </p:txBody>
      </p:sp>
      <p:pic>
        <p:nvPicPr>
          <p:cNvPr id="25" name="Picture Placeholder 19" descr="A wooden stairs leading up to a tree house&#10;&#10;AI-generated content may be incorrect.">
            <a:extLst>
              <a:ext uri="{FF2B5EF4-FFF2-40B4-BE49-F238E27FC236}">
                <a16:creationId xmlns:a16="http://schemas.microsoft.com/office/drawing/2014/main" id="{8D791D1C-E9E9-E961-766E-8AF3FD49E698}"/>
              </a:ext>
            </a:extLst>
          </p:cNvPr>
          <p:cNvPicPr>
            <a:picLocks noGrp="1" noChangeAspect="1"/>
          </p:cNvPicPr>
          <p:nvPr>
            <p:ph type="pic" sz="quarter" idx="89"/>
          </p:nvPr>
        </p:nvPicPr>
        <p:blipFill>
          <a:blip r:embed="rId2"/>
          <a:srcRect t="1451" b="1451"/>
          <a:stretch>
            <a:fillRect/>
          </a:stretch>
        </p:blipFill>
        <p:spPr/>
      </p:pic>
      <p:pic>
        <p:nvPicPr>
          <p:cNvPr id="35" name="Picture Placeholder 34" descr="A yellow door with flowers in front of a wooden building&#10;&#10;AI-generated content may be incorrect.">
            <a:extLst>
              <a:ext uri="{FF2B5EF4-FFF2-40B4-BE49-F238E27FC236}">
                <a16:creationId xmlns:a16="http://schemas.microsoft.com/office/drawing/2014/main" id="{1E599D0F-FEA8-A159-9097-313A6C6DFE3F}"/>
              </a:ext>
            </a:extLst>
          </p:cNvPr>
          <p:cNvPicPr>
            <a:picLocks noGrp="1" noChangeAspect="1"/>
          </p:cNvPicPr>
          <p:nvPr>
            <p:ph type="pic" sz="quarter" idx="85"/>
          </p:nvPr>
        </p:nvPicPr>
        <p:blipFill>
          <a:blip r:embed="rId3"/>
          <a:srcRect l="2382" r="2382"/>
          <a:stretch>
            <a:fillRect/>
          </a:stretch>
        </p:blipFill>
        <p:spPr/>
      </p:pic>
      <p:sp>
        <p:nvSpPr>
          <p:cNvPr id="33" name="Text Placeholder 16">
            <a:extLst>
              <a:ext uri="{FF2B5EF4-FFF2-40B4-BE49-F238E27FC236}">
                <a16:creationId xmlns:a16="http://schemas.microsoft.com/office/drawing/2014/main" id="{C7C3E2BB-4055-EA04-2881-AC962F05E3B2}"/>
              </a:ext>
            </a:extLst>
          </p:cNvPr>
          <p:cNvSpPr txBox="1">
            <a:spLocks/>
          </p:cNvSpPr>
          <p:nvPr/>
        </p:nvSpPr>
        <p:spPr>
          <a:xfrm rot="16200000">
            <a:off x="8040727" y="2764577"/>
            <a:ext cx="6351996" cy="822843"/>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dirty="0"/>
              <a:t>CONTENTS</a:t>
            </a:r>
          </a:p>
        </p:txBody>
      </p:sp>
      <p:pic>
        <p:nvPicPr>
          <p:cNvPr id="40" name="Segnaposto immagine 17" descr="Immagine che contiene aria aperta, nuvola, erba, paesaggio&#10;&#10;Il contenuto generato dall&amp;#39;IA potrebbe non essere corretto.">
            <a:extLst>
              <a:ext uri="{FF2B5EF4-FFF2-40B4-BE49-F238E27FC236}">
                <a16:creationId xmlns:a16="http://schemas.microsoft.com/office/drawing/2014/main" id="{434AA328-7853-9986-304E-2BEDC66568BD}"/>
              </a:ext>
            </a:extLst>
          </p:cNvPr>
          <p:cNvPicPr>
            <a:picLocks noGrp="1" noChangeAspect="1"/>
          </p:cNvPicPr>
          <p:nvPr>
            <p:ph type="pic" sz="quarter" idx="67"/>
          </p:nvPr>
        </p:nvPicPr>
        <p:blipFill>
          <a:blip r:embed="rId4"/>
          <a:srcRect l="3576" r="3576"/>
          <a:stretch/>
        </p:blipFill>
        <p:spPr>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p:spPr>
      </p:pic>
    </p:spTree>
    <p:extLst>
      <p:ext uri="{BB962C8B-B14F-4D97-AF65-F5344CB8AC3E}">
        <p14:creationId xmlns:p14="http://schemas.microsoft.com/office/powerpoint/2010/main" val="1951910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D1ACE-325D-1EA1-1192-2C7DB04446B3}"/>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1FEC549-BF74-4437-49A3-2EECDB087AD2}"/>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10957594-4EB8-496A-EE81-7D45809C9437}"/>
              </a:ext>
            </a:extLst>
          </p:cNvPr>
          <p:cNvSpPr>
            <a:spLocks noGrp="1"/>
          </p:cNvSpPr>
          <p:nvPr>
            <p:ph type="body" sz="quarter" idx="19"/>
          </p:nvPr>
        </p:nvSpPr>
        <p:spPr>
          <a:xfrm>
            <a:off x="423358" y="941779"/>
            <a:ext cx="1197303" cy="385564"/>
          </a:xfrm>
        </p:spPr>
        <p:txBody>
          <a:bodyPr/>
          <a:lstStyle/>
          <a:p>
            <a:r>
              <a:rPr lang="en-US" dirty="0"/>
              <a:t>04</a:t>
            </a:r>
          </a:p>
        </p:txBody>
      </p:sp>
      <p:sp>
        <p:nvSpPr>
          <p:cNvPr id="7" name="Text Placeholder 6">
            <a:extLst>
              <a:ext uri="{FF2B5EF4-FFF2-40B4-BE49-F238E27FC236}">
                <a16:creationId xmlns:a16="http://schemas.microsoft.com/office/drawing/2014/main" id="{292C8D68-9AEC-1714-FBA0-FF8042BE3986}"/>
              </a:ext>
            </a:extLst>
          </p:cNvPr>
          <p:cNvSpPr>
            <a:spLocks noGrp="1"/>
          </p:cNvSpPr>
          <p:nvPr>
            <p:ph type="body" sz="quarter" idx="16"/>
          </p:nvPr>
        </p:nvSpPr>
        <p:spPr>
          <a:xfrm>
            <a:off x="5143466" y="611896"/>
            <a:ext cx="6413158" cy="803654"/>
          </a:xfrm>
          <a:prstGeom prst="rect">
            <a:avLst/>
          </a:prstGeom>
        </p:spPr>
        <p:txBody>
          <a:bodyPr/>
          <a:lstStyle/>
          <a:p>
            <a:pPr>
              <a:lnSpc>
                <a:spcPts val="2960"/>
              </a:lnSpc>
            </a:pPr>
            <a:r>
              <a:rPr lang="en-GB" dirty="0"/>
              <a:t>Building for Long-Term Sustainability and Community Benefit</a:t>
            </a:r>
          </a:p>
          <a:p>
            <a:pPr>
              <a:lnSpc>
                <a:spcPts val="2960"/>
              </a:lnSpc>
            </a:pPr>
            <a:endParaRPr lang="en-GB" sz="2800" dirty="0"/>
          </a:p>
        </p:txBody>
      </p:sp>
      <p:sp>
        <p:nvSpPr>
          <p:cNvPr id="4" name="Text Placeholder 3">
            <a:extLst>
              <a:ext uri="{FF2B5EF4-FFF2-40B4-BE49-F238E27FC236}">
                <a16:creationId xmlns:a16="http://schemas.microsoft.com/office/drawing/2014/main" id="{ECF429E8-7517-E76A-4230-340FA088C7EC}"/>
              </a:ext>
            </a:extLst>
          </p:cNvPr>
          <p:cNvSpPr>
            <a:spLocks noGrp="1"/>
          </p:cNvSpPr>
          <p:nvPr>
            <p:ph type="body" sz="quarter" idx="21"/>
          </p:nvPr>
        </p:nvSpPr>
        <p:spPr>
          <a:xfrm>
            <a:off x="5143466" y="1920422"/>
            <a:ext cx="5922502" cy="4325682"/>
          </a:xfrm>
          <a:prstGeom prst="rect">
            <a:avLst/>
          </a:prstGeom>
        </p:spPr>
        <p:txBody>
          <a:bodyPr lIns="91440" tIns="45720" rIns="91440" bIns="45720" anchor="t"/>
          <a:lstStyle/>
          <a:p>
            <a:pPr>
              <a:lnSpc>
                <a:spcPts val="2340"/>
              </a:lnSpc>
            </a:pPr>
            <a:r>
              <a:rPr lang="en-GB" b="0" i="0" dirty="0">
                <a:effectLst/>
                <a:latin typeface="Calibri"/>
                <a:ea typeface="Calibri"/>
                <a:cs typeface="Calibri"/>
              </a:rPr>
              <a:t>Building for long-term sustainability and community benefit means going beyond short-term tourism profits to create accommodations that contribute lasting value to local environments and societies.</a:t>
            </a:r>
          </a:p>
          <a:p>
            <a:pPr>
              <a:lnSpc>
                <a:spcPts val="2340"/>
              </a:lnSpc>
            </a:pPr>
            <a:endParaRPr lang="en-GB" dirty="0">
              <a:latin typeface="Calibri"/>
              <a:ea typeface="Calibri"/>
              <a:cs typeface="Calibri"/>
            </a:endParaRPr>
          </a:p>
          <a:p>
            <a:pPr>
              <a:lnSpc>
                <a:spcPts val="2340"/>
              </a:lnSpc>
            </a:pPr>
            <a:r>
              <a:rPr lang="en-GB" b="0" i="0" dirty="0">
                <a:effectLst/>
                <a:latin typeface="Calibri"/>
                <a:ea typeface="Calibri"/>
                <a:cs typeface="Calibri"/>
              </a:rPr>
              <a:t>This approach considers the entire lifecycle of a building- from construction to daily operation and eventual renovation or repurposing. It involves selecting durable materials that age gracefully and require minimal maintenance, reducing the need for constant repairs or replacements. It also prioritizes partnerships with local artisans, builders, and suppliers, keeping economic benefits within the community. </a:t>
            </a:r>
            <a:endParaRPr lang="en-US" sz="2200" dirty="0"/>
          </a:p>
        </p:txBody>
      </p:sp>
      <p:sp>
        <p:nvSpPr>
          <p:cNvPr id="11" name="Slide Number Placeholder 5">
            <a:extLst>
              <a:ext uri="{FF2B5EF4-FFF2-40B4-BE49-F238E27FC236}">
                <a16:creationId xmlns:a16="http://schemas.microsoft.com/office/drawing/2014/main" id="{025465D8-A041-953C-FE5A-40F5042DA37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30</a:t>
            </a:fld>
            <a:endParaRPr lang="fr-CA" sz="1200" dirty="0"/>
          </a:p>
        </p:txBody>
      </p:sp>
      <p:sp>
        <p:nvSpPr>
          <p:cNvPr id="2" name="Freeform 1">
            <a:extLst>
              <a:ext uri="{FF2B5EF4-FFF2-40B4-BE49-F238E27FC236}">
                <a16:creationId xmlns:a16="http://schemas.microsoft.com/office/drawing/2014/main" id="{EDE3DB59-EB0F-BDA9-0F43-859504529632}"/>
              </a:ext>
            </a:extLst>
          </p:cNvPr>
          <p:cNvSpPr/>
          <p:nvPr/>
        </p:nvSpPr>
        <p:spPr>
          <a:xfrm rot="5400000">
            <a:off x="546217" y="2579412"/>
            <a:ext cx="3640930" cy="4733365"/>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2"/>
            <a:srcRect/>
            <a:stretch>
              <a:fillRect l="-12365" r="-12365"/>
            </a:stretch>
          </a:blipFill>
        </p:spPr>
        <p:txBody>
          <a:bodyPr wrap="square" lIns="0" tIns="0" rIns="0" bIns="0" rtlCol="0">
            <a:noAutofit/>
          </a:bodyPr>
          <a:lstStyle/>
          <a:p>
            <a:endParaRPr dirty="0">
              <a:solidFill>
                <a:srgbClr val="459597"/>
              </a:solidFill>
            </a:endParaRPr>
          </a:p>
        </p:txBody>
      </p:sp>
      <p:grpSp>
        <p:nvGrpSpPr>
          <p:cNvPr id="8" name="Group 7">
            <a:extLst>
              <a:ext uri="{FF2B5EF4-FFF2-40B4-BE49-F238E27FC236}">
                <a16:creationId xmlns:a16="http://schemas.microsoft.com/office/drawing/2014/main" id="{2C5CF3EE-E94A-7FC9-5A54-B583E7B749C0}"/>
              </a:ext>
            </a:extLst>
          </p:cNvPr>
          <p:cNvGrpSpPr/>
          <p:nvPr/>
        </p:nvGrpSpPr>
        <p:grpSpPr>
          <a:xfrm>
            <a:off x="2705066" y="3478443"/>
            <a:ext cx="2028299" cy="554397"/>
            <a:chOff x="1800741" y="6353467"/>
            <a:chExt cx="3253859" cy="554397"/>
          </a:xfrm>
        </p:grpSpPr>
        <p:sp>
          <p:nvSpPr>
            <p:cNvPr id="9" name="object 3">
              <a:extLst>
                <a:ext uri="{FF2B5EF4-FFF2-40B4-BE49-F238E27FC236}">
                  <a16:creationId xmlns:a16="http://schemas.microsoft.com/office/drawing/2014/main" id="{88DA33DB-9F7E-BF7F-CF48-64A85F3B873A}"/>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0" name="Text Placeholder 6">
              <a:extLst>
                <a:ext uri="{FF2B5EF4-FFF2-40B4-BE49-F238E27FC236}">
                  <a16:creationId xmlns:a16="http://schemas.microsoft.com/office/drawing/2014/main" id="{AB52BEE8-DDE5-54B7-4A8E-F1A232BCC677}"/>
                </a:ext>
              </a:extLst>
            </p:cNvPr>
            <p:cNvSpPr txBox="1">
              <a:spLocks/>
            </p:cNvSpPr>
            <p:nvPr/>
          </p:nvSpPr>
          <p:spPr>
            <a:xfrm>
              <a:off x="1800742" y="6410024"/>
              <a:ext cx="3253858" cy="4247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dirty="0"/>
                <a:t>Photo credit: </a:t>
              </a:r>
            </a:p>
            <a:p>
              <a:pPr algn="ctr"/>
              <a:r>
                <a:rPr lang="en-IE" sz="1200" dirty="0" err="1"/>
                <a:t>Natur</a:t>
              </a:r>
              <a:r>
                <a:rPr lang="en-IE" sz="1200" dirty="0"/>
                <a:t> Air Suite, Italy</a:t>
              </a:r>
            </a:p>
          </p:txBody>
        </p:sp>
      </p:grpSp>
      <p:pic>
        <p:nvPicPr>
          <p:cNvPr id="12" name="Picture 11">
            <a:extLst>
              <a:ext uri="{FF2B5EF4-FFF2-40B4-BE49-F238E27FC236}">
                <a16:creationId xmlns:a16="http://schemas.microsoft.com/office/drawing/2014/main" id="{723E2A8A-EF03-56B9-4B69-192EB90EF958}"/>
              </a:ext>
            </a:extLst>
          </p:cNvPr>
          <p:cNvPicPr>
            <a:picLocks noChangeAspect="1"/>
          </p:cNvPicPr>
          <p:nvPr/>
        </p:nvPicPr>
        <p:blipFill>
          <a:blip r:embed="rId3">
            <a:biLevel thresh="50000"/>
            <a:alphaModFix amt="58000"/>
            <a:extLst>
              <a:ext uri="{28A0092B-C50C-407E-A947-70E740481C1C}">
                <a14:useLocalDpi xmlns:a14="http://schemas.microsoft.com/office/drawing/2010/main" val="0"/>
              </a:ext>
            </a:extLst>
          </a:blip>
          <a:srcRect l="53155" t="-1" r="5047" b="49903"/>
          <a:stretch/>
        </p:blipFill>
        <p:spPr>
          <a:xfrm>
            <a:off x="-1313343" y="4419092"/>
            <a:ext cx="3580276" cy="2659133"/>
          </a:xfrm>
          <a:prstGeom prst="rect">
            <a:avLst/>
          </a:prstGeom>
        </p:spPr>
      </p:pic>
    </p:spTree>
    <p:extLst>
      <p:ext uri="{BB962C8B-B14F-4D97-AF65-F5344CB8AC3E}">
        <p14:creationId xmlns:p14="http://schemas.microsoft.com/office/powerpoint/2010/main" val="2373582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7BF13-E005-9056-C785-4C2ED891373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487BD499-B812-F7E5-EE36-0012552E3A3A}"/>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6C805132-BABB-6BCC-E166-C8FAA5089A36}"/>
              </a:ext>
            </a:extLst>
          </p:cNvPr>
          <p:cNvSpPr>
            <a:spLocks noGrp="1"/>
          </p:cNvSpPr>
          <p:nvPr>
            <p:ph type="body" sz="quarter" idx="19"/>
          </p:nvPr>
        </p:nvSpPr>
        <p:spPr>
          <a:xfrm>
            <a:off x="423358" y="941779"/>
            <a:ext cx="1197303" cy="385564"/>
          </a:xfrm>
        </p:spPr>
        <p:txBody>
          <a:bodyPr/>
          <a:lstStyle/>
          <a:p>
            <a:r>
              <a:rPr lang="en-US" dirty="0"/>
              <a:t>04</a:t>
            </a:r>
          </a:p>
        </p:txBody>
      </p:sp>
      <p:sp>
        <p:nvSpPr>
          <p:cNvPr id="7" name="Text Placeholder 6">
            <a:extLst>
              <a:ext uri="{FF2B5EF4-FFF2-40B4-BE49-F238E27FC236}">
                <a16:creationId xmlns:a16="http://schemas.microsoft.com/office/drawing/2014/main" id="{690A5548-70E3-C500-4C0F-C9B00F5BAAE8}"/>
              </a:ext>
            </a:extLst>
          </p:cNvPr>
          <p:cNvSpPr>
            <a:spLocks noGrp="1"/>
          </p:cNvSpPr>
          <p:nvPr>
            <p:ph type="body" sz="quarter" idx="16"/>
          </p:nvPr>
        </p:nvSpPr>
        <p:spPr>
          <a:xfrm>
            <a:off x="4061943" y="886031"/>
            <a:ext cx="6139892" cy="803654"/>
          </a:xfrm>
          <a:prstGeom prst="rect">
            <a:avLst/>
          </a:prstGeom>
        </p:spPr>
        <p:txBody>
          <a:bodyPr/>
          <a:lstStyle/>
          <a:p>
            <a:pPr>
              <a:lnSpc>
                <a:spcPts val="2960"/>
              </a:lnSpc>
            </a:pPr>
            <a:r>
              <a:rPr lang="en-GB" dirty="0"/>
              <a:t>Building for Long-Term Sustainability and Community Benefit</a:t>
            </a:r>
          </a:p>
          <a:p>
            <a:pPr>
              <a:lnSpc>
                <a:spcPts val="2960"/>
              </a:lnSpc>
            </a:pPr>
            <a:endParaRPr lang="en-GB" sz="2800" dirty="0"/>
          </a:p>
        </p:txBody>
      </p:sp>
      <p:sp>
        <p:nvSpPr>
          <p:cNvPr id="4" name="Text Placeholder 3">
            <a:extLst>
              <a:ext uri="{FF2B5EF4-FFF2-40B4-BE49-F238E27FC236}">
                <a16:creationId xmlns:a16="http://schemas.microsoft.com/office/drawing/2014/main" id="{23C8791F-3124-01A1-0D85-29E3745C0D41}"/>
              </a:ext>
            </a:extLst>
          </p:cNvPr>
          <p:cNvSpPr>
            <a:spLocks noGrp="1"/>
          </p:cNvSpPr>
          <p:nvPr>
            <p:ph type="body" sz="quarter" idx="21"/>
          </p:nvPr>
        </p:nvSpPr>
        <p:spPr>
          <a:xfrm>
            <a:off x="4055218" y="2346525"/>
            <a:ext cx="6729323"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Sustainable building practices may include incorporating renewable energy sources, using water-saving systems, and designing spaces that minimize resource use without sacrificing comfort. Additionally, structures should be planned in harmony with the local landscape, avoiding overdevelopment and protecting natural habitats. By focusing on long-term sustainability, accommodation providers can ensure their business remains viable for decades, while creating opportunities for local employment, cultural preservation, and social cohesion. This strategy helps build resilience in rural or underrepresented regions, turning tourism into a tool for regenerative growth rather than extraction</a:t>
            </a:r>
            <a:endParaRPr lang="en-US" sz="2200" dirty="0"/>
          </a:p>
        </p:txBody>
      </p:sp>
      <p:sp>
        <p:nvSpPr>
          <p:cNvPr id="11" name="Slide Number Placeholder 5">
            <a:extLst>
              <a:ext uri="{FF2B5EF4-FFF2-40B4-BE49-F238E27FC236}">
                <a16:creationId xmlns:a16="http://schemas.microsoft.com/office/drawing/2014/main" id="{78A5C628-A70C-8CE3-4774-E7B4D6D633B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31</a:t>
            </a:fld>
            <a:endParaRPr lang="fr-CA" sz="1200" dirty="0"/>
          </a:p>
        </p:txBody>
      </p:sp>
      <p:pic>
        <p:nvPicPr>
          <p:cNvPr id="3" name="Picture 2">
            <a:extLst>
              <a:ext uri="{FF2B5EF4-FFF2-40B4-BE49-F238E27FC236}">
                <a16:creationId xmlns:a16="http://schemas.microsoft.com/office/drawing/2014/main" id="{BF6B4361-3FC2-B941-C370-D66C5659FE7B}"/>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474942" y="4344368"/>
            <a:ext cx="3580276" cy="2659133"/>
          </a:xfrm>
          <a:prstGeom prst="rect">
            <a:avLst/>
          </a:prstGeom>
        </p:spPr>
      </p:pic>
    </p:spTree>
    <p:extLst>
      <p:ext uri="{BB962C8B-B14F-4D97-AF65-F5344CB8AC3E}">
        <p14:creationId xmlns:p14="http://schemas.microsoft.com/office/powerpoint/2010/main" val="40498810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07475-740E-CCD5-365C-15BB561A784A}"/>
            </a:ext>
          </a:extLst>
        </p:cNvPr>
        <p:cNvGrpSpPr/>
        <p:nvPr/>
      </p:nvGrpSpPr>
      <p:grpSpPr>
        <a:xfrm>
          <a:off x="0" y="0"/>
          <a:ext cx="0" cy="0"/>
          <a:chOff x="0" y="0"/>
          <a:chExt cx="0" cy="0"/>
        </a:xfrm>
      </p:grpSpPr>
      <p:sp>
        <p:nvSpPr>
          <p:cNvPr id="14" name="Text Placeholder 3">
            <a:extLst>
              <a:ext uri="{FF2B5EF4-FFF2-40B4-BE49-F238E27FC236}">
                <a16:creationId xmlns:a16="http://schemas.microsoft.com/office/drawing/2014/main" id="{39D2F7D6-72F2-FC36-0429-001F20AD72A8}"/>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Core Contents</a:t>
            </a:r>
          </a:p>
          <a:p>
            <a:pPr>
              <a:lnSpc>
                <a:spcPts val="3720"/>
              </a:lnSpc>
            </a:pPr>
            <a:endParaRPr lang="en-US" dirty="0"/>
          </a:p>
        </p:txBody>
      </p:sp>
      <p:cxnSp>
        <p:nvCxnSpPr>
          <p:cNvPr id="15" name="Straight Connector 14">
            <a:extLst>
              <a:ext uri="{FF2B5EF4-FFF2-40B4-BE49-F238E27FC236}">
                <a16:creationId xmlns:a16="http://schemas.microsoft.com/office/drawing/2014/main" id="{51FA9DA4-D43A-5A5B-8513-60A8D1A3F6B5}"/>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5">
            <a:extLst>
              <a:ext uri="{FF2B5EF4-FFF2-40B4-BE49-F238E27FC236}">
                <a16:creationId xmlns:a16="http://schemas.microsoft.com/office/drawing/2014/main" id="{1409973F-44BF-72F8-014C-9804C895ABA0}"/>
              </a:ext>
            </a:extLst>
          </p:cNvPr>
          <p:cNvSpPr txBox="1">
            <a:spLocks/>
          </p:cNvSpPr>
          <p:nvPr/>
        </p:nvSpPr>
        <p:spPr>
          <a:xfrm>
            <a:off x="629645" y="1554269"/>
            <a:ext cx="5842874"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sz="3600" dirty="0"/>
              <a:t>Lifecycle Thinking in Construction and Operation</a:t>
            </a:r>
          </a:p>
          <a:p>
            <a:pPr>
              <a:lnSpc>
                <a:spcPts val="2900"/>
              </a:lnSpc>
            </a:pPr>
            <a:endParaRPr lang="en-US" sz="3600" dirty="0"/>
          </a:p>
          <a:p>
            <a:pPr>
              <a:lnSpc>
                <a:spcPts val="2900"/>
              </a:lnSpc>
            </a:pPr>
            <a:endParaRPr lang="en-US" dirty="0"/>
          </a:p>
          <a:p>
            <a:pPr>
              <a:lnSpc>
                <a:spcPts val="2900"/>
              </a:lnSpc>
            </a:pPr>
            <a:endParaRPr lang="en-US" dirty="0"/>
          </a:p>
        </p:txBody>
      </p:sp>
      <p:sp>
        <p:nvSpPr>
          <p:cNvPr id="17" name="Text Placeholder 4">
            <a:extLst>
              <a:ext uri="{FF2B5EF4-FFF2-40B4-BE49-F238E27FC236}">
                <a16:creationId xmlns:a16="http://schemas.microsoft.com/office/drawing/2014/main" id="{A7AE6A50-A67D-571A-D8F3-FA68025E4E6E}"/>
              </a:ext>
            </a:extLst>
          </p:cNvPr>
          <p:cNvSpPr txBox="1">
            <a:spLocks/>
          </p:cNvSpPr>
          <p:nvPr/>
        </p:nvSpPr>
        <p:spPr>
          <a:xfrm>
            <a:off x="655241" y="2574002"/>
            <a:ext cx="5817278" cy="3657600"/>
          </a:xfrm>
          <a:prstGeom prst="rect">
            <a:avLst/>
          </a:prstGeom>
        </p:spPr>
        <p:txBody>
          <a:bodyPr numCol="1" spcCol="324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Building sustainably requires shifting from short-term development to lifecycle thinking. This involves considering the environmental, social, and economic impacts of a building from construction through decades of use. </a:t>
            </a:r>
          </a:p>
          <a:p>
            <a:pPr indent="0">
              <a:lnSpc>
                <a:spcPts val="2240"/>
              </a:lnSpc>
              <a:buClr>
                <a:srgbClr val="459597"/>
              </a:buClr>
            </a:pPr>
            <a:endParaRPr lang="en-GB" sz="2200" dirty="0">
              <a:solidFill>
                <a:srgbClr val="414141"/>
              </a:solidFill>
            </a:endParaRPr>
          </a:p>
          <a:p>
            <a:pPr indent="0">
              <a:lnSpc>
                <a:spcPts val="2240"/>
              </a:lnSpc>
              <a:buClr>
                <a:srgbClr val="459597"/>
              </a:buClr>
            </a:pPr>
            <a:r>
              <a:rPr lang="en-GB" sz="2200" dirty="0">
                <a:solidFill>
                  <a:srgbClr val="414141"/>
                </a:solidFill>
              </a:rPr>
              <a:t>Choosing durable, locally sourced, and low-maintenance materials - such as natural stone or reclaimed wood - reduces environmental impact while ensuring long-term resilience.</a:t>
            </a:r>
          </a:p>
          <a:p>
            <a:pPr indent="0">
              <a:lnSpc>
                <a:spcPts val="2240"/>
              </a:lnSpc>
              <a:buClr>
                <a:srgbClr val="459597"/>
              </a:buClr>
            </a:pPr>
            <a:endParaRPr lang="en-GB" sz="2200" dirty="0">
              <a:solidFill>
                <a:srgbClr val="414141"/>
              </a:solidFill>
            </a:endParaRPr>
          </a:p>
        </p:txBody>
      </p:sp>
      <p:sp>
        <p:nvSpPr>
          <p:cNvPr id="18" name="Slide Number Placeholder 5">
            <a:extLst>
              <a:ext uri="{FF2B5EF4-FFF2-40B4-BE49-F238E27FC236}">
                <a16:creationId xmlns:a16="http://schemas.microsoft.com/office/drawing/2014/main" id="{7795B16A-45E2-4595-50BB-9A232AE4E8E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32</a:t>
            </a:fld>
            <a:endParaRPr lang="fr-CA" sz="1200" dirty="0"/>
          </a:p>
        </p:txBody>
      </p:sp>
      <p:sp>
        <p:nvSpPr>
          <p:cNvPr id="4" name="Freeform 3">
            <a:extLst>
              <a:ext uri="{FF2B5EF4-FFF2-40B4-BE49-F238E27FC236}">
                <a16:creationId xmlns:a16="http://schemas.microsoft.com/office/drawing/2014/main" id="{24570E8B-856A-9D75-7394-35C04F7BFB12}"/>
              </a:ext>
            </a:extLst>
          </p:cNvPr>
          <p:cNvSpPr/>
          <p:nvPr/>
        </p:nvSpPr>
        <p:spPr>
          <a:xfrm rot="16200000">
            <a:off x="8004852" y="495232"/>
            <a:ext cx="3640930" cy="4733365"/>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2"/>
            <a:srcRect/>
            <a:stretch>
              <a:fillRect l="-12365" r="-12365"/>
            </a:stretch>
          </a:blipFill>
        </p:spPr>
        <p:txBody>
          <a:bodyPr wrap="square" lIns="0" tIns="0" rIns="0" bIns="0" rtlCol="0">
            <a:noAutofit/>
          </a:bodyPr>
          <a:lstStyle/>
          <a:p>
            <a:endParaRPr dirty="0">
              <a:solidFill>
                <a:srgbClr val="459597"/>
              </a:solidFill>
            </a:endParaRPr>
          </a:p>
        </p:txBody>
      </p:sp>
      <p:grpSp>
        <p:nvGrpSpPr>
          <p:cNvPr id="5" name="Group 4">
            <a:extLst>
              <a:ext uri="{FF2B5EF4-FFF2-40B4-BE49-F238E27FC236}">
                <a16:creationId xmlns:a16="http://schemas.microsoft.com/office/drawing/2014/main" id="{97341BBC-4600-88A1-68A9-6777ADFE558D}"/>
              </a:ext>
            </a:extLst>
          </p:cNvPr>
          <p:cNvGrpSpPr/>
          <p:nvPr/>
        </p:nvGrpSpPr>
        <p:grpSpPr>
          <a:xfrm>
            <a:off x="9338947" y="862336"/>
            <a:ext cx="2028299" cy="590931"/>
            <a:chOff x="1800741" y="6326924"/>
            <a:chExt cx="3253859" cy="590931"/>
          </a:xfrm>
        </p:grpSpPr>
        <p:sp>
          <p:nvSpPr>
            <p:cNvPr id="7" name="object 3">
              <a:extLst>
                <a:ext uri="{FF2B5EF4-FFF2-40B4-BE49-F238E27FC236}">
                  <a16:creationId xmlns:a16="http://schemas.microsoft.com/office/drawing/2014/main" id="{BF24EBD1-EB2B-290B-DF2A-007D4B526EA1}"/>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8" name="Text Placeholder 6">
              <a:extLst>
                <a:ext uri="{FF2B5EF4-FFF2-40B4-BE49-F238E27FC236}">
                  <a16:creationId xmlns:a16="http://schemas.microsoft.com/office/drawing/2014/main" id="{7C8334D8-4DE1-2B99-694F-684D0B766DD6}"/>
                </a:ext>
              </a:extLst>
            </p:cNvPr>
            <p:cNvSpPr txBox="1">
              <a:spLocks/>
            </p:cNvSpPr>
            <p:nvPr/>
          </p:nvSpPr>
          <p:spPr>
            <a:xfrm>
              <a:off x="1800743" y="6326924"/>
              <a:ext cx="3253857" cy="590931"/>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dirty="0"/>
                <a:t>Photo credit</a:t>
              </a:r>
              <a:r>
                <a:rPr lang="en-GB" sz="1200" dirty="0"/>
                <a:t>: </a:t>
              </a:r>
            </a:p>
            <a:p>
              <a:pPr algn="ctr"/>
              <a:r>
                <a:rPr lang="en-GB" sz="1200" dirty="0"/>
                <a:t>BUNK Hotel </a:t>
              </a:r>
              <a:r>
                <a:rPr lang="en-GB" sz="1200" dirty="0" err="1"/>
                <a:t>AmsterPhoto</a:t>
              </a:r>
              <a:r>
                <a:rPr lang="en-GB" sz="1200" dirty="0"/>
                <a:t> </a:t>
              </a:r>
              <a:r>
                <a:rPr lang="en-GB" sz="1200" dirty="0" err="1"/>
                <a:t>Creditdam</a:t>
              </a:r>
              <a:r>
                <a:rPr lang="en-GB" sz="1200" dirty="0"/>
                <a:t>, Netherlands</a:t>
              </a:r>
            </a:p>
          </p:txBody>
        </p:sp>
      </p:grpSp>
      <p:pic>
        <p:nvPicPr>
          <p:cNvPr id="9" name="Picture 8">
            <a:extLst>
              <a:ext uri="{FF2B5EF4-FFF2-40B4-BE49-F238E27FC236}">
                <a16:creationId xmlns:a16="http://schemas.microsoft.com/office/drawing/2014/main" id="{DE862614-4C7C-4E78-4A97-766352E8EF2B}"/>
              </a:ext>
            </a:extLst>
          </p:cNvPr>
          <p:cNvPicPr>
            <a:picLocks noChangeAspect="1"/>
          </p:cNvPicPr>
          <p:nvPr/>
        </p:nvPicPr>
        <p:blipFill>
          <a:blip r:embed="rId3">
            <a:biLevel thresh="50000"/>
            <a:alphaModFix amt="58000"/>
            <a:extLst>
              <a:ext uri="{28A0092B-C50C-407E-A947-70E740481C1C}">
                <a14:useLocalDpi xmlns:a14="http://schemas.microsoft.com/office/drawing/2010/main" val="0"/>
              </a:ext>
            </a:extLst>
          </a:blip>
          <a:srcRect l="53155" t="-1" r="5047" b="49903"/>
          <a:stretch/>
        </p:blipFill>
        <p:spPr>
          <a:xfrm>
            <a:off x="7041763" y="2636249"/>
            <a:ext cx="3580276" cy="2659133"/>
          </a:xfrm>
          <a:prstGeom prst="rect">
            <a:avLst/>
          </a:prstGeom>
        </p:spPr>
      </p:pic>
    </p:spTree>
    <p:extLst>
      <p:ext uri="{BB962C8B-B14F-4D97-AF65-F5344CB8AC3E}">
        <p14:creationId xmlns:p14="http://schemas.microsoft.com/office/powerpoint/2010/main" val="42944847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49FA2-7E0A-75B1-7210-C43A8C80C0B1}"/>
            </a:ext>
          </a:extLst>
        </p:cNvPr>
        <p:cNvGrpSpPr/>
        <p:nvPr/>
      </p:nvGrpSpPr>
      <p:grpSpPr>
        <a:xfrm>
          <a:off x="0" y="0"/>
          <a:ext cx="0" cy="0"/>
          <a:chOff x="0" y="0"/>
          <a:chExt cx="0" cy="0"/>
        </a:xfrm>
      </p:grpSpPr>
      <p:sp>
        <p:nvSpPr>
          <p:cNvPr id="14" name="Text Placeholder 3">
            <a:extLst>
              <a:ext uri="{FF2B5EF4-FFF2-40B4-BE49-F238E27FC236}">
                <a16:creationId xmlns:a16="http://schemas.microsoft.com/office/drawing/2014/main" id="{C7D973C2-39E9-E0E0-84B8-FF8622B9E7FD}"/>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Core Contents</a:t>
            </a:r>
          </a:p>
          <a:p>
            <a:pPr>
              <a:lnSpc>
                <a:spcPts val="3720"/>
              </a:lnSpc>
            </a:pPr>
            <a:endParaRPr lang="en-US" dirty="0"/>
          </a:p>
        </p:txBody>
      </p:sp>
      <p:cxnSp>
        <p:nvCxnSpPr>
          <p:cNvPr id="15" name="Straight Connector 14">
            <a:extLst>
              <a:ext uri="{FF2B5EF4-FFF2-40B4-BE49-F238E27FC236}">
                <a16:creationId xmlns:a16="http://schemas.microsoft.com/office/drawing/2014/main" id="{F41A70AC-926C-C9F8-42C2-A01CA74E59E3}"/>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5">
            <a:extLst>
              <a:ext uri="{FF2B5EF4-FFF2-40B4-BE49-F238E27FC236}">
                <a16:creationId xmlns:a16="http://schemas.microsoft.com/office/drawing/2014/main" id="{191DA076-059D-181C-0D67-8A043C2A9182}"/>
              </a:ext>
            </a:extLst>
          </p:cNvPr>
          <p:cNvSpPr txBox="1">
            <a:spLocks/>
          </p:cNvSpPr>
          <p:nvPr/>
        </p:nvSpPr>
        <p:spPr>
          <a:xfrm>
            <a:off x="629645" y="1845103"/>
            <a:ext cx="588545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sz="3600" dirty="0"/>
              <a:t>Lifecycle Thinking in Construction and Operation</a:t>
            </a:r>
          </a:p>
          <a:p>
            <a:pPr>
              <a:lnSpc>
                <a:spcPts val="2900"/>
              </a:lnSpc>
            </a:pPr>
            <a:endParaRPr lang="en-US" sz="3600" dirty="0"/>
          </a:p>
          <a:p>
            <a:pPr>
              <a:lnSpc>
                <a:spcPts val="2900"/>
              </a:lnSpc>
            </a:pPr>
            <a:endParaRPr lang="en-US" dirty="0"/>
          </a:p>
          <a:p>
            <a:pPr>
              <a:lnSpc>
                <a:spcPts val="2900"/>
              </a:lnSpc>
            </a:pPr>
            <a:endParaRPr lang="en-US" dirty="0"/>
          </a:p>
        </p:txBody>
      </p:sp>
      <p:sp>
        <p:nvSpPr>
          <p:cNvPr id="17" name="Text Placeholder 4">
            <a:extLst>
              <a:ext uri="{FF2B5EF4-FFF2-40B4-BE49-F238E27FC236}">
                <a16:creationId xmlns:a16="http://schemas.microsoft.com/office/drawing/2014/main" id="{C34BE701-76E6-3772-BCA5-D1024C37C4D8}"/>
              </a:ext>
            </a:extLst>
          </p:cNvPr>
          <p:cNvSpPr txBox="1">
            <a:spLocks/>
          </p:cNvSpPr>
          <p:nvPr/>
        </p:nvSpPr>
        <p:spPr>
          <a:xfrm>
            <a:off x="655239" y="2938618"/>
            <a:ext cx="10245843" cy="3583817"/>
          </a:xfrm>
          <a:prstGeom prst="rect">
            <a:avLst/>
          </a:prstGeom>
        </p:spPr>
        <p:txBody>
          <a:bodyPr numCol="1" spcCol="324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Lifecycle thinking also includes the operational phase. Integrating renewable energy, water-saving systems, and energy-efficient technologies helps minimize the building’s footprint while cutting ongoing costs. These solutions are not only eco-friendly but also boost financial sustainability.</a:t>
            </a:r>
          </a:p>
          <a:p>
            <a:pPr indent="0">
              <a:lnSpc>
                <a:spcPts val="2240"/>
              </a:lnSpc>
              <a:buClr>
                <a:srgbClr val="459597"/>
              </a:buClr>
            </a:pPr>
            <a:endParaRPr lang="en-GB" sz="2200" dirty="0">
              <a:solidFill>
                <a:srgbClr val="414141"/>
              </a:solidFill>
            </a:endParaRPr>
          </a:p>
          <a:p>
            <a:pPr indent="0">
              <a:lnSpc>
                <a:spcPts val="2240"/>
              </a:lnSpc>
              <a:buClr>
                <a:srgbClr val="459597"/>
              </a:buClr>
            </a:pPr>
            <a:r>
              <a:rPr lang="en-GB" sz="2200" dirty="0">
                <a:solidFill>
                  <a:srgbClr val="414141"/>
                </a:solidFill>
              </a:rPr>
              <a:t>Finally, designing for adaptability - like creating spaces that can evolve with changing tourism trends - protects your investment and prevents infrastructure from becoming obsolete. This long-term vision ensures that accommodation remains relevant, useful, and beneficial to both visitors and the local community.</a:t>
            </a:r>
          </a:p>
          <a:p>
            <a:pPr indent="0">
              <a:lnSpc>
                <a:spcPts val="2240"/>
              </a:lnSpc>
              <a:buClr>
                <a:srgbClr val="459597"/>
              </a:buClr>
            </a:pPr>
            <a:endParaRPr lang="en-GB" sz="2200" dirty="0">
              <a:solidFill>
                <a:srgbClr val="414141"/>
              </a:solidFill>
            </a:endParaRPr>
          </a:p>
        </p:txBody>
      </p:sp>
      <p:sp>
        <p:nvSpPr>
          <p:cNvPr id="18" name="Slide Number Placeholder 5">
            <a:extLst>
              <a:ext uri="{FF2B5EF4-FFF2-40B4-BE49-F238E27FC236}">
                <a16:creationId xmlns:a16="http://schemas.microsoft.com/office/drawing/2014/main" id="{7FC8314B-1955-7081-EA9E-B4E06BB9B30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33</a:t>
            </a:fld>
            <a:endParaRPr lang="fr-CA" sz="1200" dirty="0"/>
          </a:p>
        </p:txBody>
      </p:sp>
      <p:pic>
        <p:nvPicPr>
          <p:cNvPr id="3" name="Picture 2">
            <a:extLst>
              <a:ext uri="{FF2B5EF4-FFF2-40B4-BE49-F238E27FC236}">
                <a16:creationId xmlns:a16="http://schemas.microsoft.com/office/drawing/2014/main" id="{D821033B-1548-9AF9-76E2-23862C3B44D3}"/>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8574679" y="-466987"/>
            <a:ext cx="3580276" cy="2659133"/>
          </a:xfrm>
          <a:prstGeom prst="rect">
            <a:avLst/>
          </a:prstGeom>
        </p:spPr>
      </p:pic>
    </p:spTree>
    <p:extLst>
      <p:ext uri="{BB962C8B-B14F-4D97-AF65-F5344CB8AC3E}">
        <p14:creationId xmlns:p14="http://schemas.microsoft.com/office/powerpoint/2010/main" val="396480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920C2-8A9F-1BD0-843C-483932E81A6C}"/>
            </a:ext>
          </a:extLst>
        </p:cNvPr>
        <p:cNvGrpSpPr/>
        <p:nvPr/>
      </p:nvGrpSpPr>
      <p:grpSpPr>
        <a:xfrm>
          <a:off x="0" y="0"/>
          <a:ext cx="0" cy="0"/>
          <a:chOff x="0" y="0"/>
          <a:chExt cx="0" cy="0"/>
        </a:xfrm>
      </p:grpSpPr>
      <p:sp>
        <p:nvSpPr>
          <p:cNvPr id="14" name="Text Placeholder 3">
            <a:extLst>
              <a:ext uri="{FF2B5EF4-FFF2-40B4-BE49-F238E27FC236}">
                <a16:creationId xmlns:a16="http://schemas.microsoft.com/office/drawing/2014/main" id="{A11A89A3-0CDE-9611-F649-6BACC3831B61}"/>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Core Contents</a:t>
            </a:r>
          </a:p>
          <a:p>
            <a:pPr>
              <a:lnSpc>
                <a:spcPts val="3720"/>
              </a:lnSpc>
            </a:pPr>
            <a:endParaRPr lang="en-US" dirty="0"/>
          </a:p>
        </p:txBody>
      </p:sp>
      <p:cxnSp>
        <p:nvCxnSpPr>
          <p:cNvPr id="15" name="Straight Connector 14">
            <a:extLst>
              <a:ext uri="{FF2B5EF4-FFF2-40B4-BE49-F238E27FC236}">
                <a16:creationId xmlns:a16="http://schemas.microsoft.com/office/drawing/2014/main" id="{14710A33-83DF-39A0-61D6-FD63522BCD5E}"/>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5">
            <a:extLst>
              <a:ext uri="{FF2B5EF4-FFF2-40B4-BE49-F238E27FC236}">
                <a16:creationId xmlns:a16="http://schemas.microsoft.com/office/drawing/2014/main" id="{EF7032E9-16F9-6049-3EB2-B106752CE187}"/>
              </a:ext>
            </a:extLst>
          </p:cNvPr>
          <p:cNvSpPr txBox="1">
            <a:spLocks/>
          </p:cNvSpPr>
          <p:nvPr/>
        </p:nvSpPr>
        <p:spPr>
          <a:xfrm>
            <a:off x="629645" y="1702734"/>
            <a:ext cx="404993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Community-Centered Design and Local Economic Integration</a:t>
            </a:r>
          </a:p>
          <a:p>
            <a:pPr>
              <a:lnSpc>
                <a:spcPts val="2900"/>
              </a:lnSpc>
            </a:pPr>
            <a:endParaRPr lang="en-US" dirty="0"/>
          </a:p>
          <a:p>
            <a:pPr>
              <a:lnSpc>
                <a:spcPts val="2900"/>
              </a:lnSpc>
            </a:pPr>
            <a:endParaRPr lang="en-US" dirty="0"/>
          </a:p>
          <a:p>
            <a:pPr>
              <a:lnSpc>
                <a:spcPts val="2900"/>
              </a:lnSpc>
            </a:pPr>
            <a:endParaRPr lang="en-US" dirty="0"/>
          </a:p>
        </p:txBody>
      </p:sp>
      <p:sp>
        <p:nvSpPr>
          <p:cNvPr id="17" name="Text Placeholder 4">
            <a:extLst>
              <a:ext uri="{FF2B5EF4-FFF2-40B4-BE49-F238E27FC236}">
                <a16:creationId xmlns:a16="http://schemas.microsoft.com/office/drawing/2014/main" id="{C7923491-1A36-76D4-380D-3B4FCEA99297}"/>
              </a:ext>
            </a:extLst>
          </p:cNvPr>
          <p:cNvSpPr txBox="1">
            <a:spLocks/>
          </p:cNvSpPr>
          <p:nvPr/>
        </p:nvSpPr>
        <p:spPr>
          <a:xfrm>
            <a:off x="655240" y="3137646"/>
            <a:ext cx="5709702" cy="3543283"/>
          </a:xfrm>
          <a:prstGeom prst="rect">
            <a:avLst/>
          </a:prstGeom>
        </p:spPr>
        <p:txBody>
          <a:bodyPr numCol="1" spcCol="324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Long-term sustainability is not just about buildings - it’s about people and place. Community-</a:t>
            </a:r>
            <a:r>
              <a:rPr lang="en-GB" sz="2200" dirty="0" err="1">
                <a:solidFill>
                  <a:srgbClr val="414141"/>
                </a:solidFill>
              </a:rPr>
              <a:t>centered</a:t>
            </a:r>
            <a:r>
              <a:rPr lang="en-GB" sz="2200" dirty="0">
                <a:solidFill>
                  <a:srgbClr val="414141"/>
                </a:solidFill>
              </a:rPr>
              <a:t> design means creating accommodation that aligns with the needs, values, and cultural identity of the local population. This could involve using traditional architectural styles, working with local artisans, or incorporating cultural narratives into the guest experience. By doing so, you preserve intangible heritage and give guests an authentic, place-based encounter.</a:t>
            </a:r>
          </a:p>
          <a:p>
            <a:pPr indent="0">
              <a:lnSpc>
                <a:spcPts val="2240"/>
              </a:lnSpc>
              <a:buClr>
                <a:srgbClr val="459597"/>
              </a:buClr>
            </a:pPr>
            <a:endParaRPr lang="en-GB" sz="2200" dirty="0">
              <a:solidFill>
                <a:srgbClr val="414141"/>
              </a:solidFill>
            </a:endParaRPr>
          </a:p>
        </p:txBody>
      </p:sp>
      <p:sp>
        <p:nvSpPr>
          <p:cNvPr id="18" name="Slide Number Placeholder 5">
            <a:extLst>
              <a:ext uri="{FF2B5EF4-FFF2-40B4-BE49-F238E27FC236}">
                <a16:creationId xmlns:a16="http://schemas.microsoft.com/office/drawing/2014/main" id="{BA60FDB1-DCA6-359C-4609-FFCAAEFBB00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34</a:t>
            </a:fld>
            <a:endParaRPr lang="fr-CA" sz="1200" dirty="0"/>
          </a:p>
        </p:txBody>
      </p:sp>
      <p:sp>
        <p:nvSpPr>
          <p:cNvPr id="4" name="Freeform 3">
            <a:extLst>
              <a:ext uri="{FF2B5EF4-FFF2-40B4-BE49-F238E27FC236}">
                <a16:creationId xmlns:a16="http://schemas.microsoft.com/office/drawing/2014/main" id="{2CD423DF-4B1A-F001-E487-FEF6FEF3E5B1}"/>
              </a:ext>
            </a:extLst>
          </p:cNvPr>
          <p:cNvSpPr/>
          <p:nvPr/>
        </p:nvSpPr>
        <p:spPr>
          <a:xfrm rot="10800000">
            <a:off x="5954183" y="-1"/>
            <a:ext cx="5411838" cy="4746807"/>
          </a:xfrm>
          <a:custGeom>
            <a:avLst/>
            <a:gdLst>
              <a:gd name="connsiteX0" fmla="*/ 2617605 w 5235209"/>
              <a:gd name="connsiteY0" fmla="*/ 0 h 4591884"/>
              <a:gd name="connsiteX1" fmla="*/ 5235209 w 5235209"/>
              <a:gd name="connsiteY1" fmla="*/ 2932396 h 4591884"/>
              <a:gd name="connsiteX2" fmla="*/ 5229745 w 5235209"/>
              <a:gd name="connsiteY2" fmla="*/ 3097689 h 4591884"/>
              <a:gd name="connsiteX3" fmla="*/ 5235209 w 5235209"/>
              <a:gd name="connsiteY3" fmla="*/ 3097689 h 4591884"/>
              <a:gd name="connsiteX4" fmla="*/ 5235209 w 5235209"/>
              <a:gd name="connsiteY4" fmla="*/ 4305667 h 4591884"/>
              <a:gd name="connsiteX5" fmla="*/ 5235209 w 5235209"/>
              <a:gd name="connsiteY5" fmla="*/ 4470960 h 4591884"/>
              <a:gd name="connsiteX6" fmla="*/ 5235209 w 5235209"/>
              <a:gd name="connsiteY6" fmla="*/ 4587760 h 4591884"/>
              <a:gd name="connsiteX7" fmla="*/ 5226845 w 5235209"/>
              <a:gd name="connsiteY7" fmla="*/ 4587384 h 4591884"/>
              <a:gd name="connsiteX8" fmla="*/ 5090725 w 5235209"/>
              <a:gd name="connsiteY8" fmla="*/ 4591884 h 4591884"/>
              <a:gd name="connsiteX9" fmla="*/ 5090725 w 5235209"/>
              <a:gd name="connsiteY9" fmla="*/ 4587384 h 4591884"/>
              <a:gd name="connsiteX10" fmla="*/ 4095937 w 5235209"/>
              <a:gd name="connsiteY10" fmla="*/ 4587384 h 4591884"/>
              <a:gd name="connsiteX11" fmla="*/ 3959817 w 5235209"/>
              <a:gd name="connsiteY11" fmla="*/ 4587384 h 4591884"/>
              <a:gd name="connsiteX12" fmla="*/ 2426635 w 5235209"/>
              <a:gd name="connsiteY12" fmla="*/ 4587384 h 4591884"/>
              <a:gd name="connsiteX13" fmla="*/ 1295728 w 5235209"/>
              <a:gd name="connsiteY13" fmla="*/ 4587384 h 4591884"/>
              <a:gd name="connsiteX14" fmla="*/ 1295728 w 5235209"/>
              <a:gd name="connsiteY14" fmla="*/ 4587386 h 4591884"/>
              <a:gd name="connsiteX15" fmla="*/ 776797 w 5235209"/>
              <a:gd name="connsiteY15" fmla="*/ 4587386 h 4591884"/>
              <a:gd name="connsiteX16" fmla="*/ 0 w 5235209"/>
              <a:gd name="connsiteY16" fmla="*/ 4587386 h 4591884"/>
              <a:gd name="connsiteX17" fmla="*/ 0 w 5235209"/>
              <a:gd name="connsiteY17" fmla="*/ 4470960 h 4591884"/>
              <a:gd name="connsiteX18" fmla="*/ 0 w 5235209"/>
              <a:gd name="connsiteY18" fmla="*/ 4305667 h 4591884"/>
              <a:gd name="connsiteX19" fmla="*/ 0 w 5235209"/>
              <a:gd name="connsiteY19" fmla="*/ 3097689 h 4591884"/>
              <a:gd name="connsiteX20" fmla="*/ 5463 w 5235209"/>
              <a:gd name="connsiteY20" fmla="*/ 3097689 h 4591884"/>
              <a:gd name="connsiteX21" fmla="*/ 0 w 5235209"/>
              <a:gd name="connsiteY21" fmla="*/ 2932396 h 4591884"/>
              <a:gd name="connsiteX22" fmla="*/ 2617605 w 5235209"/>
              <a:gd name="connsiteY22" fmla="*/ 0 h 459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35209" h="4591884">
                <a:moveTo>
                  <a:pt x="2617605" y="0"/>
                </a:moveTo>
                <a:cubicBezTo>
                  <a:pt x="4065757" y="0"/>
                  <a:pt x="5235209" y="1316213"/>
                  <a:pt x="5235209" y="2932396"/>
                </a:cubicBezTo>
                <a:cubicBezTo>
                  <a:pt x="5235209" y="2987492"/>
                  <a:pt x="5235209" y="3048715"/>
                  <a:pt x="5229745" y="3097689"/>
                </a:cubicBezTo>
                <a:lnTo>
                  <a:pt x="5235209" y="3097689"/>
                </a:lnTo>
                <a:lnTo>
                  <a:pt x="5235209" y="4305667"/>
                </a:lnTo>
                <a:lnTo>
                  <a:pt x="5235209" y="4470960"/>
                </a:lnTo>
                <a:lnTo>
                  <a:pt x="5235209" y="4587760"/>
                </a:lnTo>
                <a:lnTo>
                  <a:pt x="5226845" y="4587384"/>
                </a:lnTo>
                <a:cubicBezTo>
                  <a:pt x="5181473" y="4587384"/>
                  <a:pt x="5136099" y="4587384"/>
                  <a:pt x="5090725" y="4591884"/>
                </a:cubicBezTo>
                <a:lnTo>
                  <a:pt x="5090725" y="4587384"/>
                </a:lnTo>
                <a:lnTo>
                  <a:pt x="4095937" y="4587384"/>
                </a:lnTo>
                <a:lnTo>
                  <a:pt x="3959817" y="4587384"/>
                </a:lnTo>
                <a:lnTo>
                  <a:pt x="2426635" y="4587384"/>
                </a:lnTo>
                <a:lnTo>
                  <a:pt x="1295728" y="4587384"/>
                </a:lnTo>
                <a:lnTo>
                  <a:pt x="1295728" y="4587386"/>
                </a:lnTo>
                <a:lnTo>
                  <a:pt x="776797" y="4587386"/>
                </a:lnTo>
                <a:lnTo>
                  <a:pt x="0" y="4587386"/>
                </a:lnTo>
                <a:lnTo>
                  <a:pt x="0" y="4470960"/>
                </a:lnTo>
                <a:lnTo>
                  <a:pt x="0" y="4305667"/>
                </a:lnTo>
                <a:lnTo>
                  <a:pt x="0" y="3097689"/>
                </a:lnTo>
                <a:lnTo>
                  <a:pt x="5463" y="3097689"/>
                </a:lnTo>
                <a:cubicBezTo>
                  <a:pt x="0" y="3042591"/>
                  <a:pt x="0" y="2987491"/>
                  <a:pt x="0" y="2932396"/>
                </a:cubicBezTo>
                <a:cubicBezTo>
                  <a:pt x="0" y="1310086"/>
                  <a:pt x="1169449" y="0"/>
                  <a:pt x="2617605" y="0"/>
                </a:cubicBezTo>
                <a:close/>
              </a:path>
            </a:pathLst>
          </a:custGeom>
          <a:blipFill dpi="0" rotWithShape="0">
            <a:blip r:embed="rId2"/>
            <a:srcRect/>
            <a:stretch>
              <a:fillRect l="-22165" r="-22165"/>
            </a:stretch>
          </a:blipFill>
        </p:spPr>
        <p:txBody>
          <a:bodyPr wrap="square" lIns="0" tIns="0" rIns="0" bIns="0" rtlCol="0">
            <a:noAutofit/>
          </a:bodyPr>
          <a:lstStyle/>
          <a:p>
            <a:endParaRPr>
              <a:solidFill>
                <a:srgbClr val="459597"/>
              </a:solidFill>
            </a:endParaRPr>
          </a:p>
        </p:txBody>
      </p:sp>
      <p:grpSp>
        <p:nvGrpSpPr>
          <p:cNvPr id="5" name="Group 4">
            <a:extLst>
              <a:ext uri="{FF2B5EF4-FFF2-40B4-BE49-F238E27FC236}">
                <a16:creationId xmlns:a16="http://schemas.microsoft.com/office/drawing/2014/main" id="{DBEE3352-B8F6-8237-305E-8BC5318631A9}"/>
              </a:ext>
            </a:extLst>
          </p:cNvPr>
          <p:cNvGrpSpPr/>
          <p:nvPr/>
        </p:nvGrpSpPr>
        <p:grpSpPr>
          <a:xfrm>
            <a:off x="9108141" y="487052"/>
            <a:ext cx="2937356" cy="554397"/>
            <a:chOff x="1800741" y="6353467"/>
            <a:chExt cx="3253859" cy="554397"/>
          </a:xfrm>
        </p:grpSpPr>
        <p:sp>
          <p:nvSpPr>
            <p:cNvPr id="7" name="object 3">
              <a:extLst>
                <a:ext uri="{FF2B5EF4-FFF2-40B4-BE49-F238E27FC236}">
                  <a16:creationId xmlns:a16="http://schemas.microsoft.com/office/drawing/2014/main" id="{4E3A46EA-3216-DD50-70C2-81BFE066F725}"/>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8" name="Text Placeholder 6">
              <a:extLst>
                <a:ext uri="{FF2B5EF4-FFF2-40B4-BE49-F238E27FC236}">
                  <a16:creationId xmlns:a16="http://schemas.microsoft.com/office/drawing/2014/main" id="{1B1D3213-D95B-608C-933D-87629DF04A12}"/>
                </a:ext>
              </a:extLst>
            </p:cNvPr>
            <p:cNvSpPr txBox="1">
              <a:spLocks/>
            </p:cNvSpPr>
            <p:nvPr/>
          </p:nvSpPr>
          <p:spPr>
            <a:xfrm>
              <a:off x="1800742" y="6410024"/>
              <a:ext cx="3253858" cy="4247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dirty="0"/>
                <a:t>Photo Credit: </a:t>
              </a:r>
            </a:p>
            <a:p>
              <a:pPr algn="ctr"/>
              <a:r>
                <a:rPr lang="en-IE" sz="1200" dirty="0" err="1"/>
                <a:t>Drumhierny</a:t>
              </a:r>
              <a:r>
                <a:rPr lang="en-IE" sz="1200" dirty="0"/>
                <a:t>, Woodland, Leitrim, Ireland</a:t>
              </a:r>
            </a:p>
          </p:txBody>
        </p:sp>
      </p:grpSp>
      <p:pic>
        <p:nvPicPr>
          <p:cNvPr id="2" name="Picture 1">
            <a:extLst>
              <a:ext uri="{FF2B5EF4-FFF2-40B4-BE49-F238E27FC236}">
                <a16:creationId xmlns:a16="http://schemas.microsoft.com/office/drawing/2014/main" id="{1D51A57F-5BAF-FD39-4C75-ABA0BEA73657}"/>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6382806" y="3743034"/>
            <a:ext cx="4194013" cy="3114966"/>
          </a:xfrm>
          <a:prstGeom prst="rect">
            <a:avLst/>
          </a:prstGeom>
        </p:spPr>
      </p:pic>
    </p:spTree>
    <p:extLst>
      <p:ext uri="{BB962C8B-B14F-4D97-AF65-F5344CB8AC3E}">
        <p14:creationId xmlns:p14="http://schemas.microsoft.com/office/powerpoint/2010/main" val="32538555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E5A83-6DFC-4313-0BE0-362596CAC17A}"/>
            </a:ext>
          </a:extLst>
        </p:cNvPr>
        <p:cNvGrpSpPr/>
        <p:nvPr/>
      </p:nvGrpSpPr>
      <p:grpSpPr>
        <a:xfrm>
          <a:off x="0" y="0"/>
          <a:ext cx="0" cy="0"/>
          <a:chOff x="0" y="0"/>
          <a:chExt cx="0" cy="0"/>
        </a:xfrm>
      </p:grpSpPr>
      <p:sp>
        <p:nvSpPr>
          <p:cNvPr id="14" name="Text Placeholder 3">
            <a:extLst>
              <a:ext uri="{FF2B5EF4-FFF2-40B4-BE49-F238E27FC236}">
                <a16:creationId xmlns:a16="http://schemas.microsoft.com/office/drawing/2014/main" id="{A438B837-92A9-CB3A-A044-0E6ACFE76327}"/>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Core Contents</a:t>
            </a:r>
          </a:p>
          <a:p>
            <a:pPr>
              <a:lnSpc>
                <a:spcPts val="3720"/>
              </a:lnSpc>
            </a:pPr>
            <a:endParaRPr lang="en-US" dirty="0"/>
          </a:p>
        </p:txBody>
      </p:sp>
      <p:cxnSp>
        <p:nvCxnSpPr>
          <p:cNvPr id="15" name="Straight Connector 14">
            <a:extLst>
              <a:ext uri="{FF2B5EF4-FFF2-40B4-BE49-F238E27FC236}">
                <a16:creationId xmlns:a16="http://schemas.microsoft.com/office/drawing/2014/main" id="{D6ECF07D-CF8A-3924-F3C6-71F1A33ABAE0}"/>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5">
            <a:extLst>
              <a:ext uri="{FF2B5EF4-FFF2-40B4-BE49-F238E27FC236}">
                <a16:creationId xmlns:a16="http://schemas.microsoft.com/office/drawing/2014/main" id="{D20D087E-5F13-11AD-7F9E-0A03C493720A}"/>
              </a:ext>
            </a:extLst>
          </p:cNvPr>
          <p:cNvSpPr txBox="1">
            <a:spLocks/>
          </p:cNvSpPr>
          <p:nvPr/>
        </p:nvSpPr>
        <p:spPr>
          <a:xfrm>
            <a:off x="629645" y="1554269"/>
            <a:ext cx="595044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Community-Centered Design and Local Economic Integration</a:t>
            </a:r>
          </a:p>
          <a:p>
            <a:pPr>
              <a:lnSpc>
                <a:spcPts val="2900"/>
              </a:lnSpc>
            </a:pPr>
            <a:endParaRPr lang="en-US" dirty="0"/>
          </a:p>
          <a:p>
            <a:pPr>
              <a:lnSpc>
                <a:spcPts val="2900"/>
              </a:lnSpc>
            </a:pPr>
            <a:endParaRPr lang="en-US" dirty="0"/>
          </a:p>
          <a:p>
            <a:pPr>
              <a:lnSpc>
                <a:spcPts val="2900"/>
              </a:lnSpc>
            </a:pPr>
            <a:endParaRPr lang="en-US" dirty="0"/>
          </a:p>
        </p:txBody>
      </p:sp>
      <p:sp>
        <p:nvSpPr>
          <p:cNvPr id="17" name="Text Placeholder 4">
            <a:extLst>
              <a:ext uri="{FF2B5EF4-FFF2-40B4-BE49-F238E27FC236}">
                <a16:creationId xmlns:a16="http://schemas.microsoft.com/office/drawing/2014/main" id="{066F907F-89CB-567C-13B0-66BEC21AC912}"/>
              </a:ext>
            </a:extLst>
          </p:cNvPr>
          <p:cNvSpPr txBox="1">
            <a:spLocks/>
          </p:cNvSpPr>
          <p:nvPr/>
        </p:nvSpPr>
        <p:spPr>
          <a:xfrm>
            <a:off x="655238" y="2647784"/>
            <a:ext cx="10622361" cy="3583817"/>
          </a:xfrm>
          <a:prstGeom prst="rect">
            <a:avLst/>
          </a:prstGeom>
        </p:spPr>
        <p:txBody>
          <a:bodyPr numCol="1" spcCol="324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Beyond aesthetics, local economic integration is crucial. Sustainable tourism businesses can prioritize hiring local staff, sourcing supplies from local producers, and collaborating with community enterprises such as guides, craftspeople, or farmers. For example, breakfast menus can feature locally grown products, or guest packages might include tours led by local storytellers or artisans. This model ensures that tourism revenue circulates within the community, creating shared prosperity rather than external profit extraction.</a:t>
            </a:r>
          </a:p>
          <a:p>
            <a:pPr indent="0">
              <a:lnSpc>
                <a:spcPts val="2240"/>
              </a:lnSpc>
              <a:buClr>
                <a:srgbClr val="459597"/>
              </a:buClr>
            </a:pPr>
            <a:endParaRPr lang="en-GB" sz="2200" dirty="0">
              <a:solidFill>
                <a:srgbClr val="414141"/>
              </a:solidFill>
            </a:endParaRPr>
          </a:p>
          <a:p>
            <a:pPr indent="0">
              <a:lnSpc>
                <a:spcPts val="2240"/>
              </a:lnSpc>
              <a:buClr>
                <a:srgbClr val="459597"/>
              </a:buClr>
            </a:pPr>
            <a:r>
              <a:rPr lang="en-GB" sz="2200" dirty="0">
                <a:solidFill>
                  <a:srgbClr val="414141"/>
                </a:solidFill>
              </a:rPr>
              <a:t>By fostering partnerships with local stakeholders and respecting the cultural and environmental limits of the destination, accommodation providers contribute to community resilience. They help prevent over-tourism, gentrification, or loss of local character—turning tourism into a tool for empowerment and sustainable regional development.</a:t>
            </a:r>
          </a:p>
          <a:p>
            <a:pPr indent="0">
              <a:lnSpc>
                <a:spcPts val="2240"/>
              </a:lnSpc>
              <a:buClr>
                <a:srgbClr val="459597"/>
              </a:buClr>
            </a:pPr>
            <a:endParaRPr lang="en-GB" sz="2200" dirty="0">
              <a:solidFill>
                <a:srgbClr val="414141"/>
              </a:solidFill>
            </a:endParaRPr>
          </a:p>
        </p:txBody>
      </p:sp>
      <p:sp>
        <p:nvSpPr>
          <p:cNvPr id="18" name="Slide Number Placeholder 5">
            <a:extLst>
              <a:ext uri="{FF2B5EF4-FFF2-40B4-BE49-F238E27FC236}">
                <a16:creationId xmlns:a16="http://schemas.microsoft.com/office/drawing/2014/main" id="{C0194F61-5282-8EC1-595F-C9B78A6C666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35</a:t>
            </a:fld>
            <a:endParaRPr lang="fr-CA" sz="1200" dirty="0"/>
          </a:p>
        </p:txBody>
      </p:sp>
      <p:pic>
        <p:nvPicPr>
          <p:cNvPr id="2" name="Picture 1">
            <a:extLst>
              <a:ext uri="{FF2B5EF4-FFF2-40B4-BE49-F238E27FC236}">
                <a16:creationId xmlns:a16="http://schemas.microsoft.com/office/drawing/2014/main" id="{53D7202C-756C-717B-941B-33E5DEB4D3FF}"/>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8574679" y="-466987"/>
            <a:ext cx="3580276" cy="2659133"/>
          </a:xfrm>
          <a:prstGeom prst="rect">
            <a:avLst/>
          </a:prstGeom>
        </p:spPr>
      </p:pic>
    </p:spTree>
    <p:extLst>
      <p:ext uri="{BB962C8B-B14F-4D97-AF65-F5344CB8AC3E}">
        <p14:creationId xmlns:p14="http://schemas.microsoft.com/office/powerpoint/2010/main" val="2118726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7D9B0CC1-9719-41EA-2728-CB249AE05081}"/>
              </a:ext>
            </a:extLst>
          </p:cNvPr>
          <p:cNvPicPr>
            <a:picLocks noGrp="1" noChangeAspect="1"/>
          </p:cNvPicPr>
          <p:nvPr>
            <p:ph type="pic" sz="quarter" idx="76"/>
          </p:nvPr>
        </p:nvPicPr>
        <p:blipFill>
          <a:blip r:embed="rId2"/>
          <a:srcRect t="21285" b="21285"/>
          <a:stretch>
            <a:fillRect/>
          </a:stretch>
        </p:blipFill>
        <p:spPr/>
      </p:pic>
      <p:pic>
        <p:nvPicPr>
          <p:cNvPr id="21" name="Picture Placeholder 20">
            <a:extLst>
              <a:ext uri="{FF2B5EF4-FFF2-40B4-BE49-F238E27FC236}">
                <a16:creationId xmlns:a16="http://schemas.microsoft.com/office/drawing/2014/main" id="{3A8153C1-3A1D-D137-771C-42F5AF711B55}"/>
              </a:ext>
            </a:extLst>
          </p:cNvPr>
          <p:cNvPicPr>
            <a:picLocks noGrp="1" noChangeAspect="1"/>
          </p:cNvPicPr>
          <p:nvPr>
            <p:ph type="pic" sz="quarter" idx="77"/>
          </p:nvPr>
        </p:nvPicPr>
        <p:blipFill>
          <a:blip r:embed="rId3"/>
          <a:srcRect t="20023" b="20023"/>
          <a:stretch>
            <a:fillRect/>
          </a:stretch>
        </p:blipFill>
        <p:spPr/>
      </p:pic>
      <p:pic>
        <p:nvPicPr>
          <p:cNvPr id="9" name="Picture Placeholder 8">
            <a:extLst>
              <a:ext uri="{FF2B5EF4-FFF2-40B4-BE49-F238E27FC236}">
                <a16:creationId xmlns:a16="http://schemas.microsoft.com/office/drawing/2014/main" id="{5DB5315A-5EC3-4D60-FE91-AB806B250399}"/>
              </a:ext>
            </a:extLst>
          </p:cNvPr>
          <p:cNvPicPr>
            <a:picLocks noGrp="1" noChangeAspect="1"/>
          </p:cNvPicPr>
          <p:nvPr>
            <p:ph type="pic" sz="quarter" idx="73"/>
          </p:nvPr>
        </p:nvPicPr>
        <p:blipFill rotWithShape="1">
          <a:blip r:embed="rId4"/>
          <a:srcRect t="10877" b="10877"/>
          <a:stretch/>
        </p:blipFill>
        <p:spPr/>
      </p:pic>
      <p:sp>
        <p:nvSpPr>
          <p:cNvPr id="3" name="Text Placeholder 2">
            <a:extLst>
              <a:ext uri="{FF2B5EF4-FFF2-40B4-BE49-F238E27FC236}">
                <a16:creationId xmlns:a16="http://schemas.microsoft.com/office/drawing/2014/main" id="{0BB6E71A-F477-03AC-11E3-80B1BAA027C8}"/>
              </a:ext>
            </a:extLst>
          </p:cNvPr>
          <p:cNvSpPr>
            <a:spLocks noGrp="1"/>
          </p:cNvSpPr>
          <p:nvPr>
            <p:ph type="body" sz="quarter" idx="42"/>
          </p:nvPr>
        </p:nvSpPr>
        <p:spPr/>
        <p:txBody>
          <a:bodyPr/>
          <a:lstStyle/>
          <a:p>
            <a:r>
              <a:rPr lang="en-GB"/>
              <a:t>SLOVENIA</a:t>
            </a:r>
          </a:p>
        </p:txBody>
      </p:sp>
      <p:pic>
        <p:nvPicPr>
          <p:cNvPr id="17" name="Picture Placeholder 16">
            <a:extLst>
              <a:ext uri="{FF2B5EF4-FFF2-40B4-BE49-F238E27FC236}">
                <a16:creationId xmlns:a16="http://schemas.microsoft.com/office/drawing/2014/main" id="{87732D07-718F-2C1B-40D3-F9A8A8288644}"/>
              </a:ext>
            </a:extLst>
          </p:cNvPr>
          <p:cNvPicPr>
            <a:picLocks noGrp="1" noChangeAspect="1"/>
          </p:cNvPicPr>
          <p:nvPr>
            <p:ph type="pic" sz="quarter" idx="74"/>
          </p:nvPr>
        </p:nvPicPr>
        <p:blipFill rotWithShape="1">
          <a:blip r:embed="rId5"/>
          <a:srcRect l="179" t="38298" r="-179" b="4330"/>
          <a:stretch/>
        </p:blipFill>
        <p:spPr>
          <a:xfrm>
            <a:off x="5832763" y="-1"/>
            <a:ext cx="5694219" cy="2178997"/>
          </a:xfrm>
        </p:spPr>
      </p:pic>
      <p:pic>
        <p:nvPicPr>
          <p:cNvPr id="15" name="Picture Placeholder 14">
            <a:extLst>
              <a:ext uri="{FF2B5EF4-FFF2-40B4-BE49-F238E27FC236}">
                <a16:creationId xmlns:a16="http://schemas.microsoft.com/office/drawing/2014/main" id="{64E9E004-2590-3BCA-E423-2D5933D531BA}"/>
              </a:ext>
            </a:extLst>
          </p:cNvPr>
          <p:cNvPicPr>
            <a:picLocks noGrp="1" noChangeAspect="1"/>
          </p:cNvPicPr>
          <p:nvPr>
            <p:ph type="pic" sz="quarter" idx="75"/>
          </p:nvPr>
        </p:nvPicPr>
        <p:blipFill>
          <a:blip r:embed="rId6"/>
          <a:srcRect t="5944" b="5944"/>
          <a:stretch>
            <a:fillRect/>
          </a:stretch>
        </p:blipFill>
        <p:spPr/>
      </p:pic>
      <p:sp>
        <p:nvSpPr>
          <p:cNvPr id="6" name="Text Placeholder 5">
            <a:extLst>
              <a:ext uri="{FF2B5EF4-FFF2-40B4-BE49-F238E27FC236}">
                <a16:creationId xmlns:a16="http://schemas.microsoft.com/office/drawing/2014/main" id="{F8E1FEDD-8892-8EB2-A062-5B68FF0EDE10}"/>
              </a:ext>
            </a:extLst>
          </p:cNvPr>
          <p:cNvSpPr>
            <a:spLocks noGrp="1"/>
          </p:cNvSpPr>
          <p:nvPr>
            <p:ph type="body" sz="quarter" idx="65"/>
          </p:nvPr>
        </p:nvSpPr>
        <p:spPr/>
        <p:txBody>
          <a:bodyPr/>
          <a:lstStyle/>
          <a:p>
            <a:r>
              <a:rPr lang="en-GB"/>
              <a:t>Photo Credit: Chalet Rušovc, Slovenia</a:t>
            </a:r>
          </a:p>
        </p:txBody>
      </p:sp>
      <p:pic>
        <p:nvPicPr>
          <p:cNvPr id="7" name="Picture 6">
            <a:extLst>
              <a:ext uri="{FF2B5EF4-FFF2-40B4-BE49-F238E27FC236}">
                <a16:creationId xmlns:a16="http://schemas.microsoft.com/office/drawing/2014/main" id="{E71F3983-67F9-4BC0-9033-10A83342D91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526982" y="2943057"/>
            <a:ext cx="665018" cy="399011"/>
          </a:xfrm>
          <a:prstGeom prst="rect">
            <a:avLst/>
          </a:prstGeom>
        </p:spPr>
      </p:pic>
      <p:sp>
        <p:nvSpPr>
          <p:cNvPr id="2" name="Slide Number Placeholder 5">
            <a:extLst>
              <a:ext uri="{FF2B5EF4-FFF2-40B4-BE49-F238E27FC236}">
                <a16:creationId xmlns:a16="http://schemas.microsoft.com/office/drawing/2014/main" id="{A6D4B782-C627-CBD0-C69B-BE5CEF8D53DA}"/>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36</a:t>
            </a:fld>
            <a:endParaRPr lang="fr-CA" sz="1200" dirty="0"/>
          </a:p>
        </p:txBody>
      </p:sp>
    </p:spTree>
    <p:extLst>
      <p:ext uri="{BB962C8B-B14F-4D97-AF65-F5344CB8AC3E}">
        <p14:creationId xmlns:p14="http://schemas.microsoft.com/office/powerpoint/2010/main" val="4904200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6C637-C2F3-40E6-4199-6061F87379D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723D788-F9FA-1289-D5C6-265D531EEEEC}"/>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D84577FE-922E-26C7-AE70-76D8F33A89B5}"/>
              </a:ext>
            </a:extLst>
          </p:cNvPr>
          <p:cNvSpPr>
            <a:spLocks noGrp="1"/>
          </p:cNvSpPr>
          <p:nvPr>
            <p:ph type="body" sz="quarter" idx="19"/>
          </p:nvPr>
        </p:nvSpPr>
        <p:spPr>
          <a:xfrm>
            <a:off x="423358" y="941779"/>
            <a:ext cx="1197303" cy="385564"/>
          </a:xfrm>
        </p:spPr>
        <p:txBody>
          <a:bodyPr/>
          <a:lstStyle/>
          <a:p>
            <a:r>
              <a:rPr lang="en-US" dirty="0"/>
              <a:t>04</a:t>
            </a:r>
          </a:p>
        </p:txBody>
      </p:sp>
      <p:sp>
        <p:nvSpPr>
          <p:cNvPr id="7" name="Text Placeholder 6">
            <a:extLst>
              <a:ext uri="{FF2B5EF4-FFF2-40B4-BE49-F238E27FC236}">
                <a16:creationId xmlns:a16="http://schemas.microsoft.com/office/drawing/2014/main" id="{86D72953-939E-2EE5-3603-AC209AEA3BB4}"/>
              </a:ext>
            </a:extLst>
          </p:cNvPr>
          <p:cNvSpPr>
            <a:spLocks noGrp="1"/>
          </p:cNvSpPr>
          <p:nvPr>
            <p:ph type="body" sz="quarter" idx="16"/>
          </p:nvPr>
        </p:nvSpPr>
        <p:spPr>
          <a:xfrm>
            <a:off x="4348814" y="455969"/>
            <a:ext cx="6071536" cy="803654"/>
          </a:xfrm>
          <a:prstGeom prst="rect">
            <a:avLst/>
          </a:prstGeom>
        </p:spPr>
        <p:txBody>
          <a:bodyPr/>
          <a:lstStyle/>
          <a:p>
            <a:pPr>
              <a:lnSpc>
                <a:spcPts val="2960"/>
              </a:lnSpc>
            </a:pPr>
            <a:r>
              <a:rPr lang="en-GB" dirty="0"/>
              <a:t>Assessing and Repurposing Existing Buildings</a:t>
            </a:r>
          </a:p>
          <a:p>
            <a:pPr>
              <a:lnSpc>
                <a:spcPts val="2960"/>
              </a:lnSpc>
            </a:pPr>
            <a:endParaRPr lang="en-GB" sz="2800" dirty="0"/>
          </a:p>
        </p:txBody>
      </p:sp>
      <p:sp>
        <p:nvSpPr>
          <p:cNvPr id="4" name="Text Placeholder 3">
            <a:extLst>
              <a:ext uri="{FF2B5EF4-FFF2-40B4-BE49-F238E27FC236}">
                <a16:creationId xmlns:a16="http://schemas.microsoft.com/office/drawing/2014/main" id="{BA9102F0-F3DE-CB6E-1E6D-EBA64EB77B8E}"/>
              </a:ext>
            </a:extLst>
          </p:cNvPr>
          <p:cNvSpPr>
            <a:spLocks noGrp="1"/>
          </p:cNvSpPr>
          <p:nvPr>
            <p:ph type="body" sz="quarter" idx="21"/>
          </p:nvPr>
        </p:nvSpPr>
        <p:spPr>
          <a:xfrm>
            <a:off x="4348814" y="2024258"/>
            <a:ext cx="6801786" cy="2928742"/>
          </a:xfrm>
          <a:prstGeom prst="rect">
            <a:avLst/>
          </a:prstGeom>
        </p:spPr>
        <p:txBody>
          <a:bodyPr lIns="91440" tIns="45720" rIns="91440" bIns="45720" anchor="t"/>
          <a:lstStyle/>
          <a:p>
            <a:pPr>
              <a:lnSpc>
                <a:spcPts val="2340"/>
              </a:lnSpc>
            </a:pPr>
            <a:r>
              <a:rPr lang="en-GB" b="0" i="0" dirty="0">
                <a:effectLst/>
                <a:latin typeface="Calibri"/>
                <a:ea typeface="Calibri"/>
                <a:cs typeface="Calibri"/>
              </a:rPr>
              <a:t>Choosing eco-friendly, locally sourced, and recycled materials reduces environmental impact while fostering a sense of place. Using materials like local stone, reclaimed wood, or natural earth not only cuts transportation emissions but also creates accommodations that reflect the culture and traditions of the region. This authenticity enhances the guest experience while supporting local economies and artisanal trades.</a:t>
            </a:r>
          </a:p>
          <a:p>
            <a:pPr>
              <a:lnSpc>
                <a:spcPts val="2340"/>
              </a:lnSpc>
            </a:pPr>
            <a:endParaRPr lang="en-US" sz="2200" dirty="0"/>
          </a:p>
        </p:txBody>
      </p:sp>
      <p:sp>
        <p:nvSpPr>
          <p:cNvPr id="11" name="Slide Number Placeholder 5">
            <a:extLst>
              <a:ext uri="{FF2B5EF4-FFF2-40B4-BE49-F238E27FC236}">
                <a16:creationId xmlns:a16="http://schemas.microsoft.com/office/drawing/2014/main" id="{62C2724A-436D-1577-2885-21DD64A7C9E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37</a:t>
            </a:fld>
            <a:endParaRPr lang="fr-CA" sz="1200" dirty="0"/>
          </a:p>
        </p:txBody>
      </p:sp>
      <p:sp>
        <p:nvSpPr>
          <p:cNvPr id="3" name="TextBox 2">
            <a:extLst>
              <a:ext uri="{FF2B5EF4-FFF2-40B4-BE49-F238E27FC236}">
                <a16:creationId xmlns:a16="http://schemas.microsoft.com/office/drawing/2014/main" id="{32DC1414-2DAA-2753-6118-88AF98AD1334}"/>
              </a:ext>
            </a:extLst>
          </p:cNvPr>
          <p:cNvSpPr txBox="1"/>
          <p:nvPr/>
        </p:nvSpPr>
        <p:spPr>
          <a:xfrm>
            <a:off x="4267311" y="5263961"/>
            <a:ext cx="7614586" cy="1066959"/>
          </a:xfrm>
          <a:prstGeom prst="rect">
            <a:avLst/>
          </a:prstGeom>
          <a:noFill/>
        </p:spPr>
        <p:txBody>
          <a:bodyPr wrap="square" lIns="91440" tIns="45720" rIns="91440" bIns="45720" rtlCol="0" anchor="t">
            <a:spAutoFit/>
          </a:bodyPr>
          <a:lstStyle/>
          <a:p>
            <a:pPr>
              <a:lnSpc>
                <a:spcPts val="1860"/>
              </a:lnSpc>
              <a:tabLst>
                <a:tab pos="838200" algn="l"/>
              </a:tabLst>
            </a:pPr>
            <a:r>
              <a:rPr lang="en-IE" b="1" dirty="0">
                <a:solidFill>
                  <a:srgbClr val="414141"/>
                </a:solidFill>
              </a:rPr>
              <a:t>Source: 	</a:t>
            </a:r>
            <a:r>
              <a:rPr lang="en-IE" dirty="0">
                <a:solidFill>
                  <a:srgbClr val="414141"/>
                </a:solidFill>
                <a:ea typeface="+mn-lt"/>
                <a:cs typeface="+mn-lt"/>
              </a:rPr>
              <a:t>United Nations Environment Programme (UNEP). (2021). </a:t>
            </a:r>
          </a:p>
          <a:p>
            <a:pPr>
              <a:lnSpc>
                <a:spcPts val="1860"/>
              </a:lnSpc>
              <a:tabLst>
                <a:tab pos="838200" algn="l"/>
              </a:tabLst>
            </a:pPr>
            <a:r>
              <a:rPr lang="en-IE" dirty="0">
                <a:solidFill>
                  <a:srgbClr val="414141"/>
                </a:solidFill>
                <a:ea typeface="+mn-lt"/>
                <a:cs typeface="+mn-lt"/>
              </a:rPr>
              <a:t>	Building Materials and the Climate: Constructing a New Future. UNEP.</a:t>
            </a:r>
            <a:endParaRPr lang="en-IE" dirty="0">
              <a:solidFill>
                <a:srgbClr val="414141"/>
              </a:solidFill>
            </a:endParaRPr>
          </a:p>
          <a:p>
            <a:pPr>
              <a:lnSpc>
                <a:spcPts val="1860"/>
              </a:lnSpc>
              <a:tabLst>
                <a:tab pos="838200" algn="l"/>
              </a:tabLst>
            </a:pPr>
            <a:r>
              <a:rPr lang="en-IE" b="1" dirty="0">
                <a:solidFill>
                  <a:srgbClr val="414141"/>
                </a:solidFill>
                <a:ea typeface="+mn-lt"/>
                <a:cs typeface="+mn-lt"/>
              </a:rPr>
              <a:t>Link: 	</a:t>
            </a:r>
            <a:r>
              <a:rPr lang="en-IE" dirty="0">
                <a:solidFill>
                  <a:srgbClr val="459597"/>
                </a:solidFill>
                <a:ea typeface="+mn-lt"/>
                <a:cs typeface="+mn-lt"/>
                <a:hlinkClick r:id="rId2">
                  <a:extLst>
                    <a:ext uri="{A12FA001-AC4F-418D-AE19-62706E023703}">
                      <ahyp:hlinkClr xmlns:ahyp="http://schemas.microsoft.com/office/drawing/2018/hyperlinkcolor" val="tx"/>
                    </a:ext>
                  </a:extLst>
                </a:hlinkClick>
              </a:rPr>
              <a:t>https://www.unep.org/resources/report/building-materials-and</a:t>
            </a:r>
          </a:p>
          <a:p>
            <a:pPr>
              <a:lnSpc>
                <a:spcPts val="1860"/>
              </a:lnSpc>
              <a:tabLst>
                <a:tab pos="838200" algn="l"/>
              </a:tabLst>
            </a:pPr>
            <a:r>
              <a:rPr lang="en-IE" dirty="0">
                <a:solidFill>
                  <a:srgbClr val="459597"/>
                </a:solidFill>
                <a:ea typeface="+mn-lt"/>
                <a:cs typeface="+mn-lt"/>
              </a:rPr>
              <a:t>	</a:t>
            </a:r>
            <a:r>
              <a:rPr lang="en-IE" dirty="0">
                <a:solidFill>
                  <a:srgbClr val="459597"/>
                </a:solidFill>
                <a:ea typeface="+mn-lt"/>
                <a:cs typeface="+mn-lt"/>
                <a:hlinkClick r:id="rId2">
                  <a:extLst>
                    <a:ext uri="{A12FA001-AC4F-418D-AE19-62706E023703}">
                      <ahyp:hlinkClr xmlns:ahyp="http://schemas.microsoft.com/office/drawing/2018/hyperlinkcolor" val="tx"/>
                    </a:ext>
                  </a:extLst>
                </a:hlinkClick>
              </a:rPr>
              <a:t>-climate-constructing-new-future</a:t>
            </a:r>
            <a:r>
              <a:rPr lang="en-IE" dirty="0">
                <a:solidFill>
                  <a:srgbClr val="459597"/>
                </a:solidFill>
                <a:ea typeface="+mn-lt"/>
                <a:cs typeface="+mn-lt"/>
              </a:rPr>
              <a:t> </a:t>
            </a:r>
            <a:endParaRPr lang="en-IE" dirty="0">
              <a:solidFill>
                <a:srgbClr val="459597"/>
              </a:solidFill>
            </a:endParaRPr>
          </a:p>
        </p:txBody>
      </p:sp>
      <p:sp>
        <p:nvSpPr>
          <p:cNvPr id="8" name="Freeform 7">
            <a:extLst>
              <a:ext uri="{FF2B5EF4-FFF2-40B4-BE49-F238E27FC236}">
                <a16:creationId xmlns:a16="http://schemas.microsoft.com/office/drawing/2014/main" id="{79B99204-3F7E-6F6B-D57B-414AF760A783}"/>
              </a:ext>
            </a:extLst>
          </p:cNvPr>
          <p:cNvSpPr/>
          <p:nvPr/>
        </p:nvSpPr>
        <p:spPr>
          <a:xfrm rot="5400000">
            <a:off x="475136" y="2650494"/>
            <a:ext cx="3167125" cy="4117398"/>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3"/>
            <a:srcRect/>
            <a:stretch>
              <a:fillRect l="-12365" r="-12365"/>
            </a:stretch>
          </a:blipFill>
        </p:spPr>
        <p:txBody>
          <a:bodyPr wrap="square" lIns="0" tIns="0" rIns="0" bIns="0" rtlCol="0">
            <a:noAutofit/>
          </a:bodyPr>
          <a:lstStyle/>
          <a:p>
            <a:endParaRPr dirty="0">
              <a:solidFill>
                <a:srgbClr val="459597"/>
              </a:solidFill>
            </a:endParaRPr>
          </a:p>
        </p:txBody>
      </p:sp>
      <p:pic>
        <p:nvPicPr>
          <p:cNvPr id="13" name="Picture 12">
            <a:extLst>
              <a:ext uri="{FF2B5EF4-FFF2-40B4-BE49-F238E27FC236}">
                <a16:creationId xmlns:a16="http://schemas.microsoft.com/office/drawing/2014/main" id="{D9FB3EA6-2115-2064-FF33-8362386A1B81}"/>
              </a:ext>
            </a:extLst>
          </p:cNvPr>
          <p:cNvPicPr>
            <a:picLocks noChangeAspect="1"/>
          </p:cNvPicPr>
          <p:nvPr/>
        </p:nvPicPr>
        <p:blipFill>
          <a:blip r:embed="rId4">
            <a:biLevel thresh="50000"/>
            <a:alphaModFix amt="58000"/>
            <a:extLst>
              <a:ext uri="{28A0092B-C50C-407E-A947-70E740481C1C}">
                <a14:useLocalDpi xmlns:a14="http://schemas.microsoft.com/office/drawing/2010/main" val="0"/>
              </a:ext>
            </a:extLst>
          </a:blip>
          <a:srcRect l="53155" t="-1" r="5047" b="49903"/>
          <a:stretch/>
        </p:blipFill>
        <p:spPr>
          <a:xfrm>
            <a:off x="-773142" y="4467875"/>
            <a:ext cx="3580276" cy="2659133"/>
          </a:xfrm>
          <a:prstGeom prst="rect">
            <a:avLst/>
          </a:prstGeom>
        </p:spPr>
      </p:pic>
    </p:spTree>
    <p:extLst>
      <p:ext uri="{BB962C8B-B14F-4D97-AF65-F5344CB8AC3E}">
        <p14:creationId xmlns:p14="http://schemas.microsoft.com/office/powerpoint/2010/main" val="26058546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FBFBD-DF78-00DC-8BE2-474687825F8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788F52F-F883-6234-60C4-EAE7BBBC1595}"/>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D4FB5A0E-2D0C-5F5B-33C3-A5C9619B4A80}"/>
              </a:ext>
            </a:extLst>
          </p:cNvPr>
          <p:cNvSpPr>
            <a:spLocks noGrp="1"/>
          </p:cNvSpPr>
          <p:nvPr>
            <p:ph type="body" sz="quarter" idx="19"/>
          </p:nvPr>
        </p:nvSpPr>
        <p:spPr>
          <a:xfrm>
            <a:off x="423358" y="941779"/>
            <a:ext cx="1197303" cy="385564"/>
          </a:xfrm>
        </p:spPr>
        <p:txBody>
          <a:bodyPr/>
          <a:lstStyle/>
          <a:p>
            <a:r>
              <a:rPr lang="en-US" dirty="0"/>
              <a:t>04</a:t>
            </a:r>
          </a:p>
        </p:txBody>
      </p:sp>
      <p:sp>
        <p:nvSpPr>
          <p:cNvPr id="7" name="Text Placeholder 6">
            <a:extLst>
              <a:ext uri="{FF2B5EF4-FFF2-40B4-BE49-F238E27FC236}">
                <a16:creationId xmlns:a16="http://schemas.microsoft.com/office/drawing/2014/main" id="{8984E0C6-202A-3531-3C29-B978B755E5C3}"/>
              </a:ext>
            </a:extLst>
          </p:cNvPr>
          <p:cNvSpPr>
            <a:spLocks noGrp="1"/>
          </p:cNvSpPr>
          <p:nvPr>
            <p:ph type="body" sz="quarter" idx="16"/>
          </p:nvPr>
        </p:nvSpPr>
        <p:spPr>
          <a:xfrm>
            <a:off x="4348814" y="875069"/>
            <a:ext cx="5814361" cy="803654"/>
          </a:xfrm>
          <a:prstGeom prst="rect">
            <a:avLst/>
          </a:prstGeom>
        </p:spPr>
        <p:txBody>
          <a:bodyPr/>
          <a:lstStyle/>
          <a:p>
            <a:pPr>
              <a:lnSpc>
                <a:spcPts val="2960"/>
              </a:lnSpc>
            </a:pPr>
            <a:r>
              <a:rPr lang="en-GB" dirty="0"/>
              <a:t>Assessing and Repurposing Existing Buildings</a:t>
            </a:r>
          </a:p>
          <a:p>
            <a:pPr>
              <a:lnSpc>
                <a:spcPts val="2960"/>
              </a:lnSpc>
            </a:pPr>
            <a:endParaRPr lang="en-GB" sz="2800" dirty="0"/>
          </a:p>
        </p:txBody>
      </p:sp>
      <p:sp>
        <p:nvSpPr>
          <p:cNvPr id="4" name="Text Placeholder 3">
            <a:extLst>
              <a:ext uri="{FF2B5EF4-FFF2-40B4-BE49-F238E27FC236}">
                <a16:creationId xmlns:a16="http://schemas.microsoft.com/office/drawing/2014/main" id="{AE5C821B-F86D-3107-49FC-1909CC4A9597}"/>
              </a:ext>
            </a:extLst>
          </p:cNvPr>
          <p:cNvSpPr>
            <a:spLocks noGrp="1"/>
          </p:cNvSpPr>
          <p:nvPr>
            <p:ph type="body" sz="quarter" idx="21"/>
          </p:nvPr>
        </p:nvSpPr>
        <p:spPr>
          <a:xfrm>
            <a:off x="4348814" y="2024258"/>
            <a:ext cx="6801786" cy="2928742"/>
          </a:xfrm>
          <a:prstGeom prst="rect">
            <a:avLst/>
          </a:prstGeom>
        </p:spPr>
        <p:txBody>
          <a:bodyPr lIns="91440" tIns="45720" rIns="91440" bIns="45720" anchor="t"/>
          <a:lstStyle/>
          <a:p>
            <a:pPr>
              <a:lnSpc>
                <a:spcPts val="2340"/>
              </a:lnSpc>
            </a:pPr>
            <a:r>
              <a:rPr lang="en-GB" b="0" i="0" dirty="0">
                <a:effectLst/>
                <a:latin typeface="Calibri"/>
                <a:ea typeface="Calibri"/>
                <a:cs typeface="Calibri"/>
              </a:rPr>
              <a:t>Incorporating passive design elements - such as optimal building orientation, natural ventilation, and thermal mass materials - significantly reduces energy consumption for heating and cooling. Smart layouts, shading techniques, and bioclimatic planning help maintain indoor comfort while minimizing reliance on mechanical systems, lowering long-term costs and environmental impact.</a:t>
            </a:r>
          </a:p>
          <a:p>
            <a:pPr>
              <a:lnSpc>
                <a:spcPts val="2340"/>
              </a:lnSpc>
            </a:pPr>
            <a:endParaRPr lang="en-US" sz="2200" dirty="0"/>
          </a:p>
        </p:txBody>
      </p:sp>
      <p:sp>
        <p:nvSpPr>
          <p:cNvPr id="11" name="Slide Number Placeholder 5">
            <a:extLst>
              <a:ext uri="{FF2B5EF4-FFF2-40B4-BE49-F238E27FC236}">
                <a16:creationId xmlns:a16="http://schemas.microsoft.com/office/drawing/2014/main" id="{5229EC39-33DA-15BC-9907-88451BBB30B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38</a:t>
            </a:fld>
            <a:endParaRPr lang="fr-CA" sz="1200" dirty="0"/>
          </a:p>
        </p:txBody>
      </p:sp>
      <p:sp>
        <p:nvSpPr>
          <p:cNvPr id="3" name="TextBox 2">
            <a:extLst>
              <a:ext uri="{FF2B5EF4-FFF2-40B4-BE49-F238E27FC236}">
                <a16:creationId xmlns:a16="http://schemas.microsoft.com/office/drawing/2014/main" id="{E28ED49A-1310-78DF-7EC0-2E5C2363B0F2}"/>
              </a:ext>
            </a:extLst>
          </p:cNvPr>
          <p:cNvSpPr txBox="1"/>
          <p:nvPr/>
        </p:nvSpPr>
        <p:spPr>
          <a:xfrm>
            <a:off x="4267311" y="4898477"/>
            <a:ext cx="7614586" cy="1797928"/>
          </a:xfrm>
          <a:prstGeom prst="rect">
            <a:avLst/>
          </a:prstGeom>
          <a:noFill/>
        </p:spPr>
        <p:txBody>
          <a:bodyPr wrap="square" lIns="91440" tIns="45720" rIns="91440" bIns="45720" rtlCol="0" anchor="t">
            <a:spAutoFit/>
          </a:bodyPr>
          <a:lstStyle/>
          <a:p>
            <a:pPr>
              <a:lnSpc>
                <a:spcPts val="1860"/>
              </a:lnSpc>
              <a:tabLst>
                <a:tab pos="838200" algn="l"/>
              </a:tabLst>
            </a:pPr>
            <a:r>
              <a:rPr lang="en-IE" b="1" dirty="0">
                <a:solidFill>
                  <a:srgbClr val="414141"/>
                </a:solidFill>
              </a:rPr>
              <a:t>Source: 	</a:t>
            </a:r>
            <a:r>
              <a:rPr lang="en-IE" dirty="0">
                <a:solidFill>
                  <a:srgbClr val="414141"/>
                </a:solidFill>
                <a:ea typeface="+mn-lt"/>
                <a:cs typeface="+mn-lt"/>
              </a:rPr>
              <a:t>International Energy Agency (IEA) &amp; United </a:t>
            </a:r>
          </a:p>
          <a:p>
            <a:pPr>
              <a:lnSpc>
                <a:spcPts val="1860"/>
              </a:lnSpc>
              <a:tabLst>
                <a:tab pos="838200" algn="l"/>
              </a:tabLst>
            </a:pPr>
            <a:r>
              <a:rPr lang="en-IE" dirty="0">
                <a:solidFill>
                  <a:srgbClr val="414141"/>
                </a:solidFill>
                <a:ea typeface="+mn-lt"/>
                <a:cs typeface="+mn-lt"/>
              </a:rPr>
              <a:t>	Nations Environment Programme (UNEP). (2013).	</a:t>
            </a:r>
          </a:p>
          <a:p>
            <a:pPr>
              <a:lnSpc>
                <a:spcPts val="1860"/>
              </a:lnSpc>
              <a:tabLst>
                <a:tab pos="838200" algn="l"/>
              </a:tabLst>
            </a:pPr>
            <a:r>
              <a:rPr lang="en-IE" dirty="0">
                <a:solidFill>
                  <a:srgbClr val="414141"/>
                </a:solidFill>
                <a:ea typeface="+mn-lt"/>
                <a:cs typeface="+mn-lt"/>
              </a:rPr>
              <a:t>	Technology Roadmap: Energy Efficient Building Envelopes."</a:t>
            </a:r>
          </a:p>
          <a:p>
            <a:pPr>
              <a:lnSpc>
                <a:spcPts val="1860"/>
              </a:lnSpc>
              <a:tabLst>
                <a:tab pos="838200" algn="l"/>
              </a:tabLst>
            </a:pPr>
            <a:r>
              <a:rPr lang="en-IE" b="1" dirty="0">
                <a:solidFill>
                  <a:srgbClr val="414141"/>
                </a:solidFill>
                <a:ea typeface="+mn-lt"/>
                <a:cs typeface="+mn-lt"/>
              </a:rPr>
              <a:t>Link: 	</a:t>
            </a:r>
            <a:r>
              <a:rPr lang="en-IE" dirty="0">
                <a:solidFill>
                  <a:srgbClr val="459597"/>
                </a:solidFill>
                <a:ea typeface="+mn-lt"/>
                <a:cs typeface="+mn-lt"/>
                <a:hlinkClick r:id="rId2">
                  <a:extLst>
                    <a:ext uri="{A12FA001-AC4F-418D-AE19-62706E023703}">
                      <ahyp:hlinkClr xmlns:ahyp="http://schemas.microsoft.com/office/drawing/2018/hyperlinkcolor" val="tx"/>
                    </a:ext>
                  </a:extLst>
                </a:hlinkClick>
              </a:rPr>
              <a:t>https://www.iea.org/reports/technology-roadmap-energy-efficient</a:t>
            </a:r>
          </a:p>
          <a:p>
            <a:pPr>
              <a:lnSpc>
                <a:spcPts val="1860"/>
              </a:lnSpc>
              <a:tabLst>
                <a:tab pos="838200" algn="l"/>
              </a:tabLst>
            </a:pPr>
            <a:r>
              <a:rPr lang="en-IE" dirty="0">
                <a:solidFill>
                  <a:srgbClr val="459597"/>
                </a:solidFill>
                <a:ea typeface="+mn-lt"/>
                <a:cs typeface="+mn-lt"/>
              </a:rPr>
              <a:t>	</a:t>
            </a:r>
            <a:r>
              <a:rPr lang="en-IE" dirty="0">
                <a:solidFill>
                  <a:srgbClr val="459597"/>
                </a:solidFill>
                <a:ea typeface="+mn-lt"/>
                <a:cs typeface="+mn-lt"/>
                <a:hlinkClick r:id="rId2">
                  <a:extLst>
                    <a:ext uri="{A12FA001-AC4F-418D-AE19-62706E023703}">
                      <ahyp:hlinkClr xmlns:ahyp="http://schemas.microsoft.com/office/drawing/2018/hyperlinkcolor" val="tx"/>
                    </a:ext>
                  </a:extLst>
                </a:hlinkClick>
              </a:rPr>
              <a:t>-building-envelopes</a:t>
            </a:r>
            <a:endParaRPr lang="en-IE" dirty="0">
              <a:solidFill>
                <a:srgbClr val="459597"/>
              </a:solidFill>
              <a:ea typeface="+mn-lt"/>
              <a:cs typeface="+mn-lt"/>
            </a:endParaRPr>
          </a:p>
          <a:p>
            <a:pPr>
              <a:lnSpc>
                <a:spcPts val="1860"/>
              </a:lnSpc>
              <a:tabLst>
                <a:tab pos="838200" algn="l"/>
              </a:tabLst>
            </a:pPr>
            <a:r>
              <a:rPr lang="en-IE" dirty="0">
                <a:solidFill>
                  <a:srgbClr val="459597"/>
                </a:solidFill>
                <a:ea typeface="+mn-lt"/>
                <a:cs typeface="+mn-lt"/>
              </a:rPr>
              <a:t> </a:t>
            </a:r>
          </a:p>
          <a:p>
            <a:pPr>
              <a:lnSpc>
                <a:spcPts val="1860"/>
              </a:lnSpc>
              <a:tabLst>
                <a:tab pos="838200" algn="l"/>
              </a:tabLst>
            </a:pPr>
            <a:endParaRPr lang="en-IE" dirty="0">
              <a:solidFill>
                <a:srgbClr val="459597"/>
              </a:solidFill>
            </a:endParaRPr>
          </a:p>
        </p:txBody>
      </p:sp>
      <p:sp>
        <p:nvSpPr>
          <p:cNvPr id="8" name="Freeform 7">
            <a:extLst>
              <a:ext uri="{FF2B5EF4-FFF2-40B4-BE49-F238E27FC236}">
                <a16:creationId xmlns:a16="http://schemas.microsoft.com/office/drawing/2014/main" id="{F211149E-71FC-B8E6-1DD6-A61EF7120063}"/>
              </a:ext>
            </a:extLst>
          </p:cNvPr>
          <p:cNvSpPr/>
          <p:nvPr/>
        </p:nvSpPr>
        <p:spPr>
          <a:xfrm rot="5400000">
            <a:off x="475136" y="2650494"/>
            <a:ext cx="3167125" cy="4117398"/>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3"/>
            <a:srcRect/>
            <a:stretch>
              <a:fillRect l="-23004" t="1279" r="-1726" b="-1279"/>
            </a:stretch>
          </a:blipFill>
        </p:spPr>
        <p:txBody>
          <a:bodyPr wrap="square" lIns="0" tIns="0" rIns="0" bIns="0" rtlCol="0">
            <a:noAutofit/>
          </a:bodyPr>
          <a:lstStyle/>
          <a:p>
            <a:endParaRPr dirty="0">
              <a:solidFill>
                <a:srgbClr val="459597"/>
              </a:solidFill>
            </a:endParaRPr>
          </a:p>
        </p:txBody>
      </p:sp>
      <p:pic>
        <p:nvPicPr>
          <p:cNvPr id="13" name="Picture 12">
            <a:extLst>
              <a:ext uri="{FF2B5EF4-FFF2-40B4-BE49-F238E27FC236}">
                <a16:creationId xmlns:a16="http://schemas.microsoft.com/office/drawing/2014/main" id="{2606EB24-80C7-FED1-312A-982A0B8CE0F6}"/>
              </a:ext>
            </a:extLst>
          </p:cNvPr>
          <p:cNvPicPr>
            <a:picLocks noChangeAspect="1"/>
          </p:cNvPicPr>
          <p:nvPr/>
        </p:nvPicPr>
        <p:blipFill>
          <a:blip r:embed="rId4">
            <a:biLevel thresh="50000"/>
            <a:alphaModFix amt="58000"/>
            <a:extLst>
              <a:ext uri="{28A0092B-C50C-407E-A947-70E740481C1C}">
                <a14:useLocalDpi xmlns:a14="http://schemas.microsoft.com/office/drawing/2010/main" val="0"/>
              </a:ext>
            </a:extLst>
          </a:blip>
          <a:srcRect l="53155" t="-1" r="5047" b="49903"/>
          <a:stretch/>
        </p:blipFill>
        <p:spPr>
          <a:xfrm>
            <a:off x="-773142" y="4467875"/>
            <a:ext cx="3580276" cy="2659133"/>
          </a:xfrm>
          <a:prstGeom prst="rect">
            <a:avLst/>
          </a:prstGeom>
        </p:spPr>
      </p:pic>
    </p:spTree>
    <p:extLst>
      <p:ext uri="{BB962C8B-B14F-4D97-AF65-F5344CB8AC3E}">
        <p14:creationId xmlns:p14="http://schemas.microsoft.com/office/powerpoint/2010/main" val="8873813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6AB3B-06C1-2FFF-5ABC-2DF9200F3C7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9B4818F1-6453-4137-60A6-004D63055583}"/>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D8F0EBB7-3F95-95D8-4004-2C19CF7BA760}"/>
              </a:ext>
            </a:extLst>
          </p:cNvPr>
          <p:cNvSpPr>
            <a:spLocks noGrp="1"/>
          </p:cNvSpPr>
          <p:nvPr>
            <p:ph type="body" sz="quarter" idx="19"/>
          </p:nvPr>
        </p:nvSpPr>
        <p:spPr>
          <a:xfrm>
            <a:off x="423358" y="941779"/>
            <a:ext cx="1197303" cy="385564"/>
          </a:xfrm>
        </p:spPr>
        <p:txBody>
          <a:bodyPr/>
          <a:lstStyle/>
          <a:p>
            <a:r>
              <a:rPr lang="en-US" dirty="0"/>
              <a:t>04</a:t>
            </a:r>
          </a:p>
        </p:txBody>
      </p:sp>
      <p:sp>
        <p:nvSpPr>
          <p:cNvPr id="7" name="Text Placeholder 6">
            <a:extLst>
              <a:ext uri="{FF2B5EF4-FFF2-40B4-BE49-F238E27FC236}">
                <a16:creationId xmlns:a16="http://schemas.microsoft.com/office/drawing/2014/main" id="{7AC24919-DB2F-25F5-3DD8-A47B95844978}"/>
              </a:ext>
            </a:extLst>
          </p:cNvPr>
          <p:cNvSpPr>
            <a:spLocks noGrp="1"/>
          </p:cNvSpPr>
          <p:nvPr>
            <p:ph type="body" sz="quarter" idx="16"/>
          </p:nvPr>
        </p:nvSpPr>
        <p:spPr>
          <a:xfrm>
            <a:off x="4348814" y="875069"/>
            <a:ext cx="5966761" cy="803654"/>
          </a:xfrm>
          <a:prstGeom prst="rect">
            <a:avLst/>
          </a:prstGeom>
        </p:spPr>
        <p:txBody>
          <a:bodyPr/>
          <a:lstStyle/>
          <a:p>
            <a:pPr>
              <a:lnSpc>
                <a:spcPts val="2960"/>
              </a:lnSpc>
            </a:pPr>
            <a:r>
              <a:rPr lang="en-GB" dirty="0"/>
              <a:t>Assessing and Repurposing Existing Buildings</a:t>
            </a:r>
          </a:p>
          <a:p>
            <a:pPr>
              <a:lnSpc>
                <a:spcPts val="2960"/>
              </a:lnSpc>
            </a:pPr>
            <a:endParaRPr lang="en-GB" dirty="0"/>
          </a:p>
        </p:txBody>
      </p:sp>
      <p:sp>
        <p:nvSpPr>
          <p:cNvPr id="4" name="Text Placeholder 3">
            <a:extLst>
              <a:ext uri="{FF2B5EF4-FFF2-40B4-BE49-F238E27FC236}">
                <a16:creationId xmlns:a16="http://schemas.microsoft.com/office/drawing/2014/main" id="{67E79C20-F83D-EE68-EA4F-7C3A57C83E79}"/>
              </a:ext>
            </a:extLst>
          </p:cNvPr>
          <p:cNvSpPr>
            <a:spLocks noGrp="1"/>
          </p:cNvSpPr>
          <p:nvPr>
            <p:ph type="body" sz="quarter" idx="21"/>
          </p:nvPr>
        </p:nvSpPr>
        <p:spPr>
          <a:xfrm>
            <a:off x="4348814" y="2024258"/>
            <a:ext cx="6801786" cy="2928742"/>
          </a:xfrm>
          <a:prstGeom prst="rect">
            <a:avLst/>
          </a:prstGeom>
        </p:spPr>
        <p:txBody>
          <a:bodyPr lIns="91440" tIns="45720" rIns="91440" bIns="45720" anchor="t"/>
          <a:lstStyle/>
          <a:p>
            <a:pPr>
              <a:lnSpc>
                <a:spcPts val="2340"/>
              </a:lnSpc>
            </a:pPr>
            <a:r>
              <a:rPr lang="en-GB" b="0" i="0" dirty="0">
                <a:effectLst/>
                <a:latin typeface="Calibri"/>
                <a:ea typeface="Calibri"/>
                <a:cs typeface="Calibri"/>
              </a:rPr>
              <a:t>Creating multi-functional spaces allows accommodation providers to adapt to evolving guest needs and local opportunities. By designing spaces that can host both tourism-related activities and community events, accommodation becomes a hub for local interaction, enhancing social value and economic resilience. This flexibility also protects the business from market changes by offering diverse use cases.</a:t>
            </a:r>
          </a:p>
          <a:p>
            <a:pPr>
              <a:lnSpc>
                <a:spcPts val="2340"/>
              </a:lnSpc>
            </a:pPr>
            <a:endParaRPr lang="en-US" sz="2200" dirty="0"/>
          </a:p>
        </p:txBody>
      </p:sp>
      <p:sp>
        <p:nvSpPr>
          <p:cNvPr id="11" name="Slide Number Placeholder 5">
            <a:extLst>
              <a:ext uri="{FF2B5EF4-FFF2-40B4-BE49-F238E27FC236}">
                <a16:creationId xmlns:a16="http://schemas.microsoft.com/office/drawing/2014/main" id="{17871EE6-A454-FCA8-6196-9133F45040A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39</a:t>
            </a:fld>
            <a:endParaRPr lang="fr-CA" sz="1200" dirty="0"/>
          </a:p>
        </p:txBody>
      </p:sp>
      <p:sp>
        <p:nvSpPr>
          <p:cNvPr id="3" name="TextBox 2">
            <a:extLst>
              <a:ext uri="{FF2B5EF4-FFF2-40B4-BE49-F238E27FC236}">
                <a16:creationId xmlns:a16="http://schemas.microsoft.com/office/drawing/2014/main" id="{343B18BE-6E0A-AC81-1F9B-DEFAA5C1AD31}"/>
              </a:ext>
            </a:extLst>
          </p:cNvPr>
          <p:cNvSpPr txBox="1"/>
          <p:nvPr/>
        </p:nvSpPr>
        <p:spPr>
          <a:xfrm>
            <a:off x="4267311" y="5263961"/>
            <a:ext cx="7614586" cy="923330"/>
          </a:xfrm>
          <a:prstGeom prst="rect">
            <a:avLst/>
          </a:prstGeom>
          <a:noFill/>
        </p:spPr>
        <p:txBody>
          <a:bodyPr wrap="square" lIns="91440" tIns="45720" rIns="91440" bIns="45720" rtlCol="0" anchor="t">
            <a:spAutoFit/>
          </a:bodyPr>
          <a:lstStyle/>
          <a:p>
            <a:r>
              <a:rPr lang="en-IE" b="1" dirty="0">
                <a:solidFill>
                  <a:srgbClr val="414141"/>
                </a:solidFill>
              </a:rPr>
              <a:t>Source: 	</a:t>
            </a:r>
            <a:r>
              <a:rPr lang="en-IE" sz="1800" dirty="0">
                <a:solidFill>
                  <a:srgbClr val="414141"/>
                </a:solidFill>
                <a:ea typeface="+mn-lt"/>
                <a:cs typeface="+mn-lt"/>
              </a:rPr>
              <a:t>UNWTO (World Tourism Organization). (2020).</a:t>
            </a:r>
            <a:endParaRPr lang="en-IE" sz="1800" dirty="0">
              <a:solidFill>
                <a:srgbClr val="459597"/>
              </a:solidFill>
              <a:ea typeface="+mn-lt"/>
              <a:cs typeface="+mn-lt"/>
            </a:endParaRPr>
          </a:p>
          <a:p>
            <a:r>
              <a:rPr lang="en-IE" sz="1800" dirty="0">
                <a:solidFill>
                  <a:srgbClr val="414141"/>
                </a:solidFill>
                <a:ea typeface="+mn-lt"/>
                <a:cs typeface="+mn-lt"/>
              </a:rPr>
              <a:t>	"Tourism and Rural Development."</a:t>
            </a:r>
            <a:endParaRPr lang="en-IE" dirty="0">
              <a:ea typeface="+mn-lt"/>
              <a:cs typeface="+mn-lt"/>
            </a:endParaRPr>
          </a:p>
          <a:p>
            <a:r>
              <a:rPr lang="en-IE" sz="1800" b="1" dirty="0">
                <a:solidFill>
                  <a:srgbClr val="414141"/>
                </a:solidFill>
                <a:ea typeface="+mn-lt"/>
                <a:cs typeface="+mn-lt"/>
              </a:rPr>
              <a:t>Link: </a:t>
            </a:r>
            <a:r>
              <a:rPr lang="en-IE" sz="1800" dirty="0">
                <a:solidFill>
                  <a:srgbClr val="414141"/>
                </a:solidFill>
                <a:ea typeface="+mn-lt"/>
                <a:cs typeface="+mn-lt"/>
              </a:rPr>
              <a:t>	</a:t>
            </a:r>
            <a:r>
              <a:rPr lang="en-IE" sz="1800" dirty="0">
                <a:solidFill>
                  <a:srgbClr val="459597"/>
                </a:solidFill>
                <a:ea typeface="+mn-lt"/>
                <a:cs typeface="+mn-lt"/>
                <a:hlinkClick r:id="rId2">
                  <a:extLst>
                    <a:ext uri="{A12FA001-AC4F-418D-AE19-62706E023703}">
                      <ahyp:hlinkClr xmlns:ahyp="http://schemas.microsoft.com/office/drawing/2018/hyperlinkcolor" val="tx"/>
                    </a:ext>
                  </a:extLst>
                </a:hlinkClick>
              </a:rPr>
              <a:t>https://www.e-unwto.org/doi/book/10.18111/9789284422173</a:t>
            </a:r>
            <a:r>
              <a:rPr lang="en-IE" sz="1800" dirty="0">
                <a:solidFill>
                  <a:srgbClr val="459597"/>
                </a:solidFill>
                <a:ea typeface="+mn-lt"/>
                <a:cs typeface="+mn-lt"/>
              </a:rPr>
              <a:t> </a:t>
            </a:r>
            <a:endParaRPr lang="en-IE" dirty="0">
              <a:solidFill>
                <a:srgbClr val="459597"/>
              </a:solidFill>
            </a:endParaRPr>
          </a:p>
        </p:txBody>
      </p:sp>
      <p:sp>
        <p:nvSpPr>
          <p:cNvPr id="8" name="Freeform 7">
            <a:extLst>
              <a:ext uri="{FF2B5EF4-FFF2-40B4-BE49-F238E27FC236}">
                <a16:creationId xmlns:a16="http://schemas.microsoft.com/office/drawing/2014/main" id="{5F3AFBA8-C23D-20EC-F04D-B5B166BAE473}"/>
              </a:ext>
            </a:extLst>
          </p:cNvPr>
          <p:cNvSpPr/>
          <p:nvPr/>
        </p:nvSpPr>
        <p:spPr>
          <a:xfrm rot="5400000">
            <a:off x="475136" y="2650494"/>
            <a:ext cx="3167125" cy="4117398"/>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3"/>
            <a:srcRect/>
            <a:stretch>
              <a:fillRect l="-12365" r="-12365"/>
            </a:stretch>
          </a:blipFill>
        </p:spPr>
        <p:txBody>
          <a:bodyPr wrap="square" lIns="0" tIns="0" rIns="0" bIns="0" rtlCol="0">
            <a:noAutofit/>
          </a:bodyPr>
          <a:lstStyle/>
          <a:p>
            <a:endParaRPr dirty="0">
              <a:solidFill>
                <a:srgbClr val="459597"/>
              </a:solidFill>
            </a:endParaRPr>
          </a:p>
        </p:txBody>
      </p:sp>
      <p:pic>
        <p:nvPicPr>
          <p:cNvPr id="13" name="Picture 12">
            <a:extLst>
              <a:ext uri="{FF2B5EF4-FFF2-40B4-BE49-F238E27FC236}">
                <a16:creationId xmlns:a16="http://schemas.microsoft.com/office/drawing/2014/main" id="{C8D71EB6-B90F-2578-7B4E-5D9CD3487CDF}"/>
              </a:ext>
            </a:extLst>
          </p:cNvPr>
          <p:cNvPicPr>
            <a:picLocks noChangeAspect="1"/>
          </p:cNvPicPr>
          <p:nvPr/>
        </p:nvPicPr>
        <p:blipFill>
          <a:blip r:embed="rId4">
            <a:biLevel thresh="50000"/>
            <a:alphaModFix amt="58000"/>
            <a:extLst>
              <a:ext uri="{28A0092B-C50C-407E-A947-70E740481C1C}">
                <a14:useLocalDpi xmlns:a14="http://schemas.microsoft.com/office/drawing/2010/main" val="0"/>
              </a:ext>
            </a:extLst>
          </a:blip>
          <a:srcRect l="53155" t="-1" r="5047" b="49903"/>
          <a:stretch/>
        </p:blipFill>
        <p:spPr>
          <a:xfrm>
            <a:off x="-773142" y="4467875"/>
            <a:ext cx="3580276" cy="2659133"/>
          </a:xfrm>
          <a:prstGeom prst="rect">
            <a:avLst/>
          </a:prstGeom>
        </p:spPr>
      </p:pic>
    </p:spTree>
    <p:extLst>
      <p:ext uri="{BB962C8B-B14F-4D97-AF65-F5344CB8AC3E}">
        <p14:creationId xmlns:p14="http://schemas.microsoft.com/office/powerpoint/2010/main" val="774427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5332716-96CE-5898-5483-AC9370A46FAC}"/>
              </a:ext>
            </a:extLst>
          </p:cNvPr>
          <p:cNvSpPr>
            <a:spLocks noGrp="1"/>
          </p:cNvSpPr>
          <p:nvPr>
            <p:ph type="body" sz="quarter" idx="15"/>
          </p:nvPr>
        </p:nvSpPr>
        <p:spPr>
          <a:xfrm>
            <a:off x="6513752" y="1301051"/>
            <a:ext cx="700387" cy="689518"/>
          </a:xfrm>
        </p:spPr>
        <p:txBody>
          <a:bodyPr anchor="b"/>
          <a:lstStyle/>
          <a:p>
            <a:r>
              <a:rPr lang="en-US" sz="3600" b="1" dirty="0"/>
              <a:t>02</a:t>
            </a:r>
          </a:p>
        </p:txBody>
      </p:sp>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7476936" y="1270954"/>
            <a:ext cx="4069921" cy="689481"/>
          </a:xfrm>
        </p:spPr>
        <p:txBody>
          <a:bodyPr anchor="t"/>
          <a:lstStyle/>
          <a:p>
            <a:pPr>
              <a:lnSpc>
                <a:spcPts val="2240"/>
              </a:lnSpc>
            </a:pPr>
            <a:r>
              <a:rPr lang="en-GB" b="1" kern="1200" dirty="0">
                <a:solidFill>
                  <a:srgbClr val="EC7C69"/>
                </a:solidFill>
                <a:latin typeface="+mn-lt"/>
                <a:ea typeface="+mn-ea"/>
                <a:cs typeface="+mn-cs"/>
              </a:rPr>
              <a:t>Better Building Choices — Materials, Layout &amp; Flexibility</a:t>
            </a:r>
          </a:p>
          <a:p>
            <a:pPr>
              <a:lnSpc>
                <a:spcPts val="2240"/>
              </a:lnSpc>
            </a:pPr>
            <a:endParaRPr lang="en-GB" b="1" kern="1200" dirty="0">
              <a:solidFill>
                <a:srgbClr val="EC7C69"/>
              </a:solidFill>
              <a:latin typeface="+mn-lt"/>
              <a:ea typeface="+mn-ea"/>
              <a:cs typeface="+mn-cs"/>
            </a:endParaRP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72295" y="1305618"/>
            <a:ext cx="5423706" cy="4246763"/>
          </a:xfrm>
        </p:spPr>
        <p:txBody>
          <a:bodyPr/>
          <a:lstStyle/>
          <a:p>
            <a:pPr marL="0" indent="0">
              <a:lnSpc>
                <a:spcPts val="2180"/>
              </a:lnSpc>
            </a:pPr>
            <a:r>
              <a:rPr lang="en-GB" sz="2200" b="0" dirty="0"/>
              <a:t>Module 3 shows how alternative accommodation can be both sustainable and deeply connected to local identity. Discover how thoughtful design, material selection, and landscape integration not only support the environment but also empower communities and preserve culture. Learn how building choices can create unique, memorable tourism experiences- especially in rural or overlooked areas.</a:t>
            </a:r>
          </a:p>
          <a:p>
            <a:pPr marL="0" indent="0">
              <a:lnSpc>
                <a:spcPts val="2180"/>
              </a:lnSpc>
            </a:pPr>
            <a:endParaRPr lang="en-GB" sz="2200" b="0" dirty="0"/>
          </a:p>
          <a:p>
            <a:pPr marL="0" indent="0">
              <a:lnSpc>
                <a:spcPts val="2180"/>
              </a:lnSpc>
            </a:pPr>
            <a:r>
              <a:rPr lang="en-GB" sz="2200" b="0" dirty="0"/>
              <a:t> It covers 3 Key </a:t>
            </a:r>
            <a:r>
              <a:rPr lang="en-GB" sz="2200" dirty="0"/>
              <a:t>Sections: </a:t>
            </a:r>
          </a:p>
          <a:p>
            <a:pPr marL="457200" indent="-457200">
              <a:lnSpc>
                <a:spcPts val="2180"/>
              </a:lnSpc>
              <a:buFont typeface="+mj-lt"/>
              <a:buAutoNum type="arabicPeriod"/>
            </a:pPr>
            <a:r>
              <a:rPr lang="en-GB" sz="2200" dirty="0"/>
              <a:t>Smart Starts: </a:t>
            </a:r>
            <a:r>
              <a:rPr lang="en-GB" sz="2200" b="0" dirty="0"/>
              <a:t>Adapting Buildings &amp; Using Pre-Built Units</a:t>
            </a:r>
          </a:p>
          <a:p>
            <a:pPr marL="457200" indent="-457200">
              <a:lnSpc>
                <a:spcPts val="2180"/>
              </a:lnSpc>
              <a:buFont typeface="+mj-lt"/>
              <a:buAutoNum type="arabicPeriod"/>
            </a:pPr>
            <a:r>
              <a:rPr lang="en-GB" sz="2200" dirty="0"/>
              <a:t>Better Building Choices </a:t>
            </a:r>
            <a:r>
              <a:rPr lang="en-GB" sz="2200" b="0" dirty="0"/>
              <a:t>-  Materials, Layout &amp; Flexibility</a:t>
            </a:r>
          </a:p>
          <a:p>
            <a:pPr marL="457200" indent="-457200">
              <a:lnSpc>
                <a:spcPts val="2180"/>
              </a:lnSpc>
              <a:buFont typeface="+mj-lt"/>
              <a:buAutoNum type="arabicPeriod"/>
            </a:pPr>
            <a:r>
              <a:rPr lang="en-GB" sz="2200" b="0" dirty="0"/>
              <a:t>Right-Sized Stays That Make a Local Impact</a:t>
            </a:r>
          </a:p>
          <a:p>
            <a:pPr marL="0" indent="0">
              <a:lnSpc>
                <a:spcPts val="2180"/>
              </a:lnSpc>
            </a:pPr>
            <a:endParaRPr lang="en-US" sz="2200" b="0" dirty="0"/>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b="1" dirty="0"/>
              <a:t>Module 3 Overview</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6250955" y="198961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4</a:t>
            </a:fld>
            <a:endParaRPr lang="fr-CA" sz="1200" dirty="0"/>
          </a:p>
        </p:txBody>
      </p:sp>
      <p:sp>
        <p:nvSpPr>
          <p:cNvPr id="24" name="Text Placeholder 10">
            <a:extLst>
              <a:ext uri="{FF2B5EF4-FFF2-40B4-BE49-F238E27FC236}">
                <a16:creationId xmlns:a16="http://schemas.microsoft.com/office/drawing/2014/main" id="{4D648581-A9C4-E21D-00F8-7FCCE057E492}"/>
              </a:ext>
            </a:extLst>
          </p:cNvPr>
          <p:cNvSpPr txBox="1">
            <a:spLocks/>
          </p:cNvSpPr>
          <p:nvPr/>
        </p:nvSpPr>
        <p:spPr>
          <a:xfrm>
            <a:off x="7306908" y="2018792"/>
            <a:ext cx="4542192" cy="311537"/>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459597"/>
              </a:buClr>
              <a:buFont typeface="Arial" panose="020B0604020202020204" pitchFamily="34" charset="0"/>
              <a:buChar char="•"/>
            </a:pPr>
            <a:r>
              <a:rPr lang="en-GB" sz="2000" dirty="0">
                <a:solidFill>
                  <a:srgbClr val="414141"/>
                </a:solidFill>
              </a:rPr>
              <a:t>Go on a learning journey of understanding </a:t>
            </a:r>
            <a:r>
              <a:rPr lang="en-GB" sz="2000" b="1" dirty="0">
                <a:solidFill>
                  <a:srgbClr val="414141"/>
                </a:solidFill>
              </a:rPr>
              <a:t>eco-conscious material choices and spatial design </a:t>
            </a:r>
            <a:r>
              <a:rPr lang="en-GB" sz="2000" dirty="0">
                <a:solidFill>
                  <a:srgbClr val="414141"/>
                </a:solidFill>
              </a:rPr>
              <a:t>that supports both privacy and community, and multifunctional layouts adaptable to seasonal changes and evolving business models.</a:t>
            </a:r>
          </a:p>
          <a:p>
            <a:pPr marL="285750" indent="-285750">
              <a:buClr>
                <a:srgbClr val="459597"/>
              </a:buClr>
              <a:buFont typeface="Arial" panose="020B0604020202020204" pitchFamily="34" charset="0"/>
              <a:buChar char="•"/>
            </a:pPr>
            <a:r>
              <a:rPr lang="en-GB" sz="2000" dirty="0">
                <a:solidFill>
                  <a:srgbClr val="414141"/>
                </a:solidFill>
              </a:rPr>
              <a:t>Learn how to </a:t>
            </a:r>
            <a:r>
              <a:rPr lang="en-GB" sz="2000" b="1" dirty="0">
                <a:solidFill>
                  <a:srgbClr val="414141"/>
                </a:solidFill>
              </a:rPr>
              <a:t>choose sustainable materials and smart layout </a:t>
            </a:r>
            <a:r>
              <a:rPr lang="en-GB" sz="2000" dirty="0">
                <a:solidFill>
                  <a:srgbClr val="414141"/>
                </a:solidFill>
              </a:rPr>
              <a:t>with suitable design, maximum comfort and efficiency. </a:t>
            </a:r>
          </a:p>
          <a:p>
            <a:pPr marL="285750" indent="-285750">
              <a:buClr>
                <a:srgbClr val="459597"/>
              </a:buClr>
              <a:buFont typeface="Arial" panose="020B0604020202020204" pitchFamily="34" charset="0"/>
              <a:buChar char="•"/>
            </a:pPr>
            <a:r>
              <a:rPr lang="en-GB" sz="2000" dirty="0">
                <a:solidFill>
                  <a:srgbClr val="414141"/>
                </a:solidFill>
              </a:rPr>
              <a:t>Explore in particular </a:t>
            </a:r>
            <a:r>
              <a:rPr lang="en-GB" sz="2000" b="1" dirty="0">
                <a:solidFill>
                  <a:srgbClr val="414141"/>
                </a:solidFill>
              </a:rPr>
              <a:t>bioclimatic layouts </a:t>
            </a:r>
            <a:r>
              <a:rPr lang="en-GB" sz="2000" dirty="0">
                <a:solidFill>
                  <a:srgbClr val="414141"/>
                </a:solidFill>
              </a:rPr>
              <a:t>that use passive energy, support indoor-outdoor living, and adapt to rural settings.</a:t>
            </a:r>
          </a:p>
          <a:p>
            <a:pPr marL="285750" indent="-285750">
              <a:buClr>
                <a:srgbClr val="459597"/>
              </a:buClr>
              <a:buFont typeface="Arial" panose="020B0604020202020204" pitchFamily="34" charset="0"/>
              <a:buChar char="•"/>
            </a:pPr>
            <a:endParaRPr lang="en-GB" sz="2000" dirty="0">
              <a:solidFill>
                <a:srgbClr val="414141"/>
              </a:solidFill>
            </a:endParaRPr>
          </a:p>
          <a:p>
            <a:pPr marL="285750" indent="-285750">
              <a:buClr>
                <a:srgbClr val="459597"/>
              </a:buClr>
              <a:buFont typeface="Arial" panose="020B0604020202020204" pitchFamily="34" charset="0"/>
              <a:buChar char="•"/>
            </a:pPr>
            <a:endParaRPr lang="en-GB" sz="2000" dirty="0">
              <a:solidFill>
                <a:srgbClr val="414141"/>
              </a:solidFill>
            </a:endParaRPr>
          </a:p>
          <a:p>
            <a:pPr marL="285750" indent="-285750">
              <a:buClr>
                <a:srgbClr val="459597"/>
              </a:buClr>
              <a:buFont typeface="Arial" panose="020B0604020202020204" pitchFamily="34" charset="0"/>
              <a:buChar char="•"/>
            </a:pPr>
            <a:endParaRPr lang="en-GB" sz="2000" dirty="0">
              <a:solidFill>
                <a:srgbClr val="414141"/>
              </a:solidFill>
            </a:endParaRPr>
          </a:p>
          <a:p>
            <a:pPr marL="285750" indent="-285750">
              <a:buClr>
                <a:srgbClr val="459597"/>
              </a:buClr>
              <a:buFont typeface="Arial" panose="020B0604020202020204" pitchFamily="34" charset="0"/>
              <a:buChar char="•"/>
            </a:pPr>
            <a:endParaRPr lang="en-GB" sz="2000" dirty="0">
              <a:solidFill>
                <a:srgbClr val="414141"/>
              </a:solidFill>
            </a:endParaRPr>
          </a:p>
          <a:p>
            <a:pPr marL="285750" indent="-285750">
              <a:buClr>
                <a:srgbClr val="459597"/>
              </a:buClr>
              <a:buFont typeface="Arial" panose="020B0604020202020204" pitchFamily="34" charset="0"/>
              <a:buChar char="•"/>
            </a:pPr>
            <a:endParaRPr lang="en-GB" sz="2000" dirty="0">
              <a:solidFill>
                <a:srgbClr val="414141"/>
              </a:solidFill>
            </a:endParaRPr>
          </a:p>
          <a:p>
            <a:pPr marL="285750" indent="-285750">
              <a:buClr>
                <a:srgbClr val="459597"/>
              </a:buClr>
              <a:buFont typeface="Arial" panose="020B0604020202020204" pitchFamily="34" charset="0"/>
              <a:buChar char="•"/>
            </a:pPr>
            <a:endParaRPr lang="en-GB" sz="2000" dirty="0">
              <a:solidFill>
                <a:srgbClr val="414141"/>
              </a:solidFill>
            </a:endParaRPr>
          </a:p>
        </p:txBody>
      </p:sp>
      <p:sp>
        <p:nvSpPr>
          <p:cNvPr id="2" name="TextBox 1">
            <a:extLst>
              <a:ext uri="{FF2B5EF4-FFF2-40B4-BE49-F238E27FC236}">
                <a16:creationId xmlns:a16="http://schemas.microsoft.com/office/drawing/2014/main" id="{79ADC5A2-B634-4A40-B2AD-D038DC337344}"/>
              </a:ext>
            </a:extLst>
          </p:cNvPr>
          <p:cNvSpPr txBox="1"/>
          <p:nvPr/>
        </p:nvSpPr>
        <p:spPr>
          <a:xfrm>
            <a:off x="7476936" y="446293"/>
            <a:ext cx="4244749" cy="533351"/>
          </a:xfrm>
          <a:prstGeom prst="rect">
            <a:avLst/>
          </a:prstGeom>
          <a:noFill/>
        </p:spPr>
        <p:txBody>
          <a:bodyPr wrap="square">
            <a:spAutoFit/>
          </a:bodyPr>
          <a:lstStyle/>
          <a:p>
            <a:pPr>
              <a:lnSpc>
                <a:spcPts val="3620"/>
              </a:lnSpc>
            </a:pPr>
            <a:r>
              <a:rPr lang="en-GB" sz="2800" b="1" dirty="0">
                <a:solidFill>
                  <a:srgbClr val="459597"/>
                </a:solidFill>
              </a:rPr>
              <a:t>Learning Objectives</a:t>
            </a:r>
            <a:endParaRPr lang="en-GB" sz="2800" dirty="0">
              <a:solidFill>
                <a:srgbClr val="459597"/>
              </a:solidFill>
            </a:endParaRPr>
          </a:p>
        </p:txBody>
      </p:sp>
    </p:spTree>
    <p:extLst>
      <p:ext uri="{BB962C8B-B14F-4D97-AF65-F5344CB8AC3E}">
        <p14:creationId xmlns:p14="http://schemas.microsoft.com/office/powerpoint/2010/main" val="6481647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F0F52-2E50-E006-7CEA-3CEE42AA14D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1E1643F-6FBA-2E5B-2729-376CBF35D9F3}"/>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2B34E807-7338-1F6B-D18B-08135D2D5015}"/>
              </a:ext>
            </a:extLst>
          </p:cNvPr>
          <p:cNvSpPr>
            <a:spLocks noGrp="1"/>
          </p:cNvSpPr>
          <p:nvPr>
            <p:ph type="body" sz="quarter" idx="19"/>
          </p:nvPr>
        </p:nvSpPr>
        <p:spPr>
          <a:xfrm>
            <a:off x="423358" y="941779"/>
            <a:ext cx="1197303" cy="385564"/>
          </a:xfrm>
        </p:spPr>
        <p:txBody>
          <a:bodyPr/>
          <a:lstStyle/>
          <a:p>
            <a:r>
              <a:rPr lang="en-US" dirty="0"/>
              <a:t>04</a:t>
            </a:r>
          </a:p>
        </p:txBody>
      </p:sp>
      <p:sp>
        <p:nvSpPr>
          <p:cNvPr id="7" name="Text Placeholder 6">
            <a:extLst>
              <a:ext uri="{FF2B5EF4-FFF2-40B4-BE49-F238E27FC236}">
                <a16:creationId xmlns:a16="http://schemas.microsoft.com/office/drawing/2014/main" id="{78AB3475-D4F1-3975-4D1B-4F3320EA4D5F}"/>
              </a:ext>
            </a:extLst>
          </p:cNvPr>
          <p:cNvSpPr>
            <a:spLocks noGrp="1"/>
          </p:cNvSpPr>
          <p:nvPr>
            <p:ph type="body" sz="quarter" idx="16"/>
          </p:nvPr>
        </p:nvSpPr>
        <p:spPr>
          <a:xfrm>
            <a:off x="4348814" y="875069"/>
            <a:ext cx="6719236" cy="803654"/>
          </a:xfrm>
          <a:prstGeom prst="rect">
            <a:avLst/>
          </a:prstGeom>
        </p:spPr>
        <p:txBody>
          <a:bodyPr/>
          <a:lstStyle/>
          <a:p>
            <a:pPr>
              <a:lnSpc>
                <a:spcPts val="2960"/>
              </a:lnSpc>
            </a:pPr>
            <a:r>
              <a:rPr lang="en-GB" dirty="0"/>
              <a:t>Assessing and Repurposing Existing Buildings</a:t>
            </a:r>
          </a:p>
          <a:p>
            <a:pPr>
              <a:lnSpc>
                <a:spcPts val="2960"/>
              </a:lnSpc>
            </a:pPr>
            <a:endParaRPr lang="en-GB" dirty="0"/>
          </a:p>
        </p:txBody>
      </p:sp>
      <p:sp>
        <p:nvSpPr>
          <p:cNvPr id="4" name="Text Placeholder 3">
            <a:extLst>
              <a:ext uri="{FF2B5EF4-FFF2-40B4-BE49-F238E27FC236}">
                <a16:creationId xmlns:a16="http://schemas.microsoft.com/office/drawing/2014/main" id="{320FEDD8-8428-61C2-972B-E3DA5C680FC9}"/>
              </a:ext>
            </a:extLst>
          </p:cNvPr>
          <p:cNvSpPr>
            <a:spLocks noGrp="1"/>
          </p:cNvSpPr>
          <p:nvPr>
            <p:ph type="body" sz="quarter" idx="21"/>
          </p:nvPr>
        </p:nvSpPr>
        <p:spPr>
          <a:xfrm>
            <a:off x="4348814" y="2024258"/>
            <a:ext cx="6801786" cy="2928742"/>
          </a:xfrm>
          <a:prstGeom prst="rect">
            <a:avLst/>
          </a:prstGeom>
        </p:spPr>
        <p:txBody>
          <a:bodyPr lIns="91440" tIns="45720" rIns="91440" bIns="45720" anchor="t"/>
          <a:lstStyle/>
          <a:p>
            <a:pPr>
              <a:lnSpc>
                <a:spcPts val="2340"/>
              </a:lnSpc>
            </a:pPr>
            <a:r>
              <a:rPr lang="en-GB" b="0" i="0" dirty="0">
                <a:effectLst/>
                <a:latin typeface="Calibri"/>
                <a:ea typeface="Calibri"/>
                <a:cs typeface="Calibri"/>
              </a:rPr>
              <a:t>Building for long-term sustainability involves more than green construction—it requires considering the full lifecycle of the building. Durable materials, renewable energy systems, and water conservation technologies reduce operational costs over time. Planning for future adaptability ensures the accommodation remains relevant as tourism trends evolve, safeguarding both the investment and the community’s cultural and environmental assets.</a:t>
            </a:r>
          </a:p>
          <a:p>
            <a:pPr>
              <a:lnSpc>
                <a:spcPts val="2340"/>
              </a:lnSpc>
            </a:pPr>
            <a:endParaRPr lang="en-US" sz="2200" dirty="0"/>
          </a:p>
        </p:txBody>
      </p:sp>
      <p:sp>
        <p:nvSpPr>
          <p:cNvPr id="11" name="Slide Number Placeholder 5">
            <a:extLst>
              <a:ext uri="{FF2B5EF4-FFF2-40B4-BE49-F238E27FC236}">
                <a16:creationId xmlns:a16="http://schemas.microsoft.com/office/drawing/2014/main" id="{311C63D4-B56B-D826-3154-DE984972B48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40</a:t>
            </a:fld>
            <a:endParaRPr lang="fr-CA" sz="1200" dirty="0"/>
          </a:p>
        </p:txBody>
      </p:sp>
      <p:sp>
        <p:nvSpPr>
          <p:cNvPr id="3" name="TextBox 2">
            <a:extLst>
              <a:ext uri="{FF2B5EF4-FFF2-40B4-BE49-F238E27FC236}">
                <a16:creationId xmlns:a16="http://schemas.microsoft.com/office/drawing/2014/main" id="{940C6365-AB27-F78B-CC88-9BF52954ED03}"/>
              </a:ext>
            </a:extLst>
          </p:cNvPr>
          <p:cNvSpPr txBox="1"/>
          <p:nvPr/>
        </p:nvSpPr>
        <p:spPr>
          <a:xfrm>
            <a:off x="4267311" y="5263961"/>
            <a:ext cx="7614586" cy="1477328"/>
          </a:xfrm>
          <a:prstGeom prst="rect">
            <a:avLst/>
          </a:prstGeom>
          <a:noFill/>
        </p:spPr>
        <p:txBody>
          <a:bodyPr wrap="square" lIns="91440" tIns="45720" rIns="91440" bIns="45720" rtlCol="0" anchor="t">
            <a:spAutoFit/>
          </a:bodyPr>
          <a:lstStyle/>
          <a:p>
            <a:r>
              <a:rPr lang="en-IE" b="1" dirty="0">
                <a:solidFill>
                  <a:srgbClr val="414141"/>
                </a:solidFill>
              </a:rPr>
              <a:t>Source: 	</a:t>
            </a:r>
            <a:r>
              <a:rPr lang="en-IE" sz="1800" dirty="0">
                <a:solidFill>
                  <a:srgbClr val="414141"/>
                </a:solidFill>
                <a:ea typeface="+mn-lt"/>
                <a:cs typeface="+mn-lt"/>
              </a:rPr>
              <a:t>TOWARDS A CIRCULAR ECONOMY IN THE BUILT ENVIRONMENT </a:t>
            </a:r>
          </a:p>
          <a:p>
            <a:r>
              <a:rPr lang="en-IE" sz="1800" b="1" dirty="0">
                <a:solidFill>
                  <a:srgbClr val="414141"/>
                </a:solidFill>
                <a:ea typeface="+mn-lt"/>
                <a:cs typeface="+mn-lt"/>
              </a:rPr>
              <a:t>Link: 	</a:t>
            </a:r>
            <a:r>
              <a:rPr lang="en-IE" sz="1800" dirty="0">
                <a:solidFill>
                  <a:srgbClr val="459597"/>
                </a:solidFill>
                <a:ea typeface="+mn-lt"/>
                <a:cs typeface="+mn-lt"/>
                <a:hlinkClick r:id="rId2">
                  <a:extLst>
                    <a:ext uri="{A12FA001-AC4F-418D-AE19-62706E023703}">
                      <ahyp:hlinkClr xmlns:ahyp="http://schemas.microsoft.com/office/drawing/2018/hyperlinkcolor" val="tx"/>
                    </a:ext>
                  </a:extLst>
                </a:hlinkClick>
              </a:rPr>
              <a:t>https://build360.ie/wp-content/uploads/2023/07/Circular-Buildings-</a:t>
            </a:r>
            <a:r>
              <a:rPr lang="en-IE" sz="1800" dirty="0">
                <a:solidFill>
                  <a:srgbClr val="459597"/>
                </a:solidFill>
                <a:ea typeface="+mn-lt"/>
                <a:cs typeface="+mn-lt"/>
              </a:rPr>
              <a:t>	</a:t>
            </a:r>
            <a:r>
              <a:rPr lang="en-IE" sz="1800" dirty="0">
                <a:solidFill>
                  <a:srgbClr val="459597"/>
                </a:solidFill>
                <a:ea typeface="+mn-lt"/>
                <a:cs typeface="+mn-lt"/>
                <a:hlinkClick r:id="rId2">
                  <a:extLst>
                    <a:ext uri="{A12FA001-AC4F-418D-AE19-62706E023703}">
                      <ahyp:hlinkClr xmlns:ahyp="http://schemas.microsoft.com/office/drawing/2018/hyperlinkcolor" val="tx"/>
                    </a:ext>
                  </a:extLst>
                </a:hlinkClick>
              </a:rPr>
              <a:t>Coalition-Report.pdf</a:t>
            </a:r>
            <a:endParaRPr lang="en-IE" sz="1800" dirty="0">
              <a:solidFill>
                <a:srgbClr val="459597"/>
              </a:solidFill>
              <a:ea typeface="+mn-lt"/>
              <a:cs typeface="+mn-lt"/>
            </a:endParaRPr>
          </a:p>
          <a:p>
            <a:r>
              <a:rPr lang="en-IE" sz="1800" dirty="0">
                <a:solidFill>
                  <a:srgbClr val="414141"/>
                </a:solidFill>
                <a:ea typeface="+mn-lt"/>
                <a:cs typeface="+mn-lt"/>
              </a:rPr>
              <a:t> </a:t>
            </a:r>
          </a:p>
          <a:p>
            <a:endParaRPr lang="en-IE" dirty="0">
              <a:solidFill>
                <a:srgbClr val="459597"/>
              </a:solidFill>
            </a:endParaRPr>
          </a:p>
        </p:txBody>
      </p:sp>
      <p:sp>
        <p:nvSpPr>
          <p:cNvPr id="8" name="Freeform 7">
            <a:extLst>
              <a:ext uri="{FF2B5EF4-FFF2-40B4-BE49-F238E27FC236}">
                <a16:creationId xmlns:a16="http://schemas.microsoft.com/office/drawing/2014/main" id="{CFF4A9C9-45EB-7F68-2115-44666D39C646}"/>
              </a:ext>
            </a:extLst>
          </p:cNvPr>
          <p:cNvSpPr/>
          <p:nvPr/>
        </p:nvSpPr>
        <p:spPr>
          <a:xfrm rot="5400000">
            <a:off x="475136" y="2650494"/>
            <a:ext cx="3167125" cy="4117398"/>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3"/>
            <a:srcRect/>
            <a:stretch>
              <a:fillRect l="-12365" r="-12365"/>
            </a:stretch>
          </a:blipFill>
        </p:spPr>
        <p:txBody>
          <a:bodyPr wrap="square" lIns="0" tIns="0" rIns="0" bIns="0" rtlCol="0">
            <a:noAutofit/>
          </a:bodyPr>
          <a:lstStyle/>
          <a:p>
            <a:endParaRPr dirty="0">
              <a:solidFill>
                <a:srgbClr val="459597"/>
              </a:solidFill>
            </a:endParaRPr>
          </a:p>
        </p:txBody>
      </p:sp>
      <p:pic>
        <p:nvPicPr>
          <p:cNvPr id="13" name="Picture 12">
            <a:extLst>
              <a:ext uri="{FF2B5EF4-FFF2-40B4-BE49-F238E27FC236}">
                <a16:creationId xmlns:a16="http://schemas.microsoft.com/office/drawing/2014/main" id="{470221CA-D0F1-E020-7DBB-4588C2D7DBDF}"/>
              </a:ext>
            </a:extLst>
          </p:cNvPr>
          <p:cNvPicPr>
            <a:picLocks noChangeAspect="1"/>
          </p:cNvPicPr>
          <p:nvPr/>
        </p:nvPicPr>
        <p:blipFill>
          <a:blip r:embed="rId4">
            <a:biLevel thresh="50000"/>
            <a:alphaModFix amt="58000"/>
            <a:extLst>
              <a:ext uri="{28A0092B-C50C-407E-A947-70E740481C1C}">
                <a14:useLocalDpi xmlns:a14="http://schemas.microsoft.com/office/drawing/2010/main" val="0"/>
              </a:ext>
            </a:extLst>
          </a:blip>
          <a:srcRect l="53155" t="-1" r="5047" b="49903"/>
          <a:stretch/>
        </p:blipFill>
        <p:spPr>
          <a:xfrm>
            <a:off x="-768129" y="4198867"/>
            <a:ext cx="3580276" cy="2659133"/>
          </a:xfrm>
          <a:prstGeom prst="rect">
            <a:avLst/>
          </a:prstGeom>
        </p:spPr>
      </p:pic>
    </p:spTree>
    <p:extLst>
      <p:ext uri="{BB962C8B-B14F-4D97-AF65-F5344CB8AC3E}">
        <p14:creationId xmlns:p14="http://schemas.microsoft.com/office/powerpoint/2010/main" val="2852094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851D2-E02F-D56B-E906-2059F57F453E}"/>
            </a:ext>
          </a:extLst>
        </p:cNvPr>
        <p:cNvGrpSpPr/>
        <p:nvPr/>
      </p:nvGrpSpPr>
      <p:grpSpPr>
        <a:xfrm>
          <a:off x="0" y="0"/>
          <a:ext cx="0" cy="0"/>
          <a:chOff x="0" y="0"/>
          <a:chExt cx="0" cy="0"/>
        </a:xfrm>
      </p:grpSpPr>
      <p:pic>
        <p:nvPicPr>
          <p:cNvPr id="9" name="Segnaposto immagine 8" descr="Immagine che contiene aria aperta, giungla, pianta, albero&#10;&#10;Il contenuto generato dall&amp;#39;IA potrebbe non essere corretto.">
            <a:extLst>
              <a:ext uri="{FF2B5EF4-FFF2-40B4-BE49-F238E27FC236}">
                <a16:creationId xmlns:a16="http://schemas.microsoft.com/office/drawing/2014/main" id="{020766C8-361D-FA45-6DAC-1BDA8B54BD3C}"/>
              </a:ext>
            </a:extLst>
          </p:cNvPr>
          <p:cNvPicPr>
            <a:picLocks noGrp="1" noChangeAspect="1"/>
          </p:cNvPicPr>
          <p:nvPr>
            <p:ph type="pic" sz="quarter" idx="20"/>
          </p:nvPr>
        </p:nvPicPr>
        <p:blipFill>
          <a:blip r:embed="rId2"/>
          <a:srcRect t="10500" b="10500"/>
          <a:stretch>
            <a:fillRect/>
          </a:stretch>
        </p:blipFill>
        <p:spPr>
          <a:xfrm>
            <a:off x="7143400" y="1219242"/>
            <a:ext cx="3918486" cy="2209758"/>
          </a:xfrm>
        </p:spPr>
      </p:pic>
      <p:sp>
        <p:nvSpPr>
          <p:cNvPr id="11" name="Text Placeholder 3">
            <a:extLst>
              <a:ext uri="{FF2B5EF4-FFF2-40B4-BE49-F238E27FC236}">
                <a16:creationId xmlns:a16="http://schemas.microsoft.com/office/drawing/2014/main" id="{426E1377-00BE-EF9D-B3E7-1F6A40AB9087}"/>
              </a:ext>
            </a:extLst>
          </p:cNvPr>
          <p:cNvSpPr txBox="1">
            <a:spLocks/>
          </p:cNvSpPr>
          <p:nvPr/>
        </p:nvSpPr>
        <p:spPr>
          <a:xfrm>
            <a:off x="629645" y="460753"/>
            <a:ext cx="468153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How to Build a Net Zero Hotel</a:t>
            </a:r>
          </a:p>
          <a:p>
            <a:pPr>
              <a:lnSpc>
                <a:spcPts val="3720"/>
              </a:lnSpc>
            </a:pPr>
            <a:endParaRPr lang="en-US" dirty="0"/>
          </a:p>
          <a:p>
            <a:pPr>
              <a:lnSpc>
                <a:spcPts val="3720"/>
              </a:lnSpc>
            </a:pPr>
            <a:endParaRPr lang="en-US" dirty="0"/>
          </a:p>
        </p:txBody>
      </p:sp>
      <p:sp>
        <p:nvSpPr>
          <p:cNvPr id="12" name="Text Placeholder 4">
            <a:extLst>
              <a:ext uri="{FF2B5EF4-FFF2-40B4-BE49-F238E27FC236}">
                <a16:creationId xmlns:a16="http://schemas.microsoft.com/office/drawing/2014/main" id="{8D8A360E-A329-C00E-FDDB-E046493928D9}"/>
              </a:ext>
            </a:extLst>
          </p:cNvPr>
          <p:cNvSpPr txBox="1">
            <a:spLocks/>
          </p:cNvSpPr>
          <p:nvPr/>
        </p:nvSpPr>
        <p:spPr>
          <a:xfrm>
            <a:off x="615788" y="2094996"/>
            <a:ext cx="6513754"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800" b="1" dirty="0">
                <a:solidFill>
                  <a:srgbClr val="EC7C69"/>
                </a:solidFill>
              </a:rPr>
              <a:t>Name: </a:t>
            </a:r>
          </a:p>
          <a:p>
            <a:pPr indent="0">
              <a:lnSpc>
                <a:spcPts val="2240"/>
              </a:lnSpc>
              <a:buClr>
                <a:srgbClr val="459597"/>
              </a:buClr>
            </a:pPr>
            <a:r>
              <a:rPr lang="en-GB" sz="2800" dirty="0">
                <a:solidFill>
                  <a:srgbClr val="414141"/>
                </a:solidFill>
              </a:rPr>
              <a:t>Hotel Svart, Norway</a:t>
            </a:r>
          </a:p>
          <a:p>
            <a:pPr indent="0">
              <a:lnSpc>
                <a:spcPts val="2240"/>
              </a:lnSpc>
              <a:buClr>
                <a:srgbClr val="459597"/>
              </a:buClr>
            </a:pPr>
            <a:endParaRPr lang="en-GB" sz="2200" dirty="0">
              <a:solidFill>
                <a:srgbClr val="414141"/>
              </a:solidFill>
            </a:endParaRPr>
          </a:p>
          <a:p>
            <a:pPr indent="0">
              <a:lnSpc>
                <a:spcPts val="2240"/>
              </a:lnSpc>
              <a:buClr>
                <a:srgbClr val="459597"/>
              </a:buClr>
            </a:pPr>
            <a:r>
              <a:rPr lang="en-GB" sz="2200" b="1" dirty="0">
                <a:solidFill>
                  <a:srgbClr val="EC7C69"/>
                </a:solidFill>
              </a:rPr>
              <a:t>Description:</a:t>
            </a:r>
          </a:p>
          <a:p>
            <a:pPr indent="0">
              <a:lnSpc>
                <a:spcPts val="2240"/>
              </a:lnSpc>
              <a:buClr>
                <a:srgbClr val="459597"/>
              </a:buClr>
            </a:pPr>
            <a:r>
              <a:rPr lang="en-GB" sz="2200" dirty="0">
                <a:solidFill>
                  <a:srgbClr val="414141"/>
                </a:solidFill>
              </a:rPr>
              <a:t>This video by Tomorrow’s Build explores the </a:t>
            </a:r>
          </a:p>
          <a:p>
            <a:pPr indent="0">
              <a:lnSpc>
                <a:spcPts val="2240"/>
              </a:lnSpc>
              <a:buClr>
                <a:srgbClr val="459597"/>
              </a:buClr>
            </a:pPr>
            <a:r>
              <a:rPr lang="en-GB" sz="2200" dirty="0">
                <a:solidFill>
                  <a:srgbClr val="414141"/>
                </a:solidFill>
              </a:rPr>
              <a:t>innovative design of Hotel Svart in Norway, </a:t>
            </a:r>
          </a:p>
          <a:p>
            <a:pPr indent="0">
              <a:lnSpc>
                <a:spcPts val="2240"/>
              </a:lnSpc>
              <a:buClr>
                <a:srgbClr val="459597"/>
              </a:buClr>
            </a:pPr>
            <a:r>
              <a:rPr lang="en-GB" sz="2200" dirty="0">
                <a:solidFill>
                  <a:srgbClr val="414141"/>
                </a:solidFill>
              </a:rPr>
              <a:t>one of the world’s first energy-positive hotels. </a:t>
            </a:r>
          </a:p>
          <a:p>
            <a:pPr indent="0">
              <a:lnSpc>
                <a:spcPts val="2240"/>
              </a:lnSpc>
              <a:buClr>
                <a:srgbClr val="459597"/>
              </a:buClr>
            </a:pPr>
            <a:endParaRPr lang="en-GB" sz="2200" dirty="0">
              <a:solidFill>
                <a:srgbClr val="414141"/>
              </a:solidFill>
            </a:endParaRPr>
          </a:p>
          <a:p>
            <a:pPr indent="0">
              <a:lnSpc>
                <a:spcPts val="2240"/>
              </a:lnSpc>
              <a:buClr>
                <a:srgbClr val="459597"/>
              </a:buClr>
            </a:pPr>
            <a:r>
              <a:rPr lang="en-GB" sz="2200" dirty="0">
                <a:solidFill>
                  <a:srgbClr val="414141"/>
                </a:solidFill>
              </a:rPr>
              <a:t>The video explains how the project integrates local materials, passive energy strategies, and flexible architectural solutions to minimise environmental impact while offering high-end guest experiences. It provides insights into the construction methods and sustainability practices that make the hotel a model for net-zero hospitality development.</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p:txBody>
      </p:sp>
      <p:cxnSp>
        <p:nvCxnSpPr>
          <p:cNvPr id="13" name="Straight Connector 12">
            <a:extLst>
              <a:ext uri="{FF2B5EF4-FFF2-40B4-BE49-F238E27FC236}">
                <a16:creationId xmlns:a16="http://schemas.microsoft.com/office/drawing/2014/main" id="{41677F2F-EAFF-F17D-A06D-A2E40637F39B}"/>
              </a:ext>
            </a:extLst>
          </p:cNvPr>
          <p:cNvCxnSpPr>
            <a:cxnSpLocks/>
          </p:cNvCxnSpPr>
          <p:nvPr/>
        </p:nvCxnSpPr>
        <p:spPr>
          <a:xfrm>
            <a:off x="1" y="1624932"/>
            <a:ext cx="590349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6B4BC03-C87E-627B-C8AB-AA6CA2DE695B}"/>
              </a:ext>
            </a:extLst>
          </p:cNvPr>
          <p:cNvGrpSpPr/>
          <p:nvPr/>
        </p:nvGrpSpPr>
        <p:grpSpPr>
          <a:xfrm>
            <a:off x="9402581" y="2160138"/>
            <a:ext cx="2779672" cy="554397"/>
            <a:chOff x="1800741" y="6353467"/>
            <a:chExt cx="3253859" cy="554397"/>
          </a:xfrm>
        </p:grpSpPr>
        <p:sp>
          <p:nvSpPr>
            <p:cNvPr id="18" name="object 3">
              <a:extLst>
                <a:ext uri="{FF2B5EF4-FFF2-40B4-BE49-F238E27FC236}">
                  <a16:creationId xmlns:a16="http://schemas.microsoft.com/office/drawing/2014/main" id="{2A370E9F-FC44-9E8D-EAFB-455FDE8A13E8}"/>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9" name="Text Placeholder 6">
              <a:extLst>
                <a:ext uri="{FF2B5EF4-FFF2-40B4-BE49-F238E27FC236}">
                  <a16:creationId xmlns:a16="http://schemas.microsoft.com/office/drawing/2014/main" id="{1CADD4C6-A333-9C1F-1060-80C0333C7E98}"/>
                </a:ext>
              </a:extLst>
            </p:cNvPr>
            <p:cNvSpPr txBox="1">
              <a:spLocks/>
            </p:cNvSpPr>
            <p:nvPr/>
          </p:nvSpPr>
          <p:spPr>
            <a:xfrm>
              <a:off x="1800742" y="6493124"/>
              <a:ext cx="3253858" cy="2585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t>Photo Credit: </a:t>
              </a:r>
              <a:r>
                <a:rPr lang="en-GB" sz="1200" dirty="0" err="1"/>
                <a:t>Meridaunia</a:t>
              </a:r>
              <a:endParaRPr lang="en-GB" sz="1200" dirty="0"/>
            </a:p>
          </p:txBody>
        </p:sp>
      </p:grpSp>
      <p:sp>
        <p:nvSpPr>
          <p:cNvPr id="20" name="Oval 19">
            <a:extLst>
              <a:ext uri="{FF2B5EF4-FFF2-40B4-BE49-F238E27FC236}">
                <a16:creationId xmlns:a16="http://schemas.microsoft.com/office/drawing/2014/main" id="{90E0E9A7-B697-C8EF-05A4-A6E8F07F8240}"/>
              </a:ext>
            </a:extLst>
          </p:cNvPr>
          <p:cNvSpPr/>
          <p:nvPr/>
        </p:nvSpPr>
        <p:spPr>
          <a:xfrm>
            <a:off x="5984209" y="343487"/>
            <a:ext cx="1751509" cy="1751509"/>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226B5366-1E7F-671B-E863-A20A4E96D7AA}"/>
              </a:ext>
            </a:extLst>
          </p:cNvPr>
          <p:cNvSpPr/>
          <p:nvPr/>
        </p:nvSpPr>
        <p:spPr>
          <a:xfrm>
            <a:off x="6033207" y="375319"/>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IE" sz="2400" b="1" dirty="0">
                <a:solidFill>
                  <a:schemeClr val="bg2"/>
                </a:solidFill>
                <a:hlinkClick r:id="rId3">
                  <a:extLst>
                    <a:ext uri="{A12FA001-AC4F-418D-AE19-62706E023703}">
                      <ahyp:hlinkClr xmlns:ahyp="http://schemas.microsoft.com/office/drawing/2018/hyperlinkcolor" val="tx"/>
                    </a:ext>
                  </a:extLst>
                </a:hlinkClick>
              </a:rPr>
              <a:t>Click to Watch Video</a:t>
            </a:r>
          </a:p>
        </p:txBody>
      </p:sp>
      <p:pic>
        <p:nvPicPr>
          <p:cNvPr id="23" name="Picture 22">
            <a:extLst>
              <a:ext uri="{FF2B5EF4-FFF2-40B4-BE49-F238E27FC236}">
                <a16:creationId xmlns:a16="http://schemas.microsoft.com/office/drawing/2014/main" id="{DB36F58B-9B6F-0E7A-1C2A-6133BAFD4FF9}"/>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6382806" y="3877111"/>
            <a:ext cx="4194013" cy="3114966"/>
          </a:xfrm>
          <a:prstGeom prst="rect">
            <a:avLst/>
          </a:prstGeom>
        </p:spPr>
      </p:pic>
      <p:sp>
        <p:nvSpPr>
          <p:cNvPr id="24" name="Slide Number Placeholder 5">
            <a:extLst>
              <a:ext uri="{FF2B5EF4-FFF2-40B4-BE49-F238E27FC236}">
                <a16:creationId xmlns:a16="http://schemas.microsoft.com/office/drawing/2014/main" id="{AD35A133-CAC6-0C71-784D-4CC74D962B9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41</a:t>
            </a:fld>
            <a:endParaRPr lang="fr-CA" sz="1200" dirty="0"/>
          </a:p>
        </p:txBody>
      </p:sp>
    </p:spTree>
    <p:extLst>
      <p:ext uri="{BB962C8B-B14F-4D97-AF65-F5344CB8AC3E}">
        <p14:creationId xmlns:p14="http://schemas.microsoft.com/office/powerpoint/2010/main" val="20489513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1E338-1E55-CFD6-95EF-4CD7EDF5170C}"/>
            </a:ext>
          </a:extLst>
        </p:cNvPr>
        <p:cNvGrpSpPr/>
        <p:nvPr/>
      </p:nvGrpSpPr>
      <p:grpSpPr>
        <a:xfrm>
          <a:off x="0" y="0"/>
          <a:ext cx="0" cy="0"/>
          <a:chOff x="0" y="0"/>
          <a:chExt cx="0" cy="0"/>
        </a:xfrm>
      </p:grpSpPr>
      <p:pic>
        <p:nvPicPr>
          <p:cNvPr id="9" name="Segnaposto immagine 8" descr="Immagine che contiene aria aperta, giungla, pianta, albero&#10;&#10;Il contenuto generato dall&amp;#39;IA potrebbe non essere corretto.">
            <a:extLst>
              <a:ext uri="{FF2B5EF4-FFF2-40B4-BE49-F238E27FC236}">
                <a16:creationId xmlns:a16="http://schemas.microsoft.com/office/drawing/2014/main" id="{12B4705C-D18C-81DC-4FF3-26C0E1171E9C}"/>
              </a:ext>
            </a:extLst>
          </p:cNvPr>
          <p:cNvPicPr>
            <a:picLocks noGrp="1" noChangeAspect="1"/>
          </p:cNvPicPr>
          <p:nvPr>
            <p:ph type="pic" sz="quarter" idx="20"/>
          </p:nvPr>
        </p:nvPicPr>
        <p:blipFill>
          <a:blip r:embed="rId2"/>
          <a:srcRect t="10500" b="10500"/>
          <a:stretch>
            <a:fillRect/>
          </a:stretch>
        </p:blipFill>
        <p:spPr>
          <a:xfrm>
            <a:off x="7143400" y="1219242"/>
            <a:ext cx="3918486" cy="2209758"/>
          </a:xfrm>
        </p:spPr>
      </p:pic>
      <p:sp>
        <p:nvSpPr>
          <p:cNvPr id="11" name="Text Placeholder 3">
            <a:extLst>
              <a:ext uri="{FF2B5EF4-FFF2-40B4-BE49-F238E27FC236}">
                <a16:creationId xmlns:a16="http://schemas.microsoft.com/office/drawing/2014/main" id="{D71A1B75-58A3-5DE0-4C2D-6273A2D35D98}"/>
              </a:ext>
            </a:extLst>
          </p:cNvPr>
          <p:cNvSpPr txBox="1">
            <a:spLocks/>
          </p:cNvSpPr>
          <p:nvPr/>
        </p:nvSpPr>
        <p:spPr>
          <a:xfrm>
            <a:off x="629645" y="460753"/>
            <a:ext cx="468153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How to Build a Net Zero Hotel</a:t>
            </a:r>
          </a:p>
          <a:p>
            <a:pPr>
              <a:lnSpc>
                <a:spcPts val="3720"/>
              </a:lnSpc>
            </a:pPr>
            <a:endParaRPr lang="en-US" dirty="0"/>
          </a:p>
          <a:p>
            <a:pPr>
              <a:lnSpc>
                <a:spcPts val="3720"/>
              </a:lnSpc>
            </a:pPr>
            <a:endParaRPr lang="en-US" dirty="0"/>
          </a:p>
        </p:txBody>
      </p:sp>
      <p:sp>
        <p:nvSpPr>
          <p:cNvPr id="12" name="Text Placeholder 4">
            <a:extLst>
              <a:ext uri="{FF2B5EF4-FFF2-40B4-BE49-F238E27FC236}">
                <a16:creationId xmlns:a16="http://schemas.microsoft.com/office/drawing/2014/main" id="{8262F479-0A79-AE73-3E80-FEEDB4B09197}"/>
              </a:ext>
            </a:extLst>
          </p:cNvPr>
          <p:cNvSpPr txBox="1">
            <a:spLocks/>
          </p:cNvSpPr>
          <p:nvPr/>
        </p:nvSpPr>
        <p:spPr>
          <a:xfrm>
            <a:off x="629645" y="2298210"/>
            <a:ext cx="4681533"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b="1" dirty="0">
                <a:solidFill>
                  <a:srgbClr val="EC7C69"/>
                </a:solidFill>
              </a:rPr>
              <a:t>Apply to Topic 1: </a:t>
            </a:r>
          </a:p>
          <a:p>
            <a:pPr indent="0">
              <a:lnSpc>
                <a:spcPts val="2240"/>
              </a:lnSpc>
              <a:buClr>
                <a:srgbClr val="459597"/>
              </a:buClr>
            </a:pPr>
            <a:endParaRPr lang="en-GB" b="1" dirty="0">
              <a:solidFill>
                <a:srgbClr val="EC7C69"/>
              </a:solidFill>
            </a:endParaRPr>
          </a:p>
          <a:p>
            <a:pPr indent="0">
              <a:lnSpc>
                <a:spcPts val="2240"/>
              </a:lnSpc>
              <a:buClr>
                <a:srgbClr val="459597"/>
              </a:buClr>
            </a:pPr>
            <a:r>
              <a:rPr lang="en-GB" dirty="0">
                <a:solidFill>
                  <a:srgbClr val="414141"/>
                </a:solidFill>
              </a:rPr>
              <a:t>This video supports Section 2: Better Building Choices - Materials, Layout &amp; Flexibility. It demonstrates how strategic design choices - such as passive solar orientation, eco-friendly material use, and modular construction - can create accommodation that is both luxurious and environmentally responsible.</a:t>
            </a:r>
          </a:p>
          <a:p>
            <a:pPr indent="0">
              <a:lnSpc>
                <a:spcPts val="2240"/>
              </a:lnSpc>
              <a:buClr>
                <a:srgbClr val="459597"/>
              </a:buClr>
            </a:pPr>
            <a:endParaRPr lang="en-GB" dirty="0">
              <a:solidFill>
                <a:srgbClr val="414141"/>
              </a:solidFill>
            </a:endParaRPr>
          </a:p>
          <a:p>
            <a:pPr indent="0">
              <a:lnSpc>
                <a:spcPts val="2240"/>
              </a:lnSpc>
              <a:buClr>
                <a:srgbClr val="459597"/>
              </a:buClr>
            </a:pPr>
            <a:endParaRPr lang="en-GB" dirty="0">
              <a:solidFill>
                <a:srgbClr val="414141"/>
              </a:solidFill>
            </a:endParaRPr>
          </a:p>
          <a:p>
            <a:pPr indent="0">
              <a:lnSpc>
                <a:spcPts val="2240"/>
              </a:lnSpc>
              <a:buClr>
                <a:srgbClr val="459597"/>
              </a:buClr>
            </a:pPr>
            <a:endParaRPr lang="en-GB" dirty="0">
              <a:solidFill>
                <a:srgbClr val="414141"/>
              </a:solidFill>
            </a:endParaRPr>
          </a:p>
          <a:p>
            <a:pPr indent="0">
              <a:lnSpc>
                <a:spcPts val="2240"/>
              </a:lnSpc>
              <a:buClr>
                <a:srgbClr val="459597"/>
              </a:buClr>
            </a:pPr>
            <a:endParaRPr lang="en-GB" dirty="0">
              <a:solidFill>
                <a:srgbClr val="414141"/>
              </a:solidFill>
            </a:endParaRPr>
          </a:p>
        </p:txBody>
      </p:sp>
      <p:cxnSp>
        <p:nvCxnSpPr>
          <p:cNvPr id="13" name="Straight Connector 12">
            <a:extLst>
              <a:ext uri="{FF2B5EF4-FFF2-40B4-BE49-F238E27FC236}">
                <a16:creationId xmlns:a16="http://schemas.microsoft.com/office/drawing/2014/main" id="{A041B2D3-D6D6-AD9F-CFD6-7D4CB700AF87}"/>
              </a:ext>
            </a:extLst>
          </p:cNvPr>
          <p:cNvCxnSpPr>
            <a:cxnSpLocks/>
          </p:cNvCxnSpPr>
          <p:nvPr/>
        </p:nvCxnSpPr>
        <p:spPr>
          <a:xfrm>
            <a:off x="1" y="1624932"/>
            <a:ext cx="590349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07A2589E-D8F0-A48E-065E-20771E30EAFB}"/>
              </a:ext>
            </a:extLst>
          </p:cNvPr>
          <p:cNvGrpSpPr/>
          <p:nvPr/>
        </p:nvGrpSpPr>
        <p:grpSpPr>
          <a:xfrm>
            <a:off x="9402581" y="2160138"/>
            <a:ext cx="2779672" cy="554397"/>
            <a:chOff x="1800741" y="6353467"/>
            <a:chExt cx="3253859" cy="554397"/>
          </a:xfrm>
        </p:grpSpPr>
        <p:sp>
          <p:nvSpPr>
            <p:cNvPr id="18" name="object 3">
              <a:extLst>
                <a:ext uri="{FF2B5EF4-FFF2-40B4-BE49-F238E27FC236}">
                  <a16:creationId xmlns:a16="http://schemas.microsoft.com/office/drawing/2014/main" id="{CE5A3EC9-CAB1-DD74-00A2-AEA358BDCFE9}"/>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9" name="Text Placeholder 6">
              <a:extLst>
                <a:ext uri="{FF2B5EF4-FFF2-40B4-BE49-F238E27FC236}">
                  <a16:creationId xmlns:a16="http://schemas.microsoft.com/office/drawing/2014/main" id="{7F683709-6BB2-59B0-41E4-46AB2948BA86}"/>
                </a:ext>
              </a:extLst>
            </p:cNvPr>
            <p:cNvSpPr txBox="1">
              <a:spLocks/>
            </p:cNvSpPr>
            <p:nvPr/>
          </p:nvSpPr>
          <p:spPr>
            <a:xfrm>
              <a:off x="1800742" y="6493124"/>
              <a:ext cx="3253858" cy="2585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t>Photo Credit: </a:t>
              </a:r>
              <a:r>
                <a:rPr lang="en-GB" sz="1200" dirty="0" err="1"/>
                <a:t>Meridaunia</a:t>
              </a:r>
              <a:endParaRPr lang="en-GB" sz="1200" dirty="0"/>
            </a:p>
          </p:txBody>
        </p:sp>
      </p:grpSp>
      <p:sp>
        <p:nvSpPr>
          <p:cNvPr id="20" name="Oval 19">
            <a:extLst>
              <a:ext uri="{FF2B5EF4-FFF2-40B4-BE49-F238E27FC236}">
                <a16:creationId xmlns:a16="http://schemas.microsoft.com/office/drawing/2014/main" id="{71F4427B-7AA2-CBA1-A299-CC68737A5FF7}"/>
              </a:ext>
            </a:extLst>
          </p:cNvPr>
          <p:cNvSpPr/>
          <p:nvPr/>
        </p:nvSpPr>
        <p:spPr>
          <a:xfrm>
            <a:off x="5984209" y="343487"/>
            <a:ext cx="1751509" cy="1751509"/>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FD6F72CE-C86C-7DEC-6A1A-A9265DDE98DF}"/>
              </a:ext>
            </a:extLst>
          </p:cNvPr>
          <p:cNvSpPr/>
          <p:nvPr/>
        </p:nvSpPr>
        <p:spPr>
          <a:xfrm>
            <a:off x="6033207" y="375319"/>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IE" sz="2400" b="1" dirty="0">
                <a:solidFill>
                  <a:schemeClr val="bg2"/>
                </a:solidFill>
                <a:hlinkClick r:id="rId3">
                  <a:extLst>
                    <a:ext uri="{A12FA001-AC4F-418D-AE19-62706E023703}">
                      <ahyp:hlinkClr xmlns:ahyp="http://schemas.microsoft.com/office/drawing/2018/hyperlinkcolor" val="tx"/>
                    </a:ext>
                  </a:extLst>
                </a:hlinkClick>
              </a:rPr>
              <a:t>Click to Watch Video</a:t>
            </a:r>
          </a:p>
        </p:txBody>
      </p:sp>
      <p:pic>
        <p:nvPicPr>
          <p:cNvPr id="6" name="Picture 5">
            <a:extLst>
              <a:ext uri="{FF2B5EF4-FFF2-40B4-BE49-F238E27FC236}">
                <a16:creationId xmlns:a16="http://schemas.microsoft.com/office/drawing/2014/main" id="{E3400D93-3913-BF3F-6D4F-5DA48C4A481D}"/>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6382806" y="3877111"/>
            <a:ext cx="4194013" cy="3114966"/>
          </a:xfrm>
          <a:prstGeom prst="rect">
            <a:avLst/>
          </a:prstGeom>
        </p:spPr>
      </p:pic>
      <p:sp>
        <p:nvSpPr>
          <p:cNvPr id="7" name="Slide Number Placeholder 5">
            <a:extLst>
              <a:ext uri="{FF2B5EF4-FFF2-40B4-BE49-F238E27FC236}">
                <a16:creationId xmlns:a16="http://schemas.microsoft.com/office/drawing/2014/main" id="{22748D15-19E5-BF91-FBFE-6A2F9316B3FA}"/>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42</a:t>
            </a:fld>
            <a:endParaRPr lang="fr-CA" sz="1200" dirty="0"/>
          </a:p>
        </p:txBody>
      </p:sp>
    </p:spTree>
    <p:extLst>
      <p:ext uri="{BB962C8B-B14F-4D97-AF65-F5344CB8AC3E}">
        <p14:creationId xmlns:p14="http://schemas.microsoft.com/office/powerpoint/2010/main" val="32361973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6C501-3366-A1DF-7129-304FF160F5CB}"/>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3103E3C5-A721-9C32-7A02-02374EBBB66F}"/>
              </a:ext>
            </a:extLst>
          </p:cNvPr>
          <p:cNvSpPr txBox="1">
            <a:spLocks/>
          </p:cNvSpPr>
          <p:nvPr/>
        </p:nvSpPr>
        <p:spPr>
          <a:xfrm>
            <a:off x="629646" y="460753"/>
            <a:ext cx="677520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Digital Tool: </a:t>
            </a:r>
            <a:r>
              <a:rPr lang="en-US" b="0" dirty="0">
                <a:solidFill>
                  <a:srgbClr val="414141"/>
                </a:solidFill>
              </a:rPr>
              <a:t>EC3 (Embodied Carbon in Construction Calculator)</a:t>
            </a:r>
          </a:p>
          <a:p>
            <a:pPr>
              <a:lnSpc>
                <a:spcPts val="3720"/>
              </a:lnSpc>
            </a:pPr>
            <a:endParaRPr lang="en-US" dirty="0"/>
          </a:p>
        </p:txBody>
      </p:sp>
      <p:cxnSp>
        <p:nvCxnSpPr>
          <p:cNvPr id="10" name="Straight Connector 9">
            <a:extLst>
              <a:ext uri="{FF2B5EF4-FFF2-40B4-BE49-F238E27FC236}">
                <a16:creationId xmlns:a16="http://schemas.microsoft.com/office/drawing/2014/main" id="{2F010846-18FF-EEB5-D3BB-2D3E318E36E1}"/>
              </a:ext>
            </a:extLst>
          </p:cNvPr>
          <p:cNvCxnSpPr>
            <a:cxnSpLocks/>
          </p:cNvCxnSpPr>
          <p:nvPr/>
        </p:nvCxnSpPr>
        <p:spPr>
          <a:xfrm>
            <a:off x="0" y="1615190"/>
            <a:ext cx="562983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F1C33CA2-8FE3-6D36-6F96-E74974372FF0}"/>
              </a:ext>
            </a:extLst>
          </p:cNvPr>
          <p:cNvSpPr txBox="1">
            <a:spLocks/>
          </p:cNvSpPr>
          <p:nvPr/>
        </p:nvSpPr>
        <p:spPr>
          <a:xfrm>
            <a:off x="629646" y="2072472"/>
            <a:ext cx="5179483"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dirty="0">
                <a:solidFill>
                  <a:srgbClr val="414141"/>
                </a:solidFill>
              </a:rPr>
              <a:t>EC3 is a free digital platform developed by Building Transparency that helps designers, builders, and accommodation developers estimate and reduce the embodied carbon in construction materials. </a:t>
            </a:r>
          </a:p>
          <a:p>
            <a:pPr indent="0">
              <a:lnSpc>
                <a:spcPts val="2240"/>
              </a:lnSpc>
              <a:buClr>
                <a:srgbClr val="459597"/>
              </a:buClr>
            </a:pPr>
            <a:endParaRPr lang="en-GB" dirty="0">
              <a:solidFill>
                <a:srgbClr val="414141"/>
              </a:solidFill>
            </a:endParaRPr>
          </a:p>
          <a:p>
            <a:pPr indent="0">
              <a:lnSpc>
                <a:spcPts val="2240"/>
              </a:lnSpc>
              <a:buClr>
                <a:srgbClr val="459597"/>
              </a:buClr>
            </a:pPr>
            <a:r>
              <a:rPr lang="en-GB" dirty="0">
                <a:solidFill>
                  <a:srgbClr val="414141"/>
                </a:solidFill>
              </a:rPr>
              <a:t>It provides real-time data on the environmental impact of materials such as concrete, steel, wood, and insulation, allowing users to make informed choices about low-carbon alternatives during the design and procurement phases</a:t>
            </a:r>
          </a:p>
        </p:txBody>
      </p:sp>
      <p:pic>
        <p:nvPicPr>
          <p:cNvPr id="5" name="Immagine 6" descr="Immagine che contiene testo, mappa&#10;&#10;Il contenuto generato dall&amp;#39;IA potrebbe non essere corretto.">
            <a:extLst>
              <a:ext uri="{FF2B5EF4-FFF2-40B4-BE49-F238E27FC236}">
                <a16:creationId xmlns:a16="http://schemas.microsoft.com/office/drawing/2014/main" id="{2F937C6D-3C1F-32B3-E58F-C46BADBD2D7A}"/>
              </a:ext>
            </a:extLst>
          </p:cNvPr>
          <p:cNvPicPr>
            <a:picLocks noChangeAspect="1"/>
          </p:cNvPicPr>
          <p:nvPr/>
        </p:nvPicPr>
        <p:blipFill rotWithShape="1">
          <a:blip r:embed="rId2">
            <a:duotone>
              <a:schemeClr val="accent2">
                <a:shade val="45000"/>
                <a:satMod val="135000"/>
              </a:schemeClr>
              <a:prstClr val="white"/>
            </a:duotone>
          </a:blip>
          <a:srcRect l="37592" t="1205" r="1"/>
          <a:stretch/>
        </p:blipFill>
        <p:spPr>
          <a:xfrm flipH="1">
            <a:off x="7050965" y="2818954"/>
            <a:ext cx="3896841" cy="4039046"/>
          </a:xfrm>
          <a:prstGeom prst="rect">
            <a:avLst/>
          </a:prstGeom>
        </p:spPr>
      </p:pic>
      <p:sp>
        <p:nvSpPr>
          <p:cNvPr id="14" name="Oval 13">
            <a:extLst>
              <a:ext uri="{FF2B5EF4-FFF2-40B4-BE49-F238E27FC236}">
                <a16:creationId xmlns:a16="http://schemas.microsoft.com/office/drawing/2014/main" id="{6AC6F2DD-89C7-083B-C664-E1A025E1CB3F}"/>
              </a:ext>
            </a:extLst>
          </p:cNvPr>
          <p:cNvSpPr/>
          <p:nvPr/>
        </p:nvSpPr>
        <p:spPr>
          <a:xfrm>
            <a:off x="10072052" y="1018191"/>
            <a:ext cx="1751509" cy="1751509"/>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22">
            <a:extLst>
              <a:ext uri="{FF2B5EF4-FFF2-40B4-BE49-F238E27FC236}">
                <a16:creationId xmlns:a16="http://schemas.microsoft.com/office/drawing/2014/main" id="{6AF4261E-A4BC-AB14-8928-7DAA82E50112}"/>
              </a:ext>
            </a:extLst>
          </p:cNvPr>
          <p:cNvSpPr/>
          <p:nvPr/>
        </p:nvSpPr>
        <p:spPr>
          <a:xfrm>
            <a:off x="9831256" y="1018191"/>
            <a:ext cx="2233100"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IE" sz="2400" b="1" dirty="0">
                <a:solidFill>
                  <a:schemeClr val="bg2"/>
                </a:solidFill>
                <a:hlinkClick r:id="rId3">
                  <a:extLst>
                    <a:ext uri="{A12FA001-AC4F-418D-AE19-62706E023703}">
                      <ahyp:hlinkClr xmlns:ahyp="http://schemas.microsoft.com/office/drawing/2018/hyperlinkcolor" val="tx"/>
                    </a:ext>
                  </a:extLst>
                </a:hlinkClick>
              </a:rPr>
              <a:t>Click to Download the tools</a:t>
            </a:r>
            <a:endParaRPr lang="en-IE" sz="2400" b="1" dirty="0">
              <a:solidFill>
                <a:schemeClr val="bg2"/>
              </a:solidFill>
              <a:ea typeface="Calibri"/>
              <a:cs typeface="Calibri"/>
              <a:hlinkClick r:id="rId3">
                <a:extLst>
                  <a:ext uri="{A12FA001-AC4F-418D-AE19-62706E023703}">
                    <ahyp:hlinkClr xmlns:ahyp="http://schemas.microsoft.com/office/drawing/2018/hyperlinkcolor" val="tx"/>
                  </a:ext>
                </a:extLst>
              </a:hlinkClick>
            </a:endParaRPr>
          </a:p>
        </p:txBody>
      </p:sp>
      <p:sp>
        <p:nvSpPr>
          <p:cNvPr id="17" name="Slide Number Placeholder 5">
            <a:extLst>
              <a:ext uri="{FF2B5EF4-FFF2-40B4-BE49-F238E27FC236}">
                <a16:creationId xmlns:a16="http://schemas.microsoft.com/office/drawing/2014/main" id="{CCA79935-AAE3-D332-9497-DAD7DCA6B1D5}"/>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43</a:t>
            </a:fld>
            <a:endParaRPr lang="fr-CA" sz="1200" dirty="0"/>
          </a:p>
        </p:txBody>
      </p:sp>
    </p:spTree>
    <p:extLst>
      <p:ext uri="{BB962C8B-B14F-4D97-AF65-F5344CB8AC3E}">
        <p14:creationId xmlns:p14="http://schemas.microsoft.com/office/powerpoint/2010/main" val="26297034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381BF-CC46-69BC-4758-98544870C981}"/>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C525C4E7-D6D8-B4C8-A550-4E046B595833}"/>
              </a:ext>
            </a:extLst>
          </p:cNvPr>
          <p:cNvSpPr txBox="1">
            <a:spLocks/>
          </p:cNvSpPr>
          <p:nvPr/>
        </p:nvSpPr>
        <p:spPr>
          <a:xfrm>
            <a:off x="629646" y="460753"/>
            <a:ext cx="677520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Digital Tool: </a:t>
            </a:r>
            <a:r>
              <a:rPr lang="en-US" b="0" dirty="0">
                <a:solidFill>
                  <a:srgbClr val="414141"/>
                </a:solidFill>
              </a:rPr>
              <a:t>EC3 (Embodied Carbon in Construction Calculator)</a:t>
            </a:r>
          </a:p>
          <a:p>
            <a:pPr>
              <a:lnSpc>
                <a:spcPts val="3720"/>
              </a:lnSpc>
            </a:pPr>
            <a:endParaRPr lang="en-US" dirty="0"/>
          </a:p>
        </p:txBody>
      </p:sp>
      <p:cxnSp>
        <p:nvCxnSpPr>
          <p:cNvPr id="10" name="Straight Connector 9">
            <a:extLst>
              <a:ext uri="{FF2B5EF4-FFF2-40B4-BE49-F238E27FC236}">
                <a16:creationId xmlns:a16="http://schemas.microsoft.com/office/drawing/2014/main" id="{DEC3594D-DE1D-60B6-F4D3-C36BEABF22B3}"/>
              </a:ext>
            </a:extLst>
          </p:cNvPr>
          <p:cNvCxnSpPr>
            <a:cxnSpLocks/>
          </p:cNvCxnSpPr>
          <p:nvPr/>
        </p:nvCxnSpPr>
        <p:spPr>
          <a:xfrm>
            <a:off x="0" y="1615190"/>
            <a:ext cx="562983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08519216-0BE5-0F69-5E9B-B2D8C68CBC33}"/>
              </a:ext>
            </a:extLst>
          </p:cNvPr>
          <p:cNvSpPr txBox="1">
            <a:spLocks/>
          </p:cNvSpPr>
          <p:nvPr/>
        </p:nvSpPr>
        <p:spPr>
          <a:xfrm>
            <a:off x="629646" y="2072472"/>
            <a:ext cx="5179483"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dirty="0">
                <a:solidFill>
                  <a:srgbClr val="414141"/>
                </a:solidFill>
              </a:rPr>
              <a:t>EC3 is highly relevant for selecting sustainable building materials and planning for eco-friendly construction. </a:t>
            </a:r>
          </a:p>
          <a:p>
            <a:pPr indent="0">
              <a:lnSpc>
                <a:spcPts val="2240"/>
              </a:lnSpc>
              <a:buClr>
                <a:srgbClr val="459597"/>
              </a:buClr>
            </a:pPr>
            <a:endParaRPr lang="en-GB" dirty="0">
              <a:solidFill>
                <a:srgbClr val="414141"/>
              </a:solidFill>
            </a:endParaRPr>
          </a:p>
          <a:p>
            <a:pPr indent="0">
              <a:lnSpc>
                <a:spcPts val="2240"/>
              </a:lnSpc>
              <a:buClr>
                <a:srgbClr val="459597"/>
              </a:buClr>
            </a:pPr>
            <a:r>
              <a:rPr lang="en-GB" dirty="0">
                <a:solidFill>
                  <a:srgbClr val="414141"/>
                </a:solidFill>
              </a:rPr>
              <a:t>Users can compare suppliers, assess the carbon footprint of different options, and prioritise local and recycled materials - supporting both environmental goals and authentic, place-based design</a:t>
            </a:r>
          </a:p>
        </p:txBody>
      </p:sp>
      <p:pic>
        <p:nvPicPr>
          <p:cNvPr id="5" name="Immagine 6" descr="Immagine che contiene testo, mappa&#10;&#10;Il contenuto generato dall&amp;#39;IA potrebbe non essere corretto.">
            <a:extLst>
              <a:ext uri="{FF2B5EF4-FFF2-40B4-BE49-F238E27FC236}">
                <a16:creationId xmlns:a16="http://schemas.microsoft.com/office/drawing/2014/main" id="{5BB1C49D-C978-9EAE-145E-41107294669C}"/>
              </a:ext>
            </a:extLst>
          </p:cNvPr>
          <p:cNvPicPr>
            <a:picLocks noChangeAspect="1"/>
          </p:cNvPicPr>
          <p:nvPr/>
        </p:nvPicPr>
        <p:blipFill rotWithShape="1">
          <a:blip r:embed="rId2">
            <a:duotone>
              <a:schemeClr val="accent2">
                <a:shade val="45000"/>
                <a:satMod val="135000"/>
              </a:schemeClr>
              <a:prstClr val="white"/>
            </a:duotone>
          </a:blip>
          <a:srcRect l="37592" t="1205" r="1"/>
          <a:stretch/>
        </p:blipFill>
        <p:spPr>
          <a:xfrm flipH="1">
            <a:off x="7050965" y="2818954"/>
            <a:ext cx="3896841" cy="4039046"/>
          </a:xfrm>
          <a:prstGeom prst="rect">
            <a:avLst/>
          </a:prstGeom>
        </p:spPr>
      </p:pic>
      <p:sp>
        <p:nvSpPr>
          <p:cNvPr id="14" name="Oval 13">
            <a:extLst>
              <a:ext uri="{FF2B5EF4-FFF2-40B4-BE49-F238E27FC236}">
                <a16:creationId xmlns:a16="http://schemas.microsoft.com/office/drawing/2014/main" id="{94FC964F-344C-A957-C9AC-C25B131C1ECD}"/>
              </a:ext>
            </a:extLst>
          </p:cNvPr>
          <p:cNvSpPr/>
          <p:nvPr/>
        </p:nvSpPr>
        <p:spPr>
          <a:xfrm>
            <a:off x="10072052" y="1018191"/>
            <a:ext cx="1751509" cy="1751509"/>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22">
            <a:extLst>
              <a:ext uri="{FF2B5EF4-FFF2-40B4-BE49-F238E27FC236}">
                <a16:creationId xmlns:a16="http://schemas.microsoft.com/office/drawing/2014/main" id="{C9E51C4A-9C35-6B96-B0DD-987B93664531}"/>
              </a:ext>
            </a:extLst>
          </p:cNvPr>
          <p:cNvSpPr/>
          <p:nvPr/>
        </p:nvSpPr>
        <p:spPr>
          <a:xfrm>
            <a:off x="9831256" y="1018191"/>
            <a:ext cx="2233100"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IE" sz="2400" b="1" dirty="0">
                <a:solidFill>
                  <a:schemeClr val="bg2"/>
                </a:solidFill>
                <a:hlinkClick r:id="rId3">
                  <a:extLst>
                    <a:ext uri="{A12FA001-AC4F-418D-AE19-62706E023703}">
                      <ahyp:hlinkClr xmlns:ahyp="http://schemas.microsoft.com/office/drawing/2018/hyperlinkcolor" val="tx"/>
                    </a:ext>
                  </a:extLst>
                </a:hlinkClick>
              </a:rPr>
              <a:t>Click to Download the tools</a:t>
            </a:r>
            <a:endParaRPr lang="en-IE" sz="2400" b="1" dirty="0">
              <a:solidFill>
                <a:schemeClr val="bg2"/>
              </a:solidFill>
              <a:ea typeface="Calibri"/>
              <a:cs typeface="Calibri"/>
              <a:hlinkClick r:id="rId3">
                <a:extLst>
                  <a:ext uri="{A12FA001-AC4F-418D-AE19-62706E023703}">
                    <ahyp:hlinkClr xmlns:ahyp="http://schemas.microsoft.com/office/drawing/2018/hyperlinkcolor" val="tx"/>
                  </a:ext>
                </a:extLst>
              </a:hlinkClick>
            </a:endParaRPr>
          </a:p>
        </p:txBody>
      </p:sp>
      <p:sp>
        <p:nvSpPr>
          <p:cNvPr id="2" name="Slide Number Placeholder 5">
            <a:extLst>
              <a:ext uri="{FF2B5EF4-FFF2-40B4-BE49-F238E27FC236}">
                <a16:creationId xmlns:a16="http://schemas.microsoft.com/office/drawing/2014/main" id="{90449C1A-04F9-6D60-CEED-570219E5106A}"/>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44</a:t>
            </a:fld>
            <a:endParaRPr lang="fr-CA" sz="1200" dirty="0"/>
          </a:p>
        </p:txBody>
      </p:sp>
    </p:spTree>
    <p:extLst>
      <p:ext uri="{BB962C8B-B14F-4D97-AF65-F5344CB8AC3E}">
        <p14:creationId xmlns:p14="http://schemas.microsoft.com/office/powerpoint/2010/main" val="31235925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0020387E-6375-1191-B189-37DFAF780D65}"/>
              </a:ext>
            </a:extLst>
          </p:cNvPr>
          <p:cNvPicPr>
            <a:picLocks noGrp="1" noChangeAspect="1"/>
          </p:cNvPicPr>
          <p:nvPr>
            <p:ph type="pic" sz="quarter" idx="73"/>
          </p:nvPr>
        </p:nvPicPr>
        <p:blipFill>
          <a:blip r:embed="rId2"/>
          <a:srcRect l="2003" r="2003"/>
          <a:stretch>
            <a:fillRect/>
          </a:stretch>
        </p:blipFill>
        <p:spPr/>
      </p:pic>
      <p:sp>
        <p:nvSpPr>
          <p:cNvPr id="3" name="Text Placeholder 2">
            <a:extLst>
              <a:ext uri="{FF2B5EF4-FFF2-40B4-BE49-F238E27FC236}">
                <a16:creationId xmlns:a16="http://schemas.microsoft.com/office/drawing/2014/main" id="{CE38E276-227A-63EC-D34E-B71F75ECED97}"/>
              </a:ext>
            </a:extLst>
          </p:cNvPr>
          <p:cNvSpPr>
            <a:spLocks noGrp="1"/>
          </p:cNvSpPr>
          <p:nvPr>
            <p:ph type="body" sz="quarter" idx="42"/>
          </p:nvPr>
        </p:nvSpPr>
        <p:spPr/>
        <p:txBody>
          <a:bodyPr/>
          <a:lstStyle/>
          <a:p>
            <a:r>
              <a:rPr lang="en-GB"/>
              <a:t>IRELAND</a:t>
            </a:r>
          </a:p>
        </p:txBody>
      </p:sp>
      <p:pic>
        <p:nvPicPr>
          <p:cNvPr id="14" name="Picture Placeholder 13">
            <a:extLst>
              <a:ext uri="{FF2B5EF4-FFF2-40B4-BE49-F238E27FC236}">
                <a16:creationId xmlns:a16="http://schemas.microsoft.com/office/drawing/2014/main" id="{4733009B-E30C-1EA3-E81B-946269E44388}"/>
              </a:ext>
            </a:extLst>
          </p:cNvPr>
          <p:cNvPicPr>
            <a:picLocks noGrp="1" noChangeAspect="1"/>
          </p:cNvPicPr>
          <p:nvPr>
            <p:ph type="pic" sz="quarter" idx="74"/>
          </p:nvPr>
        </p:nvPicPr>
        <p:blipFill>
          <a:blip r:embed="rId3"/>
          <a:srcRect t="27993" b="27993"/>
          <a:stretch>
            <a:fillRect/>
          </a:stretch>
        </p:blipFill>
        <p:spPr/>
      </p:pic>
      <p:pic>
        <p:nvPicPr>
          <p:cNvPr id="12" name="Picture Placeholder 11">
            <a:extLst>
              <a:ext uri="{FF2B5EF4-FFF2-40B4-BE49-F238E27FC236}">
                <a16:creationId xmlns:a16="http://schemas.microsoft.com/office/drawing/2014/main" id="{5600C4CC-171F-A309-671E-23A4A96279AA}"/>
              </a:ext>
            </a:extLst>
          </p:cNvPr>
          <p:cNvPicPr>
            <a:picLocks noGrp="1" noChangeAspect="1"/>
          </p:cNvPicPr>
          <p:nvPr>
            <p:ph type="pic" sz="quarter" idx="75"/>
          </p:nvPr>
        </p:nvPicPr>
        <p:blipFill>
          <a:blip r:embed="rId4"/>
          <a:srcRect t="5987" b="5987"/>
          <a:stretch>
            <a:fillRect/>
          </a:stretch>
        </p:blipFill>
        <p:spPr/>
      </p:pic>
      <p:pic>
        <p:nvPicPr>
          <p:cNvPr id="16" name="Picture Placeholder 15">
            <a:extLst>
              <a:ext uri="{FF2B5EF4-FFF2-40B4-BE49-F238E27FC236}">
                <a16:creationId xmlns:a16="http://schemas.microsoft.com/office/drawing/2014/main" id="{7D8A4C86-E964-C3A2-9D3D-1CB9AE200AF8}"/>
              </a:ext>
            </a:extLst>
          </p:cNvPr>
          <p:cNvPicPr>
            <a:picLocks noGrp="1" noChangeAspect="1"/>
          </p:cNvPicPr>
          <p:nvPr>
            <p:ph type="pic" sz="quarter" idx="76"/>
          </p:nvPr>
        </p:nvPicPr>
        <p:blipFill>
          <a:blip r:embed="rId5"/>
          <a:srcRect t="4235" b="4235"/>
          <a:stretch>
            <a:fillRect/>
          </a:stretch>
        </p:blipFill>
        <p:spPr/>
      </p:pic>
      <p:sp>
        <p:nvSpPr>
          <p:cNvPr id="7" name="Text Placeholder 6">
            <a:extLst>
              <a:ext uri="{FF2B5EF4-FFF2-40B4-BE49-F238E27FC236}">
                <a16:creationId xmlns:a16="http://schemas.microsoft.com/office/drawing/2014/main" id="{08D4CCFB-FA02-EF18-8CC4-1EB777E89F4F}"/>
              </a:ext>
            </a:extLst>
          </p:cNvPr>
          <p:cNvSpPr>
            <a:spLocks noGrp="1"/>
          </p:cNvSpPr>
          <p:nvPr>
            <p:ph type="body" sz="quarter" idx="65"/>
          </p:nvPr>
        </p:nvSpPr>
        <p:spPr/>
        <p:txBody>
          <a:bodyPr/>
          <a:lstStyle/>
          <a:p>
            <a:r>
              <a:rPr lang="en-GB"/>
              <a:t>Photo Credit: </a:t>
            </a:r>
            <a:r>
              <a:rPr lang="en-US" dirty="0"/>
              <a:t>The Hidden Haven, Cork, Ireland</a:t>
            </a:r>
            <a:endParaRPr lang="en-GB"/>
          </a:p>
        </p:txBody>
      </p:sp>
      <p:pic>
        <p:nvPicPr>
          <p:cNvPr id="8" name="Picture 7">
            <a:extLst>
              <a:ext uri="{FF2B5EF4-FFF2-40B4-BE49-F238E27FC236}">
                <a16:creationId xmlns:a16="http://schemas.microsoft.com/office/drawing/2014/main" id="{031FBDE8-6344-ED4D-6DF3-A71162B24FE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526982" y="2958192"/>
            <a:ext cx="665018" cy="399011"/>
          </a:xfrm>
          <a:prstGeom prst="rect">
            <a:avLst/>
          </a:prstGeom>
        </p:spPr>
      </p:pic>
      <p:sp>
        <p:nvSpPr>
          <p:cNvPr id="2" name="Slide Number Placeholder 5">
            <a:extLst>
              <a:ext uri="{FF2B5EF4-FFF2-40B4-BE49-F238E27FC236}">
                <a16:creationId xmlns:a16="http://schemas.microsoft.com/office/drawing/2014/main" id="{834B25E8-E148-7C8B-3257-695C4003DA1A}"/>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45</a:t>
            </a:fld>
            <a:endParaRPr lang="fr-CA" sz="1200" dirty="0"/>
          </a:p>
        </p:txBody>
      </p:sp>
    </p:spTree>
    <p:extLst>
      <p:ext uri="{BB962C8B-B14F-4D97-AF65-F5344CB8AC3E}">
        <p14:creationId xmlns:p14="http://schemas.microsoft.com/office/powerpoint/2010/main" val="12961690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55BD0-233A-9FBC-0C1E-E16E7BD42723}"/>
            </a:ext>
          </a:extLst>
        </p:cNvPr>
        <p:cNvGrpSpPr/>
        <p:nvPr/>
      </p:nvGrpSpPr>
      <p:grpSpPr>
        <a:xfrm>
          <a:off x="0" y="0"/>
          <a:ext cx="0" cy="0"/>
          <a:chOff x="0" y="0"/>
          <a:chExt cx="0" cy="0"/>
        </a:xfrm>
      </p:grpSpPr>
      <p:pic>
        <p:nvPicPr>
          <p:cNvPr id="10" name="Graphic 9" descr="Signature with solid fill">
            <a:extLst>
              <a:ext uri="{FF2B5EF4-FFF2-40B4-BE49-F238E27FC236}">
                <a16:creationId xmlns:a16="http://schemas.microsoft.com/office/drawing/2014/main" id="{FA29135E-FD5D-2A50-BE0C-AC908A4E99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D5CDD66E-7B24-D47D-F446-0F280291EAF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pPr/>
              <a:t>46</a:t>
            </a:fld>
            <a:endParaRPr lang="fr-CA" sz="1200" dirty="0">
              <a:solidFill>
                <a:schemeClr val="bg1"/>
              </a:solidFill>
            </a:endParaRPr>
          </a:p>
        </p:txBody>
      </p:sp>
      <p:sp>
        <p:nvSpPr>
          <p:cNvPr id="2" name="Text Placeholder 5">
            <a:extLst>
              <a:ext uri="{FF2B5EF4-FFF2-40B4-BE49-F238E27FC236}">
                <a16:creationId xmlns:a16="http://schemas.microsoft.com/office/drawing/2014/main" id="{F8F29D3C-8DED-84C0-D6F0-308DDAB0BCCE}"/>
              </a:ext>
            </a:extLst>
          </p:cNvPr>
          <p:cNvSpPr txBox="1">
            <a:spLocks/>
          </p:cNvSpPr>
          <p:nvPr/>
        </p:nvSpPr>
        <p:spPr>
          <a:xfrm>
            <a:off x="937708" y="763768"/>
            <a:ext cx="6511963" cy="720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EC7C69"/>
                </a:solidFill>
              </a:rPr>
              <a:t>Practical Exercise: </a:t>
            </a:r>
            <a:r>
              <a:rPr lang="en-US" sz="3600" dirty="0">
                <a:solidFill>
                  <a:srgbClr val="414141"/>
                </a:solidFill>
              </a:rPr>
              <a:t>Design a Sustainable Guest Unit Concept</a:t>
            </a:r>
          </a:p>
          <a:p>
            <a:pPr marL="0" indent="0">
              <a:buNone/>
            </a:pPr>
            <a:endParaRPr lang="en-US" sz="3600" b="1" dirty="0">
              <a:solidFill>
                <a:srgbClr val="EC7C69"/>
              </a:solidFill>
            </a:endParaRPr>
          </a:p>
        </p:txBody>
      </p:sp>
      <p:sp>
        <p:nvSpPr>
          <p:cNvPr id="3" name="Text Placeholder 1">
            <a:extLst>
              <a:ext uri="{FF2B5EF4-FFF2-40B4-BE49-F238E27FC236}">
                <a16:creationId xmlns:a16="http://schemas.microsoft.com/office/drawing/2014/main" id="{B77E17EE-4271-DC79-9742-762CB9B3BAAC}"/>
              </a:ext>
            </a:extLst>
          </p:cNvPr>
          <p:cNvSpPr txBox="1">
            <a:spLocks/>
          </p:cNvSpPr>
          <p:nvPr/>
        </p:nvSpPr>
        <p:spPr>
          <a:xfrm>
            <a:off x="5381210" y="2389333"/>
            <a:ext cx="6021325"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buClr>
                <a:srgbClr val="459597"/>
              </a:buClr>
            </a:pPr>
            <a:r>
              <a:rPr lang="en-IE" sz="2800" b="1" dirty="0">
                <a:solidFill>
                  <a:srgbClr val="EC7C69"/>
                </a:solidFill>
              </a:rPr>
              <a:t>Steps:</a:t>
            </a:r>
          </a:p>
          <a:p>
            <a:pPr algn="l">
              <a:lnSpc>
                <a:spcPts val="2340"/>
              </a:lnSpc>
              <a:spcBef>
                <a:spcPts val="0"/>
              </a:spcBef>
              <a:buClr>
                <a:srgbClr val="459597"/>
              </a:buClr>
            </a:pPr>
            <a:endParaRPr lang="en-IE" sz="2400" b="1" dirty="0">
              <a:solidFill>
                <a:srgbClr val="EC7C69"/>
              </a:solidFill>
            </a:endParaRPr>
          </a:p>
          <a:p>
            <a:pPr marL="342900" indent="-342900" algn="l">
              <a:lnSpc>
                <a:spcPts val="2340"/>
              </a:lnSpc>
              <a:spcBef>
                <a:spcPts val="0"/>
              </a:spcBef>
              <a:buClr>
                <a:srgbClr val="459597"/>
              </a:buClr>
              <a:buFont typeface="Wingdings" pitchFamily="2" charset="2"/>
              <a:buChar char="q"/>
            </a:pPr>
            <a:r>
              <a:rPr lang="en-IE" sz="2200" b="1" dirty="0">
                <a:solidFill>
                  <a:srgbClr val="414141"/>
                </a:solidFill>
              </a:rPr>
              <a:t>Choose Materials: </a:t>
            </a:r>
          </a:p>
          <a:p>
            <a:pPr marL="360363" algn="l">
              <a:lnSpc>
                <a:spcPts val="2340"/>
              </a:lnSpc>
              <a:spcBef>
                <a:spcPts val="0"/>
              </a:spcBef>
              <a:buClr>
                <a:srgbClr val="459597"/>
              </a:buClr>
            </a:pPr>
            <a:r>
              <a:rPr lang="en-IE" sz="2200" dirty="0">
                <a:solidFill>
                  <a:srgbClr val="414141"/>
                </a:solidFill>
              </a:rPr>
              <a:t>Select two local or recycled materials and explain why they are suitable for your chosen region (climate, heritage, sustainability). </a:t>
            </a:r>
          </a:p>
          <a:p>
            <a:pPr marL="342900" indent="-342900" algn="l">
              <a:lnSpc>
                <a:spcPts val="2340"/>
              </a:lnSpc>
              <a:spcBef>
                <a:spcPts val="0"/>
              </a:spcBef>
              <a:buClr>
                <a:srgbClr val="459597"/>
              </a:buClr>
              <a:buFont typeface="Wingdings" pitchFamily="2" charset="2"/>
              <a:buChar char="q"/>
            </a:pPr>
            <a:endParaRPr lang="en-IE" sz="2200" dirty="0">
              <a:solidFill>
                <a:srgbClr val="414141"/>
              </a:solidFill>
            </a:endParaRPr>
          </a:p>
          <a:p>
            <a:pPr marL="342900" indent="-342900" algn="l">
              <a:lnSpc>
                <a:spcPts val="2340"/>
              </a:lnSpc>
              <a:spcBef>
                <a:spcPts val="0"/>
              </a:spcBef>
              <a:buClr>
                <a:srgbClr val="459597"/>
              </a:buClr>
              <a:buFont typeface="Wingdings" pitchFamily="2" charset="2"/>
              <a:buChar char="q"/>
            </a:pPr>
            <a:r>
              <a:rPr lang="en-IE" sz="2200" b="1" dirty="0">
                <a:solidFill>
                  <a:srgbClr val="414141"/>
                </a:solidFill>
              </a:rPr>
              <a:t>Plan for Passive Comfort: </a:t>
            </a:r>
          </a:p>
          <a:p>
            <a:pPr marL="360363" algn="l">
              <a:lnSpc>
                <a:spcPts val="2340"/>
              </a:lnSpc>
              <a:spcBef>
                <a:spcPts val="0"/>
              </a:spcBef>
              <a:buClr>
                <a:srgbClr val="459597"/>
              </a:buClr>
            </a:pPr>
            <a:r>
              <a:rPr lang="en-IE" sz="2200" dirty="0">
                <a:solidFill>
                  <a:srgbClr val="414141"/>
                </a:solidFill>
              </a:rPr>
              <a:t>Sketch or describe how you would position windows, doors, and shading to maximize natural light and airflow while reducing energy needs. </a:t>
            </a:r>
          </a:p>
          <a:p>
            <a:pPr algn="l">
              <a:lnSpc>
                <a:spcPts val="2340"/>
              </a:lnSpc>
              <a:spcBef>
                <a:spcPts val="0"/>
              </a:spcBef>
              <a:buClr>
                <a:srgbClr val="459597"/>
              </a:buClr>
            </a:pPr>
            <a:endParaRPr lang="en-IE" sz="2200" dirty="0">
              <a:solidFill>
                <a:srgbClr val="414141"/>
              </a:solidFill>
            </a:endParaRPr>
          </a:p>
          <a:p>
            <a:pPr algn="l">
              <a:lnSpc>
                <a:spcPts val="2340"/>
              </a:lnSpc>
              <a:spcBef>
                <a:spcPts val="0"/>
              </a:spcBef>
              <a:buClr>
                <a:srgbClr val="459597"/>
              </a:buClr>
            </a:pPr>
            <a:endParaRPr lang="en-IE" sz="2200" dirty="0">
              <a:solidFill>
                <a:srgbClr val="414141"/>
              </a:solidFill>
            </a:endParaRPr>
          </a:p>
          <a:p>
            <a:pPr marL="457200" indent="-457200" algn="l">
              <a:lnSpc>
                <a:spcPts val="2340"/>
              </a:lnSpc>
              <a:spcBef>
                <a:spcPts val="0"/>
              </a:spcBef>
              <a:buClr>
                <a:srgbClr val="459597"/>
              </a:buClr>
              <a:buFont typeface="+mj-lt"/>
              <a:buAutoNum type="arabicPeriod"/>
            </a:pPr>
            <a:endParaRPr lang="en-IE" sz="2400" dirty="0">
              <a:solidFill>
                <a:srgbClr val="414141"/>
              </a:solidFill>
            </a:endParaRPr>
          </a:p>
          <a:p>
            <a:pPr algn="l">
              <a:lnSpc>
                <a:spcPts val="2540"/>
              </a:lnSpc>
              <a:spcBef>
                <a:spcPts val="0"/>
              </a:spcBef>
            </a:pPr>
            <a:endParaRPr lang="en-US" sz="2400" dirty="0">
              <a:solidFill>
                <a:srgbClr val="414141"/>
              </a:solidFill>
            </a:endParaRPr>
          </a:p>
        </p:txBody>
      </p:sp>
      <p:pic>
        <p:nvPicPr>
          <p:cNvPr id="15" name="Picture 14">
            <a:extLst>
              <a:ext uri="{FF2B5EF4-FFF2-40B4-BE49-F238E27FC236}">
                <a16:creationId xmlns:a16="http://schemas.microsoft.com/office/drawing/2014/main" id="{B12161FA-7256-DEF6-739C-F65AA56DCE46}"/>
              </a:ext>
            </a:extLst>
          </p:cNvPr>
          <p:cNvPicPr>
            <a:picLocks noChangeAspect="1"/>
          </p:cNvPicPr>
          <p:nvPr/>
        </p:nvPicPr>
        <p:blipFill>
          <a:blip r:embed="rId4">
            <a:biLevel thresh="25000"/>
            <a:alphaModFix amt="45000"/>
            <a:extLst>
              <a:ext uri="{28A0092B-C50C-407E-A947-70E740481C1C}">
                <a14:useLocalDpi xmlns:a14="http://schemas.microsoft.com/office/drawing/2010/main" val="0"/>
              </a:ext>
            </a:extLst>
          </a:blip>
          <a:srcRect l="59438" t="-10658" r="-1236" b="60560"/>
          <a:stretch/>
        </p:blipFill>
        <p:spPr>
          <a:xfrm>
            <a:off x="8323344" y="4468667"/>
            <a:ext cx="3580276" cy="2659133"/>
          </a:xfrm>
          <a:prstGeom prst="rect">
            <a:avLst/>
          </a:prstGeom>
        </p:spPr>
      </p:pic>
      <p:sp>
        <p:nvSpPr>
          <p:cNvPr id="4" name="Freeform 3">
            <a:extLst>
              <a:ext uri="{FF2B5EF4-FFF2-40B4-BE49-F238E27FC236}">
                <a16:creationId xmlns:a16="http://schemas.microsoft.com/office/drawing/2014/main" id="{41A65534-91CB-18A6-9648-E7309BEEE94B}"/>
              </a:ext>
            </a:extLst>
          </p:cNvPr>
          <p:cNvSpPr/>
          <p:nvPr/>
        </p:nvSpPr>
        <p:spPr>
          <a:xfrm rot="5400000" flipH="1">
            <a:off x="595250" y="2403739"/>
            <a:ext cx="4794957" cy="4113563"/>
          </a:xfrm>
          <a:custGeom>
            <a:avLst/>
            <a:gdLst>
              <a:gd name="connsiteX0" fmla="*/ 4684938 w 4684938"/>
              <a:gd name="connsiteY0" fmla="*/ 3767051 h 4113563"/>
              <a:gd name="connsiteX1" fmla="*/ 4684938 w 4684938"/>
              <a:gd name="connsiteY1" fmla="*/ 3309629 h 4113563"/>
              <a:gd name="connsiteX2" fmla="*/ 4684938 w 4684938"/>
              <a:gd name="connsiteY2" fmla="*/ 3240048 h 4113563"/>
              <a:gd name="connsiteX3" fmla="*/ 4684938 w 4684938"/>
              <a:gd name="connsiteY3" fmla="*/ 2782627 h 4113563"/>
              <a:gd name="connsiteX4" fmla="*/ 4684938 w 4684938"/>
              <a:gd name="connsiteY4" fmla="*/ 984426 h 4113563"/>
              <a:gd name="connsiteX5" fmla="*/ 4684938 w 4684938"/>
              <a:gd name="connsiteY5" fmla="*/ 527003 h 4113563"/>
              <a:gd name="connsiteX6" fmla="*/ 4684938 w 4684938"/>
              <a:gd name="connsiteY6" fmla="*/ 457422 h 4113563"/>
              <a:gd name="connsiteX7" fmla="*/ 4684938 w 4684938"/>
              <a:gd name="connsiteY7" fmla="*/ 0 h 4113563"/>
              <a:gd name="connsiteX8" fmla="*/ 4148380 w 4684938"/>
              <a:gd name="connsiteY8" fmla="*/ 0 h 4113563"/>
              <a:gd name="connsiteX9" fmla="*/ 3053121 w 4684938"/>
              <a:gd name="connsiteY9" fmla="*/ 0 h 4113563"/>
              <a:gd name="connsiteX10" fmla="*/ 2605758 w 4684938"/>
              <a:gd name="connsiteY10" fmla="*/ 0 h 4113563"/>
              <a:gd name="connsiteX11" fmla="*/ 2389333 w 4684938"/>
              <a:gd name="connsiteY11" fmla="*/ 0 h 4113563"/>
              <a:gd name="connsiteX12" fmla="*/ 2339507 w 4684938"/>
              <a:gd name="connsiteY12" fmla="*/ 0 h 4113563"/>
              <a:gd name="connsiteX13" fmla="*/ 287842 w 4684938"/>
              <a:gd name="connsiteY13" fmla="*/ 0 h 4113563"/>
              <a:gd name="connsiteX14" fmla="*/ 0 w 4684938"/>
              <a:gd name="connsiteY14" fmla="*/ 0 h 4113563"/>
              <a:gd name="connsiteX15" fmla="*/ 0 w 4684938"/>
              <a:gd name="connsiteY15" fmla="*/ 406245 h 4113563"/>
              <a:gd name="connsiteX16" fmla="*/ 6809 w 4684938"/>
              <a:gd name="connsiteY16" fmla="*/ 406245 h 4113563"/>
              <a:gd name="connsiteX17" fmla="*/ 6809 w 4684938"/>
              <a:gd name="connsiteY17" fmla="*/ 1713759 h 4113563"/>
              <a:gd name="connsiteX18" fmla="*/ 6809 w 4684938"/>
              <a:gd name="connsiteY18" fmla="*/ 2250314 h 4113563"/>
              <a:gd name="connsiteX19" fmla="*/ 6808 w 4684938"/>
              <a:gd name="connsiteY19" fmla="*/ 2250314 h 4113563"/>
              <a:gd name="connsiteX20" fmla="*/ 6810 w 4684938"/>
              <a:gd name="connsiteY20" fmla="*/ 3792936 h 4113563"/>
              <a:gd name="connsiteX21" fmla="*/ 6810 w 4684938"/>
              <a:gd name="connsiteY21" fmla="*/ 4113563 h 4113563"/>
              <a:gd name="connsiteX22" fmla="*/ 675472 w 4684938"/>
              <a:gd name="connsiteY22" fmla="*/ 4113563 h 4113563"/>
              <a:gd name="connsiteX23" fmla="*/ 1389086 w 4684938"/>
              <a:gd name="connsiteY23" fmla="*/ 4113563 h 4113563"/>
              <a:gd name="connsiteX24" fmla="*/ 1464635 w 4684938"/>
              <a:gd name="connsiteY24" fmla="*/ 4108443 h 4113563"/>
              <a:gd name="connsiteX25" fmla="*/ 1831524 w 4684938"/>
              <a:gd name="connsiteY25" fmla="*/ 4108443 h 4113563"/>
              <a:gd name="connsiteX26" fmla="*/ 2394453 w 4684938"/>
              <a:gd name="connsiteY26" fmla="*/ 4108443 h 4113563"/>
              <a:gd name="connsiteX27" fmla="*/ 2394453 w 4684938"/>
              <a:gd name="connsiteY27" fmla="*/ 4113563 h 4113563"/>
              <a:gd name="connsiteX28" fmla="*/ 2897212 w 4684938"/>
              <a:gd name="connsiteY28" fmla="*/ 4113563 h 4113563"/>
              <a:gd name="connsiteX29" fmla="*/ 3433770 w 4684938"/>
              <a:gd name="connsiteY29" fmla="*/ 4113563 h 4113563"/>
              <a:gd name="connsiteX30" fmla="*/ 3490574 w 4684938"/>
              <a:gd name="connsiteY30" fmla="*/ 4108443 h 4113563"/>
              <a:gd name="connsiteX31" fmla="*/ 3766434 w 4684938"/>
              <a:gd name="connsiteY31" fmla="*/ 4108443 h 4113563"/>
              <a:gd name="connsiteX32" fmla="*/ 4302991 w 4684938"/>
              <a:gd name="connsiteY32" fmla="*/ 4108443 h 4113563"/>
              <a:gd name="connsiteX33" fmla="*/ 4684938 w 4684938"/>
              <a:gd name="connsiteY33" fmla="*/ 3767051 h 411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84938" h="4113563">
                <a:moveTo>
                  <a:pt x="4684938" y="3767051"/>
                </a:moveTo>
                <a:lnTo>
                  <a:pt x="4684938" y="3309629"/>
                </a:lnTo>
                <a:lnTo>
                  <a:pt x="4684938" y="3240048"/>
                </a:lnTo>
                <a:lnTo>
                  <a:pt x="4684938" y="2782627"/>
                </a:lnTo>
                <a:lnTo>
                  <a:pt x="4684938" y="984426"/>
                </a:lnTo>
                <a:lnTo>
                  <a:pt x="4684938" y="527003"/>
                </a:lnTo>
                <a:lnTo>
                  <a:pt x="4684938" y="457422"/>
                </a:lnTo>
                <a:lnTo>
                  <a:pt x="4684938" y="0"/>
                </a:lnTo>
                <a:lnTo>
                  <a:pt x="4148380" y="0"/>
                </a:lnTo>
                <a:lnTo>
                  <a:pt x="3053121" y="0"/>
                </a:lnTo>
                <a:lnTo>
                  <a:pt x="2605758" y="0"/>
                </a:lnTo>
                <a:lnTo>
                  <a:pt x="2389333" y="0"/>
                </a:lnTo>
                <a:lnTo>
                  <a:pt x="2339507" y="0"/>
                </a:lnTo>
                <a:lnTo>
                  <a:pt x="287842" y="0"/>
                </a:lnTo>
                <a:lnTo>
                  <a:pt x="0" y="0"/>
                </a:lnTo>
                <a:lnTo>
                  <a:pt x="0" y="406245"/>
                </a:lnTo>
                <a:lnTo>
                  <a:pt x="6809" y="406245"/>
                </a:lnTo>
                <a:lnTo>
                  <a:pt x="6809" y="1713759"/>
                </a:lnTo>
                <a:lnTo>
                  <a:pt x="6809" y="2250314"/>
                </a:lnTo>
                <a:lnTo>
                  <a:pt x="6808" y="2250314"/>
                </a:lnTo>
                <a:lnTo>
                  <a:pt x="6810" y="3792936"/>
                </a:lnTo>
                <a:lnTo>
                  <a:pt x="6810" y="4113563"/>
                </a:lnTo>
                <a:lnTo>
                  <a:pt x="675472" y="4113563"/>
                </a:lnTo>
                <a:lnTo>
                  <a:pt x="1389086" y="4113563"/>
                </a:lnTo>
                <a:lnTo>
                  <a:pt x="1464635" y="4108443"/>
                </a:lnTo>
                <a:lnTo>
                  <a:pt x="1831524" y="4108443"/>
                </a:lnTo>
                <a:lnTo>
                  <a:pt x="2394453" y="4108443"/>
                </a:lnTo>
                <a:lnTo>
                  <a:pt x="2394453" y="4113563"/>
                </a:lnTo>
                <a:lnTo>
                  <a:pt x="2897212" y="4113563"/>
                </a:lnTo>
                <a:lnTo>
                  <a:pt x="3433770" y="4113563"/>
                </a:lnTo>
                <a:lnTo>
                  <a:pt x="3490574" y="4108443"/>
                </a:lnTo>
                <a:lnTo>
                  <a:pt x="3766434" y="4108443"/>
                </a:lnTo>
                <a:lnTo>
                  <a:pt x="4302991" y="4108443"/>
                </a:lnTo>
                <a:cubicBezTo>
                  <a:pt x="4514627" y="4108443"/>
                  <a:pt x="4684938" y="3955096"/>
                  <a:pt x="4684938" y="3767051"/>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5" name="Text Placeholder 1">
            <a:extLst>
              <a:ext uri="{FF2B5EF4-FFF2-40B4-BE49-F238E27FC236}">
                <a16:creationId xmlns:a16="http://schemas.microsoft.com/office/drawing/2014/main" id="{52B3A19C-C545-9340-97BF-4D044B1FA0C6}"/>
              </a:ext>
            </a:extLst>
          </p:cNvPr>
          <p:cNvSpPr txBox="1">
            <a:spLocks/>
          </p:cNvSpPr>
          <p:nvPr/>
        </p:nvSpPr>
        <p:spPr>
          <a:xfrm>
            <a:off x="1267646" y="2389333"/>
            <a:ext cx="3450169" cy="2783361"/>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800" b="1" dirty="0"/>
              <a:t>Objective:</a:t>
            </a:r>
            <a:endParaRPr lang="en-IE" sz="800" b="1" dirty="0"/>
          </a:p>
          <a:p>
            <a:pPr algn="l">
              <a:lnSpc>
                <a:spcPts val="2340"/>
              </a:lnSpc>
              <a:spcBef>
                <a:spcPts val="0"/>
              </a:spcBef>
              <a:buClr>
                <a:srgbClr val="459597"/>
              </a:buClr>
            </a:pPr>
            <a:endParaRPr lang="en-IE" sz="2200" dirty="0"/>
          </a:p>
          <a:p>
            <a:pPr algn="l">
              <a:lnSpc>
                <a:spcPts val="2340"/>
              </a:lnSpc>
              <a:spcBef>
                <a:spcPts val="0"/>
              </a:spcBef>
              <a:buClr>
                <a:srgbClr val="459597"/>
              </a:buClr>
            </a:pPr>
            <a:r>
              <a:rPr lang="en-IE" sz="2200" dirty="0"/>
              <a:t>Apply the principles of eco-friendly building, passive design, and flexible space planning to create a concept for a small, sustainable accommodation unit.</a:t>
            </a:r>
          </a:p>
          <a:p>
            <a:pPr algn="l">
              <a:lnSpc>
                <a:spcPts val="2340"/>
              </a:lnSpc>
              <a:spcBef>
                <a:spcPts val="0"/>
              </a:spcBef>
              <a:buClr>
                <a:srgbClr val="459597"/>
              </a:buClr>
            </a:pPr>
            <a:endParaRPr lang="en-IE" sz="2200" dirty="0"/>
          </a:p>
          <a:p>
            <a:pPr algn="l">
              <a:lnSpc>
                <a:spcPts val="2540"/>
              </a:lnSpc>
              <a:spcBef>
                <a:spcPts val="0"/>
              </a:spcBef>
              <a:buClr>
                <a:srgbClr val="459597"/>
              </a:buClr>
            </a:pPr>
            <a:endParaRPr lang="en-IE" sz="2200" dirty="0"/>
          </a:p>
          <a:p>
            <a:pPr algn="l">
              <a:lnSpc>
                <a:spcPts val="2540"/>
              </a:lnSpc>
              <a:spcBef>
                <a:spcPts val="0"/>
              </a:spcBef>
            </a:pPr>
            <a:endParaRPr lang="en-US" sz="2400" dirty="0"/>
          </a:p>
        </p:txBody>
      </p:sp>
    </p:spTree>
    <p:extLst>
      <p:ext uri="{BB962C8B-B14F-4D97-AF65-F5344CB8AC3E}">
        <p14:creationId xmlns:p14="http://schemas.microsoft.com/office/powerpoint/2010/main" val="20546981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1B3E8-B9BD-F1F7-084A-DC78C86E03DE}"/>
            </a:ext>
          </a:extLst>
        </p:cNvPr>
        <p:cNvGrpSpPr/>
        <p:nvPr/>
      </p:nvGrpSpPr>
      <p:grpSpPr>
        <a:xfrm>
          <a:off x="0" y="0"/>
          <a:ext cx="0" cy="0"/>
          <a:chOff x="0" y="0"/>
          <a:chExt cx="0" cy="0"/>
        </a:xfrm>
      </p:grpSpPr>
      <p:pic>
        <p:nvPicPr>
          <p:cNvPr id="10" name="Graphic 9" descr="Signature with solid fill">
            <a:extLst>
              <a:ext uri="{FF2B5EF4-FFF2-40B4-BE49-F238E27FC236}">
                <a16:creationId xmlns:a16="http://schemas.microsoft.com/office/drawing/2014/main" id="{91D6A220-BFCE-B33D-ABCB-A40A8897BC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35CC7F53-9CE2-2360-4776-514B53EF0A8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pPr/>
              <a:t>47</a:t>
            </a:fld>
            <a:endParaRPr lang="fr-CA" sz="1200" dirty="0">
              <a:solidFill>
                <a:schemeClr val="bg1"/>
              </a:solidFill>
            </a:endParaRPr>
          </a:p>
        </p:txBody>
      </p:sp>
      <p:sp>
        <p:nvSpPr>
          <p:cNvPr id="2" name="Text Placeholder 5">
            <a:extLst>
              <a:ext uri="{FF2B5EF4-FFF2-40B4-BE49-F238E27FC236}">
                <a16:creationId xmlns:a16="http://schemas.microsoft.com/office/drawing/2014/main" id="{864D9E78-D41E-8340-4845-1948DB2B68F0}"/>
              </a:ext>
            </a:extLst>
          </p:cNvPr>
          <p:cNvSpPr txBox="1">
            <a:spLocks/>
          </p:cNvSpPr>
          <p:nvPr/>
        </p:nvSpPr>
        <p:spPr>
          <a:xfrm>
            <a:off x="937708" y="763768"/>
            <a:ext cx="7991139" cy="720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EC7C69"/>
                </a:solidFill>
              </a:rPr>
              <a:t>Practical Exercise: </a:t>
            </a:r>
            <a:r>
              <a:rPr lang="en-US" sz="3600" dirty="0">
                <a:solidFill>
                  <a:srgbClr val="414141"/>
                </a:solidFill>
              </a:rPr>
              <a:t>Mapping Adaptive Reuse Potential in Your Community</a:t>
            </a:r>
          </a:p>
          <a:p>
            <a:pPr marL="0" indent="0">
              <a:buNone/>
            </a:pPr>
            <a:endParaRPr lang="en-US" sz="3600" b="1" dirty="0">
              <a:solidFill>
                <a:srgbClr val="EC7C69"/>
              </a:solidFill>
            </a:endParaRPr>
          </a:p>
        </p:txBody>
      </p:sp>
      <p:sp>
        <p:nvSpPr>
          <p:cNvPr id="3" name="Text Placeholder 1">
            <a:extLst>
              <a:ext uri="{FF2B5EF4-FFF2-40B4-BE49-F238E27FC236}">
                <a16:creationId xmlns:a16="http://schemas.microsoft.com/office/drawing/2014/main" id="{D368E03F-06EC-3E1C-3E50-4D5AD7B63151}"/>
              </a:ext>
            </a:extLst>
          </p:cNvPr>
          <p:cNvSpPr txBox="1">
            <a:spLocks/>
          </p:cNvSpPr>
          <p:nvPr/>
        </p:nvSpPr>
        <p:spPr>
          <a:xfrm>
            <a:off x="937708" y="2106944"/>
            <a:ext cx="10743758"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buClr>
                <a:srgbClr val="459597"/>
              </a:buClr>
            </a:pPr>
            <a:r>
              <a:rPr lang="en-IE" sz="2800" b="1" dirty="0">
                <a:solidFill>
                  <a:srgbClr val="EC7C69"/>
                </a:solidFill>
              </a:rPr>
              <a:t>Steps:</a:t>
            </a:r>
          </a:p>
          <a:p>
            <a:pPr algn="l">
              <a:lnSpc>
                <a:spcPts val="2340"/>
              </a:lnSpc>
              <a:spcBef>
                <a:spcPts val="0"/>
              </a:spcBef>
              <a:buClr>
                <a:srgbClr val="459597"/>
              </a:buClr>
            </a:pPr>
            <a:endParaRPr lang="en-IE" sz="2400" b="1" dirty="0">
              <a:solidFill>
                <a:srgbClr val="EC7C69"/>
              </a:solidFill>
            </a:endParaRPr>
          </a:p>
          <a:p>
            <a:pPr marL="342900" indent="-342900" algn="l">
              <a:lnSpc>
                <a:spcPts val="2340"/>
              </a:lnSpc>
              <a:spcBef>
                <a:spcPts val="0"/>
              </a:spcBef>
              <a:buClr>
                <a:srgbClr val="459597"/>
              </a:buClr>
              <a:buFont typeface="Wingdings" pitchFamily="2" charset="2"/>
              <a:buChar char="q"/>
            </a:pPr>
            <a:r>
              <a:rPr lang="en-IE" sz="2200" b="1" dirty="0">
                <a:solidFill>
                  <a:srgbClr val="414141"/>
                </a:solidFill>
              </a:rPr>
              <a:t>Include Multi-Use Space:</a:t>
            </a:r>
          </a:p>
          <a:p>
            <a:pPr marL="360363" algn="l">
              <a:lnSpc>
                <a:spcPts val="2340"/>
              </a:lnSpc>
              <a:spcBef>
                <a:spcPts val="0"/>
              </a:spcBef>
              <a:buClr>
                <a:srgbClr val="459597"/>
              </a:buClr>
            </a:pPr>
            <a:r>
              <a:rPr lang="en-IE" sz="2200" dirty="0">
                <a:solidFill>
                  <a:srgbClr val="414141"/>
                </a:solidFill>
              </a:rPr>
              <a:t>Identify one area that serves both guests and community use (e.g., shared kitchen doubling as a workshop space).</a:t>
            </a:r>
          </a:p>
          <a:p>
            <a:pPr marL="342900" indent="-342900" algn="l">
              <a:lnSpc>
                <a:spcPts val="2340"/>
              </a:lnSpc>
              <a:spcBef>
                <a:spcPts val="0"/>
              </a:spcBef>
              <a:buClr>
                <a:srgbClr val="459597"/>
              </a:buClr>
              <a:buFont typeface="Wingdings" pitchFamily="2" charset="2"/>
              <a:buChar char="q"/>
            </a:pPr>
            <a:endParaRPr lang="en-IE" sz="2200" b="1" dirty="0">
              <a:solidFill>
                <a:srgbClr val="414141"/>
              </a:solidFill>
            </a:endParaRPr>
          </a:p>
          <a:p>
            <a:pPr marL="342900" indent="-342900" algn="l">
              <a:lnSpc>
                <a:spcPts val="2340"/>
              </a:lnSpc>
              <a:spcBef>
                <a:spcPts val="0"/>
              </a:spcBef>
              <a:buClr>
                <a:srgbClr val="459597"/>
              </a:buClr>
              <a:buFont typeface="Wingdings" pitchFamily="2" charset="2"/>
              <a:buChar char="q"/>
            </a:pPr>
            <a:r>
              <a:rPr lang="en-IE" sz="2200" b="1" dirty="0">
                <a:solidFill>
                  <a:srgbClr val="414141"/>
                </a:solidFill>
              </a:rPr>
              <a:t>Reflect on Sustainability:</a:t>
            </a:r>
          </a:p>
          <a:p>
            <a:pPr marL="360363" algn="l">
              <a:lnSpc>
                <a:spcPts val="2340"/>
              </a:lnSpc>
              <a:spcBef>
                <a:spcPts val="0"/>
              </a:spcBef>
              <a:buClr>
                <a:srgbClr val="459597"/>
              </a:buClr>
            </a:pPr>
            <a:r>
              <a:rPr lang="en-IE" sz="2200" b="1" dirty="0">
                <a:solidFill>
                  <a:srgbClr val="414141"/>
                </a:solidFill>
              </a:rPr>
              <a:t>Write 3–4 sentences explaining how your design minimizes environmental impact and supports local culture.</a:t>
            </a:r>
          </a:p>
          <a:p>
            <a:pPr marL="342900" indent="-342900" algn="l">
              <a:lnSpc>
                <a:spcPts val="2340"/>
              </a:lnSpc>
              <a:spcBef>
                <a:spcPts val="0"/>
              </a:spcBef>
              <a:buClr>
                <a:srgbClr val="459597"/>
              </a:buClr>
              <a:buFont typeface="Wingdings" pitchFamily="2" charset="2"/>
              <a:buChar char="q"/>
            </a:pPr>
            <a:endParaRPr lang="en-IE" sz="2200" b="1" dirty="0">
              <a:solidFill>
                <a:srgbClr val="414141"/>
              </a:solidFill>
            </a:endParaRPr>
          </a:p>
          <a:p>
            <a:pPr algn="l">
              <a:lnSpc>
                <a:spcPts val="2340"/>
              </a:lnSpc>
              <a:spcBef>
                <a:spcPts val="0"/>
              </a:spcBef>
              <a:buClr>
                <a:srgbClr val="459597"/>
              </a:buClr>
            </a:pPr>
            <a:r>
              <a:rPr lang="en-IE" sz="2200" i="1" dirty="0">
                <a:solidFill>
                  <a:srgbClr val="414141"/>
                </a:solidFill>
              </a:rPr>
              <a:t>This quick exercise helps you think practically about how material choices, layout, and flexibility contribute to sustainable tourism accommodation</a:t>
            </a:r>
          </a:p>
          <a:p>
            <a:pPr algn="l">
              <a:lnSpc>
                <a:spcPts val="2340"/>
              </a:lnSpc>
              <a:spcBef>
                <a:spcPts val="0"/>
              </a:spcBef>
              <a:buClr>
                <a:srgbClr val="459597"/>
              </a:buClr>
            </a:pPr>
            <a:endParaRPr lang="en-IE" sz="2200" dirty="0">
              <a:solidFill>
                <a:srgbClr val="414141"/>
              </a:solidFill>
            </a:endParaRPr>
          </a:p>
          <a:p>
            <a:pPr algn="l">
              <a:lnSpc>
                <a:spcPts val="2340"/>
              </a:lnSpc>
              <a:spcBef>
                <a:spcPts val="0"/>
              </a:spcBef>
              <a:buClr>
                <a:srgbClr val="459597"/>
              </a:buClr>
            </a:pPr>
            <a:endParaRPr lang="en-IE" sz="2200" dirty="0">
              <a:solidFill>
                <a:srgbClr val="414141"/>
              </a:solidFill>
            </a:endParaRPr>
          </a:p>
          <a:p>
            <a:pPr marL="457200" indent="-457200" algn="l">
              <a:lnSpc>
                <a:spcPts val="2340"/>
              </a:lnSpc>
              <a:spcBef>
                <a:spcPts val="0"/>
              </a:spcBef>
              <a:buClr>
                <a:srgbClr val="459597"/>
              </a:buClr>
              <a:buFont typeface="+mj-lt"/>
              <a:buAutoNum type="arabicPeriod"/>
            </a:pPr>
            <a:endParaRPr lang="en-IE" sz="2400" dirty="0">
              <a:solidFill>
                <a:srgbClr val="414141"/>
              </a:solidFill>
            </a:endParaRPr>
          </a:p>
          <a:p>
            <a:pPr algn="l">
              <a:lnSpc>
                <a:spcPts val="2540"/>
              </a:lnSpc>
              <a:spcBef>
                <a:spcPts val="0"/>
              </a:spcBef>
            </a:pPr>
            <a:endParaRPr lang="en-US" sz="2400" dirty="0">
              <a:solidFill>
                <a:srgbClr val="414141"/>
              </a:solidFill>
            </a:endParaRPr>
          </a:p>
        </p:txBody>
      </p:sp>
    </p:spTree>
    <p:extLst>
      <p:ext uri="{BB962C8B-B14F-4D97-AF65-F5344CB8AC3E}">
        <p14:creationId xmlns:p14="http://schemas.microsoft.com/office/powerpoint/2010/main" val="308633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EBD54-7FF1-55CA-F852-BA8B2DF54C2C}"/>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A8A893E-FBC9-8BEA-32AA-A1889A4E274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pPr/>
              <a:t>48</a:t>
            </a:fld>
            <a:endParaRPr lang="fr-CA" sz="1200" dirty="0">
              <a:solidFill>
                <a:schemeClr val="bg1"/>
              </a:solidFill>
            </a:endParaRPr>
          </a:p>
        </p:txBody>
      </p:sp>
      <p:sp>
        <p:nvSpPr>
          <p:cNvPr id="8" name="Freeform 7">
            <a:extLst>
              <a:ext uri="{FF2B5EF4-FFF2-40B4-BE49-F238E27FC236}">
                <a16:creationId xmlns:a16="http://schemas.microsoft.com/office/drawing/2014/main" id="{D4B848AB-F3AA-F611-D4E3-49F4AE36021E}"/>
              </a:ext>
            </a:extLst>
          </p:cNvPr>
          <p:cNvSpPr/>
          <p:nvPr/>
        </p:nvSpPr>
        <p:spPr>
          <a:xfrm>
            <a:off x="33940" y="426469"/>
            <a:ext cx="4969498" cy="875479"/>
          </a:xfrm>
          <a:custGeom>
            <a:avLst/>
            <a:gdLst>
              <a:gd name="connsiteX0" fmla="*/ 0 w 4969498"/>
              <a:gd name="connsiteY0" fmla="*/ 0 h 875479"/>
              <a:gd name="connsiteX1" fmla="*/ 259418 w 4969498"/>
              <a:gd name="connsiteY1" fmla="*/ 0 h 875479"/>
              <a:gd name="connsiteX2" fmla="*/ 479934 w 4969498"/>
              <a:gd name="connsiteY2" fmla="*/ 0 h 875479"/>
              <a:gd name="connsiteX3" fmla="*/ 983356 w 4969498"/>
              <a:gd name="connsiteY3" fmla="*/ 0 h 875479"/>
              <a:gd name="connsiteX4" fmla="*/ 1888567 w 4969498"/>
              <a:gd name="connsiteY4" fmla="*/ 0 h 875479"/>
              <a:gd name="connsiteX5" fmla="*/ 2024418 w 4969498"/>
              <a:gd name="connsiteY5" fmla="*/ 0 h 875479"/>
              <a:gd name="connsiteX6" fmla="*/ 2612505 w 4969498"/>
              <a:gd name="connsiteY6" fmla="*/ 0 h 875479"/>
              <a:gd name="connsiteX7" fmla="*/ 2748356 w 4969498"/>
              <a:gd name="connsiteY7" fmla="*/ 0 h 875479"/>
              <a:gd name="connsiteX8" fmla="*/ 3653567 w 4969498"/>
              <a:gd name="connsiteY8" fmla="*/ 0 h 875479"/>
              <a:gd name="connsiteX9" fmla="*/ 4377505 w 4969498"/>
              <a:gd name="connsiteY9" fmla="*/ 0 h 875479"/>
              <a:gd name="connsiteX10" fmla="*/ 4969498 w 4969498"/>
              <a:gd name="connsiteY10" fmla="*/ 473717 h 875479"/>
              <a:gd name="connsiteX11" fmla="*/ 4969498 w 4969498"/>
              <a:gd name="connsiteY11" fmla="*/ 875479 h 875479"/>
              <a:gd name="connsiteX12" fmla="*/ 4245560 w 4969498"/>
              <a:gd name="connsiteY12" fmla="*/ 875479 h 875479"/>
              <a:gd name="connsiteX13" fmla="*/ 3340349 w 4969498"/>
              <a:gd name="connsiteY13" fmla="*/ 875479 h 875479"/>
              <a:gd name="connsiteX14" fmla="*/ 3204498 w 4969498"/>
              <a:gd name="connsiteY14" fmla="*/ 875479 h 875479"/>
              <a:gd name="connsiteX15" fmla="*/ 2616411 w 4969498"/>
              <a:gd name="connsiteY15" fmla="*/ 875479 h 875479"/>
              <a:gd name="connsiteX16" fmla="*/ 2480560 w 4969498"/>
              <a:gd name="connsiteY16" fmla="*/ 875479 h 875479"/>
              <a:gd name="connsiteX17" fmla="*/ 1575349 w 4969498"/>
              <a:gd name="connsiteY17" fmla="*/ 875479 h 875479"/>
              <a:gd name="connsiteX18" fmla="*/ 851411 w 4969498"/>
              <a:gd name="connsiteY18" fmla="*/ 875479 h 875479"/>
              <a:gd name="connsiteX19" fmla="*/ 479934 w 4969498"/>
              <a:gd name="connsiteY19" fmla="*/ 875479 h 875479"/>
              <a:gd name="connsiteX20" fmla="*/ 0 w 4969498"/>
              <a:gd name="connsiteY20" fmla="*/ 875479 h 875479"/>
              <a:gd name="connsiteX21" fmla="*/ 0 w 4969498"/>
              <a:gd name="connsiteY21" fmla="*/ 469593 h 875479"/>
              <a:gd name="connsiteX22" fmla="*/ 0 w 4969498"/>
              <a:gd name="connsiteY22" fmla="*/ 333742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9498" h="875479">
                <a:moveTo>
                  <a:pt x="0" y="0"/>
                </a:moveTo>
                <a:lnTo>
                  <a:pt x="259418" y="0"/>
                </a:lnTo>
                <a:lnTo>
                  <a:pt x="479934" y="0"/>
                </a:lnTo>
                <a:lnTo>
                  <a:pt x="983356" y="0"/>
                </a:lnTo>
                <a:lnTo>
                  <a:pt x="1888567" y="0"/>
                </a:lnTo>
                <a:lnTo>
                  <a:pt x="2024418" y="0"/>
                </a:lnTo>
                <a:lnTo>
                  <a:pt x="2612505" y="0"/>
                </a:lnTo>
                <a:lnTo>
                  <a:pt x="2748356" y="0"/>
                </a:lnTo>
                <a:lnTo>
                  <a:pt x="3653567" y="0"/>
                </a:lnTo>
                <a:lnTo>
                  <a:pt x="4377505" y="0"/>
                </a:lnTo>
                <a:cubicBezTo>
                  <a:pt x="4703477" y="0"/>
                  <a:pt x="4969498" y="212873"/>
                  <a:pt x="4969498" y="473717"/>
                </a:cubicBezTo>
                <a:lnTo>
                  <a:pt x="4969498" y="875479"/>
                </a:lnTo>
                <a:lnTo>
                  <a:pt x="4245560" y="875479"/>
                </a:lnTo>
                <a:lnTo>
                  <a:pt x="3340349" y="875479"/>
                </a:lnTo>
                <a:lnTo>
                  <a:pt x="3204498" y="875479"/>
                </a:lnTo>
                <a:lnTo>
                  <a:pt x="2616411" y="875479"/>
                </a:lnTo>
                <a:lnTo>
                  <a:pt x="2480560" y="875479"/>
                </a:lnTo>
                <a:lnTo>
                  <a:pt x="1575349" y="875479"/>
                </a:lnTo>
                <a:lnTo>
                  <a:pt x="851411" y="875479"/>
                </a:lnTo>
                <a:lnTo>
                  <a:pt x="479934" y="875479"/>
                </a:lnTo>
                <a:lnTo>
                  <a:pt x="0" y="875479"/>
                </a:lnTo>
                <a:lnTo>
                  <a:pt x="0" y="469593"/>
                </a:lnTo>
                <a:lnTo>
                  <a:pt x="0" y="333742"/>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F9D007F6-FE71-C340-A52D-F21C93B73038}"/>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Additional Reading</a:t>
            </a:r>
          </a:p>
        </p:txBody>
      </p:sp>
      <p:graphicFrame>
        <p:nvGraphicFramePr>
          <p:cNvPr id="5" name="Table 4">
            <a:extLst>
              <a:ext uri="{FF2B5EF4-FFF2-40B4-BE49-F238E27FC236}">
                <a16:creationId xmlns:a16="http://schemas.microsoft.com/office/drawing/2014/main" id="{1FC3A258-E891-A19B-87DC-E632E43613A7}"/>
              </a:ext>
            </a:extLst>
          </p:cNvPr>
          <p:cNvGraphicFramePr>
            <a:graphicFrameLocks noGrp="1"/>
          </p:cNvGraphicFramePr>
          <p:nvPr>
            <p:extLst>
              <p:ext uri="{D42A27DB-BD31-4B8C-83A1-F6EECF244321}">
                <p14:modId xmlns:p14="http://schemas.microsoft.com/office/powerpoint/2010/main" val="3516808119"/>
              </p:ext>
            </p:extLst>
          </p:nvPr>
        </p:nvGraphicFramePr>
        <p:xfrm>
          <a:off x="792766" y="1555203"/>
          <a:ext cx="10522934" cy="3985201"/>
        </p:xfrm>
        <a:graphic>
          <a:graphicData uri="http://schemas.openxmlformats.org/drawingml/2006/table">
            <a:tbl>
              <a:tblPr firstRow="1" bandRow="1">
                <a:tableStyleId>{5C22544A-7EE6-4342-B048-85BDC9FD1C3A}</a:tableStyleId>
              </a:tblPr>
              <a:tblGrid>
                <a:gridCol w="2888559">
                  <a:extLst>
                    <a:ext uri="{9D8B030D-6E8A-4147-A177-3AD203B41FA5}">
                      <a16:colId xmlns:a16="http://schemas.microsoft.com/office/drawing/2014/main" val="2947246601"/>
                    </a:ext>
                  </a:extLst>
                </a:gridCol>
                <a:gridCol w="7634375">
                  <a:extLst>
                    <a:ext uri="{9D8B030D-6E8A-4147-A177-3AD203B41FA5}">
                      <a16:colId xmlns:a16="http://schemas.microsoft.com/office/drawing/2014/main" val="4224813332"/>
                    </a:ext>
                  </a:extLst>
                </a:gridCol>
              </a:tblGrid>
              <a:tr h="457215">
                <a:tc>
                  <a:txBody>
                    <a:bodyPr/>
                    <a:lstStyle/>
                    <a:p>
                      <a:r>
                        <a:rPr lang="en-IE" sz="2400" dirty="0"/>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Description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1869500">
                <a:tc>
                  <a:txBody>
                    <a:bodyPr/>
                    <a:lstStyle/>
                    <a:p>
                      <a:pPr marL="0" marR="0" lvl="0" indent="0" algn="l">
                        <a:lnSpc>
                          <a:spcPts val="1960"/>
                        </a:lnSpc>
                        <a:spcBef>
                          <a:spcPts val="0"/>
                        </a:spcBef>
                        <a:spcAft>
                          <a:spcPts val="0"/>
                        </a:spcAft>
                        <a:buNone/>
                      </a:pPr>
                      <a:r>
                        <a:rPr lang="en-US" sz="1800" b="1" i="0" u="none" strike="noStrike" kern="1200" cap="none" noProof="0" dirty="0">
                          <a:solidFill>
                            <a:srgbClr val="459597"/>
                          </a:solidFill>
                          <a:effectLst/>
                          <a:latin typeface="Calibri" panose="020F0502020204030204" pitchFamily="34" charset="0"/>
                          <a:cs typeface="Calibri" panose="020F0502020204030204" pitchFamily="34" charset="0"/>
                        </a:rPr>
                        <a:t>Routledge Handbook of Sustainable Hotel and Tourism Management</a:t>
                      </a:r>
                      <a:endParaRPr lang="en-US" sz="1800" b="1" i="0" kern="1200" cap="none" dirty="0">
                        <a:solidFill>
                          <a:srgbClr val="459597"/>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1" i="0" kern="1200" cap="none" dirty="0">
                        <a:solidFill>
                          <a:srgbClr val="414141"/>
                        </a:solidFill>
                        <a:effectLst/>
                        <a:latin typeface="Calibri" panose="020F0502020204030204" pitchFamily="34" charset="0"/>
                        <a:ea typeface="+mn-ea"/>
                        <a:cs typeface="Calibri" panose="020F0502020204030204" pitchFamily="34" charset="0"/>
                      </a:endParaRPr>
                    </a:p>
                    <a:p>
                      <a:pPr marL="0" marR="0" lvl="0" indent="0" algn="l">
                        <a:lnSpc>
                          <a:spcPts val="1960"/>
                        </a:lnSpc>
                        <a:spcBef>
                          <a:spcPts val="0"/>
                        </a:spcBef>
                        <a:spcAft>
                          <a:spcPts val="0"/>
                        </a:spcAft>
                        <a:buNone/>
                      </a:pPr>
                      <a:r>
                        <a:rPr lang="en-US" sz="1800" b="0" i="0" u="none" strike="noStrike" kern="1200" noProof="0" dirty="0">
                          <a:solidFill>
                            <a:srgbClr val="414141"/>
                          </a:solidFill>
                          <a:effectLst/>
                          <a:latin typeface="Calibri" panose="020F0502020204030204" pitchFamily="34" charset="0"/>
                          <a:cs typeface="Calibri" panose="020F0502020204030204" pitchFamily="34" charset="0"/>
                        </a:rPr>
                        <a:t>Miguel Angel </a:t>
                      </a:r>
                      <a:r>
                        <a:rPr lang="en-US" sz="1800" b="0" i="0" u="none" strike="noStrike" kern="1200" noProof="0" dirty="0" err="1">
                          <a:solidFill>
                            <a:srgbClr val="414141"/>
                          </a:solidFill>
                          <a:effectLst/>
                          <a:latin typeface="Calibri" panose="020F0502020204030204" pitchFamily="34" charset="0"/>
                          <a:cs typeface="Calibri" panose="020F0502020204030204" pitchFamily="34" charset="0"/>
                        </a:rPr>
                        <a:t>Gardetti</a:t>
                      </a:r>
                      <a:r>
                        <a:rPr lang="en-US" sz="1800" b="0" i="0" u="none" strike="noStrike" kern="1200" noProof="0" dirty="0">
                          <a:solidFill>
                            <a:srgbClr val="414141"/>
                          </a:solidFill>
                          <a:effectLst/>
                          <a:latin typeface="Calibri" panose="020F0502020204030204" pitchFamily="34" charset="0"/>
                          <a:cs typeface="Calibri" panose="020F0502020204030204" pitchFamily="34" charset="0"/>
                        </a:rPr>
                        <a:t> &amp; Ana Laura Torres</a:t>
                      </a:r>
                      <a:endParaRPr lang="en-US" dirty="0">
                        <a:solidFill>
                          <a:srgbClr val="41414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ts val="1960"/>
                        </a:lnSpc>
                        <a:spcBef>
                          <a:spcPts val="0"/>
                        </a:spcBef>
                        <a:spcAft>
                          <a:spcPts val="0"/>
                        </a:spcAft>
                        <a:buClrTx/>
                        <a:buSzTx/>
                        <a:buFontTx/>
                        <a:buNone/>
                        <a:tabLst/>
                        <a:defRPr/>
                      </a:pPr>
                      <a:endParaRPr lang="en-US" sz="1800" b="1" i="0" kern="1200" cap="none" dirty="0">
                        <a:solidFill>
                          <a:srgbClr val="414141"/>
                        </a:solidFill>
                        <a:effectLst/>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960"/>
                        </a:lnSpc>
                        <a:buClr>
                          <a:srgbClr val="01A54E"/>
                        </a:buClr>
                      </a:pPr>
                      <a:r>
                        <a:rPr lang="en-US" sz="1800" b="0" i="0" u="none" strike="noStrike" kern="1200" noProof="0" dirty="0">
                          <a:solidFill>
                            <a:srgbClr val="414141"/>
                          </a:solidFill>
                          <a:effectLst/>
                          <a:latin typeface="Calibri" panose="020F0502020204030204" pitchFamily="34" charset="0"/>
                          <a:cs typeface="Calibri" panose="020F0502020204030204" pitchFamily="34" charset="0"/>
                        </a:rPr>
                        <a:t>This handbook offers insights into sustainable building practices for tourism, including eco-materials, energy efficiency, and bioclimatic architecture. It highlights case studies of hotels and accommodations integrating green design worldwide.</a:t>
                      </a:r>
                      <a:endParaRPr lang="it-IT" u="none" strike="noStrike" noProof="0" dirty="0">
                        <a:solidFill>
                          <a:srgbClr val="414141"/>
                        </a:solidFill>
                        <a:latin typeface="Calibri" panose="020F0502020204030204" pitchFamily="34" charset="0"/>
                        <a:cs typeface="Calibri" panose="020F0502020204030204" pitchFamily="34" charset="0"/>
                      </a:endParaRPr>
                    </a:p>
                    <a:p>
                      <a:pPr marL="0" indent="0" algn="l">
                        <a:lnSpc>
                          <a:spcPct val="100000"/>
                        </a:lnSpc>
                        <a:buClr>
                          <a:srgbClr val="01A54E"/>
                        </a:buClr>
                      </a:pPr>
                      <a:endParaRPr lang="en-US" sz="800" b="0" i="0" kern="1200" dirty="0">
                        <a:solidFill>
                          <a:srgbClr val="414141"/>
                        </a:solidFill>
                        <a:effectLst/>
                        <a:latin typeface="Calibri" panose="020F0502020204030204" pitchFamily="34" charset="0"/>
                        <a:ea typeface="+mn-ea"/>
                        <a:cs typeface="Calibri" panose="020F0502020204030204" pitchFamily="34" charset="0"/>
                      </a:endParaRPr>
                    </a:p>
                    <a:p>
                      <a:pPr marL="0" lvl="0" indent="0" algn="l">
                        <a:lnSpc>
                          <a:spcPts val="1960"/>
                        </a:lnSpc>
                        <a:spcBef>
                          <a:spcPts val="0"/>
                        </a:spcBef>
                        <a:spcAft>
                          <a:spcPts val="0"/>
                        </a:spcAft>
                        <a:buFont typeface="Arial"/>
                        <a:buNone/>
                      </a:pPr>
                      <a:r>
                        <a:rPr lang="en-US" sz="1800" b="0" i="0" u="none" strike="noStrike" kern="1200" noProof="0" dirty="0">
                          <a:solidFill>
                            <a:srgbClr val="459597"/>
                          </a:solidFill>
                          <a:effectLst/>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https://www.perlego.com/book/1556035/sustainability-in-hospitality-how-innovative-hotels-are-transforming-the-industry-pdf</a:t>
                      </a:r>
                      <a:r>
                        <a:rPr lang="en-US" sz="1800" b="0" i="0" u="none" strike="noStrike" kern="1200" noProof="0" dirty="0">
                          <a:solidFill>
                            <a:srgbClr val="459597"/>
                          </a:solidFill>
                          <a:effectLst/>
                          <a:latin typeface="Calibri" panose="020F0502020204030204" pitchFamily="34" charset="0"/>
                          <a:cs typeface="Calibri" panose="020F0502020204030204" pitchFamily="34" charset="0"/>
                        </a:rPr>
                        <a:t> </a:t>
                      </a:r>
                      <a:endParaRPr lang="en-US" dirty="0">
                        <a:solidFill>
                          <a:srgbClr val="459597"/>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1658486">
                <a:tc>
                  <a:txBody>
                    <a:bodyPr/>
                    <a:lstStyle/>
                    <a:p>
                      <a:pPr marL="0" marR="0" lvl="0" indent="0" algn="l">
                        <a:lnSpc>
                          <a:spcPts val="1960"/>
                        </a:lnSpc>
                        <a:spcBef>
                          <a:spcPts val="0"/>
                        </a:spcBef>
                        <a:spcAft>
                          <a:spcPts val="0"/>
                        </a:spcAft>
                        <a:buNone/>
                      </a:pPr>
                      <a:r>
                        <a:rPr lang="en-US" sz="1800" b="1" i="0" u="none" strike="noStrike" noProof="0" dirty="0">
                          <a:solidFill>
                            <a:srgbClr val="459597"/>
                          </a:solidFill>
                          <a:latin typeface="Calibri" panose="020F0502020204030204" pitchFamily="34" charset="0"/>
                          <a:cs typeface="Calibri" panose="020F0502020204030204" pitchFamily="34" charset="0"/>
                        </a:rPr>
                        <a:t>Bioclimatic Architecture Guidelines </a:t>
                      </a:r>
                      <a:endParaRPr lang="en-US" sz="1800" b="1" dirty="0">
                        <a:solidFill>
                          <a:srgbClr val="459597"/>
                        </a:solidFill>
                        <a:latin typeface="Calibri" panose="020F0502020204030204" pitchFamily="34" charset="0"/>
                        <a:cs typeface="Calibri" panose="020F0502020204030204" pitchFamily="34" charset="0"/>
                      </a:endParaRPr>
                    </a:p>
                    <a:p>
                      <a:pPr lvl="0" algn="l">
                        <a:lnSpc>
                          <a:spcPct val="100000"/>
                        </a:lnSpc>
                        <a:spcBef>
                          <a:spcPts val="0"/>
                        </a:spcBef>
                        <a:spcAft>
                          <a:spcPts val="0"/>
                        </a:spcAft>
                        <a:buNone/>
                      </a:pPr>
                      <a:endParaRPr lang="en-US" sz="800" b="0" i="0" u="none" strike="noStrike" noProof="0" dirty="0">
                        <a:solidFill>
                          <a:srgbClr val="414141"/>
                        </a:solidFill>
                        <a:latin typeface="Calibri" panose="020F0502020204030204" pitchFamily="34" charset="0"/>
                        <a:cs typeface="Calibri" panose="020F0502020204030204" pitchFamily="34" charset="0"/>
                      </a:endParaRPr>
                    </a:p>
                    <a:p>
                      <a:pPr lvl="0" algn="l">
                        <a:lnSpc>
                          <a:spcPts val="1960"/>
                        </a:lnSpc>
                        <a:spcBef>
                          <a:spcPts val="0"/>
                        </a:spcBef>
                        <a:spcAft>
                          <a:spcPts val="0"/>
                        </a:spcAft>
                        <a:buNone/>
                      </a:pPr>
                      <a:r>
                        <a:rPr lang="en-US" sz="1800" b="0" i="0" u="none" strike="noStrike" noProof="0" dirty="0">
                          <a:solidFill>
                            <a:srgbClr val="414141"/>
                          </a:solidFill>
                          <a:latin typeface="Calibri" panose="020F0502020204030204" pitchFamily="34" charset="0"/>
                          <a:cs typeface="Calibri" panose="020F0502020204030204" pitchFamily="34" charset="0"/>
                        </a:rPr>
                        <a:t>European Environmental Agency</a:t>
                      </a:r>
                      <a:endParaRPr lang="en-US" sz="1800" dirty="0">
                        <a:solidFill>
                          <a:srgbClr val="41414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sz="1800" b="0" i="0" u="none" strike="noStrike" noProof="0" dirty="0">
                          <a:solidFill>
                            <a:srgbClr val="414141"/>
                          </a:solidFill>
                          <a:latin typeface="Calibri" panose="020F0502020204030204" pitchFamily="34" charset="0"/>
                          <a:cs typeface="Calibri" panose="020F0502020204030204" pitchFamily="34" charset="0"/>
                        </a:rPr>
                        <a:t>Practical guide on using local climate and natural resources for building design. Focuses on orientation, materials, ventilation, and energy efficiency.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u="none" strike="noStrike" kern="1200" noProof="0" dirty="0">
                        <a:solidFill>
                          <a:srgbClr val="41414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ts val="1960"/>
                        </a:lnSpc>
                        <a:spcBef>
                          <a:spcPts val="0"/>
                        </a:spcBef>
                        <a:spcAft>
                          <a:spcPts val="0"/>
                        </a:spcAft>
                        <a:buClrTx/>
                        <a:buSzTx/>
                        <a:buFontTx/>
                        <a:buNone/>
                        <a:tabLst/>
                        <a:defRPr/>
                      </a:pPr>
                      <a:r>
                        <a:rPr lang="en-US" sz="1800" b="0" i="0" u="none" strike="noStrike" kern="1200" noProof="0" dirty="0">
                          <a:solidFill>
                            <a:srgbClr val="45959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https://smart-cities marketplace.ec.europa.eu/sites/default/files/pimes_guide_for_bioclimatic_design.pdf</a:t>
                      </a:r>
                      <a:r>
                        <a:rPr lang="en-US" sz="1800" b="0" i="0" u="none" strike="noStrike" kern="1200" noProof="0" dirty="0">
                          <a:solidFill>
                            <a:srgbClr val="459597"/>
                          </a:solidFill>
                          <a:latin typeface="Calibri" panose="020F0502020204030204" pitchFamily="34" charset="0"/>
                          <a:cs typeface="Calibri" panose="020F0502020204030204" pitchFamily="34" charset="0"/>
                        </a:rPr>
                        <a:t> </a:t>
                      </a:r>
                      <a:endParaRPr lang="en-US" dirty="0">
                        <a:solidFill>
                          <a:srgbClr val="459597"/>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bl>
          </a:graphicData>
        </a:graphic>
      </p:graphicFrame>
    </p:spTree>
    <p:extLst>
      <p:ext uri="{BB962C8B-B14F-4D97-AF65-F5344CB8AC3E}">
        <p14:creationId xmlns:p14="http://schemas.microsoft.com/office/powerpoint/2010/main" val="39447417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0077F-3812-4EA8-3363-75429007018B}"/>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90F1AB0D-561C-63A8-135D-8371F744337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pPr/>
              <a:t>49</a:t>
            </a:fld>
            <a:endParaRPr lang="fr-CA" sz="1200" dirty="0">
              <a:solidFill>
                <a:schemeClr val="bg1"/>
              </a:solidFill>
            </a:endParaRPr>
          </a:p>
        </p:txBody>
      </p:sp>
      <p:sp>
        <p:nvSpPr>
          <p:cNvPr id="8" name="Freeform 7">
            <a:extLst>
              <a:ext uri="{FF2B5EF4-FFF2-40B4-BE49-F238E27FC236}">
                <a16:creationId xmlns:a16="http://schemas.microsoft.com/office/drawing/2014/main" id="{6669CC4A-241B-CBA9-B13C-EE2C30C27870}"/>
              </a:ext>
            </a:extLst>
          </p:cNvPr>
          <p:cNvSpPr/>
          <p:nvPr/>
        </p:nvSpPr>
        <p:spPr>
          <a:xfrm>
            <a:off x="33940" y="426469"/>
            <a:ext cx="4969498" cy="875479"/>
          </a:xfrm>
          <a:custGeom>
            <a:avLst/>
            <a:gdLst>
              <a:gd name="connsiteX0" fmla="*/ 0 w 4969498"/>
              <a:gd name="connsiteY0" fmla="*/ 0 h 875479"/>
              <a:gd name="connsiteX1" fmla="*/ 259418 w 4969498"/>
              <a:gd name="connsiteY1" fmla="*/ 0 h 875479"/>
              <a:gd name="connsiteX2" fmla="*/ 479934 w 4969498"/>
              <a:gd name="connsiteY2" fmla="*/ 0 h 875479"/>
              <a:gd name="connsiteX3" fmla="*/ 983356 w 4969498"/>
              <a:gd name="connsiteY3" fmla="*/ 0 h 875479"/>
              <a:gd name="connsiteX4" fmla="*/ 1888567 w 4969498"/>
              <a:gd name="connsiteY4" fmla="*/ 0 h 875479"/>
              <a:gd name="connsiteX5" fmla="*/ 2024418 w 4969498"/>
              <a:gd name="connsiteY5" fmla="*/ 0 h 875479"/>
              <a:gd name="connsiteX6" fmla="*/ 2612505 w 4969498"/>
              <a:gd name="connsiteY6" fmla="*/ 0 h 875479"/>
              <a:gd name="connsiteX7" fmla="*/ 2748356 w 4969498"/>
              <a:gd name="connsiteY7" fmla="*/ 0 h 875479"/>
              <a:gd name="connsiteX8" fmla="*/ 3653567 w 4969498"/>
              <a:gd name="connsiteY8" fmla="*/ 0 h 875479"/>
              <a:gd name="connsiteX9" fmla="*/ 4377505 w 4969498"/>
              <a:gd name="connsiteY9" fmla="*/ 0 h 875479"/>
              <a:gd name="connsiteX10" fmla="*/ 4969498 w 4969498"/>
              <a:gd name="connsiteY10" fmla="*/ 473717 h 875479"/>
              <a:gd name="connsiteX11" fmla="*/ 4969498 w 4969498"/>
              <a:gd name="connsiteY11" fmla="*/ 875479 h 875479"/>
              <a:gd name="connsiteX12" fmla="*/ 4245560 w 4969498"/>
              <a:gd name="connsiteY12" fmla="*/ 875479 h 875479"/>
              <a:gd name="connsiteX13" fmla="*/ 3340349 w 4969498"/>
              <a:gd name="connsiteY13" fmla="*/ 875479 h 875479"/>
              <a:gd name="connsiteX14" fmla="*/ 3204498 w 4969498"/>
              <a:gd name="connsiteY14" fmla="*/ 875479 h 875479"/>
              <a:gd name="connsiteX15" fmla="*/ 2616411 w 4969498"/>
              <a:gd name="connsiteY15" fmla="*/ 875479 h 875479"/>
              <a:gd name="connsiteX16" fmla="*/ 2480560 w 4969498"/>
              <a:gd name="connsiteY16" fmla="*/ 875479 h 875479"/>
              <a:gd name="connsiteX17" fmla="*/ 1575349 w 4969498"/>
              <a:gd name="connsiteY17" fmla="*/ 875479 h 875479"/>
              <a:gd name="connsiteX18" fmla="*/ 851411 w 4969498"/>
              <a:gd name="connsiteY18" fmla="*/ 875479 h 875479"/>
              <a:gd name="connsiteX19" fmla="*/ 479934 w 4969498"/>
              <a:gd name="connsiteY19" fmla="*/ 875479 h 875479"/>
              <a:gd name="connsiteX20" fmla="*/ 0 w 4969498"/>
              <a:gd name="connsiteY20" fmla="*/ 875479 h 875479"/>
              <a:gd name="connsiteX21" fmla="*/ 0 w 4969498"/>
              <a:gd name="connsiteY21" fmla="*/ 469593 h 875479"/>
              <a:gd name="connsiteX22" fmla="*/ 0 w 4969498"/>
              <a:gd name="connsiteY22" fmla="*/ 333742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9498" h="875479">
                <a:moveTo>
                  <a:pt x="0" y="0"/>
                </a:moveTo>
                <a:lnTo>
                  <a:pt x="259418" y="0"/>
                </a:lnTo>
                <a:lnTo>
                  <a:pt x="479934" y="0"/>
                </a:lnTo>
                <a:lnTo>
                  <a:pt x="983356" y="0"/>
                </a:lnTo>
                <a:lnTo>
                  <a:pt x="1888567" y="0"/>
                </a:lnTo>
                <a:lnTo>
                  <a:pt x="2024418" y="0"/>
                </a:lnTo>
                <a:lnTo>
                  <a:pt x="2612505" y="0"/>
                </a:lnTo>
                <a:lnTo>
                  <a:pt x="2748356" y="0"/>
                </a:lnTo>
                <a:lnTo>
                  <a:pt x="3653567" y="0"/>
                </a:lnTo>
                <a:lnTo>
                  <a:pt x="4377505" y="0"/>
                </a:lnTo>
                <a:cubicBezTo>
                  <a:pt x="4703477" y="0"/>
                  <a:pt x="4969498" y="212873"/>
                  <a:pt x="4969498" y="473717"/>
                </a:cubicBezTo>
                <a:lnTo>
                  <a:pt x="4969498" y="875479"/>
                </a:lnTo>
                <a:lnTo>
                  <a:pt x="4245560" y="875479"/>
                </a:lnTo>
                <a:lnTo>
                  <a:pt x="3340349" y="875479"/>
                </a:lnTo>
                <a:lnTo>
                  <a:pt x="3204498" y="875479"/>
                </a:lnTo>
                <a:lnTo>
                  <a:pt x="2616411" y="875479"/>
                </a:lnTo>
                <a:lnTo>
                  <a:pt x="2480560" y="875479"/>
                </a:lnTo>
                <a:lnTo>
                  <a:pt x="1575349" y="875479"/>
                </a:lnTo>
                <a:lnTo>
                  <a:pt x="851411" y="875479"/>
                </a:lnTo>
                <a:lnTo>
                  <a:pt x="479934" y="875479"/>
                </a:lnTo>
                <a:lnTo>
                  <a:pt x="0" y="875479"/>
                </a:lnTo>
                <a:lnTo>
                  <a:pt x="0" y="469593"/>
                </a:lnTo>
                <a:lnTo>
                  <a:pt x="0" y="333742"/>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EF63D8A9-7468-3D75-4A24-1E8C410F0CBD}"/>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Additional Reading</a:t>
            </a:r>
          </a:p>
        </p:txBody>
      </p:sp>
      <p:graphicFrame>
        <p:nvGraphicFramePr>
          <p:cNvPr id="6" name="Table 5">
            <a:extLst>
              <a:ext uri="{FF2B5EF4-FFF2-40B4-BE49-F238E27FC236}">
                <a16:creationId xmlns:a16="http://schemas.microsoft.com/office/drawing/2014/main" id="{50D55DAC-798A-3EF7-112D-08155302FF2B}"/>
              </a:ext>
            </a:extLst>
          </p:cNvPr>
          <p:cNvGraphicFramePr>
            <a:graphicFrameLocks noGrp="1"/>
          </p:cNvGraphicFramePr>
          <p:nvPr>
            <p:extLst>
              <p:ext uri="{D42A27DB-BD31-4B8C-83A1-F6EECF244321}">
                <p14:modId xmlns:p14="http://schemas.microsoft.com/office/powerpoint/2010/main" val="2446106182"/>
              </p:ext>
            </p:extLst>
          </p:nvPr>
        </p:nvGraphicFramePr>
        <p:xfrm>
          <a:off x="792766" y="1588482"/>
          <a:ext cx="10522934" cy="2255520"/>
        </p:xfrm>
        <a:graphic>
          <a:graphicData uri="http://schemas.openxmlformats.org/drawingml/2006/table">
            <a:tbl>
              <a:tblPr firstRow="1" bandRow="1">
                <a:tableStyleId>{5C22544A-7EE6-4342-B048-85BDC9FD1C3A}</a:tableStyleId>
              </a:tblPr>
              <a:tblGrid>
                <a:gridCol w="2888559">
                  <a:extLst>
                    <a:ext uri="{9D8B030D-6E8A-4147-A177-3AD203B41FA5}">
                      <a16:colId xmlns:a16="http://schemas.microsoft.com/office/drawing/2014/main" val="2947246601"/>
                    </a:ext>
                  </a:extLst>
                </a:gridCol>
                <a:gridCol w="7634375">
                  <a:extLst>
                    <a:ext uri="{9D8B030D-6E8A-4147-A177-3AD203B41FA5}">
                      <a16:colId xmlns:a16="http://schemas.microsoft.com/office/drawing/2014/main" val="4224813332"/>
                    </a:ext>
                  </a:extLst>
                </a:gridCol>
              </a:tblGrid>
              <a:tr h="370840">
                <a:tc>
                  <a:txBody>
                    <a:bodyPr/>
                    <a:lstStyle/>
                    <a:p>
                      <a:r>
                        <a:rPr lang="en-IE" sz="2400" dirty="0"/>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Description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pPr marL="0" marR="0" lvl="0" indent="0" algn="l">
                        <a:lnSpc>
                          <a:spcPts val="1960"/>
                        </a:lnSpc>
                        <a:spcBef>
                          <a:spcPts val="0"/>
                        </a:spcBef>
                        <a:spcAft>
                          <a:spcPts val="0"/>
                        </a:spcAft>
                        <a:buNone/>
                      </a:pPr>
                      <a:r>
                        <a:rPr lang="en-US" sz="1800" b="1" i="0" u="none" strike="noStrike" kern="1200" cap="none" noProof="0" dirty="0">
                          <a:solidFill>
                            <a:srgbClr val="414141"/>
                          </a:solidFill>
                          <a:effectLst/>
                        </a:rPr>
                        <a:t>Slow Tourism and Sustainable Spaces of Hospitality</a:t>
                      </a:r>
                      <a:endParaRPr lang="it-IT"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kern="1200" dirty="0">
                        <a:solidFill>
                          <a:srgbClr val="414141"/>
                        </a:solidFill>
                        <a:effectLst/>
                        <a:latin typeface="+mn-lt"/>
                        <a:ea typeface="+mn-ea"/>
                        <a:cs typeface="+mn-cs"/>
                      </a:endParaRPr>
                    </a:p>
                    <a:p>
                      <a:pPr marL="0" marR="0" lvl="0" indent="0" algn="l">
                        <a:lnSpc>
                          <a:spcPts val="1960"/>
                        </a:lnSpc>
                        <a:spcBef>
                          <a:spcPts val="0"/>
                        </a:spcBef>
                        <a:spcAft>
                          <a:spcPts val="0"/>
                        </a:spcAft>
                        <a:buNone/>
                      </a:pPr>
                      <a:r>
                        <a:rPr lang="en-US" sz="1800" b="0" i="0" u="none" strike="noStrike" kern="1200" noProof="0" dirty="0">
                          <a:solidFill>
                            <a:srgbClr val="414141"/>
                          </a:solidFill>
                          <a:effectLst/>
                        </a:rPr>
                        <a:t>Simone Fullagar, Kevin Markwell</a:t>
                      </a:r>
                      <a:endParaRPr lang="en-US" dirty="0"/>
                    </a:p>
                    <a:p>
                      <a:pPr marL="0" marR="0" lvl="0" indent="0" algn="l" defTabSz="914400" rtl="0" eaLnBrk="1" fontAlgn="auto" latinLnBrk="0" hangingPunct="1">
                        <a:lnSpc>
                          <a:spcPts val="1960"/>
                        </a:lnSpc>
                        <a:spcBef>
                          <a:spcPts val="0"/>
                        </a:spcBef>
                        <a:spcAft>
                          <a:spcPts val="0"/>
                        </a:spcAft>
                        <a:buClrTx/>
                        <a:buSzTx/>
                        <a:buFontTx/>
                        <a:buNone/>
                        <a:tabLst/>
                        <a:defRPr/>
                      </a:pPr>
                      <a:endParaRPr lang="en-US"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a:lnSpc>
                          <a:spcPts val="1960"/>
                        </a:lnSpc>
                        <a:buNone/>
                      </a:pPr>
                      <a:r>
                        <a:rPr lang="en-US" sz="1800" b="0" i="0" u="none" strike="noStrike" kern="1200" noProof="0" dirty="0">
                          <a:solidFill>
                            <a:srgbClr val="414141"/>
                          </a:solidFill>
                          <a:effectLst/>
                        </a:rPr>
                        <a:t>Explores how small-scale accommodations can design for sustainability, guest well-being, and cultural connection, emphasizing space design and community benefit</a:t>
                      </a:r>
                      <a:r>
                        <a:rPr lang="en-US" sz="1800" b="0" i="0" kern="1200" dirty="0">
                          <a:solidFill>
                            <a:srgbClr val="414141"/>
                          </a:solidFill>
                          <a:effectLst/>
                          <a:latin typeface="+mn-lt"/>
                          <a:ea typeface="+mn-ea"/>
                          <a:cs typeface="+mn-cs"/>
                        </a:rPr>
                        <a:t>.</a:t>
                      </a:r>
                      <a:endParaRPr lang="it-IT" dirty="0"/>
                    </a:p>
                    <a:p>
                      <a:pPr marL="0" indent="0" algn="l">
                        <a:lnSpc>
                          <a:spcPct val="100000"/>
                        </a:lnSpc>
                        <a:buClr>
                          <a:srgbClr val="01A54E"/>
                        </a:buClr>
                      </a:pPr>
                      <a:r>
                        <a:rPr lang="en-US" sz="800" b="0" i="0" kern="1200" dirty="0">
                          <a:solidFill>
                            <a:srgbClr val="414141"/>
                          </a:solidFill>
                          <a:effectLst/>
                          <a:latin typeface="+mn-lt"/>
                          <a:ea typeface="+mn-ea"/>
                          <a:cs typeface="+mn-cs"/>
                        </a:rPr>
                        <a:t> </a:t>
                      </a:r>
                      <a:r>
                        <a:rPr lang="en-US" sz="1800" b="0" i="0" u="none" strike="noStrike" kern="1200" noProof="0" dirty="0">
                          <a:solidFill>
                            <a:srgbClr val="459597"/>
                          </a:solidFill>
                          <a:effectLst/>
                          <a:hlinkClick r:id="rId2">
                            <a:extLst>
                              <a:ext uri="{A12FA001-AC4F-418D-AE19-62706E023703}">
                                <ahyp:hlinkClr xmlns:ahyp="http://schemas.microsoft.com/office/drawing/2018/hyperlinkcolor" val="tx"/>
                              </a:ext>
                            </a:extLst>
                          </a:hlinkClick>
                        </a:rPr>
                        <a:t>https://www.academia.edu/1616206/Fullagar_S_Markwell_K_and_Wilson_E_eds_2012_Slow_Tourism_Experiences_and_Mobilities_Channel_View_Bristol_Chapter_One_</a:t>
                      </a:r>
                      <a:r>
                        <a:rPr lang="en-US" sz="1800" b="0" i="0" u="none" strike="noStrike" kern="1200" noProof="0" dirty="0">
                          <a:solidFill>
                            <a:srgbClr val="459597"/>
                          </a:solidFill>
                          <a:effectLst/>
                        </a:rPr>
                        <a:t> </a:t>
                      </a:r>
                      <a:endParaRPr lang="en-US" sz="1800" kern="1200" dirty="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bl>
          </a:graphicData>
        </a:graphic>
      </p:graphicFrame>
    </p:spTree>
    <p:extLst>
      <p:ext uri="{BB962C8B-B14F-4D97-AF65-F5344CB8AC3E}">
        <p14:creationId xmlns:p14="http://schemas.microsoft.com/office/powerpoint/2010/main" val="3263929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882D3-343C-A86E-4427-353C756CA156}"/>
            </a:ext>
          </a:extLst>
        </p:cNvPr>
        <p:cNvGrpSpPr/>
        <p:nvPr/>
      </p:nvGrpSpPr>
      <p:grpSpPr>
        <a:xfrm>
          <a:off x="0" y="0"/>
          <a:ext cx="0" cy="0"/>
          <a:chOff x="0" y="0"/>
          <a:chExt cx="0" cy="0"/>
        </a:xfrm>
      </p:grpSpPr>
      <p:pic>
        <p:nvPicPr>
          <p:cNvPr id="10" name="Segnaposto immagine 5" descr="Immagine che contiene aria aperta, cielo, albero, camminata&#10;&#10;Il contenuto generato dall&amp;#39;IA potrebbe non essere corretto.">
            <a:extLst>
              <a:ext uri="{FF2B5EF4-FFF2-40B4-BE49-F238E27FC236}">
                <a16:creationId xmlns:a16="http://schemas.microsoft.com/office/drawing/2014/main" id="{94CD4365-FC4D-097C-E84E-D175E28CF177}"/>
              </a:ext>
            </a:extLst>
          </p:cNvPr>
          <p:cNvPicPr>
            <a:picLocks noGrp="1" noChangeAspect="1"/>
          </p:cNvPicPr>
          <p:nvPr>
            <p:ph type="pic" sz="quarter" idx="19"/>
          </p:nvPr>
        </p:nvPicPr>
        <p:blipFill>
          <a:blip r:embed="rId2"/>
          <a:srcRect t="15271" b="15271"/>
          <a:stretch>
            <a:fillRect/>
          </a:stretch>
        </p:blipFill>
        <p:spPr/>
      </p:pic>
      <p:sp>
        <p:nvSpPr>
          <p:cNvPr id="2" name="Text Placeholder 1">
            <a:extLst>
              <a:ext uri="{FF2B5EF4-FFF2-40B4-BE49-F238E27FC236}">
                <a16:creationId xmlns:a16="http://schemas.microsoft.com/office/drawing/2014/main" id="{BA477325-FD39-810A-DCCC-E2BC43119A96}"/>
              </a:ext>
            </a:extLst>
          </p:cNvPr>
          <p:cNvSpPr>
            <a:spLocks noGrp="1"/>
          </p:cNvSpPr>
          <p:nvPr>
            <p:ph type="body" sz="quarter" idx="16"/>
          </p:nvPr>
        </p:nvSpPr>
        <p:spPr>
          <a:xfrm>
            <a:off x="733930" y="2695992"/>
            <a:ext cx="4450069" cy="3066422"/>
          </a:xfrm>
        </p:spPr>
        <p:txBody>
          <a:bodyPr>
            <a:noAutofit/>
          </a:bodyPr>
          <a:lstStyle/>
          <a:p>
            <a:pPr>
              <a:lnSpc>
                <a:spcPts val="3900"/>
              </a:lnSpc>
            </a:pPr>
            <a:r>
              <a:rPr lang="en-GB" sz="4000" dirty="0"/>
              <a:t>Better Building Choices Materials, Layout &amp; Flexibility</a:t>
            </a:r>
          </a:p>
          <a:p>
            <a:pPr>
              <a:lnSpc>
                <a:spcPts val="3900"/>
              </a:lnSpc>
            </a:pPr>
            <a:endParaRPr lang="en-GB" sz="4000" dirty="0"/>
          </a:p>
        </p:txBody>
      </p:sp>
      <p:sp>
        <p:nvSpPr>
          <p:cNvPr id="3" name="Text Placeholder 2">
            <a:extLst>
              <a:ext uri="{FF2B5EF4-FFF2-40B4-BE49-F238E27FC236}">
                <a16:creationId xmlns:a16="http://schemas.microsoft.com/office/drawing/2014/main" id="{A9176FE3-F725-B493-6590-4D70990DBECD}"/>
              </a:ext>
            </a:extLst>
          </p:cNvPr>
          <p:cNvSpPr>
            <a:spLocks noGrp="1"/>
          </p:cNvSpPr>
          <p:nvPr>
            <p:ph type="body" sz="quarter" idx="17"/>
          </p:nvPr>
        </p:nvSpPr>
        <p:spPr>
          <a:xfrm>
            <a:off x="733931" y="1095586"/>
            <a:ext cx="5362069" cy="582221"/>
          </a:xfrm>
        </p:spPr>
        <p:txBody>
          <a:bodyPr/>
          <a:lstStyle/>
          <a:p>
            <a:r>
              <a:rPr lang="en-IE" sz="6600" b="1" dirty="0"/>
              <a:t>Section 2</a:t>
            </a:r>
            <a:endParaRPr lang="en-GB" sz="6600" b="1" dirty="0"/>
          </a:p>
        </p:txBody>
      </p:sp>
      <p:sp>
        <p:nvSpPr>
          <p:cNvPr id="8" name="Text Placeholder 7">
            <a:extLst>
              <a:ext uri="{FF2B5EF4-FFF2-40B4-BE49-F238E27FC236}">
                <a16:creationId xmlns:a16="http://schemas.microsoft.com/office/drawing/2014/main" id="{D45A6D4E-2928-D5EE-BDCC-6231AE61993A}"/>
              </a:ext>
            </a:extLst>
          </p:cNvPr>
          <p:cNvSpPr>
            <a:spLocks noGrp="1"/>
          </p:cNvSpPr>
          <p:nvPr>
            <p:ph type="body" sz="quarter" idx="65"/>
          </p:nvPr>
        </p:nvSpPr>
        <p:spPr>
          <a:xfrm>
            <a:off x="8485094" y="1451578"/>
            <a:ext cx="3706906" cy="452458"/>
          </a:xfrm>
          <a:solidFill>
            <a:srgbClr val="EC7C69"/>
          </a:solidFill>
        </p:spPr>
        <p:txBody>
          <a:bodyPr/>
          <a:lstStyle/>
          <a:p>
            <a:pPr algn="ctr"/>
            <a:r>
              <a:rPr lang="en-IE" sz="1200" dirty="0">
                <a:latin typeface="Calibri"/>
                <a:ea typeface="Calibri"/>
                <a:cs typeface="Calibri"/>
              </a:rPr>
              <a:t>Photo Credit: </a:t>
            </a:r>
            <a:r>
              <a:rPr lang="en-IE" sz="1200" dirty="0" err="1">
                <a:latin typeface="Calibri"/>
                <a:ea typeface="Calibri"/>
                <a:cs typeface="Calibri"/>
              </a:rPr>
              <a:t>Daunia</a:t>
            </a:r>
            <a:r>
              <a:rPr lang="en-IE" sz="1200" dirty="0">
                <a:latin typeface="Calibri"/>
                <a:ea typeface="Calibri"/>
                <a:cs typeface="Calibri"/>
              </a:rPr>
              <a:t> </a:t>
            </a:r>
            <a:r>
              <a:rPr lang="en-IE" sz="1200" dirty="0" err="1">
                <a:latin typeface="Calibri"/>
                <a:ea typeface="Calibri"/>
                <a:cs typeface="Calibri"/>
              </a:rPr>
              <a:t>Avventura</a:t>
            </a:r>
            <a:r>
              <a:rPr lang="en-IE" sz="1200" dirty="0">
                <a:latin typeface="Calibri"/>
                <a:ea typeface="Calibri"/>
                <a:cs typeface="Calibri"/>
              </a:rPr>
              <a:t>, </a:t>
            </a:r>
            <a:r>
              <a:rPr lang="en-IE" sz="1200" dirty="0" err="1">
                <a:latin typeface="Calibri"/>
                <a:ea typeface="Calibri"/>
                <a:cs typeface="Calibri"/>
              </a:rPr>
              <a:t>Biccari</a:t>
            </a:r>
            <a:endParaRPr lang="en-IE" sz="1200" dirty="0">
              <a:latin typeface="Calibri"/>
              <a:ea typeface="Calibri"/>
              <a:cs typeface="Calibri"/>
            </a:endParaRPr>
          </a:p>
        </p:txBody>
      </p:sp>
      <p:sp>
        <p:nvSpPr>
          <p:cNvPr id="4" name="Freeform 3">
            <a:extLst>
              <a:ext uri="{FF2B5EF4-FFF2-40B4-BE49-F238E27FC236}">
                <a16:creationId xmlns:a16="http://schemas.microsoft.com/office/drawing/2014/main" id="{D4292D93-8DE7-A40F-E533-247469C88E6B}"/>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29CAADF3-C22D-8B68-7235-D1AE5B5CFDE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5</a:t>
            </a:fld>
            <a:endParaRPr lang="fr-CA" sz="1200" dirty="0"/>
          </a:p>
        </p:txBody>
      </p:sp>
      <p:pic>
        <p:nvPicPr>
          <p:cNvPr id="9" name="Picture 8">
            <a:extLst>
              <a:ext uri="{FF2B5EF4-FFF2-40B4-BE49-F238E27FC236}">
                <a16:creationId xmlns:a16="http://schemas.microsoft.com/office/drawing/2014/main" id="{AB513A41-E00C-2C4B-6CE9-79C3E97C2E47}"/>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38015101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Immagine che contiene albero, aria aperta, paesaggio, Paesaggio naturale&#10;&#10;Il contenuto generato dall&amp;#39;IA potrebbe non essere corretto.">
            <a:extLst>
              <a:ext uri="{FF2B5EF4-FFF2-40B4-BE49-F238E27FC236}">
                <a16:creationId xmlns:a16="http://schemas.microsoft.com/office/drawing/2014/main" id="{667212EA-BCE4-7CFA-5E06-8AC411745F68}"/>
              </a:ext>
            </a:extLst>
          </p:cNvPr>
          <p:cNvPicPr>
            <a:picLocks noGrp="1" noChangeAspect="1"/>
          </p:cNvPicPr>
          <p:nvPr>
            <p:ph type="pic" sz="quarter" idx="73"/>
          </p:nvPr>
        </p:nvPicPr>
        <p:blipFill>
          <a:blip r:embed="rId2"/>
          <a:srcRect t="5949" b="5949"/>
          <a:stretch>
            <a:fillRect/>
          </a:stretch>
        </p:blipFill>
        <p:spPr>
          <a:xfrm>
            <a:off x="-1" y="-1"/>
            <a:ext cx="5694219" cy="3342069"/>
          </a:xfrm>
        </p:spPr>
      </p:pic>
      <p:pic>
        <p:nvPicPr>
          <p:cNvPr id="14" name="Picture Placeholder 13">
            <a:extLst>
              <a:ext uri="{FF2B5EF4-FFF2-40B4-BE49-F238E27FC236}">
                <a16:creationId xmlns:a16="http://schemas.microsoft.com/office/drawing/2014/main" id="{5482526D-3A71-6F54-841E-65B812CEB9B0}"/>
              </a:ext>
            </a:extLst>
          </p:cNvPr>
          <p:cNvPicPr>
            <a:picLocks noGrp="1" noChangeAspect="1"/>
          </p:cNvPicPr>
          <p:nvPr>
            <p:ph type="pic" sz="quarter" idx="74"/>
          </p:nvPr>
        </p:nvPicPr>
        <p:blipFill>
          <a:blip r:embed="rId3"/>
          <a:srcRect t="30438" b="30438"/>
          <a:stretch>
            <a:fillRect/>
          </a:stretch>
        </p:blipFill>
        <p:spPr>
          <a:xfrm>
            <a:off x="5832763" y="-1"/>
            <a:ext cx="5694219" cy="3342069"/>
          </a:xfrm>
        </p:spPr>
      </p:pic>
      <p:pic>
        <p:nvPicPr>
          <p:cNvPr id="12" name="Picture Placeholder 11" descr="Immagine che contiene aria aperta, albero, acqua, natura&#10;&#10;Il contenuto generato dall&amp;#39;IA potrebbe non essere corretto.">
            <a:extLst>
              <a:ext uri="{FF2B5EF4-FFF2-40B4-BE49-F238E27FC236}">
                <a16:creationId xmlns:a16="http://schemas.microsoft.com/office/drawing/2014/main" id="{9BC4F8C2-9DB1-3117-CB37-8ECD11075E4F}"/>
              </a:ext>
            </a:extLst>
          </p:cNvPr>
          <p:cNvPicPr>
            <a:picLocks noGrp="1" noChangeAspect="1"/>
          </p:cNvPicPr>
          <p:nvPr>
            <p:ph type="pic" sz="quarter" idx="75"/>
          </p:nvPr>
        </p:nvPicPr>
        <p:blipFill>
          <a:blip r:embed="rId4"/>
          <a:srcRect t="5981" b="5981"/>
          <a:stretch>
            <a:fillRect/>
          </a:stretch>
        </p:blipFill>
        <p:spPr>
          <a:xfrm>
            <a:off x="-1" y="3526971"/>
            <a:ext cx="5694219" cy="3342069"/>
          </a:xfrm>
        </p:spPr>
      </p:pic>
      <p:pic>
        <p:nvPicPr>
          <p:cNvPr id="16" name="Picture Placeholder 15" descr="Immagine che contiene aria aperta, erba, nuvola, cielo&#10;&#10;Il contenuto generato dall&amp;#39;IA potrebbe non essere corretto.">
            <a:extLst>
              <a:ext uri="{FF2B5EF4-FFF2-40B4-BE49-F238E27FC236}">
                <a16:creationId xmlns:a16="http://schemas.microsoft.com/office/drawing/2014/main" id="{ADBE5D15-9040-6118-0F68-FC86283C4BAE}"/>
              </a:ext>
            </a:extLst>
          </p:cNvPr>
          <p:cNvPicPr>
            <a:picLocks noGrp="1" noChangeAspect="1"/>
          </p:cNvPicPr>
          <p:nvPr>
            <p:ph type="pic" sz="quarter" idx="76"/>
          </p:nvPr>
        </p:nvPicPr>
        <p:blipFill>
          <a:blip r:embed="rId5"/>
          <a:srcRect t="5955" b="5955"/>
          <a:stretch>
            <a:fillRect/>
          </a:stretch>
        </p:blipFill>
        <p:spPr>
          <a:xfrm>
            <a:off x="5832763" y="3526971"/>
            <a:ext cx="5694219" cy="3342069"/>
          </a:xfrm>
        </p:spPr>
      </p:pic>
      <p:sp>
        <p:nvSpPr>
          <p:cNvPr id="2" name="Slide Number Placeholder 5">
            <a:extLst>
              <a:ext uri="{FF2B5EF4-FFF2-40B4-BE49-F238E27FC236}">
                <a16:creationId xmlns:a16="http://schemas.microsoft.com/office/drawing/2014/main" id="{416A5403-24AC-FFEA-A47F-CF1F5F1392DC}"/>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50</a:t>
            </a:fld>
            <a:endParaRPr lang="fr-CA" sz="1200" dirty="0"/>
          </a:p>
        </p:txBody>
      </p:sp>
    </p:spTree>
    <p:extLst>
      <p:ext uri="{BB962C8B-B14F-4D97-AF65-F5344CB8AC3E}">
        <p14:creationId xmlns:p14="http://schemas.microsoft.com/office/powerpoint/2010/main" val="20997196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574081" y="3008229"/>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You have Completed…             Module 3 (Part 2) </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4082" y="3959132"/>
            <a:ext cx="4464312" cy="1055225"/>
          </a:xfrm>
          <a:prstGeom prst="rect">
            <a:avLst/>
          </a:prstGeom>
          <a:noFill/>
        </p:spPr>
        <p:txBody>
          <a:bodyPr wrap="square" rtlCol="0">
            <a:spAutoFit/>
          </a:bodyPr>
          <a:lstStyle/>
          <a:p>
            <a:pPr algn="ctr">
              <a:lnSpc>
                <a:spcPts val="2520"/>
              </a:lnSpc>
            </a:pPr>
            <a:r>
              <a:rPr lang="en-US" sz="2400" b="1" dirty="0">
                <a:solidFill>
                  <a:srgbClr val="459597"/>
                </a:solidFill>
              </a:rPr>
              <a:t>Section 2: </a:t>
            </a:r>
            <a:r>
              <a:rPr lang="en-US" sz="2400" dirty="0">
                <a:solidFill>
                  <a:srgbClr val="414141"/>
                </a:solidFill>
              </a:rPr>
              <a:t>Better Building Choices — Materials, Layout &amp; Flexibility</a:t>
            </a: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320238" y="1236945"/>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Module 3 (Part 3)</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320238" y="1850196"/>
            <a:ext cx="4464312" cy="734625"/>
          </a:xfrm>
          <a:prstGeom prst="rect">
            <a:avLst/>
          </a:prstGeom>
          <a:noFill/>
        </p:spPr>
        <p:txBody>
          <a:bodyPr wrap="square" rtlCol="0">
            <a:spAutoFit/>
          </a:bodyPr>
          <a:lstStyle/>
          <a:p>
            <a:pPr algn="ctr">
              <a:lnSpc>
                <a:spcPts val="2520"/>
              </a:lnSpc>
            </a:pPr>
            <a:r>
              <a:rPr lang="en-US" sz="2400" b="1" dirty="0">
                <a:solidFill>
                  <a:srgbClr val="EC7C69"/>
                </a:solidFill>
              </a:rPr>
              <a:t>Section 3: </a:t>
            </a:r>
            <a:r>
              <a:rPr lang="en-US" sz="2400" dirty="0">
                <a:solidFill>
                  <a:srgbClr val="382B1B"/>
                </a:solidFill>
              </a:rPr>
              <a:t>Right-Sized Stays That Make a Local Impact</a:t>
            </a:r>
            <a:endParaRPr lang="en-IE" sz="2400" dirty="0">
              <a:solidFill>
                <a:srgbClr val="382B1B"/>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Next is…</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Well Done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CDF59-C2C2-0F71-9473-8D7782661600}"/>
            </a:ext>
          </a:extLst>
        </p:cNvPr>
        <p:cNvGrpSpPr/>
        <p:nvPr/>
      </p:nvGrpSpPr>
      <p:grpSpPr>
        <a:xfrm>
          <a:off x="0" y="0"/>
          <a:ext cx="0" cy="0"/>
          <a:chOff x="0" y="0"/>
          <a:chExt cx="0" cy="0"/>
        </a:xfrm>
      </p:grpSpPr>
      <p:pic>
        <p:nvPicPr>
          <p:cNvPr id="8" name="Picture Placeholder 7" descr="A tree house in the woods&#10;&#10;AI-generated content may be incorrect.">
            <a:extLst>
              <a:ext uri="{FF2B5EF4-FFF2-40B4-BE49-F238E27FC236}">
                <a16:creationId xmlns:a16="http://schemas.microsoft.com/office/drawing/2014/main" id="{7BEF4625-4277-31C6-A97B-237A76EE0DEB}"/>
              </a:ext>
            </a:extLst>
          </p:cNvPr>
          <p:cNvPicPr>
            <a:picLocks noGrp="1" noChangeAspect="1"/>
          </p:cNvPicPr>
          <p:nvPr>
            <p:ph type="pic" sz="quarter" idx="67"/>
          </p:nvPr>
        </p:nvPicPr>
        <p:blipFill>
          <a:blip r:embed="rId2"/>
          <a:srcRect t="936" b="936"/>
          <a:stretch>
            <a:fillRect/>
          </a:stretch>
        </p:blipFill>
        <p:spPr/>
      </p:pic>
      <p:sp>
        <p:nvSpPr>
          <p:cNvPr id="2" name="Text Placeholder 1">
            <a:extLst>
              <a:ext uri="{FF2B5EF4-FFF2-40B4-BE49-F238E27FC236}">
                <a16:creationId xmlns:a16="http://schemas.microsoft.com/office/drawing/2014/main" id="{60EE4489-BED2-40C4-B487-666D244E48C7}"/>
              </a:ext>
            </a:extLst>
          </p:cNvPr>
          <p:cNvSpPr>
            <a:spLocks noGrp="1"/>
          </p:cNvSpPr>
          <p:nvPr>
            <p:ph type="body" sz="quarter" idx="18"/>
          </p:nvPr>
        </p:nvSpPr>
        <p:spPr>
          <a:xfrm>
            <a:off x="7826187" y="1618150"/>
            <a:ext cx="3694643" cy="870198"/>
          </a:xfrm>
        </p:spPr>
        <p:txBody>
          <a:bodyPr/>
          <a:lstStyle/>
          <a:p>
            <a:pPr>
              <a:lnSpc>
                <a:spcPts val="3240"/>
              </a:lnSpc>
            </a:pPr>
            <a:r>
              <a:rPr lang="en-GB" sz="3200" dirty="0"/>
              <a:t>Better Building Choices - Materials, Layout &amp; Flexibility</a:t>
            </a:r>
          </a:p>
          <a:p>
            <a:pPr>
              <a:lnSpc>
                <a:spcPts val="3240"/>
              </a:lnSpc>
            </a:pPr>
            <a:endParaRPr lang="en-GB" sz="3200" dirty="0"/>
          </a:p>
          <a:p>
            <a:pPr>
              <a:lnSpc>
                <a:spcPts val="3240"/>
              </a:lnSpc>
            </a:pPr>
            <a:endParaRPr lang="en-GB" sz="3200" dirty="0"/>
          </a:p>
        </p:txBody>
      </p:sp>
      <p:sp>
        <p:nvSpPr>
          <p:cNvPr id="3" name="Text Placeholder 2">
            <a:extLst>
              <a:ext uri="{FF2B5EF4-FFF2-40B4-BE49-F238E27FC236}">
                <a16:creationId xmlns:a16="http://schemas.microsoft.com/office/drawing/2014/main" id="{8E0DC63F-1113-8B2F-1469-86F174148462}"/>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Section 2</a:t>
            </a:r>
          </a:p>
        </p:txBody>
      </p:sp>
      <p:sp>
        <p:nvSpPr>
          <p:cNvPr id="29" name="Slide Number Placeholder 5">
            <a:extLst>
              <a:ext uri="{FF2B5EF4-FFF2-40B4-BE49-F238E27FC236}">
                <a16:creationId xmlns:a16="http://schemas.microsoft.com/office/drawing/2014/main" id="{34392913-5D35-7857-F687-67AA0DFE900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6</a:t>
            </a:fld>
            <a:endParaRPr lang="fr-CA" sz="1200" dirty="0"/>
          </a:p>
        </p:txBody>
      </p:sp>
      <p:sp>
        <p:nvSpPr>
          <p:cNvPr id="25" name="Text Placeholder 4">
            <a:extLst>
              <a:ext uri="{FF2B5EF4-FFF2-40B4-BE49-F238E27FC236}">
                <a16:creationId xmlns:a16="http://schemas.microsoft.com/office/drawing/2014/main" id="{8D450DFA-D326-43D0-9DF1-C765CEBB9981}"/>
              </a:ext>
            </a:extLst>
          </p:cNvPr>
          <p:cNvSpPr>
            <a:spLocks noGrp="1"/>
          </p:cNvSpPr>
          <p:nvPr>
            <p:ph type="body" sz="quarter" idx="23"/>
          </p:nvPr>
        </p:nvSpPr>
        <p:spPr>
          <a:xfrm>
            <a:off x="440732" y="3519184"/>
            <a:ext cx="3130702" cy="1373830"/>
          </a:xfrm>
        </p:spPr>
        <p:txBody>
          <a:bodyPr lIns="91440" tIns="45720" rIns="91440" bIns="45720" anchor="t"/>
          <a:lstStyle/>
          <a:p>
            <a:pPr>
              <a:buNone/>
            </a:pPr>
            <a:r>
              <a:rPr lang="en-US" sz="4000" b="1" dirty="0">
                <a:solidFill>
                  <a:srgbClr val="EC7C69"/>
                </a:solidFill>
              </a:rPr>
              <a:t>Overview:</a:t>
            </a:r>
            <a:endParaRPr lang="en-US" sz="4000" dirty="0"/>
          </a:p>
        </p:txBody>
      </p:sp>
      <p:sp>
        <p:nvSpPr>
          <p:cNvPr id="26" name="Text Placeholder 4">
            <a:extLst>
              <a:ext uri="{FF2B5EF4-FFF2-40B4-BE49-F238E27FC236}">
                <a16:creationId xmlns:a16="http://schemas.microsoft.com/office/drawing/2014/main" id="{E692E126-A856-F0CE-FE52-EDEEF84A76E2}"/>
              </a:ext>
            </a:extLst>
          </p:cNvPr>
          <p:cNvSpPr txBox="1">
            <a:spLocks/>
          </p:cNvSpPr>
          <p:nvPr/>
        </p:nvSpPr>
        <p:spPr>
          <a:xfrm>
            <a:off x="4276165" y="4291827"/>
            <a:ext cx="7445642" cy="70420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60"/>
              </a:lnSpc>
            </a:pPr>
            <a:r>
              <a:rPr lang="en-IE" sz="2000" dirty="0"/>
              <a:t>Using local, recycled, or eco-friendly materials reduces environmental impact while supporting local economies and cultural heritage. A flexible, climate-responsive layout ensures comfort for guests and efficient use of resources. Whether converting existing spaces or building new ones, the goal is to create accommodations that blend with the landscape, serve the community, and offer unique, authentic experiences.</a:t>
            </a:r>
          </a:p>
        </p:txBody>
      </p:sp>
      <p:sp>
        <p:nvSpPr>
          <p:cNvPr id="27" name="Text Placeholder 4">
            <a:extLst>
              <a:ext uri="{FF2B5EF4-FFF2-40B4-BE49-F238E27FC236}">
                <a16:creationId xmlns:a16="http://schemas.microsoft.com/office/drawing/2014/main" id="{71E24FF5-0447-4C0E-374E-FA093D1717F6}"/>
              </a:ext>
            </a:extLst>
          </p:cNvPr>
          <p:cNvSpPr txBox="1">
            <a:spLocks/>
          </p:cNvSpPr>
          <p:nvPr/>
        </p:nvSpPr>
        <p:spPr>
          <a:xfrm>
            <a:off x="459109" y="4291827"/>
            <a:ext cx="3453986"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b="1" dirty="0"/>
              <a:t>This section focuses on how smart material and design choices can make alternative accommodation both sustainable and meaningful. </a:t>
            </a:r>
            <a:endParaRPr lang="en-IE" dirty="0"/>
          </a:p>
        </p:txBody>
      </p:sp>
      <p:sp>
        <p:nvSpPr>
          <p:cNvPr id="9" name="Text Placeholder 7">
            <a:extLst>
              <a:ext uri="{FF2B5EF4-FFF2-40B4-BE49-F238E27FC236}">
                <a16:creationId xmlns:a16="http://schemas.microsoft.com/office/drawing/2014/main" id="{E0FA48AE-5BFE-CED5-38B9-5D6312B6B077}"/>
              </a:ext>
            </a:extLst>
          </p:cNvPr>
          <p:cNvSpPr txBox="1">
            <a:spLocks/>
          </p:cNvSpPr>
          <p:nvPr/>
        </p:nvSpPr>
        <p:spPr>
          <a:xfrm>
            <a:off x="-1" y="178005"/>
            <a:ext cx="2877671"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IE" sz="1200" dirty="0">
                <a:solidFill>
                  <a:schemeClr val="bg1"/>
                </a:solidFill>
                <a:latin typeface="Calibri"/>
                <a:ea typeface="Calibri"/>
                <a:cs typeface="Calibri"/>
              </a:rPr>
              <a:t>Photo Credit: : </a:t>
            </a:r>
            <a:r>
              <a:rPr lang="en-IE" sz="1200" dirty="0" err="1">
                <a:solidFill>
                  <a:schemeClr val="bg1"/>
                </a:solidFill>
                <a:latin typeface="Calibri"/>
                <a:ea typeface="Calibri"/>
                <a:cs typeface="Calibri"/>
              </a:rPr>
              <a:t>Meridaunia</a:t>
            </a:r>
            <a:endParaRPr lang="en-IE" sz="1200" dirty="0">
              <a:solidFill>
                <a:schemeClr val="bg1"/>
              </a:solidFill>
              <a:latin typeface="Calibri"/>
              <a:ea typeface="Calibri"/>
              <a:cs typeface="Calibri"/>
            </a:endParaRPr>
          </a:p>
        </p:txBody>
      </p:sp>
    </p:spTree>
    <p:extLst>
      <p:ext uri="{BB962C8B-B14F-4D97-AF65-F5344CB8AC3E}">
        <p14:creationId xmlns:p14="http://schemas.microsoft.com/office/powerpoint/2010/main" val="1164802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EFBB2-ECF1-3EAB-F402-85C92530B997}"/>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A5A24460-EC5F-02A8-8BFB-622B40009261}"/>
              </a:ext>
            </a:extLst>
          </p:cNvPr>
          <p:cNvSpPr txBox="1">
            <a:spLocks/>
          </p:cNvSpPr>
          <p:nvPr/>
        </p:nvSpPr>
        <p:spPr>
          <a:xfrm>
            <a:off x="629645" y="30777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Introduction - Better Building Choices - Materials, Layout &amp; Flexibility</a:t>
            </a:r>
          </a:p>
          <a:p>
            <a:pPr>
              <a:lnSpc>
                <a:spcPts val="3720"/>
              </a:lnSpc>
            </a:pPr>
            <a:endParaRPr lang="en-US" dirty="0"/>
          </a:p>
          <a:p>
            <a:pPr>
              <a:lnSpc>
                <a:spcPts val="3720"/>
              </a:lnSpc>
            </a:pPr>
            <a:endParaRPr lang="en-US" dirty="0"/>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5F1545BD-E455-84BA-F90C-B7595712A158}"/>
              </a:ext>
            </a:extLst>
          </p:cNvPr>
          <p:cNvCxnSpPr>
            <a:cxnSpLocks/>
          </p:cNvCxnSpPr>
          <p:nvPr/>
        </p:nvCxnSpPr>
        <p:spPr>
          <a:xfrm>
            <a:off x="0" y="1468710"/>
            <a:ext cx="7636042"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BB94895A-0A35-FF41-1465-D835B90448ED}"/>
              </a:ext>
            </a:extLst>
          </p:cNvPr>
          <p:cNvSpPr txBox="1">
            <a:spLocks/>
          </p:cNvSpPr>
          <p:nvPr/>
        </p:nvSpPr>
        <p:spPr>
          <a:xfrm>
            <a:off x="629645" y="2519833"/>
            <a:ext cx="6443508" cy="3061353"/>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80"/>
              </a:lnSpc>
            </a:pPr>
            <a:r>
              <a:rPr lang="it-IT" sz="2200" dirty="0" err="1">
                <a:solidFill>
                  <a:srgbClr val="414141"/>
                </a:solidFill>
              </a:rPr>
              <a:t>When</a:t>
            </a:r>
            <a:r>
              <a:rPr lang="it-IT" sz="2200" dirty="0">
                <a:solidFill>
                  <a:srgbClr val="414141"/>
                </a:solidFill>
              </a:rPr>
              <a:t> </a:t>
            </a:r>
            <a:r>
              <a:rPr lang="it-IT" sz="2200" dirty="0" err="1">
                <a:solidFill>
                  <a:srgbClr val="414141"/>
                </a:solidFill>
              </a:rPr>
              <a:t>designing</a:t>
            </a:r>
            <a:r>
              <a:rPr lang="it-IT" sz="2200" dirty="0">
                <a:solidFill>
                  <a:srgbClr val="414141"/>
                </a:solidFill>
              </a:rPr>
              <a:t> alternative </a:t>
            </a:r>
            <a:r>
              <a:rPr lang="it-IT" sz="2200" dirty="0" err="1">
                <a:solidFill>
                  <a:srgbClr val="414141"/>
                </a:solidFill>
              </a:rPr>
              <a:t>accommodation</a:t>
            </a:r>
            <a:r>
              <a:rPr lang="it-IT" sz="2200" dirty="0">
                <a:solidFill>
                  <a:srgbClr val="414141"/>
                </a:solidFill>
              </a:rPr>
              <a:t>, the </a:t>
            </a:r>
            <a:r>
              <a:rPr lang="it-IT" sz="2200" dirty="0" err="1">
                <a:solidFill>
                  <a:srgbClr val="414141"/>
                </a:solidFill>
              </a:rPr>
              <a:t>materials</a:t>
            </a:r>
            <a:r>
              <a:rPr lang="it-IT" sz="2200" dirty="0">
                <a:solidFill>
                  <a:srgbClr val="414141"/>
                </a:solidFill>
              </a:rPr>
              <a:t> </a:t>
            </a:r>
            <a:r>
              <a:rPr lang="it-IT" sz="2200" dirty="0" err="1">
                <a:solidFill>
                  <a:srgbClr val="414141"/>
                </a:solidFill>
              </a:rPr>
              <a:t>you</a:t>
            </a:r>
            <a:r>
              <a:rPr lang="it-IT" sz="2200" dirty="0">
                <a:solidFill>
                  <a:srgbClr val="414141"/>
                </a:solidFill>
              </a:rPr>
              <a:t> </a:t>
            </a:r>
            <a:r>
              <a:rPr lang="it-IT" sz="2200" dirty="0" err="1">
                <a:solidFill>
                  <a:srgbClr val="414141"/>
                </a:solidFill>
              </a:rPr>
              <a:t>choose</a:t>
            </a:r>
            <a:r>
              <a:rPr lang="it-IT" sz="2200" dirty="0">
                <a:solidFill>
                  <a:srgbClr val="414141"/>
                </a:solidFill>
              </a:rPr>
              <a:t> and the way </a:t>
            </a:r>
            <a:r>
              <a:rPr lang="it-IT" sz="2200" dirty="0" err="1">
                <a:solidFill>
                  <a:srgbClr val="414141"/>
                </a:solidFill>
              </a:rPr>
              <a:t>you</a:t>
            </a:r>
            <a:r>
              <a:rPr lang="it-IT" sz="2200" dirty="0">
                <a:solidFill>
                  <a:srgbClr val="414141"/>
                </a:solidFill>
              </a:rPr>
              <a:t> design the </a:t>
            </a:r>
            <a:r>
              <a:rPr lang="it-IT" sz="2200" dirty="0" err="1">
                <a:solidFill>
                  <a:srgbClr val="414141"/>
                </a:solidFill>
              </a:rPr>
              <a:t>space</a:t>
            </a:r>
            <a:r>
              <a:rPr lang="it-IT" sz="2200" dirty="0">
                <a:solidFill>
                  <a:srgbClr val="414141"/>
                </a:solidFill>
              </a:rPr>
              <a:t> are </a:t>
            </a:r>
            <a:r>
              <a:rPr lang="it-IT" sz="2200" dirty="0" err="1">
                <a:solidFill>
                  <a:srgbClr val="414141"/>
                </a:solidFill>
              </a:rPr>
              <a:t>not</a:t>
            </a:r>
            <a:r>
              <a:rPr lang="it-IT" sz="2200" dirty="0">
                <a:solidFill>
                  <a:srgbClr val="414141"/>
                </a:solidFill>
              </a:rPr>
              <a:t> just technical </a:t>
            </a:r>
            <a:r>
              <a:rPr lang="it-IT" sz="2200" dirty="0" err="1">
                <a:solidFill>
                  <a:srgbClr val="414141"/>
                </a:solidFill>
              </a:rPr>
              <a:t>decisions</a:t>
            </a:r>
            <a:r>
              <a:rPr lang="it-IT" sz="2200" dirty="0">
                <a:solidFill>
                  <a:srgbClr val="414141"/>
                </a:solidFill>
              </a:rPr>
              <a:t> - </a:t>
            </a:r>
            <a:r>
              <a:rPr lang="it-IT" sz="2200" dirty="0" err="1">
                <a:solidFill>
                  <a:srgbClr val="414141"/>
                </a:solidFill>
              </a:rPr>
              <a:t>they</a:t>
            </a:r>
            <a:r>
              <a:rPr lang="it-IT" sz="2200" dirty="0">
                <a:solidFill>
                  <a:srgbClr val="414141"/>
                </a:solidFill>
              </a:rPr>
              <a:t> are </a:t>
            </a:r>
            <a:r>
              <a:rPr lang="it-IT" sz="2200" dirty="0" err="1">
                <a:solidFill>
                  <a:srgbClr val="414141"/>
                </a:solidFill>
              </a:rPr>
              <a:t>statements</a:t>
            </a:r>
            <a:r>
              <a:rPr lang="it-IT" sz="2200" dirty="0">
                <a:solidFill>
                  <a:srgbClr val="414141"/>
                </a:solidFill>
              </a:rPr>
              <a:t> </a:t>
            </a:r>
            <a:r>
              <a:rPr lang="it-IT" sz="2200" dirty="0" err="1">
                <a:solidFill>
                  <a:srgbClr val="414141"/>
                </a:solidFill>
              </a:rPr>
              <a:t>about</a:t>
            </a:r>
            <a:r>
              <a:rPr lang="it-IT" sz="2200" dirty="0">
                <a:solidFill>
                  <a:srgbClr val="414141"/>
                </a:solidFill>
              </a:rPr>
              <a:t> </a:t>
            </a:r>
            <a:r>
              <a:rPr lang="it-IT" sz="2200" dirty="0" err="1">
                <a:solidFill>
                  <a:srgbClr val="414141"/>
                </a:solidFill>
              </a:rPr>
              <a:t>your</a:t>
            </a:r>
            <a:r>
              <a:rPr lang="it-IT" sz="2200" dirty="0">
                <a:solidFill>
                  <a:srgbClr val="414141"/>
                </a:solidFill>
              </a:rPr>
              <a:t> </a:t>
            </a:r>
            <a:r>
              <a:rPr lang="it-IT" sz="2200" dirty="0" err="1">
                <a:solidFill>
                  <a:srgbClr val="414141"/>
                </a:solidFill>
              </a:rPr>
              <a:t>values</a:t>
            </a:r>
            <a:r>
              <a:rPr lang="it-IT" sz="2200" dirty="0">
                <a:solidFill>
                  <a:srgbClr val="414141"/>
                </a:solidFill>
              </a:rPr>
              <a:t> and </a:t>
            </a:r>
            <a:r>
              <a:rPr lang="it-IT" sz="2200" dirty="0" err="1">
                <a:solidFill>
                  <a:srgbClr val="414141"/>
                </a:solidFill>
              </a:rPr>
              <a:t>your</a:t>
            </a:r>
            <a:r>
              <a:rPr lang="it-IT" sz="2200" dirty="0">
                <a:solidFill>
                  <a:srgbClr val="414141"/>
                </a:solidFill>
              </a:rPr>
              <a:t> connection to place. </a:t>
            </a:r>
            <a:r>
              <a:rPr lang="it-IT" sz="2200" dirty="0" err="1">
                <a:solidFill>
                  <a:srgbClr val="414141"/>
                </a:solidFill>
              </a:rPr>
              <a:t>This</a:t>
            </a:r>
            <a:r>
              <a:rPr lang="it-IT" sz="2200" dirty="0">
                <a:solidFill>
                  <a:srgbClr val="414141"/>
                </a:solidFill>
              </a:rPr>
              <a:t> </a:t>
            </a:r>
            <a:r>
              <a:rPr lang="it-IT" sz="2200" dirty="0" err="1">
                <a:solidFill>
                  <a:srgbClr val="414141"/>
                </a:solidFill>
              </a:rPr>
              <a:t>section</a:t>
            </a:r>
            <a:r>
              <a:rPr lang="it-IT" sz="2200" dirty="0">
                <a:solidFill>
                  <a:srgbClr val="414141"/>
                </a:solidFill>
              </a:rPr>
              <a:t> </a:t>
            </a:r>
            <a:r>
              <a:rPr lang="it-IT" sz="2200" dirty="0" err="1">
                <a:solidFill>
                  <a:srgbClr val="414141"/>
                </a:solidFill>
              </a:rPr>
              <a:t>explores</a:t>
            </a:r>
            <a:r>
              <a:rPr lang="it-IT" sz="2200" dirty="0">
                <a:solidFill>
                  <a:srgbClr val="414141"/>
                </a:solidFill>
              </a:rPr>
              <a:t> </a:t>
            </a:r>
            <a:r>
              <a:rPr lang="it-IT" sz="2200" dirty="0" err="1">
                <a:solidFill>
                  <a:srgbClr val="414141"/>
                </a:solidFill>
              </a:rPr>
              <a:t>how</a:t>
            </a:r>
            <a:r>
              <a:rPr lang="it-IT" sz="2200" dirty="0">
                <a:solidFill>
                  <a:srgbClr val="414141"/>
                </a:solidFill>
              </a:rPr>
              <a:t> to make </a:t>
            </a:r>
            <a:r>
              <a:rPr lang="it-IT" sz="2200" dirty="0" err="1">
                <a:solidFill>
                  <a:srgbClr val="414141"/>
                </a:solidFill>
              </a:rPr>
              <a:t>conscious</a:t>
            </a:r>
            <a:r>
              <a:rPr lang="it-IT" sz="2200" dirty="0">
                <a:solidFill>
                  <a:srgbClr val="414141"/>
                </a:solidFill>
              </a:rPr>
              <a:t> building </a:t>
            </a:r>
            <a:r>
              <a:rPr lang="it-IT" sz="2200" dirty="0" err="1">
                <a:solidFill>
                  <a:srgbClr val="414141"/>
                </a:solidFill>
              </a:rPr>
              <a:t>choices</a:t>
            </a:r>
            <a:r>
              <a:rPr lang="it-IT" sz="2200" dirty="0">
                <a:solidFill>
                  <a:srgbClr val="414141"/>
                </a:solidFill>
              </a:rPr>
              <a:t> </a:t>
            </a:r>
            <a:r>
              <a:rPr lang="it-IT" sz="2200" dirty="0" err="1">
                <a:solidFill>
                  <a:srgbClr val="414141"/>
                </a:solidFill>
              </a:rPr>
              <a:t>that</a:t>
            </a:r>
            <a:r>
              <a:rPr lang="it-IT" sz="2200" dirty="0">
                <a:solidFill>
                  <a:srgbClr val="414141"/>
                </a:solidFill>
              </a:rPr>
              <a:t> </a:t>
            </a:r>
            <a:r>
              <a:rPr lang="it-IT" sz="2200" dirty="0" err="1">
                <a:solidFill>
                  <a:srgbClr val="414141"/>
                </a:solidFill>
              </a:rPr>
              <a:t>prioritize</a:t>
            </a:r>
            <a:r>
              <a:rPr lang="it-IT" sz="2200" dirty="0">
                <a:solidFill>
                  <a:srgbClr val="414141"/>
                </a:solidFill>
              </a:rPr>
              <a:t> </a:t>
            </a:r>
            <a:r>
              <a:rPr lang="it-IT" sz="2200" dirty="0" err="1">
                <a:solidFill>
                  <a:srgbClr val="414141"/>
                </a:solidFill>
              </a:rPr>
              <a:t>sustainability</a:t>
            </a:r>
            <a:r>
              <a:rPr lang="it-IT" sz="2200" dirty="0">
                <a:solidFill>
                  <a:srgbClr val="414141"/>
                </a:solidFill>
              </a:rPr>
              <a:t>, cultural </a:t>
            </a:r>
            <a:r>
              <a:rPr lang="it-IT" sz="2200" dirty="0" err="1">
                <a:solidFill>
                  <a:srgbClr val="414141"/>
                </a:solidFill>
              </a:rPr>
              <a:t>sensitivity</a:t>
            </a:r>
            <a:r>
              <a:rPr lang="it-IT" sz="2200" dirty="0">
                <a:solidFill>
                  <a:srgbClr val="414141"/>
                </a:solidFill>
              </a:rPr>
              <a:t>, and guest comfort.</a:t>
            </a:r>
          </a:p>
          <a:p>
            <a:pPr>
              <a:lnSpc>
                <a:spcPts val="2380"/>
              </a:lnSpc>
            </a:pPr>
            <a:endParaRPr lang="it-IT" sz="2200" dirty="0">
              <a:solidFill>
                <a:srgbClr val="414141"/>
              </a:solidFill>
            </a:endParaRPr>
          </a:p>
        </p:txBody>
      </p:sp>
      <p:pic>
        <p:nvPicPr>
          <p:cNvPr id="2" name="Picture 1">
            <a:extLst>
              <a:ext uri="{FF2B5EF4-FFF2-40B4-BE49-F238E27FC236}">
                <a16:creationId xmlns:a16="http://schemas.microsoft.com/office/drawing/2014/main" id="{86837B17-0310-CFA0-1922-4CD100B199A6}"/>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15932715" y="-139300"/>
            <a:ext cx="3580276" cy="2659133"/>
          </a:xfrm>
          <a:prstGeom prst="rect">
            <a:avLst/>
          </a:prstGeom>
        </p:spPr>
      </p:pic>
      <p:sp>
        <p:nvSpPr>
          <p:cNvPr id="22" name="Slide Number Placeholder 5">
            <a:extLst>
              <a:ext uri="{FF2B5EF4-FFF2-40B4-BE49-F238E27FC236}">
                <a16:creationId xmlns:a16="http://schemas.microsoft.com/office/drawing/2014/main" id="{D6EE1128-0266-0551-47BE-8DDF96E3EAC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7</a:t>
            </a:fld>
            <a:endParaRPr lang="fr-CA" sz="1200" dirty="0"/>
          </a:p>
        </p:txBody>
      </p:sp>
      <p:sp>
        <p:nvSpPr>
          <p:cNvPr id="3" name="TextBox 2">
            <a:extLst>
              <a:ext uri="{FF2B5EF4-FFF2-40B4-BE49-F238E27FC236}">
                <a16:creationId xmlns:a16="http://schemas.microsoft.com/office/drawing/2014/main" id="{11985189-3C69-77BD-0FC1-A4FE406FE96B}"/>
              </a:ext>
            </a:extLst>
          </p:cNvPr>
          <p:cNvSpPr txBox="1"/>
          <p:nvPr/>
        </p:nvSpPr>
        <p:spPr>
          <a:xfrm>
            <a:off x="629645" y="5631691"/>
            <a:ext cx="7831449" cy="823302"/>
          </a:xfrm>
          <a:prstGeom prst="rect">
            <a:avLst/>
          </a:prstGeom>
          <a:noFill/>
        </p:spPr>
        <p:txBody>
          <a:bodyPr wrap="square" rtlCol="0">
            <a:spAutoFit/>
          </a:bodyPr>
          <a:lstStyle/>
          <a:p>
            <a:pPr>
              <a:lnSpc>
                <a:spcPts val="1860"/>
              </a:lnSpc>
            </a:pPr>
            <a:r>
              <a:rPr lang="en-IE" b="1" dirty="0">
                <a:solidFill>
                  <a:srgbClr val="414141"/>
                </a:solidFill>
              </a:rPr>
              <a:t>Source: 	</a:t>
            </a:r>
            <a:r>
              <a:rPr lang="en-IE" sz="1800" dirty="0">
                <a:solidFill>
                  <a:srgbClr val="414141"/>
                </a:solidFill>
                <a:ea typeface="+mn-lt"/>
                <a:cs typeface="+mn-lt"/>
              </a:rPr>
              <a:t>UNWTO (2021). Tourism and Rural Development. </a:t>
            </a:r>
          </a:p>
          <a:p>
            <a:pPr>
              <a:lnSpc>
                <a:spcPts val="1860"/>
              </a:lnSpc>
            </a:pPr>
            <a:r>
              <a:rPr lang="en-IE" dirty="0">
                <a:solidFill>
                  <a:srgbClr val="414141"/>
                </a:solidFill>
                <a:ea typeface="+mn-lt"/>
                <a:cs typeface="+mn-lt"/>
              </a:rPr>
              <a:t>	</a:t>
            </a:r>
            <a:r>
              <a:rPr lang="en-IE" sz="1800" dirty="0">
                <a:solidFill>
                  <a:srgbClr val="414141"/>
                </a:solidFill>
                <a:ea typeface="+mn-lt"/>
                <a:cs typeface="+mn-lt"/>
              </a:rPr>
              <a:t>World Tourism Organization.</a:t>
            </a:r>
            <a:endParaRPr lang="en-IE" sz="1800" dirty="0">
              <a:solidFill>
                <a:srgbClr val="459597"/>
              </a:solidFill>
            </a:endParaRPr>
          </a:p>
          <a:p>
            <a:pPr>
              <a:lnSpc>
                <a:spcPts val="1860"/>
              </a:lnSpc>
            </a:pPr>
            <a:r>
              <a:rPr lang="en-IE" sz="1800" dirty="0">
                <a:solidFill>
                  <a:srgbClr val="414141"/>
                </a:solidFill>
                <a:ea typeface="+mn-lt"/>
                <a:cs typeface="+mn-lt"/>
              </a:rPr>
              <a:t>	</a:t>
            </a:r>
            <a:r>
              <a:rPr lang="en-IE" sz="1800" dirty="0">
                <a:solidFill>
                  <a:srgbClr val="459597"/>
                </a:solidFill>
                <a:ea typeface="+mn-lt"/>
                <a:cs typeface="+mn-lt"/>
                <a:hlinkClick r:id="rId4">
                  <a:extLst>
                    <a:ext uri="{A12FA001-AC4F-418D-AE19-62706E023703}">
                      <ahyp:hlinkClr xmlns:ahyp="http://schemas.microsoft.com/office/drawing/2018/hyperlinkcolor" val="tx"/>
                    </a:ext>
                  </a:extLst>
                </a:hlinkClick>
              </a:rPr>
              <a:t>https://www.unwto.org/tourism-and-rural-development</a:t>
            </a:r>
            <a:r>
              <a:rPr lang="en-IE" sz="1800" dirty="0">
                <a:solidFill>
                  <a:srgbClr val="459597"/>
                </a:solidFill>
                <a:ea typeface="+mn-lt"/>
                <a:cs typeface="+mn-lt"/>
              </a:rPr>
              <a:t> </a:t>
            </a:r>
            <a:endParaRPr lang="en-IE" dirty="0">
              <a:solidFill>
                <a:srgbClr val="459597"/>
              </a:solidFill>
            </a:endParaRPr>
          </a:p>
        </p:txBody>
      </p:sp>
      <p:sp>
        <p:nvSpPr>
          <p:cNvPr id="6" name="Freeform 5">
            <a:extLst>
              <a:ext uri="{FF2B5EF4-FFF2-40B4-BE49-F238E27FC236}">
                <a16:creationId xmlns:a16="http://schemas.microsoft.com/office/drawing/2014/main" id="{22B554DF-447C-9C4E-6219-78356CDE2BF0}"/>
              </a:ext>
            </a:extLst>
          </p:cNvPr>
          <p:cNvSpPr/>
          <p:nvPr/>
        </p:nvSpPr>
        <p:spPr>
          <a:xfrm rot="10800000">
            <a:off x="8325165" y="0"/>
            <a:ext cx="3577914" cy="4651442"/>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5"/>
            <a:srcRect/>
            <a:stretch>
              <a:fillRect l="-82987" t="610" r="-33803" b="-610"/>
            </a:stretch>
          </a:blipFill>
        </p:spPr>
        <p:txBody>
          <a:bodyPr wrap="square" lIns="0" tIns="0" rIns="0" bIns="0" rtlCol="0">
            <a:noAutofit/>
          </a:bodyPr>
          <a:lstStyle/>
          <a:p>
            <a:endParaRPr>
              <a:solidFill>
                <a:srgbClr val="459597"/>
              </a:solidFill>
            </a:endParaRPr>
          </a:p>
        </p:txBody>
      </p:sp>
      <p:grpSp>
        <p:nvGrpSpPr>
          <p:cNvPr id="7" name="Group 6">
            <a:extLst>
              <a:ext uri="{FF2B5EF4-FFF2-40B4-BE49-F238E27FC236}">
                <a16:creationId xmlns:a16="http://schemas.microsoft.com/office/drawing/2014/main" id="{037B637F-A565-922C-EA76-03EAF56F9A3B}"/>
              </a:ext>
            </a:extLst>
          </p:cNvPr>
          <p:cNvGrpSpPr/>
          <p:nvPr/>
        </p:nvGrpSpPr>
        <p:grpSpPr>
          <a:xfrm>
            <a:off x="9234244" y="432401"/>
            <a:ext cx="2957756" cy="554397"/>
            <a:chOff x="1800741" y="6353467"/>
            <a:chExt cx="3253859" cy="554397"/>
          </a:xfrm>
        </p:grpSpPr>
        <p:sp>
          <p:nvSpPr>
            <p:cNvPr id="12" name="object 3">
              <a:extLst>
                <a:ext uri="{FF2B5EF4-FFF2-40B4-BE49-F238E27FC236}">
                  <a16:creationId xmlns:a16="http://schemas.microsoft.com/office/drawing/2014/main" id="{033D1D5A-BD3D-DE98-C158-B130E1318813}"/>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4" name="Text Placeholder 6">
              <a:extLst>
                <a:ext uri="{FF2B5EF4-FFF2-40B4-BE49-F238E27FC236}">
                  <a16:creationId xmlns:a16="http://schemas.microsoft.com/office/drawing/2014/main" id="{869F7F14-9336-D8B9-D2E7-33758F1A252E}"/>
                </a:ext>
              </a:extLst>
            </p:cNvPr>
            <p:cNvSpPr txBox="1">
              <a:spLocks/>
            </p:cNvSpPr>
            <p:nvPr/>
          </p:nvSpPr>
          <p:spPr>
            <a:xfrm>
              <a:off x="1800742" y="6493124"/>
              <a:ext cx="3253858" cy="2585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dirty="0"/>
                <a:t>Holiday Home </a:t>
              </a:r>
              <a:r>
                <a:rPr lang="en-IE" sz="1200" dirty="0" err="1"/>
                <a:t>Polsak</a:t>
              </a:r>
              <a:r>
                <a:rPr lang="en-IE" sz="1200" dirty="0"/>
                <a:t>, Slovenia</a:t>
              </a:r>
            </a:p>
          </p:txBody>
        </p:sp>
      </p:grpSp>
      <p:pic>
        <p:nvPicPr>
          <p:cNvPr id="16" name="Picture 15">
            <a:extLst>
              <a:ext uri="{FF2B5EF4-FFF2-40B4-BE49-F238E27FC236}">
                <a16:creationId xmlns:a16="http://schemas.microsoft.com/office/drawing/2014/main" id="{FD78DBAC-0071-65E8-7645-2C5D31E48446}"/>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7360079" y="4380951"/>
            <a:ext cx="3580276" cy="2659133"/>
          </a:xfrm>
          <a:prstGeom prst="rect">
            <a:avLst/>
          </a:prstGeom>
        </p:spPr>
      </p:pic>
    </p:spTree>
    <p:extLst>
      <p:ext uri="{BB962C8B-B14F-4D97-AF65-F5344CB8AC3E}">
        <p14:creationId xmlns:p14="http://schemas.microsoft.com/office/powerpoint/2010/main" val="2587697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5B853-1C65-BF34-B388-6B0F1D40BD8D}"/>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48721B21-D637-6301-BA00-D0834EB900E5}"/>
              </a:ext>
            </a:extLst>
          </p:cNvPr>
          <p:cNvSpPr txBox="1">
            <a:spLocks/>
          </p:cNvSpPr>
          <p:nvPr/>
        </p:nvSpPr>
        <p:spPr>
          <a:xfrm>
            <a:off x="629645" y="30777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Introduction - Better Building Choices - Materials, Layout &amp; Flexibility</a:t>
            </a:r>
          </a:p>
          <a:p>
            <a:pPr>
              <a:lnSpc>
                <a:spcPts val="3720"/>
              </a:lnSpc>
            </a:pPr>
            <a:endParaRPr lang="en-US" dirty="0"/>
          </a:p>
          <a:p>
            <a:pPr>
              <a:lnSpc>
                <a:spcPts val="3720"/>
              </a:lnSpc>
            </a:pPr>
            <a:endParaRPr lang="en-US" dirty="0"/>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755A5C12-D678-0AA0-04AD-6020B2872BAD}"/>
              </a:ext>
            </a:extLst>
          </p:cNvPr>
          <p:cNvCxnSpPr>
            <a:cxnSpLocks/>
          </p:cNvCxnSpPr>
          <p:nvPr/>
        </p:nvCxnSpPr>
        <p:spPr>
          <a:xfrm>
            <a:off x="0" y="1468710"/>
            <a:ext cx="7636042"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B84D83D9-B597-2878-7312-319882F64941}"/>
              </a:ext>
            </a:extLst>
          </p:cNvPr>
          <p:cNvSpPr txBox="1">
            <a:spLocks/>
          </p:cNvSpPr>
          <p:nvPr/>
        </p:nvSpPr>
        <p:spPr>
          <a:xfrm>
            <a:off x="629645" y="1950139"/>
            <a:ext cx="9872508" cy="3061353"/>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80"/>
              </a:lnSpc>
            </a:pPr>
            <a:r>
              <a:rPr lang="it-IT" sz="2200" dirty="0">
                <a:solidFill>
                  <a:srgbClr val="414141"/>
                </a:solidFill>
              </a:rPr>
              <a:t>By </a:t>
            </a:r>
            <a:r>
              <a:rPr lang="it-IT" sz="2200" dirty="0" err="1">
                <a:solidFill>
                  <a:srgbClr val="414141"/>
                </a:solidFill>
              </a:rPr>
              <a:t>selecting</a:t>
            </a:r>
            <a:r>
              <a:rPr lang="it-IT" sz="2200" dirty="0">
                <a:solidFill>
                  <a:srgbClr val="414141"/>
                </a:solidFill>
              </a:rPr>
              <a:t> </a:t>
            </a:r>
            <a:r>
              <a:rPr lang="it-IT" sz="2200" dirty="0" err="1">
                <a:solidFill>
                  <a:srgbClr val="414141"/>
                </a:solidFill>
              </a:rPr>
              <a:t>local</a:t>
            </a:r>
            <a:r>
              <a:rPr lang="it-IT" sz="2200" dirty="0">
                <a:solidFill>
                  <a:srgbClr val="414141"/>
                </a:solidFill>
              </a:rPr>
              <a:t>, </a:t>
            </a:r>
            <a:r>
              <a:rPr lang="it-IT" sz="2200" dirty="0" err="1">
                <a:solidFill>
                  <a:srgbClr val="414141"/>
                </a:solidFill>
              </a:rPr>
              <a:t>recycled</a:t>
            </a:r>
            <a:r>
              <a:rPr lang="it-IT" sz="2200" dirty="0">
                <a:solidFill>
                  <a:srgbClr val="414141"/>
                </a:solidFill>
              </a:rPr>
              <a:t>, or low-impact </a:t>
            </a:r>
            <a:r>
              <a:rPr lang="it-IT" sz="2200" dirty="0" err="1">
                <a:solidFill>
                  <a:srgbClr val="414141"/>
                </a:solidFill>
              </a:rPr>
              <a:t>materials</a:t>
            </a:r>
            <a:r>
              <a:rPr lang="it-IT" sz="2200" dirty="0">
                <a:solidFill>
                  <a:srgbClr val="414141"/>
                </a:solidFill>
              </a:rPr>
              <a:t>, </a:t>
            </a:r>
            <a:r>
              <a:rPr lang="it-IT" sz="2200" dirty="0" err="1">
                <a:solidFill>
                  <a:srgbClr val="414141"/>
                </a:solidFill>
              </a:rPr>
              <a:t>you</a:t>
            </a:r>
            <a:r>
              <a:rPr lang="it-IT" sz="2200" dirty="0">
                <a:solidFill>
                  <a:srgbClr val="414141"/>
                </a:solidFill>
              </a:rPr>
              <a:t> reduce </a:t>
            </a:r>
            <a:r>
              <a:rPr lang="it-IT" sz="2200" dirty="0" err="1">
                <a:solidFill>
                  <a:srgbClr val="414141"/>
                </a:solidFill>
              </a:rPr>
              <a:t>your</a:t>
            </a:r>
            <a:r>
              <a:rPr lang="it-IT" sz="2200" dirty="0">
                <a:solidFill>
                  <a:srgbClr val="414141"/>
                </a:solidFill>
              </a:rPr>
              <a:t> </a:t>
            </a:r>
            <a:r>
              <a:rPr lang="it-IT" sz="2200" dirty="0" err="1">
                <a:solidFill>
                  <a:srgbClr val="414141"/>
                </a:solidFill>
              </a:rPr>
              <a:t>environmental</a:t>
            </a:r>
            <a:r>
              <a:rPr lang="it-IT" sz="2200" dirty="0">
                <a:solidFill>
                  <a:srgbClr val="414141"/>
                </a:solidFill>
              </a:rPr>
              <a:t> footprint </a:t>
            </a:r>
            <a:r>
              <a:rPr lang="it-IT" sz="2200" dirty="0" err="1">
                <a:solidFill>
                  <a:srgbClr val="414141"/>
                </a:solidFill>
              </a:rPr>
              <a:t>while</a:t>
            </a:r>
            <a:r>
              <a:rPr lang="it-IT" sz="2200" dirty="0">
                <a:solidFill>
                  <a:srgbClr val="414141"/>
                </a:solidFill>
              </a:rPr>
              <a:t> </a:t>
            </a:r>
            <a:r>
              <a:rPr lang="it-IT" sz="2200" dirty="0" err="1">
                <a:solidFill>
                  <a:srgbClr val="414141"/>
                </a:solidFill>
              </a:rPr>
              <a:t>supporting</a:t>
            </a:r>
            <a:r>
              <a:rPr lang="it-IT" sz="2200" dirty="0">
                <a:solidFill>
                  <a:srgbClr val="414141"/>
                </a:solidFill>
              </a:rPr>
              <a:t> </a:t>
            </a:r>
            <a:r>
              <a:rPr lang="it-IT" sz="2200" dirty="0" err="1">
                <a:solidFill>
                  <a:srgbClr val="414141"/>
                </a:solidFill>
              </a:rPr>
              <a:t>regional</a:t>
            </a:r>
            <a:r>
              <a:rPr lang="it-IT" sz="2200" dirty="0">
                <a:solidFill>
                  <a:srgbClr val="414141"/>
                </a:solidFill>
              </a:rPr>
              <a:t> </a:t>
            </a:r>
            <a:r>
              <a:rPr lang="it-IT" sz="2200" dirty="0" err="1">
                <a:solidFill>
                  <a:srgbClr val="414141"/>
                </a:solidFill>
              </a:rPr>
              <a:t>crafts</a:t>
            </a:r>
            <a:r>
              <a:rPr lang="it-IT" sz="2200" dirty="0">
                <a:solidFill>
                  <a:srgbClr val="414141"/>
                </a:solidFill>
              </a:rPr>
              <a:t> and </a:t>
            </a:r>
            <a:r>
              <a:rPr lang="it-IT" sz="2200" dirty="0" err="1">
                <a:solidFill>
                  <a:srgbClr val="414141"/>
                </a:solidFill>
              </a:rPr>
              <a:t>industries</a:t>
            </a:r>
            <a:r>
              <a:rPr lang="it-IT" sz="2200" dirty="0">
                <a:solidFill>
                  <a:srgbClr val="414141"/>
                </a:solidFill>
              </a:rPr>
              <a:t>. </a:t>
            </a:r>
            <a:r>
              <a:rPr lang="it-IT" sz="2200" dirty="0" err="1">
                <a:solidFill>
                  <a:srgbClr val="414141"/>
                </a:solidFill>
              </a:rPr>
              <a:t>Choosing</a:t>
            </a:r>
            <a:r>
              <a:rPr lang="it-IT" sz="2200" dirty="0">
                <a:solidFill>
                  <a:srgbClr val="414141"/>
                </a:solidFill>
              </a:rPr>
              <a:t> the </a:t>
            </a:r>
            <a:r>
              <a:rPr lang="it-IT" sz="2200" dirty="0" err="1">
                <a:solidFill>
                  <a:srgbClr val="414141"/>
                </a:solidFill>
              </a:rPr>
              <a:t>right</a:t>
            </a:r>
            <a:r>
              <a:rPr lang="it-IT" sz="2200" dirty="0">
                <a:solidFill>
                  <a:srgbClr val="414141"/>
                </a:solidFill>
              </a:rPr>
              <a:t> layout </a:t>
            </a:r>
            <a:r>
              <a:rPr lang="it-IT" sz="2200" dirty="0" err="1">
                <a:solidFill>
                  <a:srgbClr val="414141"/>
                </a:solidFill>
              </a:rPr>
              <a:t>goes</a:t>
            </a:r>
            <a:r>
              <a:rPr lang="it-IT" sz="2200" dirty="0">
                <a:solidFill>
                  <a:srgbClr val="414141"/>
                </a:solidFill>
              </a:rPr>
              <a:t> </a:t>
            </a:r>
            <a:r>
              <a:rPr lang="it-IT" sz="2200" dirty="0" err="1">
                <a:solidFill>
                  <a:srgbClr val="414141"/>
                </a:solidFill>
              </a:rPr>
              <a:t>beyond</a:t>
            </a:r>
            <a:r>
              <a:rPr lang="it-IT" sz="2200" dirty="0">
                <a:solidFill>
                  <a:srgbClr val="414141"/>
                </a:solidFill>
              </a:rPr>
              <a:t> </a:t>
            </a:r>
            <a:r>
              <a:rPr lang="it-IT" sz="2200" dirty="0" err="1">
                <a:solidFill>
                  <a:srgbClr val="414141"/>
                </a:solidFill>
              </a:rPr>
              <a:t>aesthetics</a:t>
            </a:r>
            <a:r>
              <a:rPr lang="it-IT" sz="2200" dirty="0">
                <a:solidFill>
                  <a:srgbClr val="414141"/>
                </a:solidFill>
              </a:rPr>
              <a:t>: </a:t>
            </a:r>
            <a:r>
              <a:rPr lang="it-IT" sz="2200" dirty="0" err="1">
                <a:solidFill>
                  <a:srgbClr val="414141"/>
                </a:solidFill>
              </a:rPr>
              <a:t>it</a:t>
            </a:r>
            <a:r>
              <a:rPr lang="it-IT" sz="2200" dirty="0">
                <a:solidFill>
                  <a:srgbClr val="414141"/>
                </a:solidFill>
              </a:rPr>
              <a:t> </a:t>
            </a:r>
            <a:r>
              <a:rPr lang="it-IT" sz="2200" dirty="0" err="1">
                <a:solidFill>
                  <a:srgbClr val="414141"/>
                </a:solidFill>
              </a:rPr>
              <a:t>means</a:t>
            </a:r>
            <a:r>
              <a:rPr lang="it-IT" sz="2200" dirty="0">
                <a:solidFill>
                  <a:srgbClr val="414141"/>
                </a:solidFill>
              </a:rPr>
              <a:t> </a:t>
            </a:r>
            <a:r>
              <a:rPr lang="it-IT" sz="2200" dirty="0" err="1">
                <a:solidFill>
                  <a:srgbClr val="414141"/>
                </a:solidFill>
              </a:rPr>
              <a:t>creating</a:t>
            </a:r>
            <a:r>
              <a:rPr lang="it-IT" sz="2200" dirty="0">
                <a:solidFill>
                  <a:srgbClr val="414141"/>
                </a:solidFill>
              </a:rPr>
              <a:t> </a:t>
            </a:r>
            <a:r>
              <a:rPr lang="it-IT" sz="2200" dirty="0" err="1">
                <a:solidFill>
                  <a:srgbClr val="414141"/>
                </a:solidFill>
              </a:rPr>
              <a:t>spaces</a:t>
            </a:r>
            <a:r>
              <a:rPr lang="it-IT" sz="2200" dirty="0">
                <a:solidFill>
                  <a:srgbClr val="414141"/>
                </a:solidFill>
              </a:rPr>
              <a:t> </a:t>
            </a:r>
            <a:r>
              <a:rPr lang="it-IT" sz="2200" dirty="0" err="1">
                <a:solidFill>
                  <a:srgbClr val="414141"/>
                </a:solidFill>
              </a:rPr>
              <a:t>that</a:t>
            </a:r>
            <a:r>
              <a:rPr lang="it-IT" sz="2200" dirty="0">
                <a:solidFill>
                  <a:srgbClr val="414141"/>
                </a:solidFill>
              </a:rPr>
              <a:t> are </a:t>
            </a:r>
            <a:r>
              <a:rPr lang="it-IT" sz="2200" dirty="0" err="1">
                <a:solidFill>
                  <a:srgbClr val="414141"/>
                </a:solidFill>
              </a:rPr>
              <a:t>flexible</a:t>
            </a:r>
            <a:r>
              <a:rPr lang="it-IT" sz="2200" dirty="0">
                <a:solidFill>
                  <a:srgbClr val="414141"/>
                </a:solidFill>
              </a:rPr>
              <a:t>, </a:t>
            </a:r>
            <a:r>
              <a:rPr lang="it-IT" sz="2200" dirty="0" err="1">
                <a:solidFill>
                  <a:srgbClr val="414141"/>
                </a:solidFill>
              </a:rPr>
              <a:t>efficient</a:t>
            </a:r>
            <a:r>
              <a:rPr lang="it-IT" sz="2200" dirty="0">
                <a:solidFill>
                  <a:srgbClr val="414141"/>
                </a:solidFill>
              </a:rPr>
              <a:t>, and </a:t>
            </a:r>
            <a:r>
              <a:rPr lang="it-IT" sz="2200" dirty="0" err="1">
                <a:solidFill>
                  <a:srgbClr val="414141"/>
                </a:solidFill>
              </a:rPr>
              <a:t>adaptable</a:t>
            </a:r>
            <a:r>
              <a:rPr lang="it-IT" sz="2200" dirty="0">
                <a:solidFill>
                  <a:srgbClr val="414141"/>
                </a:solidFill>
              </a:rPr>
              <a:t> to </a:t>
            </a:r>
            <a:r>
              <a:rPr lang="it-IT" sz="2200" dirty="0" err="1">
                <a:solidFill>
                  <a:srgbClr val="414141"/>
                </a:solidFill>
              </a:rPr>
              <a:t>different</a:t>
            </a:r>
            <a:r>
              <a:rPr lang="it-IT" sz="2200" dirty="0">
                <a:solidFill>
                  <a:srgbClr val="414141"/>
                </a:solidFill>
              </a:rPr>
              <a:t> </a:t>
            </a:r>
            <a:r>
              <a:rPr lang="it-IT" sz="2200" dirty="0" err="1">
                <a:solidFill>
                  <a:srgbClr val="414141"/>
                </a:solidFill>
              </a:rPr>
              <a:t>uses</a:t>
            </a:r>
            <a:r>
              <a:rPr lang="it-IT" sz="2200" dirty="0">
                <a:solidFill>
                  <a:srgbClr val="414141"/>
                </a:solidFill>
              </a:rPr>
              <a:t> and seasons. </a:t>
            </a:r>
            <a:r>
              <a:rPr lang="it-IT" sz="2200" dirty="0" err="1">
                <a:solidFill>
                  <a:srgbClr val="414141"/>
                </a:solidFill>
              </a:rPr>
              <a:t>Bioclimatic</a:t>
            </a:r>
            <a:r>
              <a:rPr lang="it-IT" sz="2200" dirty="0">
                <a:solidFill>
                  <a:srgbClr val="414141"/>
                </a:solidFill>
              </a:rPr>
              <a:t> design, passive energy use, and multi-</a:t>
            </a:r>
            <a:r>
              <a:rPr lang="it-IT" sz="2200" dirty="0" err="1">
                <a:solidFill>
                  <a:srgbClr val="414141"/>
                </a:solidFill>
              </a:rPr>
              <a:t>functional</a:t>
            </a:r>
            <a:r>
              <a:rPr lang="it-IT" sz="2200" dirty="0">
                <a:solidFill>
                  <a:srgbClr val="414141"/>
                </a:solidFill>
              </a:rPr>
              <a:t> </a:t>
            </a:r>
            <a:r>
              <a:rPr lang="it-IT" sz="2200" dirty="0" err="1">
                <a:solidFill>
                  <a:srgbClr val="414141"/>
                </a:solidFill>
              </a:rPr>
              <a:t>spaces</a:t>
            </a:r>
            <a:r>
              <a:rPr lang="it-IT" sz="2200" dirty="0">
                <a:solidFill>
                  <a:srgbClr val="414141"/>
                </a:solidFill>
              </a:rPr>
              <a:t> can </a:t>
            </a:r>
            <a:r>
              <a:rPr lang="it-IT" sz="2200" dirty="0" err="1">
                <a:solidFill>
                  <a:srgbClr val="414141"/>
                </a:solidFill>
              </a:rPr>
              <a:t>enhance</a:t>
            </a:r>
            <a:r>
              <a:rPr lang="it-IT" sz="2200" dirty="0">
                <a:solidFill>
                  <a:srgbClr val="414141"/>
                </a:solidFill>
              </a:rPr>
              <a:t> </a:t>
            </a:r>
            <a:r>
              <a:rPr lang="it-IT" sz="2200" dirty="0" err="1">
                <a:solidFill>
                  <a:srgbClr val="414141"/>
                </a:solidFill>
              </a:rPr>
              <a:t>both</a:t>
            </a:r>
            <a:r>
              <a:rPr lang="it-IT" sz="2200" dirty="0">
                <a:solidFill>
                  <a:srgbClr val="414141"/>
                </a:solidFill>
              </a:rPr>
              <a:t> guest </a:t>
            </a:r>
            <a:r>
              <a:rPr lang="it-IT" sz="2200" dirty="0" err="1">
                <a:solidFill>
                  <a:srgbClr val="414141"/>
                </a:solidFill>
              </a:rPr>
              <a:t>experience</a:t>
            </a:r>
            <a:r>
              <a:rPr lang="it-IT" sz="2200" dirty="0">
                <a:solidFill>
                  <a:srgbClr val="414141"/>
                </a:solidFill>
              </a:rPr>
              <a:t> and </a:t>
            </a:r>
            <a:r>
              <a:rPr lang="it-IT" sz="2200" dirty="0" err="1">
                <a:solidFill>
                  <a:srgbClr val="414141"/>
                </a:solidFill>
              </a:rPr>
              <a:t>resource</a:t>
            </a:r>
            <a:r>
              <a:rPr lang="it-IT" sz="2200" dirty="0">
                <a:solidFill>
                  <a:srgbClr val="414141"/>
                </a:solidFill>
              </a:rPr>
              <a:t> </a:t>
            </a:r>
            <a:r>
              <a:rPr lang="it-IT" sz="2200" dirty="0" err="1">
                <a:solidFill>
                  <a:srgbClr val="414141"/>
                </a:solidFill>
              </a:rPr>
              <a:t>efficiency</a:t>
            </a:r>
            <a:r>
              <a:rPr lang="it-IT" sz="2200" dirty="0">
                <a:solidFill>
                  <a:srgbClr val="414141"/>
                </a:solidFill>
              </a:rPr>
              <a:t>.</a:t>
            </a:r>
          </a:p>
          <a:p>
            <a:pPr>
              <a:lnSpc>
                <a:spcPts val="2380"/>
              </a:lnSpc>
            </a:pPr>
            <a:endParaRPr lang="it-IT" sz="2200" dirty="0">
              <a:solidFill>
                <a:srgbClr val="414141"/>
              </a:solidFill>
            </a:endParaRPr>
          </a:p>
          <a:p>
            <a:pPr>
              <a:lnSpc>
                <a:spcPts val="2380"/>
              </a:lnSpc>
            </a:pPr>
            <a:r>
              <a:rPr lang="it-IT" sz="2200" dirty="0">
                <a:solidFill>
                  <a:srgbClr val="414141"/>
                </a:solidFill>
              </a:rPr>
              <a:t>In </a:t>
            </a:r>
            <a:r>
              <a:rPr lang="it-IT" sz="2200" dirty="0" err="1">
                <a:solidFill>
                  <a:srgbClr val="414141"/>
                </a:solidFill>
              </a:rPr>
              <a:t>this</a:t>
            </a:r>
            <a:r>
              <a:rPr lang="it-IT" sz="2200" dirty="0">
                <a:solidFill>
                  <a:srgbClr val="414141"/>
                </a:solidFill>
              </a:rPr>
              <a:t> </a:t>
            </a:r>
            <a:r>
              <a:rPr lang="it-IT" sz="2200" dirty="0" err="1">
                <a:solidFill>
                  <a:srgbClr val="414141"/>
                </a:solidFill>
              </a:rPr>
              <a:t>section</a:t>
            </a:r>
            <a:r>
              <a:rPr lang="it-IT" sz="2200" dirty="0">
                <a:solidFill>
                  <a:srgbClr val="414141"/>
                </a:solidFill>
              </a:rPr>
              <a:t>, </a:t>
            </a:r>
            <a:r>
              <a:rPr lang="it-IT" sz="2200" dirty="0" err="1">
                <a:solidFill>
                  <a:srgbClr val="414141"/>
                </a:solidFill>
              </a:rPr>
              <a:t>you’ll</a:t>
            </a:r>
            <a:r>
              <a:rPr lang="it-IT" sz="2200" dirty="0">
                <a:solidFill>
                  <a:srgbClr val="414141"/>
                </a:solidFill>
              </a:rPr>
              <a:t> </a:t>
            </a:r>
            <a:r>
              <a:rPr lang="it-IT" sz="2200" dirty="0" err="1">
                <a:solidFill>
                  <a:srgbClr val="414141"/>
                </a:solidFill>
              </a:rPr>
              <a:t>learn</a:t>
            </a:r>
            <a:r>
              <a:rPr lang="it-IT" sz="2200" dirty="0">
                <a:solidFill>
                  <a:srgbClr val="414141"/>
                </a:solidFill>
              </a:rPr>
              <a:t> </a:t>
            </a:r>
            <a:r>
              <a:rPr lang="it-IT" sz="2200" dirty="0" err="1">
                <a:solidFill>
                  <a:srgbClr val="414141"/>
                </a:solidFill>
              </a:rPr>
              <a:t>how</a:t>
            </a:r>
            <a:r>
              <a:rPr lang="it-IT" sz="2200" dirty="0">
                <a:solidFill>
                  <a:srgbClr val="414141"/>
                </a:solidFill>
              </a:rPr>
              <a:t> to balance </a:t>
            </a:r>
            <a:r>
              <a:rPr lang="it-IT" sz="2200" dirty="0" err="1">
                <a:solidFill>
                  <a:srgbClr val="414141"/>
                </a:solidFill>
              </a:rPr>
              <a:t>ecological</a:t>
            </a:r>
            <a:r>
              <a:rPr lang="it-IT" sz="2200" dirty="0">
                <a:solidFill>
                  <a:srgbClr val="414141"/>
                </a:solidFill>
              </a:rPr>
              <a:t> </a:t>
            </a:r>
            <a:r>
              <a:rPr lang="it-IT" sz="2200" dirty="0" err="1">
                <a:solidFill>
                  <a:srgbClr val="414141"/>
                </a:solidFill>
              </a:rPr>
              <a:t>responsibility</a:t>
            </a:r>
            <a:r>
              <a:rPr lang="it-IT" sz="2200" dirty="0">
                <a:solidFill>
                  <a:srgbClr val="414141"/>
                </a:solidFill>
              </a:rPr>
              <a:t> with </a:t>
            </a:r>
            <a:r>
              <a:rPr lang="it-IT" sz="2200" dirty="0" err="1">
                <a:solidFill>
                  <a:srgbClr val="414141"/>
                </a:solidFill>
              </a:rPr>
              <a:t>hospitality</a:t>
            </a:r>
            <a:r>
              <a:rPr lang="it-IT" sz="2200" dirty="0">
                <a:solidFill>
                  <a:srgbClr val="414141"/>
                </a:solidFill>
              </a:rPr>
              <a:t> </a:t>
            </a:r>
            <a:r>
              <a:rPr lang="it-IT" sz="2200" dirty="0" err="1">
                <a:solidFill>
                  <a:srgbClr val="414141"/>
                </a:solidFill>
              </a:rPr>
              <a:t>excellence</a:t>
            </a:r>
            <a:r>
              <a:rPr lang="it-IT" sz="2200" dirty="0">
                <a:solidFill>
                  <a:srgbClr val="414141"/>
                </a:solidFill>
              </a:rPr>
              <a:t>, </a:t>
            </a:r>
            <a:r>
              <a:rPr lang="it-IT" sz="2200" dirty="0" err="1">
                <a:solidFill>
                  <a:srgbClr val="414141"/>
                </a:solidFill>
              </a:rPr>
              <a:t>ensuring</a:t>
            </a:r>
            <a:r>
              <a:rPr lang="it-IT" sz="2200" dirty="0">
                <a:solidFill>
                  <a:srgbClr val="414141"/>
                </a:solidFill>
              </a:rPr>
              <a:t> </a:t>
            </a:r>
            <a:r>
              <a:rPr lang="it-IT" sz="2200" dirty="0" err="1">
                <a:solidFill>
                  <a:srgbClr val="414141"/>
                </a:solidFill>
              </a:rPr>
              <a:t>that</a:t>
            </a:r>
            <a:r>
              <a:rPr lang="it-IT" sz="2200" dirty="0">
                <a:solidFill>
                  <a:srgbClr val="414141"/>
                </a:solidFill>
              </a:rPr>
              <a:t> </a:t>
            </a:r>
            <a:r>
              <a:rPr lang="it-IT" sz="2200" dirty="0" err="1">
                <a:solidFill>
                  <a:srgbClr val="414141"/>
                </a:solidFill>
              </a:rPr>
              <a:t>your</a:t>
            </a:r>
            <a:r>
              <a:rPr lang="it-IT" sz="2200" dirty="0">
                <a:solidFill>
                  <a:srgbClr val="414141"/>
                </a:solidFill>
              </a:rPr>
              <a:t> </a:t>
            </a:r>
            <a:r>
              <a:rPr lang="it-IT" sz="2200" dirty="0" err="1">
                <a:solidFill>
                  <a:srgbClr val="414141"/>
                </a:solidFill>
              </a:rPr>
              <a:t>accommodation</a:t>
            </a:r>
            <a:r>
              <a:rPr lang="it-IT" sz="2200" dirty="0">
                <a:solidFill>
                  <a:srgbClr val="414141"/>
                </a:solidFill>
              </a:rPr>
              <a:t> </a:t>
            </a:r>
            <a:r>
              <a:rPr lang="it-IT" sz="2200" dirty="0" err="1">
                <a:solidFill>
                  <a:srgbClr val="414141"/>
                </a:solidFill>
              </a:rPr>
              <a:t>respects</a:t>
            </a:r>
            <a:r>
              <a:rPr lang="it-IT" sz="2200" dirty="0">
                <a:solidFill>
                  <a:srgbClr val="414141"/>
                </a:solidFill>
              </a:rPr>
              <a:t> the </a:t>
            </a:r>
            <a:r>
              <a:rPr lang="it-IT" sz="2200" dirty="0" err="1">
                <a:solidFill>
                  <a:srgbClr val="414141"/>
                </a:solidFill>
              </a:rPr>
              <a:t>environment</a:t>
            </a:r>
            <a:r>
              <a:rPr lang="it-IT" sz="2200" dirty="0">
                <a:solidFill>
                  <a:srgbClr val="414141"/>
                </a:solidFill>
              </a:rPr>
              <a:t> </a:t>
            </a:r>
            <a:r>
              <a:rPr lang="it-IT" sz="2200" dirty="0" err="1">
                <a:solidFill>
                  <a:srgbClr val="414141"/>
                </a:solidFill>
              </a:rPr>
              <a:t>while</a:t>
            </a:r>
            <a:r>
              <a:rPr lang="it-IT" sz="2200" dirty="0">
                <a:solidFill>
                  <a:srgbClr val="414141"/>
                </a:solidFill>
              </a:rPr>
              <a:t> </a:t>
            </a:r>
            <a:r>
              <a:rPr lang="it-IT" sz="2200" dirty="0" err="1">
                <a:solidFill>
                  <a:srgbClr val="414141"/>
                </a:solidFill>
              </a:rPr>
              <a:t>providing</a:t>
            </a:r>
            <a:r>
              <a:rPr lang="it-IT" sz="2200" dirty="0">
                <a:solidFill>
                  <a:srgbClr val="414141"/>
                </a:solidFill>
              </a:rPr>
              <a:t> comfort and </a:t>
            </a:r>
            <a:r>
              <a:rPr lang="it-IT" sz="2200" dirty="0" err="1">
                <a:solidFill>
                  <a:srgbClr val="414141"/>
                </a:solidFill>
              </a:rPr>
              <a:t>authenticity</a:t>
            </a:r>
            <a:r>
              <a:rPr lang="it-IT" sz="2200" dirty="0">
                <a:solidFill>
                  <a:srgbClr val="414141"/>
                </a:solidFill>
              </a:rPr>
              <a:t>. </a:t>
            </a:r>
            <a:r>
              <a:rPr lang="it-IT" sz="2200" dirty="0" err="1">
                <a:solidFill>
                  <a:srgbClr val="414141"/>
                </a:solidFill>
              </a:rPr>
              <a:t>Whether</a:t>
            </a:r>
            <a:r>
              <a:rPr lang="it-IT" sz="2200" dirty="0">
                <a:solidFill>
                  <a:srgbClr val="414141"/>
                </a:solidFill>
              </a:rPr>
              <a:t> </a:t>
            </a:r>
            <a:r>
              <a:rPr lang="it-IT" sz="2200" dirty="0" err="1">
                <a:solidFill>
                  <a:srgbClr val="414141"/>
                </a:solidFill>
              </a:rPr>
              <a:t>you</a:t>
            </a:r>
            <a:r>
              <a:rPr lang="it-IT" sz="2200" dirty="0">
                <a:solidFill>
                  <a:srgbClr val="414141"/>
                </a:solidFill>
              </a:rPr>
              <a:t> are </a:t>
            </a:r>
            <a:r>
              <a:rPr lang="it-IT" sz="2200" dirty="0" err="1">
                <a:solidFill>
                  <a:srgbClr val="414141"/>
                </a:solidFill>
              </a:rPr>
              <a:t>adapting</a:t>
            </a:r>
            <a:r>
              <a:rPr lang="it-IT" sz="2200" dirty="0">
                <a:solidFill>
                  <a:srgbClr val="414141"/>
                </a:solidFill>
              </a:rPr>
              <a:t> a </a:t>
            </a:r>
            <a:r>
              <a:rPr lang="it-IT" sz="2200" dirty="0" err="1">
                <a:solidFill>
                  <a:srgbClr val="414141"/>
                </a:solidFill>
              </a:rPr>
              <a:t>historic</a:t>
            </a:r>
            <a:r>
              <a:rPr lang="it-IT" sz="2200" dirty="0">
                <a:solidFill>
                  <a:srgbClr val="414141"/>
                </a:solidFill>
              </a:rPr>
              <a:t> building, </a:t>
            </a:r>
            <a:r>
              <a:rPr lang="it-IT" sz="2200" dirty="0" err="1">
                <a:solidFill>
                  <a:srgbClr val="414141"/>
                </a:solidFill>
              </a:rPr>
              <a:t>designing</a:t>
            </a:r>
            <a:r>
              <a:rPr lang="it-IT" sz="2200" dirty="0">
                <a:solidFill>
                  <a:srgbClr val="414141"/>
                </a:solidFill>
              </a:rPr>
              <a:t> a small eco-lodge, or </a:t>
            </a:r>
            <a:r>
              <a:rPr lang="it-IT" sz="2200" dirty="0" err="1">
                <a:solidFill>
                  <a:srgbClr val="414141"/>
                </a:solidFill>
              </a:rPr>
              <a:t>constructing</a:t>
            </a:r>
            <a:r>
              <a:rPr lang="it-IT" sz="2200" dirty="0">
                <a:solidFill>
                  <a:srgbClr val="414141"/>
                </a:solidFill>
              </a:rPr>
              <a:t> modular </a:t>
            </a:r>
            <a:r>
              <a:rPr lang="it-IT" sz="2200" dirty="0" err="1">
                <a:solidFill>
                  <a:srgbClr val="414141"/>
                </a:solidFill>
              </a:rPr>
              <a:t>units</a:t>
            </a:r>
            <a:r>
              <a:rPr lang="it-IT" sz="2200" dirty="0">
                <a:solidFill>
                  <a:srgbClr val="414141"/>
                </a:solidFill>
              </a:rPr>
              <a:t>, </a:t>
            </a:r>
            <a:r>
              <a:rPr lang="it-IT" sz="2200" dirty="0" err="1">
                <a:solidFill>
                  <a:srgbClr val="414141"/>
                </a:solidFill>
              </a:rPr>
              <a:t>better</a:t>
            </a:r>
            <a:r>
              <a:rPr lang="it-IT" sz="2200" dirty="0">
                <a:solidFill>
                  <a:srgbClr val="414141"/>
                </a:solidFill>
              </a:rPr>
              <a:t> building </a:t>
            </a:r>
            <a:r>
              <a:rPr lang="it-IT" sz="2200" dirty="0" err="1">
                <a:solidFill>
                  <a:srgbClr val="414141"/>
                </a:solidFill>
              </a:rPr>
              <a:t>choices</a:t>
            </a:r>
            <a:r>
              <a:rPr lang="it-IT" sz="2200" dirty="0">
                <a:solidFill>
                  <a:srgbClr val="414141"/>
                </a:solidFill>
              </a:rPr>
              <a:t> lead to </a:t>
            </a:r>
            <a:r>
              <a:rPr lang="it-IT" sz="2200" dirty="0" err="1">
                <a:solidFill>
                  <a:srgbClr val="414141"/>
                </a:solidFill>
              </a:rPr>
              <a:t>accommodations</a:t>
            </a:r>
            <a:r>
              <a:rPr lang="it-IT" sz="2200" dirty="0">
                <a:solidFill>
                  <a:srgbClr val="414141"/>
                </a:solidFill>
              </a:rPr>
              <a:t> </a:t>
            </a:r>
            <a:r>
              <a:rPr lang="it-IT" sz="2200" dirty="0" err="1">
                <a:solidFill>
                  <a:srgbClr val="414141"/>
                </a:solidFill>
              </a:rPr>
              <a:t>that</a:t>
            </a:r>
            <a:r>
              <a:rPr lang="it-IT" sz="2200" dirty="0">
                <a:solidFill>
                  <a:srgbClr val="414141"/>
                </a:solidFill>
              </a:rPr>
              <a:t> are </a:t>
            </a:r>
            <a:r>
              <a:rPr lang="it-IT" sz="2200" dirty="0" err="1">
                <a:solidFill>
                  <a:srgbClr val="414141"/>
                </a:solidFill>
              </a:rPr>
              <a:t>memorable</a:t>
            </a:r>
            <a:r>
              <a:rPr lang="it-IT" sz="2200" dirty="0">
                <a:solidFill>
                  <a:srgbClr val="414141"/>
                </a:solidFill>
              </a:rPr>
              <a:t>, </a:t>
            </a:r>
            <a:r>
              <a:rPr lang="it-IT" sz="2200" dirty="0" err="1">
                <a:solidFill>
                  <a:srgbClr val="414141"/>
                </a:solidFill>
              </a:rPr>
              <a:t>meaningful</a:t>
            </a:r>
            <a:r>
              <a:rPr lang="it-IT" sz="2200" dirty="0">
                <a:solidFill>
                  <a:srgbClr val="414141"/>
                </a:solidFill>
              </a:rPr>
              <a:t>, and </a:t>
            </a:r>
            <a:r>
              <a:rPr lang="it-IT" sz="2200" dirty="0" err="1">
                <a:solidFill>
                  <a:srgbClr val="414141"/>
                </a:solidFill>
              </a:rPr>
              <a:t>sustainable</a:t>
            </a:r>
            <a:r>
              <a:rPr lang="it-IT" sz="2200" dirty="0">
                <a:solidFill>
                  <a:srgbClr val="414141"/>
                </a:solidFill>
              </a:rPr>
              <a:t>.</a:t>
            </a:r>
          </a:p>
          <a:p>
            <a:pPr>
              <a:lnSpc>
                <a:spcPts val="2380"/>
              </a:lnSpc>
            </a:pPr>
            <a:endParaRPr lang="it-IT" sz="2200" dirty="0">
              <a:solidFill>
                <a:srgbClr val="414141"/>
              </a:solidFill>
            </a:endParaRPr>
          </a:p>
        </p:txBody>
      </p:sp>
      <p:pic>
        <p:nvPicPr>
          <p:cNvPr id="2" name="Picture 1">
            <a:extLst>
              <a:ext uri="{FF2B5EF4-FFF2-40B4-BE49-F238E27FC236}">
                <a16:creationId xmlns:a16="http://schemas.microsoft.com/office/drawing/2014/main" id="{062A50C9-D0DA-9C06-FE96-32C240178780}"/>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15932715" y="-139300"/>
            <a:ext cx="3580276" cy="2659133"/>
          </a:xfrm>
          <a:prstGeom prst="rect">
            <a:avLst/>
          </a:prstGeom>
        </p:spPr>
      </p:pic>
      <p:sp>
        <p:nvSpPr>
          <p:cNvPr id="22" name="Slide Number Placeholder 5">
            <a:extLst>
              <a:ext uri="{FF2B5EF4-FFF2-40B4-BE49-F238E27FC236}">
                <a16:creationId xmlns:a16="http://schemas.microsoft.com/office/drawing/2014/main" id="{EBEAA840-4B17-EA03-398D-6E464985EBF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8</a:t>
            </a:fld>
            <a:endParaRPr lang="fr-CA" sz="1200" dirty="0"/>
          </a:p>
        </p:txBody>
      </p:sp>
      <p:sp>
        <p:nvSpPr>
          <p:cNvPr id="3" name="TextBox 2">
            <a:extLst>
              <a:ext uri="{FF2B5EF4-FFF2-40B4-BE49-F238E27FC236}">
                <a16:creationId xmlns:a16="http://schemas.microsoft.com/office/drawing/2014/main" id="{F430C69E-2F71-A00D-5B81-81AF42DD1906}"/>
              </a:ext>
            </a:extLst>
          </p:cNvPr>
          <p:cNvSpPr txBox="1"/>
          <p:nvPr/>
        </p:nvSpPr>
        <p:spPr>
          <a:xfrm>
            <a:off x="629645" y="5631691"/>
            <a:ext cx="7831449" cy="823302"/>
          </a:xfrm>
          <a:prstGeom prst="rect">
            <a:avLst/>
          </a:prstGeom>
          <a:noFill/>
        </p:spPr>
        <p:txBody>
          <a:bodyPr wrap="square" rtlCol="0">
            <a:spAutoFit/>
          </a:bodyPr>
          <a:lstStyle/>
          <a:p>
            <a:pPr>
              <a:lnSpc>
                <a:spcPts val="1860"/>
              </a:lnSpc>
            </a:pPr>
            <a:r>
              <a:rPr lang="en-IE" b="1" dirty="0">
                <a:solidFill>
                  <a:srgbClr val="414141"/>
                </a:solidFill>
              </a:rPr>
              <a:t>Source: 	</a:t>
            </a:r>
            <a:r>
              <a:rPr lang="en-IE" sz="1800" dirty="0">
                <a:solidFill>
                  <a:srgbClr val="414141"/>
                </a:solidFill>
                <a:ea typeface="+mn-lt"/>
                <a:cs typeface="+mn-lt"/>
              </a:rPr>
              <a:t>UNWTO (2021). Tourism and Rural Development. </a:t>
            </a:r>
          </a:p>
          <a:p>
            <a:pPr>
              <a:lnSpc>
                <a:spcPts val="1860"/>
              </a:lnSpc>
            </a:pPr>
            <a:r>
              <a:rPr lang="en-IE" dirty="0">
                <a:solidFill>
                  <a:srgbClr val="414141"/>
                </a:solidFill>
                <a:ea typeface="+mn-lt"/>
                <a:cs typeface="+mn-lt"/>
              </a:rPr>
              <a:t>	</a:t>
            </a:r>
            <a:r>
              <a:rPr lang="en-IE" sz="1800" dirty="0">
                <a:solidFill>
                  <a:srgbClr val="414141"/>
                </a:solidFill>
                <a:ea typeface="+mn-lt"/>
                <a:cs typeface="+mn-lt"/>
              </a:rPr>
              <a:t>World Tourism Organization.</a:t>
            </a:r>
            <a:endParaRPr lang="en-IE" sz="1800" dirty="0">
              <a:solidFill>
                <a:srgbClr val="459597"/>
              </a:solidFill>
            </a:endParaRPr>
          </a:p>
          <a:p>
            <a:pPr>
              <a:lnSpc>
                <a:spcPts val="1860"/>
              </a:lnSpc>
            </a:pPr>
            <a:r>
              <a:rPr lang="en-IE" sz="1800" dirty="0">
                <a:solidFill>
                  <a:srgbClr val="414141"/>
                </a:solidFill>
                <a:ea typeface="+mn-lt"/>
                <a:cs typeface="+mn-lt"/>
              </a:rPr>
              <a:t>	</a:t>
            </a:r>
            <a:r>
              <a:rPr lang="en-IE" sz="1800" dirty="0">
                <a:solidFill>
                  <a:srgbClr val="459597"/>
                </a:solidFill>
                <a:ea typeface="+mn-lt"/>
                <a:cs typeface="+mn-lt"/>
                <a:hlinkClick r:id="rId4">
                  <a:extLst>
                    <a:ext uri="{A12FA001-AC4F-418D-AE19-62706E023703}">
                      <ahyp:hlinkClr xmlns:ahyp="http://schemas.microsoft.com/office/drawing/2018/hyperlinkcolor" val="tx"/>
                    </a:ext>
                  </a:extLst>
                </a:hlinkClick>
              </a:rPr>
              <a:t>https://www.unwto.org/tourism-and-rural-development</a:t>
            </a:r>
            <a:r>
              <a:rPr lang="en-IE" sz="1800" dirty="0">
                <a:solidFill>
                  <a:srgbClr val="459597"/>
                </a:solidFill>
                <a:ea typeface="+mn-lt"/>
                <a:cs typeface="+mn-lt"/>
              </a:rPr>
              <a:t> </a:t>
            </a:r>
            <a:endParaRPr lang="en-IE" dirty="0">
              <a:solidFill>
                <a:srgbClr val="459597"/>
              </a:solidFill>
            </a:endParaRPr>
          </a:p>
        </p:txBody>
      </p:sp>
      <p:pic>
        <p:nvPicPr>
          <p:cNvPr id="16" name="Picture 15">
            <a:extLst>
              <a:ext uri="{FF2B5EF4-FFF2-40B4-BE49-F238E27FC236}">
                <a16:creationId xmlns:a16="http://schemas.microsoft.com/office/drawing/2014/main" id="{0BFCB701-C60E-04B8-5889-353C13DAD1F3}"/>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9676474" y="-949708"/>
            <a:ext cx="3580276" cy="2659133"/>
          </a:xfrm>
          <a:prstGeom prst="rect">
            <a:avLst/>
          </a:prstGeom>
        </p:spPr>
      </p:pic>
    </p:spTree>
    <p:extLst>
      <p:ext uri="{BB962C8B-B14F-4D97-AF65-F5344CB8AC3E}">
        <p14:creationId xmlns:p14="http://schemas.microsoft.com/office/powerpoint/2010/main" val="1910519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E8390-67F6-999C-6325-C324B350E2FE}"/>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6B14956A-4F2E-99B5-AB95-F513417A9178}"/>
              </a:ext>
            </a:extLst>
          </p:cNvPr>
          <p:cNvSpPr/>
          <p:nvPr/>
        </p:nvSpPr>
        <p:spPr>
          <a:xfrm flipH="1">
            <a:off x="5198103" y="640375"/>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1A69F967-7450-26A0-215C-3164BD397D83}"/>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Section 1: </a:t>
            </a:r>
            <a:r>
              <a:rPr lang="en-US" dirty="0"/>
              <a:t>4 Key Learning Areas</a:t>
            </a:r>
          </a:p>
        </p:txBody>
      </p:sp>
      <p:sp>
        <p:nvSpPr>
          <p:cNvPr id="13" name="Slide Number Placeholder 5">
            <a:extLst>
              <a:ext uri="{FF2B5EF4-FFF2-40B4-BE49-F238E27FC236}">
                <a16:creationId xmlns:a16="http://schemas.microsoft.com/office/drawing/2014/main" id="{D158082E-3407-C3E9-3D04-9B0BC6A02F1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9</a:t>
            </a:fld>
            <a:endParaRPr lang="fr-CA" sz="1200" dirty="0"/>
          </a:p>
        </p:txBody>
      </p:sp>
      <p:sp>
        <p:nvSpPr>
          <p:cNvPr id="8" name="Text Placeholder 1">
            <a:extLst>
              <a:ext uri="{FF2B5EF4-FFF2-40B4-BE49-F238E27FC236}">
                <a16:creationId xmlns:a16="http://schemas.microsoft.com/office/drawing/2014/main" id="{433F1DBA-D3E1-15F1-6EC0-3F287C47D176}"/>
              </a:ext>
            </a:extLst>
          </p:cNvPr>
          <p:cNvSpPr txBox="1">
            <a:spLocks/>
          </p:cNvSpPr>
          <p:nvPr/>
        </p:nvSpPr>
        <p:spPr>
          <a:xfrm>
            <a:off x="1779518" y="2227953"/>
            <a:ext cx="4634729" cy="220486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Choosing Sustainable and </a:t>
            </a:r>
          </a:p>
          <a:p>
            <a:pPr>
              <a:lnSpc>
                <a:spcPts val="2480"/>
              </a:lnSpc>
            </a:pPr>
            <a:r>
              <a:rPr lang="en-GB" sz="2600" b="1" dirty="0"/>
              <a:t>Local Materials: </a:t>
            </a:r>
          </a:p>
          <a:p>
            <a:pPr>
              <a:lnSpc>
                <a:spcPts val="2480"/>
              </a:lnSpc>
            </a:pPr>
            <a:endParaRPr lang="en-GB" sz="2400" b="1" dirty="0"/>
          </a:p>
          <a:p>
            <a:pPr>
              <a:lnSpc>
                <a:spcPts val="2380"/>
              </a:lnSpc>
            </a:pPr>
            <a:r>
              <a:rPr lang="en-IE" sz="2200" dirty="0"/>
              <a:t>Understand how to select building materials that are eco-friendly, locally sourced, or recycled. Learn why this matters for reducing carbon footprints, supporting local economies, and creating authentic guest experiences that reflect regional identity.</a:t>
            </a:r>
          </a:p>
          <a:p>
            <a:pPr>
              <a:lnSpc>
                <a:spcPts val="2380"/>
              </a:lnSpc>
            </a:pPr>
            <a:endParaRPr lang="en-IE" sz="2200" dirty="0"/>
          </a:p>
          <a:p>
            <a:pPr>
              <a:lnSpc>
                <a:spcPts val="2380"/>
              </a:lnSpc>
            </a:pPr>
            <a:endParaRPr lang="en-IE" sz="2200" dirty="0"/>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9" name="Text Placeholder 2">
            <a:extLst>
              <a:ext uri="{FF2B5EF4-FFF2-40B4-BE49-F238E27FC236}">
                <a16:creationId xmlns:a16="http://schemas.microsoft.com/office/drawing/2014/main" id="{4DAF0812-CA2F-C9EB-F9AA-D0BF75343BF4}"/>
              </a:ext>
            </a:extLst>
          </p:cNvPr>
          <p:cNvSpPr txBox="1">
            <a:spLocks/>
          </p:cNvSpPr>
          <p:nvPr/>
        </p:nvSpPr>
        <p:spPr>
          <a:xfrm>
            <a:off x="730329" y="171031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01</a:t>
            </a:r>
            <a:endParaRPr lang="en-GB" sz="6600" b="1" dirty="0">
              <a:solidFill>
                <a:schemeClr val="bg1"/>
              </a:solidFill>
            </a:endParaRPr>
          </a:p>
        </p:txBody>
      </p:sp>
      <p:sp>
        <p:nvSpPr>
          <p:cNvPr id="10" name="Freeform 9">
            <a:extLst>
              <a:ext uri="{FF2B5EF4-FFF2-40B4-BE49-F238E27FC236}">
                <a16:creationId xmlns:a16="http://schemas.microsoft.com/office/drawing/2014/main" id="{06E0A77C-BD1A-8B37-06F5-64E3CC52974E}"/>
              </a:ext>
            </a:extLst>
          </p:cNvPr>
          <p:cNvSpPr/>
          <p:nvPr/>
        </p:nvSpPr>
        <p:spPr>
          <a:xfrm>
            <a:off x="-3603" y="245252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3851DAEE-662E-D633-49E5-97A7B63F4368}"/>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748092" y="3300902"/>
            <a:ext cx="4246690" cy="3154091"/>
          </a:xfrm>
          <a:prstGeom prst="rect">
            <a:avLst/>
          </a:prstGeom>
        </p:spPr>
      </p:pic>
    </p:spTree>
    <p:extLst>
      <p:ext uri="{BB962C8B-B14F-4D97-AF65-F5344CB8AC3E}">
        <p14:creationId xmlns:p14="http://schemas.microsoft.com/office/powerpoint/2010/main" val="461981686"/>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5" ma:contentTypeDescription="Create a new document." ma:contentTypeScope="" ma:versionID="1004a1fcfdaedc499d1fdbf9e606bbc9">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c246fbac5ae566393edce5c1df43e7b4"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AC85329-4F53-4995-A204-691117D32702}">
  <ds:schemaRefs>
    <ds:schemaRef ds:uri="http://schemas.microsoft.com/sharepoint/v3/contenttype/forms"/>
  </ds:schemaRefs>
</ds:datastoreItem>
</file>

<file path=customXml/itemProps2.xml><?xml version="1.0" encoding="utf-8"?>
<ds:datastoreItem xmlns:ds="http://schemas.openxmlformats.org/officeDocument/2006/customXml" ds:itemID="{62714666-09BC-4A43-BA78-186F902D22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53bf8c-4569-44df-ad60-bb18397340c4"/>
    <ds:schemaRef ds:uri="835803b3-5fd4-490d-9118-e08d8d43fc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3076E18-2B84-4508-B120-3C096464AE89}">
  <ds:schemaRefs>
    <ds:schemaRef ds:uri="7b53bf8c-4569-44df-ad60-bb18397340c4"/>
    <ds:schemaRef ds:uri="835803b3-5fd4-490d-9118-e08d8d43fc1e"/>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2739</TotalTime>
  <Words>3940</Words>
  <Application>Microsoft Office PowerPoint</Application>
  <PresentationFormat>Widescreen</PresentationFormat>
  <Paragraphs>423</Paragraphs>
  <Slides>51</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Arial</vt:lpstr>
      <vt:lpstr>Calibri</vt:lpstr>
      <vt:lpstr>Montserrat</vt:lpstr>
      <vt:lpstr>Montserrat Light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 (MMS,Ireland)</cp:lastModifiedBy>
  <cp:revision>733</cp:revision>
  <dcterms:created xsi:type="dcterms:W3CDTF">2020-10-14T13:32:04Z</dcterms:created>
  <dcterms:modified xsi:type="dcterms:W3CDTF">2025-08-19T17:18:18Z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y fmtid="{D5CDD505-2E9C-101B-9397-08002B2CF9AE}" pid="3" name="MediaServiceImageTags">
    <vt:lpwstr/>
  </property>
</Properties>
</file>