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60"/>
  </p:notesMasterIdLst>
  <p:sldIdLst>
    <p:sldId id="6454" r:id="rId5"/>
    <p:sldId id="7695" r:id="rId6"/>
    <p:sldId id="4324" r:id="rId7"/>
    <p:sldId id="4325" r:id="rId8"/>
    <p:sldId id="7696" r:id="rId9"/>
    <p:sldId id="7754" r:id="rId10"/>
    <p:sldId id="6455" r:id="rId11"/>
    <p:sldId id="7710" r:id="rId12"/>
    <p:sldId id="7713" r:id="rId13"/>
    <p:sldId id="7714" r:id="rId14"/>
    <p:sldId id="7716" r:id="rId15"/>
    <p:sldId id="6443" r:id="rId16"/>
    <p:sldId id="7717" r:id="rId17"/>
    <p:sldId id="7718" r:id="rId18"/>
    <p:sldId id="7719" r:id="rId19"/>
    <p:sldId id="7711" r:id="rId20"/>
    <p:sldId id="7720" r:id="rId21"/>
    <p:sldId id="7721" r:id="rId22"/>
    <p:sldId id="7722" r:id="rId23"/>
    <p:sldId id="7723" r:id="rId24"/>
    <p:sldId id="7724" r:id="rId25"/>
    <p:sldId id="7725" r:id="rId26"/>
    <p:sldId id="7726" r:id="rId27"/>
    <p:sldId id="7728" r:id="rId28"/>
    <p:sldId id="6506" r:id="rId29"/>
    <p:sldId id="7727" r:id="rId30"/>
    <p:sldId id="7729" r:id="rId31"/>
    <p:sldId id="6508" r:id="rId32"/>
    <p:sldId id="7730" r:id="rId33"/>
    <p:sldId id="7731" r:id="rId34"/>
    <p:sldId id="7732" r:id="rId35"/>
    <p:sldId id="7733" r:id="rId36"/>
    <p:sldId id="7734" r:id="rId37"/>
    <p:sldId id="7735" r:id="rId38"/>
    <p:sldId id="6524" r:id="rId39"/>
    <p:sldId id="6525" r:id="rId40"/>
    <p:sldId id="7736" r:id="rId41"/>
    <p:sldId id="7742" r:id="rId42"/>
    <p:sldId id="6500" r:id="rId43"/>
    <p:sldId id="7743" r:id="rId44"/>
    <p:sldId id="6502" r:id="rId45"/>
    <p:sldId id="7745" r:id="rId46"/>
    <p:sldId id="7746" r:id="rId47"/>
    <p:sldId id="7737" r:id="rId48"/>
    <p:sldId id="7747" r:id="rId49"/>
    <p:sldId id="7738" r:id="rId50"/>
    <p:sldId id="7751" r:id="rId51"/>
    <p:sldId id="7748" r:id="rId52"/>
    <p:sldId id="7749" r:id="rId53"/>
    <p:sldId id="7750" r:id="rId54"/>
    <p:sldId id="6522" r:id="rId55"/>
    <p:sldId id="7741" r:id="rId56"/>
    <p:sldId id="7740" r:id="rId57"/>
    <p:sldId id="7739" r:id="rId58"/>
    <p:sldId id="7702"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AC5C0C-A832-9207-444C-F7B11B4E8A97}" name="Laura Magan (MMS,Ireland)" initials="LM" userId="S::Laura@momentumconsulting.ie::c3f3bbb9-9632-4ba0-9147-5662ad5f24a3" providerId="AD"/>
  <p188:author id="{5F7D6D1E-1627-C361-10E7-F5411C5295C7}" name="Kjartan Bollason - HOL" initials="KB" userId="S::kjartan@holar.is::1445eabb-cb7d-4a40-93f8-3a9d43ef6b96" providerId="AD"/>
  <p188:author id="{5B06AF7F-A50A-6EBB-BDEF-B338F78A1AA6}" name="Magnea Elínardóttir" initials="ME" userId="da796e0a37551b5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597"/>
    <a:srgbClr val="414141"/>
    <a:srgbClr val="EC7C69"/>
    <a:srgbClr val="64AFAF"/>
    <a:srgbClr val="FBA63B"/>
    <a:srgbClr val="82CCCA"/>
    <a:srgbClr val="F8F8F8"/>
    <a:srgbClr val="000000"/>
    <a:srgbClr val="E5BEAC"/>
    <a:srgbClr val="0C46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13" autoAdjust="0"/>
    <p:restoredTop sz="94243" autoAdjust="0"/>
  </p:normalViewPr>
  <p:slideViewPr>
    <p:cSldViewPr snapToGrid="0" snapToObjects="1">
      <p:cViewPr varScale="1">
        <p:scale>
          <a:sx n="107" d="100"/>
          <a:sy n="107" d="100"/>
        </p:scale>
        <p:origin x="378"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AEA049-F2C3-AE86-2B2C-89445D602D89}"/>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3">
            <a:extLst>
              <a:ext uri="{FF2B5EF4-FFF2-40B4-BE49-F238E27FC236}">
                <a16:creationId xmlns:a16="http://schemas.microsoft.com/office/drawing/2014/main" id="{AAE20084-90FF-A3CF-636C-9F817215FA9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6" name="Freeform 5">
            <a:extLst>
              <a:ext uri="{FF2B5EF4-FFF2-40B4-BE49-F238E27FC236}">
                <a16:creationId xmlns:a16="http://schemas.microsoft.com/office/drawing/2014/main" id="{06B7B252-07F0-9B7E-F15D-9D57D9FAA52E}"/>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ADF3A9D0-67CC-0D83-09BF-0D860F0B4E6F}"/>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6FE6719-9B71-10AD-8513-9363A37C9A9D}"/>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10" name="Slide Number Placeholder 5">
            <a:extLst>
              <a:ext uri="{FF2B5EF4-FFF2-40B4-BE49-F238E27FC236}">
                <a16:creationId xmlns:a16="http://schemas.microsoft.com/office/drawing/2014/main" id="{104CFFDF-C57A-EAF7-BEE2-0047D3540764}"/>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2D736AF3-91E9-7832-E3A0-A4717E9038C2}"/>
              </a:ext>
            </a:extLst>
          </p:cNvPr>
          <p:cNvSpPr/>
          <p:nvPr userDrawn="1"/>
        </p:nvSpPr>
        <p:spPr>
          <a:xfrm rot="16200000">
            <a:off x="586095" y="2388918"/>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chemeClr val="accent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33201179-718A-9347-BABA-D634D962C8D9}"/>
              </a:ext>
            </a:extLst>
          </p:cNvPr>
          <p:cNvSpPr>
            <a:spLocks noGrp="1"/>
          </p:cNvSpPr>
          <p:nvPr>
            <p:ph type="pic" sz="quarter" idx="34"/>
          </p:nvPr>
        </p:nvSpPr>
        <p:spPr>
          <a:xfrm>
            <a:off x="-4485" y="435943"/>
            <a:ext cx="5974236" cy="3624947"/>
          </a:xfrm>
          <a:custGeom>
            <a:avLst/>
            <a:gdLst>
              <a:gd name="connsiteX0" fmla="*/ 0 w 5974236"/>
              <a:gd name="connsiteY0" fmla="*/ 0 h 3624947"/>
              <a:gd name="connsiteX1" fmla="*/ 4056490 w 5974236"/>
              <a:gd name="connsiteY1" fmla="*/ 0 h 3624947"/>
              <a:gd name="connsiteX2" fmla="*/ 4056490 w 5974236"/>
              <a:gd name="connsiteY2" fmla="*/ 3790 h 3624947"/>
              <a:gd name="connsiteX3" fmla="*/ 4158820 w 5974236"/>
              <a:gd name="connsiteY3" fmla="*/ 0 h 3624947"/>
              <a:gd name="connsiteX4" fmla="*/ 5974236 w 5974236"/>
              <a:gd name="connsiteY4" fmla="*/ 1815837 h 3624947"/>
              <a:gd name="connsiteX5" fmla="*/ 4344096 w 5974236"/>
              <a:gd name="connsiteY5" fmla="*/ 3622318 h 3624947"/>
              <a:gd name="connsiteX6" fmla="*/ 4292044 w 5974236"/>
              <a:gd name="connsiteY6" fmla="*/ 3624947 h 3624947"/>
              <a:gd name="connsiteX7" fmla="*/ 4252347 w 5974236"/>
              <a:gd name="connsiteY7" fmla="*/ 3516237 h 3624947"/>
              <a:gd name="connsiteX8" fmla="*/ 3796233 w 5974236"/>
              <a:gd name="connsiteY8" fmla="*/ 2904377 h 3624947"/>
              <a:gd name="connsiteX9" fmla="*/ 3752900 w 5974236"/>
              <a:gd name="connsiteY9" fmla="*/ 2871988 h 3624947"/>
              <a:gd name="connsiteX10" fmla="*/ 3689452 w 5974236"/>
              <a:gd name="connsiteY10" fmla="*/ 2816372 h 3624947"/>
              <a:gd name="connsiteX11" fmla="*/ 2853773 w 5974236"/>
              <a:gd name="connsiteY11" fmla="*/ 2539409 h 3624947"/>
              <a:gd name="connsiteX12" fmla="*/ 2810022 w 5974236"/>
              <a:gd name="connsiteY12" fmla="*/ 2541030 h 3624947"/>
              <a:gd name="connsiteX13" fmla="*/ 2777814 w 5974236"/>
              <a:gd name="connsiteY13" fmla="*/ 2539409 h 3624947"/>
              <a:gd name="connsiteX14" fmla="*/ 2775098 w 5974236"/>
              <a:gd name="connsiteY14" fmla="*/ 2539509 h 3624947"/>
              <a:gd name="connsiteX15" fmla="*/ 2775098 w 5974236"/>
              <a:gd name="connsiteY15" fmla="*/ 2539409 h 3624947"/>
              <a:gd name="connsiteX16" fmla="*/ 2687623 w 5974236"/>
              <a:gd name="connsiteY16" fmla="*/ 2539409 h 3624947"/>
              <a:gd name="connsiteX17" fmla="*/ 2687623 w 5974236"/>
              <a:gd name="connsiteY17" fmla="*/ 2539409 h 3624947"/>
              <a:gd name="connsiteX18" fmla="*/ 4139 w 5974236"/>
              <a:gd name="connsiteY18" fmla="*/ 2539409 h 3624947"/>
              <a:gd name="connsiteX19" fmla="*/ 4139 w 5974236"/>
              <a:gd name="connsiteY19" fmla="*/ 269370 h 3624947"/>
              <a:gd name="connsiteX20" fmla="*/ 1449 w 5974236"/>
              <a:gd name="connsiteY20" fmla="*/ 269370 h 3624947"/>
              <a:gd name="connsiteX21" fmla="*/ 4139 w 5974236"/>
              <a:gd name="connsiteY21" fmla="*/ 142822 h 362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4236" h="3624947">
                <a:moveTo>
                  <a:pt x="0" y="0"/>
                </a:moveTo>
                <a:lnTo>
                  <a:pt x="4056490" y="0"/>
                </a:lnTo>
                <a:lnTo>
                  <a:pt x="4056490" y="3790"/>
                </a:lnTo>
                <a:cubicBezTo>
                  <a:pt x="4090599" y="0"/>
                  <a:pt x="4124711" y="0"/>
                  <a:pt x="4158820" y="0"/>
                </a:cubicBezTo>
                <a:cubicBezTo>
                  <a:pt x="5163175" y="0"/>
                  <a:pt x="5974236" y="811251"/>
                  <a:pt x="5974236" y="1815837"/>
                </a:cubicBezTo>
                <a:cubicBezTo>
                  <a:pt x="5974236" y="2757635"/>
                  <a:pt x="5258056" y="3529512"/>
                  <a:pt x="4344096" y="3622318"/>
                </a:cubicBezTo>
                <a:lnTo>
                  <a:pt x="4292044" y="3624947"/>
                </a:lnTo>
                <a:lnTo>
                  <a:pt x="4252347" y="3516237"/>
                </a:lnTo>
                <a:cubicBezTo>
                  <a:pt x="4151287" y="3276807"/>
                  <a:pt x="3993710" y="3067313"/>
                  <a:pt x="3796233" y="2904377"/>
                </a:cubicBezTo>
                <a:lnTo>
                  <a:pt x="3752900" y="2871988"/>
                </a:lnTo>
                <a:lnTo>
                  <a:pt x="3689452" y="2816372"/>
                </a:lnTo>
                <a:cubicBezTo>
                  <a:pt x="3456649" y="2642347"/>
                  <a:pt x="3167475" y="2539409"/>
                  <a:pt x="2853773" y="2539409"/>
                </a:cubicBezTo>
                <a:lnTo>
                  <a:pt x="2810022" y="2541030"/>
                </a:lnTo>
                <a:lnTo>
                  <a:pt x="2777814" y="2539409"/>
                </a:lnTo>
                <a:lnTo>
                  <a:pt x="2775098" y="2539509"/>
                </a:lnTo>
                <a:lnTo>
                  <a:pt x="2775098" y="2539409"/>
                </a:lnTo>
                <a:lnTo>
                  <a:pt x="2687623" y="2539409"/>
                </a:lnTo>
                <a:lnTo>
                  <a:pt x="2687623" y="2539409"/>
                </a:lnTo>
                <a:lnTo>
                  <a:pt x="4139" y="2539409"/>
                </a:lnTo>
                <a:lnTo>
                  <a:pt x="4139" y="269370"/>
                </a:lnTo>
                <a:lnTo>
                  <a:pt x="1449" y="269370"/>
                </a:lnTo>
                <a:cubicBezTo>
                  <a:pt x="4139" y="231875"/>
                  <a:pt x="4139" y="185003"/>
                  <a:pt x="4139" y="142822"/>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21" name="Straight Connector 20">
            <a:extLst>
              <a:ext uri="{FF2B5EF4-FFF2-40B4-BE49-F238E27FC236}">
                <a16:creationId xmlns:a16="http://schemas.microsoft.com/office/drawing/2014/main" id="{C8693929-75F4-397E-3B7A-E0283D7DC75A}"/>
              </a:ext>
            </a:extLst>
          </p:cNvPr>
          <p:cNvCxnSpPr>
            <a:cxnSpLocks/>
          </p:cNvCxnSpPr>
          <p:nvPr userDrawn="1"/>
        </p:nvCxnSpPr>
        <p:spPr>
          <a:xfrm>
            <a:off x="480327" y="406761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32">
            <a:extLst>
              <a:ext uri="{FF2B5EF4-FFF2-40B4-BE49-F238E27FC236}">
                <a16:creationId xmlns:a16="http://schemas.microsoft.com/office/drawing/2014/main" id="{78D8AA12-A822-0118-E4F4-7C910728EBA6}"/>
              </a:ext>
            </a:extLst>
          </p:cNvPr>
          <p:cNvSpPr>
            <a:spLocks noGrp="1"/>
          </p:cNvSpPr>
          <p:nvPr>
            <p:ph type="body" sz="quarter" idx="18" hasCustomPrompt="1"/>
          </p:nvPr>
        </p:nvSpPr>
        <p:spPr>
          <a:xfrm>
            <a:off x="599571" y="4229507"/>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3" name="Text Placeholder 32">
            <a:extLst>
              <a:ext uri="{FF2B5EF4-FFF2-40B4-BE49-F238E27FC236}">
                <a16:creationId xmlns:a16="http://schemas.microsoft.com/office/drawing/2014/main" id="{951EA992-BE18-4BC7-A107-9CC1B19C6346}"/>
              </a:ext>
            </a:extLst>
          </p:cNvPr>
          <p:cNvSpPr>
            <a:spLocks noGrp="1"/>
          </p:cNvSpPr>
          <p:nvPr>
            <p:ph type="body" sz="quarter" idx="19" hasCustomPrompt="1"/>
          </p:nvPr>
        </p:nvSpPr>
        <p:spPr>
          <a:xfrm>
            <a:off x="616370" y="3294588"/>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E7334361-B30A-7CBA-E0FF-89A07F327B31}"/>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DA8DBC9E-0CA3-6AD1-441A-24B09DEC668F}"/>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D6A0AB53-2147-747A-FC07-DBFE4A2089C0}"/>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9AA22347-D553-F1A9-C839-1272D9D8D9F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E55CA7E1-84BA-8B8E-2492-1F4D7EB6DD30}"/>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D49934A3-5910-3D3C-E7B5-606B23A4A216}"/>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342AF2F3-C424-84AE-9C2C-829ED26EC153}"/>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20">
            <a:extLst>
              <a:ext uri="{FF2B5EF4-FFF2-40B4-BE49-F238E27FC236}">
                <a16:creationId xmlns:a16="http://schemas.microsoft.com/office/drawing/2014/main" id="{AEA8173F-B3C9-B43F-956F-0B4EC20D246B}"/>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26801-C6D3-790A-38C5-6EA10A3B04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1814774"/>
            <a:ext cx="5840450" cy="4246432"/>
          </a:xfrm>
          <a:prstGeom prst="rect">
            <a:avLst/>
          </a:prstGeom>
          <a:noFill/>
        </p:spPr>
      </p:pic>
      <p:sp>
        <p:nvSpPr>
          <p:cNvPr id="3" name="Picture Placeholder 9">
            <a:extLst>
              <a:ext uri="{FF2B5EF4-FFF2-40B4-BE49-F238E27FC236}">
                <a16:creationId xmlns:a16="http://schemas.microsoft.com/office/drawing/2014/main" id="{62F750F7-299E-0243-E6B3-BC00D2AF7FCE}"/>
              </a:ext>
            </a:extLst>
          </p:cNvPr>
          <p:cNvSpPr>
            <a:spLocks noGrp="1"/>
          </p:cNvSpPr>
          <p:nvPr>
            <p:ph type="pic" sz="quarter" idx="13"/>
          </p:nvPr>
        </p:nvSpPr>
        <p:spPr>
          <a:xfrm>
            <a:off x="6918969" y="2241875"/>
            <a:ext cx="4163854" cy="2663006"/>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F1EE947C-7582-8905-6CED-15ED488939B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1" name="Text Placeholder 17">
            <a:extLst>
              <a:ext uri="{FF2B5EF4-FFF2-40B4-BE49-F238E27FC236}">
                <a16:creationId xmlns:a16="http://schemas.microsoft.com/office/drawing/2014/main" id="{4EC513BC-3093-A7F4-7A6F-2A7DC4F2DF1B}"/>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34F8AE9E-1FB0-3B5D-E55A-7A2997E71C4E}"/>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A279A351-E6CD-8053-CF1D-6104FF738664}"/>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EB892-AD65-7817-1D1C-6DE5B3C98CC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826785" y="1328701"/>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3" name="Picture Placeholder 9">
            <a:extLst>
              <a:ext uri="{FF2B5EF4-FFF2-40B4-BE49-F238E27FC236}">
                <a16:creationId xmlns:a16="http://schemas.microsoft.com/office/drawing/2014/main" id="{325907E3-0771-93CE-7024-2D735F5FD98F}"/>
              </a:ext>
            </a:extLst>
          </p:cNvPr>
          <p:cNvSpPr>
            <a:spLocks noGrp="1"/>
          </p:cNvSpPr>
          <p:nvPr>
            <p:ph type="pic" sz="quarter" idx="13"/>
          </p:nvPr>
        </p:nvSpPr>
        <p:spPr>
          <a:xfrm>
            <a:off x="7319353" y="2884489"/>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15E70579-4373-149A-B7FE-A8B4A41E9D9F}"/>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3" name="Text Placeholder 17">
            <a:extLst>
              <a:ext uri="{FF2B5EF4-FFF2-40B4-BE49-F238E27FC236}">
                <a16:creationId xmlns:a16="http://schemas.microsoft.com/office/drawing/2014/main" id="{634542D4-66C5-78BE-AE1C-5CEB7E19FECA}"/>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537C8848-429B-9221-B4E9-E95699B11742}"/>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F2058A62-28C4-F28D-A588-DF165099890A}"/>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rcRect l="19786" r="4"/>
          <a:stretch/>
        </p:blipFill>
        <p:spPr>
          <a:xfrm rot="16200000">
            <a:off x="8059961" y="2840261"/>
            <a:ext cx="2900362" cy="5135116"/>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5684249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7CDCDE3-B151-B741-C84E-D4069A11727C}"/>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E4988935-4A02-DEFB-801E-09C555D70059}"/>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C070C0A9-934F-88E1-F25A-A18AA53D2C90}"/>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EDD97850-B4F5-9EAE-3AED-51708AD8D07B}"/>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12424FFA-9E21-572E-2FD5-C1DAE5E7C2FC}"/>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a:t>Epic Stays</a:t>
            </a:r>
          </a:p>
        </p:txBody>
      </p:sp>
      <p:sp>
        <p:nvSpPr>
          <p:cNvPr id="8" name="Text Placeholder 23">
            <a:extLst>
              <a:ext uri="{FF2B5EF4-FFF2-40B4-BE49-F238E27FC236}">
                <a16:creationId xmlns:a16="http://schemas.microsoft.com/office/drawing/2014/main" id="{CD2C19A0-F8A5-BF9F-03D7-E4D0F1CAD7E1}"/>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80D9E49F-6D8B-10FD-61E7-B5B446A4AF34}"/>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8DAD2518-8D60-8753-F1D1-3B080943D4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15FB26DE-9654-117B-4881-A1B5260BCE3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5DB0B6DB-B282-9E92-762E-6A713928E735}"/>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EBD0B23E-DBBA-E316-CD39-BC5EDF3C0E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A21ADBC9-42BE-B5A2-E33B-B59EB23F8861}"/>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24F9C6A6-F3B6-3553-8A81-7B8A36F2F6A5}"/>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D9FE6449-C1BF-F362-6614-C2EDE57C117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26" name="Picture 25">
                <a:extLst>
                  <a:ext uri="{FF2B5EF4-FFF2-40B4-BE49-F238E27FC236}">
                    <a16:creationId xmlns:a16="http://schemas.microsoft.com/office/drawing/2014/main" id="{241C776C-34CD-14DE-17A3-A783DBA787E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rcRect l="19786" r="4"/>
          <a:stretch/>
        </p:blipFill>
        <p:spPr>
          <a:xfrm rot="16200000" flipH="1">
            <a:off x="8174261" y="-1117377"/>
            <a:ext cx="2900362" cy="5135116"/>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62890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20A056-66E6-CBC1-AB62-192019C949B5}"/>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7A7A13DA-34F4-1760-80C4-A7B06C286B85}"/>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065CAFBE-5DD0-36A6-E160-1AF340B0B367}"/>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5D099834-DA24-E7A2-9CBB-67D170D39546}"/>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13DDEF65-26F4-6C81-54E2-2C4D57BF4FE8}"/>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C597B005-A1DF-5770-267D-0C15842371D3}"/>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1205B07-9976-F40A-5116-755CB6E5312F}"/>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6A79651F-4813-D2D8-8541-98E427AFA7A4}"/>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857238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32226F-C6AD-B103-48A0-541D13736CB3}"/>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0A0D45D7-2D64-342F-D567-F919A604A228}"/>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53E465AD-4F8C-75D9-2E8A-A8AB29850135}"/>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F19C6BD-E8CD-2EBE-9E5D-604B72261073}"/>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925E64EA-336E-E7DA-A5EB-0651128CBE52}"/>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9FA4D63A-C4DA-A21B-BD8A-9292B7BCC3FE}"/>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2A4A9DD-B837-D85E-0AEE-A14A92FCE331}"/>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847BA0F8-20C3-AF4B-4D5E-B12CD4019ACC}"/>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6186152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_Final Slide">
    <p:spTree>
      <p:nvGrpSpPr>
        <p:cNvPr id="1" name=""/>
        <p:cNvGrpSpPr/>
        <p:nvPr/>
      </p:nvGrpSpPr>
      <p:grpSpPr>
        <a:xfrm>
          <a:off x="0" y="0"/>
          <a:ext cx="0" cy="0"/>
          <a:chOff x="0" y="0"/>
          <a:chExt cx="0" cy="0"/>
        </a:xfrm>
      </p:grpSpPr>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2" name="Group 1">
            <a:extLst>
              <a:ext uri="{FF2B5EF4-FFF2-40B4-BE49-F238E27FC236}">
                <a16:creationId xmlns:a16="http://schemas.microsoft.com/office/drawing/2014/main" id="{19E94340-E7C9-FD10-CDF5-EA4F09829AFA}"/>
              </a:ext>
            </a:extLst>
          </p:cNvPr>
          <p:cNvGrpSpPr/>
          <p:nvPr userDrawn="1"/>
        </p:nvGrpSpPr>
        <p:grpSpPr>
          <a:xfrm>
            <a:off x="441852" y="5691396"/>
            <a:ext cx="6969049" cy="851642"/>
            <a:chOff x="441852" y="5691396"/>
            <a:chExt cx="6969049" cy="851642"/>
          </a:xfrm>
        </p:grpSpPr>
        <p:pic>
          <p:nvPicPr>
            <p:cNvPr id="3" name="Picture 2" descr="Co-funded by the European Union logo in png for web usage">
              <a:extLst>
                <a:ext uri="{FF2B5EF4-FFF2-40B4-BE49-F238E27FC236}">
                  <a16:creationId xmlns:a16="http://schemas.microsoft.com/office/drawing/2014/main" id="{EC6E87C7-9F69-A089-20FA-DA4D6CEB61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7" name="Rectangle 6">
              <a:extLst>
                <a:ext uri="{FF2B5EF4-FFF2-40B4-BE49-F238E27FC236}">
                  <a16:creationId xmlns:a16="http://schemas.microsoft.com/office/drawing/2014/main" id="{06B9BC08-246C-41F9-5F48-C6206AB88520}"/>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D83D116D-D5D7-6D13-4143-817E536792EC}"/>
                </a:ext>
              </a:extLst>
            </p:cNvPr>
            <p:cNvGrpSpPr/>
            <p:nvPr userDrawn="1"/>
          </p:nvGrpSpPr>
          <p:grpSpPr>
            <a:xfrm>
              <a:off x="441852" y="5691396"/>
              <a:ext cx="1307461" cy="742180"/>
              <a:chOff x="340586" y="8789227"/>
              <a:chExt cx="1307461" cy="742180"/>
            </a:xfrm>
          </p:grpSpPr>
          <p:sp>
            <p:nvSpPr>
              <p:cNvPr id="10" name="Rectangle 9">
                <a:extLst>
                  <a:ext uri="{FF2B5EF4-FFF2-40B4-BE49-F238E27FC236}">
                    <a16:creationId xmlns:a16="http://schemas.microsoft.com/office/drawing/2014/main" id="{5C89A9DE-C4F1-4886-C0C6-81109E61EE9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1" name="Picture 10">
                <a:extLst>
                  <a:ext uri="{FF2B5EF4-FFF2-40B4-BE49-F238E27FC236}">
                    <a16:creationId xmlns:a16="http://schemas.microsoft.com/office/drawing/2014/main" id="{BFACA943-A66B-488B-27E9-35BBFCD5DF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2508356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B10B4E28-CF1B-0674-B95E-D234D46B43B4}"/>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 name="Freeform 2">
            <a:extLst>
              <a:ext uri="{FF2B5EF4-FFF2-40B4-BE49-F238E27FC236}">
                <a16:creationId xmlns:a16="http://schemas.microsoft.com/office/drawing/2014/main" id="{69E769A2-E86E-DA09-38D0-0CA8B6702F93}"/>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9E36446B-9BA4-29CC-FA24-A904452D9878}"/>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6B8849F2-E72D-3A08-466D-B8D8EEC3C06E}"/>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 name="Text Placeholder 32">
            <a:extLst>
              <a:ext uri="{FF2B5EF4-FFF2-40B4-BE49-F238E27FC236}">
                <a16:creationId xmlns:a16="http://schemas.microsoft.com/office/drawing/2014/main" id="{082D8690-8A68-6B99-CD90-96D96AFAF20E}"/>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2" name="Text Placeholder 32">
            <a:extLst>
              <a:ext uri="{FF2B5EF4-FFF2-40B4-BE49-F238E27FC236}">
                <a16:creationId xmlns:a16="http://schemas.microsoft.com/office/drawing/2014/main" id="{BF939FF3-9D52-8E53-7E05-D40389E47A53}"/>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 name="Text Placeholder 23">
            <a:extLst>
              <a:ext uri="{FF2B5EF4-FFF2-40B4-BE49-F238E27FC236}">
                <a16:creationId xmlns:a16="http://schemas.microsoft.com/office/drawing/2014/main" id="{4184A456-64F8-D2D8-B126-C644C5E31EE9}"/>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4" name="Straight Connector 13">
            <a:extLst>
              <a:ext uri="{FF2B5EF4-FFF2-40B4-BE49-F238E27FC236}">
                <a16:creationId xmlns:a16="http://schemas.microsoft.com/office/drawing/2014/main" id="{24925CEC-3FE2-A876-C106-0DE78170A372}"/>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D63DAC3C-9BFB-A2EC-6690-B6D42E79EFA1}"/>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object 3">
            <a:extLst>
              <a:ext uri="{FF2B5EF4-FFF2-40B4-BE49-F238E27FC236}">
                <a16:creationId xmlns:a16="http://schemas.microsoft.com/office/drawing/2014/main" id="{EF77D6F5-9326-6804-189B-026CE1F65964}"/>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17" name="Picture Placeholder 63">
            <a:extLst>
              <a:ext uri="{FF2B5EF4-FFF2-40B4-BE49-F238E27FC236}">
                <a16:creationId xmlns:a16="http://schemas.microsoft.com/office/drawing/2014/main" id="{CFDEA271-AB11-6C36-C8CF-0E0869B6050D}"/>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18" name="Text Placeholder 32">
            <a:extLst>
              <a:ext uri="{FF2B5EF4-FFF2-40B4-BE49-F238E27FC236}">
                <a16:creationId xmlns:a16="http://schemas.microsoft.com/office/drawing/2014/main" id="{A98A2E4F-3DCF-572C-2974-95F6E784F3B6}"/>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0217106B-1D1C-88C6-C065-DEE2AAF52E63}"/>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20" name="Text Placeholder 32">
            <a:extLst>
              <a:ext uri="{FF2B5EF4-FFF2-40B4-BE49-F238E27FC236}">
                <a16:creationId xmlns:a16="http://schemas.microsoft.com/office/drawing/2014/main" id="{8FA69785-36CA-3F41-A008-B976197CDFAE}"/>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1" name="Straight Connector 20">
            <a:extLst>
              <a:ext uri="{FF2B5EF4-FFF2-40B4-BE49-F238E27FC236}">
                <a16:creationId xmlns:a16="http://schemas.microsoft.com/office/drawing/2014/main" id="{E97F4C80-8415-C806-5559-0E10888A6795}"/>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bject 3">
            <a:extLst>
              <a:ext uri="{FF2B5EF4-FFF2-40B4-BE49-F238E27FC236}">
                <a16:creationId xmlns:a16="http://schemas.microsoft.com/office/drawing/2014/main" id="{1832B473-39AE-EC86-45FE-58E2F97CD216}"/>
              </a:ext>
            </a:extLst>
          </p:cNvPr>
          <p:cNvSpPr/>
          <p:nvPr userDrawn="1"/>
        </p:nvSpPr>
        <p:spPr>
          <a:xfrm rot="16200000">
            <a:off x="6631589" y="1290171"/>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24" name="Freeform 23">
            <a:extLst>
              <a:ext uri="{FF2B5EF4-FFF2-40B4-BE49-F238E27FC236}">
                <a16:creationId xmlns:a16="http://schemas.microsoft.com/office/drawing/2014/main" id="{0C9FCCF3-70DF-F6C8-3FD9-6DEDE7B166B4}"/>
              </a:ext>
            </a:extLst>
          </p:cNvPr>
          <p:cNvSpPr/>
          <p:nvPr userDrawn="1"/>
        </p:nvSpPr>
        <p:spPr>
          <a:xfrm>
            <a:off x="5791928" y="2524951"/>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Picture Placeholder 26">
            <a:extLst>
              <a:ext uri="{FF2B5EF4-FFF2-40B4-BE49-F238E27FC236}">
                <a16:creationId xmlns:a16="http://schemas.microsoft.com/office/drawing/2014/main" id="{5316B1A6-F7CD-48F7-E907-86990D7A406F}"/>
              </a:ext>
            </a:extLst>
          </p:cNvPr>
          <p:cNvSpPr>
            <a:spLocks noGrp="1"/>
          </p:cNvSpPr>
          <p:nvPr>
            <p:ph type="pic" sz="quarter" idx="89"/>
          </p:nvPr>
        </p:nvSpPr>
        <p:spPr>
          <a:xfrm>
            <a:off x="5791928" y="3781"/>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6" name="Text Placeholder 32">
            <a:extLst>
              <a:ext uri="{FF2B5EF4-FFF2-40B4-BE49-F238E27FC236}">
                <a16:creationId xmlns:a16="http://schemas.microsoft.com/office/drawing/2014/main" id="{675447FD-9796-9B1D-5810-C4A948DE56E3}"/>
              </a:ext>
            </a:extLst>
          </p:cNvPr>
          <p:cNvSpPr>
            <a:spLocks noGrp="1"/>
          </p:cNvSpPr>
          <p:nvPr>
            <p:ph type="body" sz="quarter" idx="90" hasCustomPrompt="1"/>
          </p:nvPr>
        </p:nvSpPr>
        <p:spPr>
          <a:xfrm>
            <a:off x="5891046" y="438725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3" name="Text Placeholder 32">
            <a:extLst>
              <a:ext uri="{FF2B5EF4-FFF2-40B4-BE49-F238E27FC236}">
                <a16:creationId xmlns:a16="http://schemas.microsoft.com/office/drawing/2014/main" id="{AF4A39E4-8FA0-5437-9817-0FB6D96B56DF}"/>
              </a:ext>
            </a:extLst>
          </p:cNvPr>
          <p:cNvSpPr>
            <a:spLocks noGrp="1"/>
          </p:cNvSpPr>
          <p:nvPr>
            <p:ph type="body" sz="quarter" idx="91" hasCustomPrompt="1"/>
          </p:nvPr>
        </p:nvSpPr>
        <p:spPr>
          <a:xfrm>
            <a:off x="5833421" y="350917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35" name="Text Placeholder 32">
            <a:extLst>
              <a:ext uri="{FF2B5EF4-FFF2-40B4-BE49-F238E27FC236}">
                <a16:creationId xmlns:a16="http://schemas.microsoft.com/office/drawing/2014/main" id="{9B635840-FE9B-33D2-0BC6-05AE87441222}"/>
              </a:ext>
            </a:extLst>
          </p:cNvPr>
          <p:cNvSpPr>
            <a:spLocks noGrp="1"/>
          </p:cNvSpPr>
          <p:nvPr>
            <p:ph type="body" sz="quarter" idx="92" hasCustomPrompt="1"/>
          </p:nvPr>
        </p:nvSpPr>
        <p:spPr>
          <a:xfrm>
            <a:off x="6868636" y="392110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7" name="Text Placeholder 23">
            <a:extLst>
              <a:ext uri="{FF2B5EF4-FFF2-40B4-BE49-F238E27FC236}">
                <a16:creationId xmlns:a16="http://schemas.microsoft.com/office/drawing/2014/main" id="{103F6672-8A57-7BB1-AEC3-24F66817BDE8}"/>
              </a:ext>
            </a:extLst>
          </p:cNvPr>
          <p:cNvSpPr>
            <a:spLocks noGrp="1"/>
          </p:cNvSpPr>
          <p:nvPr>
            <p:ph type="body" sz="quarter" idx="93" hasCustomPrompt="1"/>
          </p:nvPr>
        </p:nvSpPr>
        <p:spPr>
          <a:xfrm rot="16200000">
            <a:off x="6643688" y="130356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8" name="Straight Connector 37">
            <a:extLst>
              <a:ext uri="{FF2B5EF4-FFF2-40B4-BE49-F238E27FC236}">
                <a16:creationId xmlns:a16="http://schemas.microsoft.com/office/drawing/2014/main" id="{C5BBD68B-454B-2A94-8576-1B466489B4A2}"/>
              </a:ext>
            </a:extLst>
          </p:cNvPr>
          <p:cNvCxnSpPr>
            <a:cxnSpLocks/>
          </p:cNvCxnSpPr>
          <p:nvPr userDrawn="1"/>
        </p:nvCxnSpPr>
        <p:spPr>
          <a:xfrm flipV="1">
            <a:off x="5794931" y="414409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 Placeholder 23">
            <a:extLst>
              <a:ext uri="{FF2B5EF4-FFF2-40B4-BE49-F238E27FC236}">
                <a16:creationId xmlns:a16="http://schemas.microsoft.com/office/drawing/2014/main" id="{06E6A90B-382D-CAFD-0172-D2288C56284E}"/>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3" name="Text Placeholder 32">
            <a:extLst>
              <a:ext uri="{FF2B5EF4-FFF2-40B4-BE49-F238E27FC236}">
                <a16:creationId xmlns:a16="http://schemas.microsoft.com/office/drawing/2014/main" id="{6106FD75-0089-14A6-EB2A-EB03090459C1}"/>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A2AD8647-BC3A-5766-275E-4DB8F6B83592}"/>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Freeform 34">
            <a:extLst>
              <a:ext uri="{FF2B5EF4-FFF2-40B4-BE49-F238E27FC236}">
                <a16:creationId xmlns:a16="http://schemas.microsoft.com/office/drawing/2014/main" id="{19F5568C-E650-342B-B2AE-77FBCA38B6CB}"/>
              </a:ext>
            </a:extLst>
          </p:cNvPr>
          <p:cNvSpPr/>
          <p:nvPr userDrawn="1"/>
        </p:nvSpPr>
        <p:spPr>
          <a:xfrm rot="10800000">
            <a:off x="406091" y="331082"/>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object 3">
            <a:extLst>
              <a:ext uri="{FF2B5EF4-FFF2-40B4-BE49-F238E27FC236}">
                <a16:creationId xmlns:a16="http://schemas.microsoft.com/office/drawing/2014/main" id="{352FDE06-78E5-7EB0-1769-E9CB584D7D36}"/>
              </a:ext>
            </a:extLst>
          </p:cNvPr>
          <p:cNvSpPr/>
          <p:nvPr userDrawn="1"/>
        </p:nvSpPr>
        <p:spPr>
          <a:xfrm rot="5400000">
            <a:off x="1247884" y="5188185"/>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64AFAF"/>
          </a:solidFill>
        </p:spPr>
        <p:txBody>
          <a:bodyPr wrap="square" lIns="0" tIns="0" rIns="0" bIns="0" rtlCol="0"/>
          <a:lstStyle/>
          <a:p>
            <a:endParaRPr/>
          </a:p>
        </p:txBody>
      </p:sp>
      <p:sp>
        <p:nvSpPr>
          <p:cNvPr id="37" name="Picture Placeholder 63">
            <a:extLst>
              <a:ext uri="{FF2B5EF4-FFF2-40B4-BE49-F238E27FC236}">
                <a16:creationId xmlns:a16="http://schemas.microsoft.com/office/drawing/2014/main" id="{C89124D1-EF33-8F08-FB29-864958DCA1A9}"/>
              </a:ext>
            </a:extLst>
          </p:cNvPr>
          <p:cNvSpPr>
            <a:spLocks noGrp="1"/>
          </p:cNvSpPr>
          <p:nvPr>
            <p:ph type="pic" sz="quarter" idx="85"/>
          </p:nvPr>
        </p:nvSpPr>
        <p:spPr>
          <a:xfrm>
            <a:off x="403663" y="3524722"/>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38" name="Text Placeholder 32">
            <a:extLst>
              <a:ext uri="{FF2B5EF4-FFF2-40B4-BE49-F238E27FC236}">
                <a16:creationId xmlns:a16="http://schemas.microsoft.com/office/drawing/2014/main" id="{CC941A89-D185-4B02-E96C-775D2AA0BAF0}"/>
              </a:ext>
            </a:extLst>
          </p:cNvPr>
          <p:cNvSpPr>
            <a:spLocks noGrp="1"/>
          </p:cNvSpPr>
          <p:nvPr>
            <p:ph type="body" sz="quarter" idx="86" hasCustomPrompt="1"/>
          </p:nvPr>
        </p:nvSpPr>
        <p:spPr>
          <a:xfrm>
            <a:off x="510490" y="1819136"/>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CCB00E53-E88A-85E5-C1E4-00A268668C1F}"/>
              </a:ext>
            </a:extLst>
          </p:cNvPr>
          <p:cNvSpPr>
            <a:spLocks noGrp="1"/>
          </p:cNvSpPr>
          <p:nvPr>
            <p:ph type="body" sz="quarter" idx="87" hasCustomPrompt="1"/>
          </p:nvPr>
        </p:nvSpPr>
        <p:spPr>
          <a:xfrm>
            <a:off x="452865" y="941054"/>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831DA0A4-F362-E4BD-B6DA-1094330F8E5D}"/>
              </a:ext>
            </a:extLst>
          </p:cNvPr>
          <p:cNvSpPr>
            <a:spLocks noGrp="1"/>
          </p:cNvSpPr>
          <p:nvPr>
            <p:ph type="body" sz="quarter" idx="88" hasCustomPrompt="1"/>
          </p:nvPr>
        </p:nvSpPr>
        <p:spPr>
          <a:xfrm>
            <a:off x="1488080" y="1352978"/>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D3AAEFDA-9CEA-C950-82E9-1DD789B3969D}"/>
              </a:ext>
            </a:extLst>
          </p:cNvPr>
          <p:cNvCxnSpPr>
            <a:cxnSpLocks/>
          </p:cNvCxnSpPr>
          <p:nvPr userDrawn="1"/>
        </p:nvCxnSpPr>
        <p:spPr>
          <a:xfrm flipV="1">
            <a:off x="414375" y="1575975"/>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object 3">
            <a:extLst>
              <a:ext uri="{FF2B5EF4-FFF2-40B4-BE49-F238E27FC236}">
                <a16:creationId xmlns:a16="http://schemas.microsoft.com/office/drawing/2014/main" id="{B53B63C7-2E78-81CE-946A-09C4FFBB9E17}"/>
              </a:ext>
            </a:extLst>
          </p:cNvPr>
          <p:cNvSpPr/>
          <p:nvPr userDrawn="1"/>
        </p:nvSpPr>
        <p:spPr>
          <a:xfrm rot="16200000">
            <a:off x="4027874" y="1308109"/>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3" name="Freeform 42">
            <a:extLst>
              <a:ext uri="{FF2B5EF4-FFF2-40B4-BE49-F238E27FC236}">
                <a16:creationId xmlns:a16="http://schemas.microsoft.com/office/drawing/2014/main" id="{19762219-D2B5-5277-2EDC-ECA72F421D9F}"/>
              </a:ext>
            </a:extLst>
          </p:cNvPr>
          <p:cNvSpPr/>
          <p:nvPr userDrawn="1"/>
        </p:nvSpPr>
        <p:spPr>
          <a:xfrm>
            <a:off x="3188213" y="2542889"/>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Picture Placeholder 26">
            <a:extLst>
              <a:ext uri="{FF2B5EF4-FFF2-40B4-BE49-F238E27FC236}">
                <a16:creationId xmlns:a16="http://schemas.microsoft.com/office/drawing/2014/main" id="{2A3D6B27-4355-53A8-4103-A3B762C2BDD8}"/>
              </a:ext>
            </a:extLst>
          </p:cNvPr>
          <p:cNvSpPr>
            <a:spLocks noGrp="1"/>
          </p:cNvSpPr>
          <p:nvPr>
            <p:ph type="pic" sz="quarter" idx="89"/>
          </p:nvPr>
        </p:nvSpPr>
        <p:spPr>
          <a:xfrm>
            <a:off x="3188213" y="21719"/>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45" name="Text Placeholder 32">
            <a:extLst>
              <a:ext uri="{FF2B5EF4-FFF2-40B4-BE49-F238E27FC236}">
                <a16:creationId xmlns:a16="http://schemas.microsoft.com/office/drawing/2014/main" id="{9C00B320-5072-D04D-D0F4-1C427E970FE8}"/>
              </a:ext>
            </a:extLst>
          </p:cNvPr>
          <p:cNvSpPr>
            <a:spLocks noGrp="1"/>
          </p:cNvSpPr>
          <p:nvPr>
            <p:ph type="body" sz="quarter" idx="90" hasCustomPrompt="1"/>
          </p:nvPr>
        </p:nvSpPr>
        <p:spPr>
          <a:xfrm>
            <a:off x="3287331" y="4405196"/>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164BAC94-5C8C-D1C0-905F-C3CAA932B2D3}"/>
              </a:ext>
            </a:extLst>
          </p:cNvPr>
          <p:cNvSpPr>
            <a:spLocks noGrp="1"/>
          </p:cNvSpPr>
          <p:nvPr>
            <p:ph type="body" sz="quarter" idx="91" hasCustomPrompt="1"/>
          </p:nvPr>
        </p:nvSpPr>
        <p:spPr>
          <a:xfrm>
            <a:off x="3229706" y="3527114"/>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47" name="Text Placeholder 32">
            <a:extLst>
              <a:ext uri="{FF2B5EF4-FFF2-40B4-BE49-F238E27FC236}">
                <a16:creationId xmlns:a16="http://schemas.microsoft.com/office/drawing/2014/main" id="{F1D031E3-DA47-DC2F-FE1C-60D1E9717106}"/>
              </a:ext>
            </a:extLst>
          </p:cNvPr>
          <p:cNvSpPr>
            <a:spLocks noGrp="1"/>
          </p:cNvSpPr>
          <p:nvPr>
            <p:ph type="body" sz="quarter" idx="92" hasCustomPrompt="1"/>
          </p:nvPr>
        </p:nvSpPr>
        <p:spPr>
          <a:xfrm>
            <a:off x="4264921" y="3939038"/>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8" name="Text Placeholder 23">
            <a:extLst>
              <a:ext uri="{FF2B5EF4-FFF2-40B4-BE49-F238E27FC236}">
                <a16:creationId xmlns:a16="http://schemas.microsoft.com/office/drawing/2014/main" id="{AD37A38E-304D-3F98-0131-71AA337BB5E5}"/>
              </a:ext>
            </a:extLst>
          </p:cNvPr>
          <p:cNvSpPr>
            <a:spLocks noGrp="1"/>
          </p:cNvSpPr>
          <p:nvPr>
            <p:ph type="body" sz="quarter" idx="93" hasCustomPrompt="1"/>
          </p:nvPr>
        </p:nvSpPr>
        <p:spPr>
          <a:xfrm rot="16200000">
            <a:off x="4039973" y="1321504"/>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49" name="Straight Connector 48">
            <a:extLst>
              <a:ext uri="{FF2B5EF4-FFF2-40B4-BE49-F238E27FC236}">
                <a16:creationId xmlns:a16="http://schemas.microsoft.com/office/drawing/2014/main" id="{11725D33-F610-E046-E1CC-0492975FFBCF}"/>
              </a:ext>
            </a:extLst>
          </p:cNvPr>
          <p:cNvCxnSpPr>
            <a:cxnSpLocks/>
          </p:cNvCxnSpPr>
          <p:nvPr userDrawn="1"/>
        </p:nvCxnSpPr>
        <p:spPr>
          <a:xfrm flipV="1">
            <a:off x="3191216" y="4162035"/>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 Placeholder 23">
            <a:extLst>
              <a:ext uri="{FF2B5EF4-FFF2-40B4-BE49-F238E27FC236}">
                <a16:creationId xmlns:a16="http://schemas.microsoft.com/office/drawing/2014/main" id="{857534B1-8446-6DFA-7D53-6B3173318BBB}"/>
              </a:ext>
            </a:extLst>
          </p:cNvPr>
          <p:cNvSpPr>
            <a:spLocks noGrp="1"/>
          </p:cNvSpPr>
          <p:nvPr>
            <p:ph type="body" sz="quarter" idx="98" hasCustomPrompt="1"/>
          </p:nvPr>
        </p:nvSpPr>
        <p:spPr>
          <a:xfrm rot="16200000">
            <a:off x="1253892" y="5160847"/>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8" name="Text Placeholder 32">
            <a:extLst>
              <a:ext uri="{FF2B5EF4-FFF2-40B4-BE49-F238E27FC236}">
                <a16:creationId xmlns:a16="http://schemas.microsoft.com/office/drawing/2014/main" id="{84BB96A9-5133-52C1-4472-00ADBE4CD440}"/>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A851A495-BBFB-06FE-6C26-5272C1EF5120}"/>
              </a:ext>
            </a:extLst>
          </p:cNvPr>
          <p:cNvSpPr/>
          <p:nvPr userDrawn="1"/>
        </p:nvSpPr>
        <p:spPr>
          <a:xfrm>
            <a:off x="9747" y="0"/>
            <a:ext cx="6522544"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D7E72A54-CE05-1414-AA5C-661A23174E8F}"/>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D364F24C-F5B4-92E1-66B8-5F22CBF881D0}"/>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FFE78EDF-32BA-5910-7EC1-6B3F33F37483}"/>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F3172C5D-5724-B70E-2DF4-F63ABFEDFC31}"/>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B6348BBA-2B3B-3BF9-2E02-C9E065741479}"/>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BAFBEE61-4A15-CF28-AC2A-7D75B4DA7158}"/>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3F5D573D-EF97-FAE0-4C70-F4F9032BD073}"/>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98BA8FF1-457B-CAEC-5DA1-17FE5A6DE409}"/>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E09F2959-033F-6851-7099-F561AA13DD8C}"/>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747B917F-2CD7-77A3-8C7A-621887461941}"/>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E8FDF510-F6A4-42C5-B55F-4F368D4A322C}"/>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D516DAF3-DEDC-9685-3BF2-9F28ED7C0F51}"/>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0D729105-EC4E-0BB0-4F4A-735EB804A20B}"/>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BCF0CB35-9C95-DADF-3513-8FE3C45B97C1}"/>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A1A9E790-018B-A820-A2B7-8864D6A70E8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5BBCC69D-F00A-3380-BB00-6D6780B70BB6}"/>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0212B18-9D9E-AB9F-AE0B-DA8F15D96461}"/>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ED1C0B3-B8B9-BEB6-0293-16ED252ED996}"/>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7" name="Slide Number Placeholder 5">
            <a:extLst>
              <a:ext uri="{FF2B5EF4-FFF2-40B4-BE49-F238E27FC236}">
                <a16:creationId xmlns:a16="http://schemas.microsoft.com/office/drawing/2014/main" id="{785EADB6-B72C-5D21-B823-65C1D444BEBC}"/>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879" r:id="rId17"/>
    <p:sldLayoutId id="2147483913" r:id="rId18"/>
    <p:sldLayoutId id="2147483914" r:id="rId19"/>
    <p:sldLayoutId id="2147483906" r:id="rId20"/>
    <p:sldLayoutId id="2147483907" r:id="rId21"/>
    <p:sldLayoutId id="2147483878" r:id="rId22"/>
    <p:sldLayoutId id="2147483915" r:id="rId23"/>
    <p:sldLayoutId id="2147483891" r:id="rId24"/>
    <p:sldLayoutId id="2147483894" r:id="rId25"/>
    <p:sldLayoutId id="2147483893" r:id="rId26"/>
    <p:sldLayoutId id="2147483895" r:id="rId27"/>
    <p:sldLayoutId id="2147483896" r:id="rId28"/>
    <p:sldLayoutId id="2147483919" r:id="rId29"/>
    <p:sldLayoutId id="2147483920" r:id="rId30"/>
    <p:sldLayoutId id="2147483900" r:id="rId31"/>
    <p:sldLayoutId id="2147483901" r:id="rId32"/>
    <p:sldLayoutId id="2147483902" r:id="rId33"/>
    <p:sldLayoutId id="2147483903" r:id="rId34"/>
    <p:sldLayoutId id="2147483904" r:id="rId35"/>
    <p:sldLayoutId id="2147483853" r:id="rId36"/>
    <p:sldLayoutId id="2147483912" r:id="rId37"/>
    <p:sldLayoutId id="2147483910" r:id="rId38"/>
    <p:sldLayoutId id="2147483918"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hyperlink" Target="https://miro.com/research-and-design/collecting-customer-feedback-methods/"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30.xml"/><Relationship Id="rId1" Type="http://schemas.openxmlformats.org/officeDocument/2006/relationships/video" Target="https://www.youtube.com/embed/lq5Y5Ca0HYo?feature=oembed" TargetMode="External"/><Relationship Id="rId4" Type="http://schemas.openxmlformats.org/officeDocument/2006/relationships/hyperlink" Target="https://www.youtube.com/watch?v=lq5Y5Ca0HYo"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5.xml"/><Relationship Id="rId1" Type="http://schemas.openxmlformats.org/officeDocument/2006/relationships/video" Target="https://www.youtube.com/embed/5ZbD2fyyCl8?feature=oembed" TargetMode="External"/><Relationship Id="rId5" Type="http://schemas.openxmlformats.org/officeDocument/2006/relationships/hyperlink" Target="https://destinationinsights.withgoogle.com/" TargetMode="Externa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hyperlink" Target="https://youtu.be/F1_MnXrVdEE" TargetMode="External"/><Relationship Id="rId2" Type="http://schemas.openxmlformats.org/officeDocument/2006/relationships/slideLayout" Target="../slideLayouts/slideLayout26.xml"/><Relationship Id="rId1" Type="http://schemas.openxmlformats.org/officeDocument/2006/relationships/video" Target="https://www.youtube.com/embed/aWiwlqsnSX8?feature=oembed" TargetMode="External"/><Relationship Id="rId6" Type="http://schemas.openxmlformats.org/officeDocument/2006/relationships/hyperlink" Target="https://www.youtube.com/watch?v=aWiwlqsnSX" TargetMode="External"/><Relationship Id="rId5" Type="http://schemas.openxmlformats.org/officeDocument/2006/relationships/image" Target="../media/image25.jpe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hyperlink" Target="https://www.ferdamalastofa.is/en/grants/the-tourist-site-protection-fund" TargetMode="External"/><Relationship Id="rId2" Type="http://schemas.openxmlformats.org/officeDocument/2006/relationships/hyperlink" Target="https://island.is/en/loans-and-grands-by-the-icelandic-regional-development-institute" TargetMode="External"/><Relationship Id="rId1" Type="http://schemas.openxmlformats.org/officeDocument/2006/relationships/slideLayout" Target="../slideLayouts/slideLayout38.xml"/><Relationship Id="rId4" Type="http://schemas.openxmlformats.org/officeDocument/2006/relationships/hyperlink" Target="https://www.northatlantic-island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hyperlink" Target="https://www.slideshare.net/RyanGum/airbnb-pitch-deck" TargetMode="External"/><Relationship Id="rId2" Type="http://schemas.openxmlformats.org/officeDocument/2006/relationships/image" Target="../media/image27.png"/><Relationship Id="rId1" Type="http://schemas.openxmlformats.org/officeDocument/2006/relationships/slideLayout" Target="../slideLayouts/slideLayout23.xml"/><Relationship Id="rId5" Type="http://schemas.openxmlformats.org/officeDocument/2006/relationships/image" Target="../media/image28.png"/><Relationship Id="rId4" Type="http://schemas.openxmlformats.org/officeDocument/2006/relationships/hyperlink" Target="https://www.pitchdeckhunt.com/pitch-decks/airbnb"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8.xml"/><Relationship Id="rId1" Type="http://schemas.openxmlformats.org/officeDocument/2006/relationships/video" Target="https://www.youtube.com/embed/GFMeuSIhIYg?feature=oembed" TargetMode="External"/><Relationship Id="rId4" Type="http://schemas.openxmlformats.org/officeDocument/2006/relationships/hyperlink" Target="https://www.youtube.com/watch?v=GFMeuSIhIY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hyperlink" Target="https://hbr.org/1998/07/welcome-to-the-experience-economy" TargetMode="External"/><Relationship Id="rId1" Type="http://schemas.openxmlformats.org/officeDocument/2006/relationships/slideLayout" Target="../slideLayouts/slideLayout15.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ulleggid.is/masterclass/" TargetMode="Externa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https://gulleggid.is/masterclass/" TargetMode="External"/><Relationship Id="rId2" Type="http://schemas.openxmlformats.org/officeDocument/2006/relationships/hyperlink" Target="https://hbr.org/1998/07/welcome-to-the-experience-economy" TargetMode="External"/><Relationship Id="rId1" Type="http://schemas.openxmlformats.org/officeDocument/2006/relationships/slideLayout" Target="../slideLayouts/slideLayout38.xml"/><Relationship Id="rId5" Type="http://schemas.openxmlformats.org/officeDocument/2006/relationships/hyperlink" Target="https://www.typeform.com/" TargetMode="External"/><Relationship Id="rId4" Type="http://schemas.openxmlformats.org/officeDocument/2006/relationships/hyperlink" Target="https://www.canva.com/presentations/pitch-deck/" TargetMode="External"/></Relationships>
</file>

<file path=ppt/slides/_rels/slide54.xml.rels><?xml version="1.0" encoding="UTF-8" standalone="yes"?>
<Relationships xmlns="http://schemas.openxmlformats.org/package/2006/relationships"><Relationship Id="rId2" Type="http://schemas.openxmlformats.org/officeDocument/2006/relationships/hyperlink" Target="https://www.universitylabpartners.org/blog/the-10-slide-pitch-deck-template" TargetMode="Externa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Two people doing handstand on a beach&#10;&#10;AI-generated content may be incorrect.">
            <a:extLst>
              <a:ext uri="{FF2B5EF4-FFF2-40B4-BE49-F238E27FC236}">
                <a16:creationId xmlns:a16="http://schemas.microsoft.com/office/drawing/2014/main" id="{95BDB757-F4BD-400D-D9E0-637FCF1EF0D9}"/>
              </a:ext>
            </a:extLst>
          </p:cNvPr>
          <p:cNvPicPr>
            <a:picLocks noGrp="1" noChangeAspect="1"/>
          </p:cNvPicPr>
          <p:nvPr>
            <p:ph type="pic" sz="quarter" idx="19"/>
          </p:nvPr>
        </p:nvPicPr>
        <p:blipFill>
          <a:blip r:embed="rId2"/>
          <a:srcRect l="1873" r="1873"/>
          <a:stretch>
            <a:fillRect/>
          </a:stretch>
        </p:blipFill>
        <p:spPr/>
      </p:pic>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97549" y="2676911"/>
            <a:ext cx="5089964" cy="697353"/>
          </a:xfrm>
        </p:spPr>
        <p:txBody>
          <a:bodyPr lIns="91440" tIns="45720" rIns="91440" bIns="45720" anchor="t">
            <a:noAutofit/>
          </a:bodyPr>
          <a:lstStyle/>
          <a:p>
            <a:r>
              <a:rPr lang="en-GB" dirty="0"/>
              <a:t>Module 2 (Part 1)</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97549" y="3721505"/>
            <a:ext cx="5089964" cy="697353"/>
          </a:xfrm>
        </p:spPr>
        <p:txBody>
          <a:bodyPr lIns="91440" tIns="45720" rIns="91440" bIns="45720" anchor="t">
            <a:noAutofit/>
          </a:bodyPr>
          <a:lstStyle/>
          <a:p>
            <a:pPr defTabSz="777514">
              <a:lnSpc>
                <a:spcPts val="3340"/>
              </a:lnSpc>
              <a:spcBef>
                <a:spcPts val="0"/>
              </a:spcBef>
              <a:defRPr/>
            </a:pPr>
            <a:r>
              <a:rPr lang="en-GB" sz="3200" dirty="0">
                <a:ea typeface="Calibri"/>
                <a:cs typeface="Calibri"/>
              </a:rPr>
              <a:t>Market Research &amp; Business Planning (Your Alternative Accommodation Business) ​</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a:t>
            </a:r>
            <a:r>
              <a:rPr lang="en-GB" sz="3200" b="1" dirty="0" err="1"/>
              <a:t>epicstays</a:t>
            </a:r>
            <a:r>
              <a:rPr lang="en-GB" sz="3200" dirty="0" err="1"/>
              <a:t>.eu</a:t>
            </a:r>
            <a:endParaRPr lang="en-GB" sz="3200" dirty="0"/>
          </a:p>
        </p:txBody>
      </p:sp>
      <p:sp>
        <p:nvSpPr>
          <p:cNvPr id="11" name="Text Placeholder 10">
            <a:extLst>
              <a:ext uri="{FF2B5EF4-FFF2-40B4-BE49-F238E27FC236}">
                <a16:creationId xmlns:a16="http://schemas.microsoft.com/office/drawing/2014/main" id="{1C5AD9F2-07CA-46B6-D7BC-FBB9262431A9}"/>
              </a:ext>
            </a:extLst>
          </p:cNvPr>
          <p:cNvSpPr>
            <a:spLocks noGrp="1"/>
          </p:cNvSpPr>
          <p:nvPr>
            <p:ph type="body" sz="quarter" idx="65"/>
          </p:nvPr>
        </p:nvSpPr>
        <p:spPr>
          <a:xfrm>
            <a:off x="9238279" y="778060"/>
            <a:ext cx="2953721" cy="452458"/>
          </a:xfrm>
        </p:spPr>
        <p:txBody>
          <a:bodyPr/>
          <a:lstStyle/>
          <a:p>
            <a:pPr algn="ctr"/>
            <a:r>
              <a:rPr lang="en-GB" sz="1200" dirty="0"/>
              <a:t>Photo Credit: https://</a:t>
            </a:r>
            <a:r>
              <a:rPr lang="en-GB" sz="1200" dirty="0" err="1"/>
              <a:t>midgardbasecamp.is</a:t>
            </a:r>
            <a:r>
              <a:rPr lang="en-GB" sz="1200" dirty="0"/>
              <a:t>/ </a:t>
            </a:r>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6120830" y="2249394"/>
            <a:ext cx="3580276" cy="2659133"/>
          </a:xfrm>
          <a:prstGeom prst="rect">
            <a:avLst/>
          </a:prstGeom>
        </p:spPr>
      </p:pic>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8D60A-2A88-4EE9-6B2A-3184F2281DF0}"/>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6FE5A932-961B-CF7B-179C-BBCEA1966586}"/>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83F3B4C8-CD1A-BD5A-AF19-919A1D68EC60}"/>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Section 1: </a:t>
            </a:r>
            <a:r>
              <a:rPr lang="en-US" dirty="0"/>
              <a:t>3 Key Learning Areas</a:t>
            </a:r>
          </a:p>
        </p:txBody>
      </p:sp>
      <p:sp>
        <p:nvSpPr>
          <p:cNvPr id="13" name="Slide Number Placeholder 5">
            <a:extLst>
              <a:ext uri="{FF2B5EF4-FFF2-40B4-BE49-F238E27FC236}">
                <a16:creationId xmlns:a16="http://schemas.microsoft.com/office/drawing/2014/main" id="{B4421C45-5F35-22F5-C84A-6D44B24786EC}"/>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10</a:t>
            </a:fld>
            <a:endParaRPr lang="fr-CA" sz="1200" dirty="0"/>
          </a:p>
        </p:txBody>
      </p:sp>
      <p:pic>
        <p:nvPicPr>
          <p:cNvPr id="3" name="Picture 2">
            <a:extLst>
              <a:ext uri="{FF2B5EF4-FFF2-40B4-BE49-F238E27FC236}">
                <a16:creationId xmlns:a16="http://schemas.microsoft.com/office/drawing/2014/main" id="{7B1EA480-73F3-1D3F-4363-FDDC518290E3}"/>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096000" y="3429000"/>
            <a:ext cx="4246690" cy="3154091"/>
          </a:xfrm>
          <a:prstGeom prst="rect">
            <a:avLst/>
          </a:prstGeom>
        </p:spPr>
      </p:pic>
      <p:sp>
        <p:nvSpPr>
          <p:cNvPr id="7" name="Text Placeholder 1">
            <a:extLst>
              <a:ext uri="{FF2B5EF4-FFF2-40B4-BE49-F238E27FC236}">
                <a16:creationId xmlns:a16="http://schemas.microsoft.com/office/drawing/2014/main" id="{014E1A92-1B03-AC24-9C62-D1767EBCA194}"/>
              </a:ext>
            </a:extLst>
          </p:cNvPr>
          <p:cNvSpPr txBox="1">
            <a:spLocks/>
          </p:cNvSpPr>
          <p:nvPr/>
        </p:nvSpPr>
        <p:spPr>
          <a:xfrm>
            <a:off x="1783121" y="1993355"/>
            <a:ext cx="4585596"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Practical Methods for Gathering Reliable Insights</a:t>
            </a:r>
          </a:p>
          <a:p>
            <a:pPr>
              <a:lnSpc>
                <a:spcPts val="2480"/>
              </a:lnSpc>
            </a:pPr>
            <a:endParaRPr lang="en-GB" sz="2400" b="1" dirty="0"/>
          </a:p>
          <a:p>
            <a:pPr>
              <a:lnSpc>
                <a:spcPts val="2380"/>
              </a:lnSpc>
            </a:pPr>
            <a:r>
              <a:rPr lang="en-IE" sz="2200" dirty="0"/>
              <a:t>Understand how to gather insights into your local tourism market and learn from other tourism businesses.</a:t>
            </a: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12" name="Text Placeholder 2">
            <a:extLst>
              <a:ext uri="{FF2B5EF4-FFF2-40B4-BE49-F238E27FC236}">
                <a16:creationId xmlns:a16="http://schemas.microsoft.com/office/drawing/2014/main" id="{D330D0AF-3ED9-1960-BF38-81FB8A3EF7B5}"/>
              </a:ext>
            </a:extLst>
          </p:cNvPr>
          <p:cNvSpPr txBox="1">
            <a:spLocks/>
          </p:cNvSpPr>
          <p:nvPr/>
        </p:nvSpPr>
        <p:spPr>
          <a:xfrm>
            <a:off x="733932" y="1475721"/>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6" name="Freeform 15">
            <a:extLst>
              <a:ext uri="{FF2B5EF4-FFF2-40B4-BE49-F238E27FC236}">
                <a16:creationId xmlns:a16="http://schemas.microsoft.com/office/drawing/2014/main" id="{50518CB5-B5F1-EFDF-B99C-08E8194F5D77}"/>
              </a:ext>
            </a:extLst>
          </p:cNvPr>
          <p:cNvSpPr/>
          <p:nvPr/>
        </p:nvSpPr>
        <p:spPr>
          <a:xfrm>
            <a:off x="0" y="2217929"/>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783123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9C43-99B1-D4A0-2821-6327F3BD5FF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1B74E2-3AD1-0E81-62CB-4F333E8AA48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D785AF10-CF00-63D2-28E6-AC7A04352249}"/>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0105E98-29A5-C2B3-FDB8-7B9DBB9A1380}"/>
              </a:ext>
            </a:extLst>
          </p:cNvPr>
          <p:cNvSpPr>
            <a:spLocks noGrp="1"/>
          </p:cNvSpPr>
          <p:nvPr>
            <p:ph type="body" sz="quarter" idx="16"/>
          </p:nvPr>
        </p:nvSpPr>
        <p:spPr>
          <a:xfrm>
            <a:off x="4061012" y="732734"/>
            <a:ext cx="6238020" cy="803654"/>
          </a:xfrm>
          <a:prstGeom prst="rect">
            <a:avLst/>
          </a:prstGeom>
        </p:spPr>
        <p:txBody>
          <a:bodyPr/>
          <a:lstStyle/>
          <a:p>
            <a:pPr>
              <a:lnSpc>
                <a:spcPts val="2960"/>
              </a:lnSpc>
            </a:pPr>
            <a:r>
              <a:rPr lang="en-GB" sz="2800" dirty="0"/>
              <a:t>Understanding What Kind Of Guests Visit </a:t>
            </a:r>
          </a:p>
          <a:p>
            <a:pPr>
              <a:lnSpc>
                <a:spcPts val="2960"/>
              </a:lnSpc>
            </a:pPr>
            <a:r>
              <a:rPr lang="en-GB" sz="2800" dirty="0"/>
              <a:t>(or could visit)</a:t>
            </a:r>
          </a:p>
          <a:p>
            <a:pPr>
              <a:lnSpc>
                <a:spcPts val="2960"/>
              </a:lnSpc>
            </a:pPr>
            <a:endParaRPr lang="en-GB" sz="2800" dirty="0"/>
          </a:p>
        </p:txBody>
      </p:sp>
      <p:sp>
        <p:nvSpPr>
          <p:cNvPr id="4" name="Text Placeholder 3">
            <a:extLst>
              <a:ext uri="{FF2B5EF4-FFF2-40B4-BE49-F238E27FC236}">
                <a16:creationId xmlns:a16="http://schemas.microsoft.com/office/drawing/2014/main" id="{299AE6E4-444C-F617-4AF8-40AFB4F4F565}"/>
              </a:ext>
            </a:extLst>
          </p:cNvPr>
          <p:cNvSpPr>
            <a:spLocks noGrp="1"/>
          </p:cNvSpPr>
          <p:nvPr>
            <p:ph type="body" sz="quarter" idx="21"/>
          </p:nvPr>
        </p:nvSpPr>
        <p:spPr>
          <a:xfrm>
            <a:off x="4061011" y="1881924"/>
            <a:ext cx="7511395"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Your guests are the key ingredient in your business, without guests there is no business. Therefore it is vital to be able to understand what kind of guests visit you. What are the looking for? What are their likes and dislikes? This section equips you to understand the guests need and how your business can </a:t>
            </a:r>
            <a:r>
              <a:rPr lang="en-GB" b="0" i="0" dirty="0" err="1">
                <a:effectLst/>
                <a:latin typeface="Calibri"/>
                <a:ea typeface="Calibri"/>
                <a:cs typeface="Calibri"/>
              </a:rPr>
              <a:t>fulfill</a:t>
            </a:r>
            <a:r>
              <a:rPr lang="en-GB" b="0" i="0" dirty="0">
                <a:effectLst/>
                <a:latin typeface="Calibri"/>
                <a:ea typeface="Calibri"/>
                <a:cs typeface="Calibri"/>
              </a:rPr>
              <a:t> those. </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You’ll explore different methods that give you the insights and the knowledge needed to start document your guest´s profile. By doing that you will start to gain valuable insights into what kind of guests could visit you and thus strengthen your alternative accommodation business.</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1091CF9C-779E-2B58-5519-C2629B072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11</a:t>
            </a:fld>
            <a:endParaRPr lang="fr-CA" sz="1200" dirty="0"/>
          </a:p>
        </p:txBody>
      </p:sp>
    </p:spTree>
    <p:extLst>
      <p:ext uri="{BB962C8B-B14F-4D97-AF65-F5344CB8AC3E}">
        <p14:creationId xmlns:p14="http://schemas.microsoft.com/office/powerpoint/2010/main" val="2565865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A815C-7CAA-3C4A-B838-712A65BF7F33}"/>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6BE2A94-7D3D-1272-9C6B-8FC2730064E9}"/>
              </a:ext>
            </a:extLst>
          </p:cNvPr>
          <p:cNvCxnSpPr>
            <a:cxnSpLocks/>
          </p:cNvCxnSpPr>
          <p:nvPr/>
        </p:nvCxnSpPr>
        <p:spPr>
          <a:xfrm>
            <a:off x="0" y="2228844"/>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993BF797-8068-F2CD-2F16-4913F116FDDC}"/>
              </a:ext>
            </a:extLst>
          </p:cNvPr>
          <p:cNvSpPr txBox="1">
            <a:spLocks/>
          </p:cNvSpPr>
          <p:nvPr/>
        </p:nvSpPr>
        <p:spPr>
          <a:xfrm>
            <a:off x="613482" y="581892"/>
            <a:ext cx="4397789"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Understanding What Kind of Guests Visit (or could visit)</a:t>
            </a:r>
          </a:p>
          <a:p>
            <a:pPr>
              <a:lnSpc>
                <a:spcPts val="3720"/>
              </a:lnSpc>
            </a:pPr>
            <a:endParaRPr lang="en-US" dirty="0"/>
          </a:p>
        </p:txBody>
      </p:sp>
      <p:sp>
        <p:nvSpPr>
          <p:cNvPr id="10" name="Text Placeholder 3">
            <a:extLst>
              <a:ext uri="{FF2B5EF4-FFF2-40B4-BE49-F238E27FC236}">
                <a16:creationId xmlns:a16="http://schemas.microsoft.com/office/drawing/2014/main" id="{00824DF5-FF84-D49B-2CCF-7252D2726C75}"/>
              </a:ext>
            </a:extLst>
          </p:cNvPr>
          <p:cNvSpPr txBox="1">
            <a:spLocks/>
          </p:cNvSpPr>
          <p:nvPr/>
        </p:nvSpPr>
        <p:spPr>
          <a:xfrm>
            <a:off x="613482" y="3708830"/>
            <a:ext cx="4760120" cy="2482335"/>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dirty="0"/>
              <a:t>Who is our guest?</a:t>
            </a:r>
          </a:p>
          <a:p>
            <a:pPr marL="342900" indent="-342900">
              <a:lnSpc>
                <a:spcPts val="2340"/>
              </a:lnSpc>
              <a:buClr>
                <a:srgbClr val="64AFAF"/>
              </a:buClr>
              <a:buFont typeface="Arial" panose="020B0604020202020204" pitchFamily="34" charset="0"/>
              <a:buChar char="•"/>
            </a:pPr>
            <a:r>
              <a:rPr lang="en-GB" dirty="0"/>
              <a:t>Can you describe them? </a:t>
            </a:r>
          </a:p>
          <a:p>
            <a:pPr marL="342900" indent="-342900">
              <a:lnSpc>
                <a:spcPts val="2340"/>
              </a:lnSpc>
              <a:buClr>
                <a:srgbClr val="64AFAF"/>
              </a:buClr>
              <a:buFont typeface="Arial" panose="020B0604020202020204" pitchFamily="34" charset="0"/>
              <a:buChar char="•"/>
            </a:pPr>
            <a:r>
              <a:rPr lang="en-GB" dirty="0"/>
              <a:t>What kind of guest to I get? </a:t>
            </a:r>
          </a:p>
          <a:p>
            <a:pPr marL="342900" indent="-342900">
              <a:lnSpc>
                <a:spcPts val="2340"/>
              </a:lnSpc>
              <a:buClr>
                <a:srgbClr val="64AFAF"/>
              </a:buClr>
              <a:buFont typeface="Arial" panose="020B0604020202020204" pitchFamily="34" charset="0"/>
              <a:buChar char="•"/>
            </a:pPr>
            <a:r>
              <a:rPr lang="en-GB" dirty="0"/>
              <a:t>What kind do I prefer to get?</a:t>
            </a:r>
          </a:p>
          <a:p>
            <a:pPr marL="342900" indent="-342900">
              <a:lnSpc>
                <a:spcPts val="2340"/>
              </a:lnSpc>
              <a:buClr>
                <a:srgbClr val="64AFAF"/>
              </a:buClr>
              <a:buFont typeface="Arial" panose="020B0604020202020204" pitchFamily="34" charset="0"/>
              <a:buChar char="•"/>
            </a:pPr>
            <a:r>
              <a:rPr lang="en-GB" dirty="0"/>
              <a:t>What stories can I tell to catch„         my type“ of guest?</a:t>
            </a:r>
          </a:p>
          <a:p>
            <a:pPr marL="342900" indent="-342900">
              <a:lnSpc>
                <a:spcPts val="2340"/>
              </a:lnSpc>
              <a:buClr>
                <a:srgbClr val="64AFAF"/>
              </a:buClr>
              <a:buFont typeface="Arial" panose="020B0604020202020204" pitchFamily="34" charset="0"/>
              <a:buChar char="•"/>
            </a:pPr>
            <a:endParaRPr lang="en-GB" dirty="0"/>
          </a:p>
        </p:txBody>
      </p:sp>
      <p:sp>
        <p:nvSpPr>
          <p:cNvPr id="12" name="Text Placeholder 6">
            <a:extLst>
              <a:ext uri="{FF2B5EF4-FFF2-40B4-BE49-F238E27FC236}">
                <a16:creationId xmlns:a16="http://schemas.microsoft.com/office/drawing/2014/main" id="{72785097-07B5-56CB-8CDE-ED87D0D699ED}"/>
              </a:ext>
            </a:extLst>
          </p:cNvPr>
          <p:cNvSpPr txBox="1">
            <a:spLocks/>
          </p:cNvSpPr>
          <p:nvPr/>
        </p:nvSpPr>
        <p:spPr>
          <a:xfrm>
            <a:off x="613482" y="2866378"/>
            <a:ext cx="494129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Asking the Right Questions</a:t>
            </a:r>
          </a:p>
          <a:p>
            <a:pPr>
              <a:lnSpc>
                <a:spcPts val="3100"/>
              </a:lnSpc>
            </a:pPr>
            <a:endParaRPr lang="it-IT" dirty="0"/>
          </a:p>
        </p:txBody>
      </p:sp>
      <p:sp>
        <p:nvSpPr>
          <p:cNvPr id="23" name="Freeform 22">
            <a:extLst>
              <a:ext uri="{FF2B5EF4-FFF2-40B4-BE49-F238E27FC236}">
                <a16:creationId xmlns:a16="http://schemas.microsoft.com/office/drawing/2014/main" id="{5395A1E2-5174-D605-A21C-371E55622FDF}"/>
              </a:ext>
            </a:extLst>
          </p:cNvPr>
          <p:cNvSpPr/>
          <p:nvPr/>
        </p:nvSpPr>
        <p:spPr>
          <a:xfrm rot="10800000">
            <a:off x="5925611" y="14191"/>
            <a:ext cx="5544708" cy="6381667"/>
          </a:xfrm>
          <a:custGeom>
            <a:avLst/>
            <a:gdLst>
              <a:gd name="connsiteX0" fmla="*/ 5544708 w 5544708"/>
              <a:gd name="connsiteY0" fmla="*/ 6381667 h 6381667"/>
              <a:gd name="connsiteX1" fmla="*/ 5323874 w 5544708"/>
              <a:gd name="connsiteY1" fmla="*/ 6370553 h 6381667"/>
              <a:gd name="connsiteX2" fmla="*/ 5167640 w 5544708"/>
              <a:gd name="connsiteY2" fmla="*/ 6376339 h 6381667"/>
              <a:gd name="connsiteX3" fmla="*/ 5167640 w 5544708"/>
              <a:gd name="connsiteY3" fmla="*/ 6370553 h 6381667"/>
              <a:gd name="connsiteX4" fmla="*/ 0 w 5544708"/>
              <a:gd name="connsiteY4" fmla="*/ 6370553 h 6381667"/>
              <a:gd name="connsiteX5" fmla="*/ 0 w 5544708"/>
              <a:gd name="connsiteY5" fmla="*/ 2927945 h 6381667"/>
              <a:gd name="connsiteX6" fmla="*/ 5785 w 5544708"/>
              <a:gd name="connsiteY6" fmla="*/ 2927945 h 6381667"/>
              <a:gd name="connsiteX7" fmla="*/ 0 w 5544708"/>
              <a:gd name="connsiteY7" fmla="*/ 2771710 h 6381667"/>
              <a:gd name="connsiteX8" fmla="*/ 2772355 w 5544708"/>
              <a:gd name="connsiteY8" fmla="*/ 0 h 6381667"/>
              <a:gd name="connsiteX9" fmla="*/ 5544708 w 5544708"/>
              <a:gd name="connsiteY9" fmla="*/ 2771710 h 6381667"/>
              <a:gd name="connsiteX10" fmla="*/ 5538923 w 5544708"/>
              <a:gd name="connsiteY10" fmla="*/ 2927945 h 6381667"/>
              <a:gd name="connsiteX11" fmla="*/ 5544708 w 5544708"/>
              <a:gd name="connsiteY11" fmla="*/ 2927945 h 63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44708" h="6381667">
                <a:moveTo>
                  <a:pt x="5544708" y="6381667"/>
                </a:moveTo>
                <a:lnTo>
                  <a:pt x="5323874" y="6370553"/>
                </a:lnTo>
                <a:cubicBezTo>
                  <a:pt x="5271797" y="6370553"/>
                  <a:pt x="5219715" y="6370553"/>
                  <a:pt x="5167640" y="6376339"/>
                </a:cubicBezTo>
                <a:lnTo>
                  <a:pt x="5167640" y="6370553"/>
                </a:lnTo>
                <a:lnTo>
                  <a:pt x="0" y="6370553"/>
                </a:lnTo>
                <a:lnTo>
                  <a:pt x="0" y="2927945"/>
                </a:lnTo>
                <a:lnTo>
                  <a:pt x="5785" y="2927945"/>
                </a:lnTo>
                <a:cubicBezTo>
                  <a:pt x="0" y="2875869"/>
                  <a:pt x="0" y="2823788"/>
                  <a:pt x="0" y="2771710"/>
                </a:cubicBezTo>
                <a:cubicBezTo>
                  <a:pt x="0" y="1238300"/>
                  <a:pt x="1238587" y="0"/>
                  <a:pt x="2772355" y="0"/>
                </a:cubicBezTo>
                <a:cubicBezTo>
                  <a:pt x="4306119" y="0"/>
                  <a:pt x="5544708" y="1244091"/>
                  <a:pt x="5544708" y="2771710"/>
                </a:cubicBezTo>
                <a:cubicBezTo>
                  <a:pt x="5544708" y="2823788"/>
                  <a:pt x="5544708" y="2881655"/>
                  <a:pt x="5538923" y="2927945"/>
                </a:cubicBezTo>
                <a:lnTo>
                  <a:pt x="5544708" y="2927945"/>
                </a:lnTo>
                <a:close/>
              </a:path>
            </a:pathLst>
          </a:custGeom>
          <a:blipFill dpi="0" rotWithShape="0">
            <a:blip r:embed="rId2"/>
            <a:srcRect/>
            <a:stretch>
              <a:fillRect l="-69239" t="-222" r="-41993" b="222"/>
            </a:stretch>
          </a:blipFill>
          <a:ln w="15768" cap="flat">
            <a:noFill/>
            <a:prstDash val="solid"/>
            <a:miter/>
          </a:ln>
        </p:spPr>
        <p:txBody>
          <a:bodyPr wrap="square" rtlCol="0" anchor="ctr">
            <a:noAutofit/>
          </a:bodyPr>
          <a:lstStyle/>
          <a:p>
            <a:endParaRPr lang="en-US" dirty="0"/>
          </a:p>
        </p:txBody>
      </p:sp>
      <p:sp>
        <p:nvSpPr>
          <p:cNvPr id="21" name="Text Placeholder 7">
            <a:extLst>
              <a:ext uri="{FF2B5EF4-FFF2-40B4-BE49-F238E27FC236}">
                <a16:creationId xmlns:a16="http://schemas.microsoft.com/office/drawing/2014/main" id="{AB3A83F9-E172-9CAC-9AB5-CFE99E4CE531}"/>
              </a:ext>
            </a:extLst>
          </p:cNvPr>
          <p:cNvSpPr txBox="1">
            <a:spLocks/>
          </p:cNvSpPr>
          <p:nvPr/>
        </p:nvSpPr>
        <p:spPr>
          <a:xfrm>
            <a:off x="5925612" y="462141"/>
            <a:ext cx="5544707" cy="627469"/>
          </a:xfrm>
          <a:prstGeom prst="rect">
            <a:avLst/>
          </a:prstGeom>
          <a:solidFill>
            <a:srgbClr val="EC7C69"/>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dirty="0"/>
              <a:t>Photo credit:</a:t>
            </a:r>
          </a:p>
          <a:p>
            <a:pPr algn="ctr"/>
            <a:r>
              <a:rPr lang="en-GB" sz="1200" dirty="0"/>
              <a:t> </a:t>
            </a:r>
            <a:r>
              <a:rPr lang="en-GB" sz="1200" dirty="0" err="1"/>
              <a:t>Einstök</a:t>
            </a:r>
            <a:r>
              <a:rPr lang="en-GB" sz="1200" dirty="0"/>
              <a:t> </a:t>
            </a:r>
            <a:r>
              <a:rPr lang="en-GB" sz="1200" dirty="0" err="1"/>
              <a:t>íslensk</a:t>
            </a:r>
            <a:r>
              <a:rPr lang="en-GB" sz="1200" dirty="0"/>
              <a:t> </a:t>
            </a:r>
            <a:r>
              <a:rPr lang="en-GB" sz="1200" dirty="0" err="1"/>
              <a:t>upplifun</a:t>
            </a:r>
            <a:r>
              <a:rPr lang="en-GB" sz="1200" dirty="0"/>
              <a:t>: </a:t>
            </a:r>
            <a:r>
              <a:rPr lang="en-GB" sz="1200" dirty="0" err="1"/>
              <a:t>Vegur</a:t>
            </a:r>
            <a:r>
              <a:rPr lang="en-GB" sz="1200" dirty="0"/>
              <a:t> </a:t>
            </a:r>
            <a:r>
              <a:rPr lang="en-GB" sz="1200" dirty="0" err="1"/>
              <a:t>til</a:t>
            </a:r>
            <a:r>
              <a:rPr lang="en-GB" sz="1200" dirty="0"/>
              <a:t> </a:t>
            </a:r>
            <a:r>
              <a:rPr lang="en-GB" sz="1200" dirty="0" err="1"/>
              <a:t>vaxtar</a:t>
            </a:r>
            <a:r>
              <a:rPr lang="en-GB" sz="1200" dirty="0"/>
              <a:t>. </a:t>
            </a:r>
            <a:r>
              <a:rPr lang="en-GB" sz="1200" dirty="0" err="1"/>
              <a:t>Nýsköpunarmiðstöð</a:t>
            </a:r>
            <a:r>
              <a:rPr lang="en-GB" sz="1200" dirty="0"/>
              <a:t> </a:t>
            </a:r>
            <a:r>
              <a:rPr lang="en-GB" sz="1200" dirty="0" err="1"/>
              <a:t>Íslands</a:t>
            </a:r>
            <a:r>
              <a:rPr lang="en-GB" sz="1200" dirty="0"/>
              <a:t> /</a:t>
            </a:r>
          </a:p>
          <a:p>
            <a:pPr algn="ctr"/>
            <a:r>
              <a:rPr lang="en-GB" sz="1200" dirty="0"/>
              <a:t> Unique Icelandic Experience: Road to Growth. Iceland´s Innovation Centre</a:t>
            </a:r>
          </a:p>
        </p:txBody>
      </p:sp>
      <p:sp>
        <p:nvSpPr>
          <p:cNvPr id="24" name="Slide Number Placeholder 5">
            <a:extLst>
              <a:ext uri="{FF2B5EF4-FFF2-40B4-BE49-F238E27FC236}">
                <a16:creationId xmlns:a16="http://schemas.microsoft.com/office/drawing/2014/main" id="{3AB96D01-AC12-A1D5-F8EC-8AFFD37B54E7}"/>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12</a:t>
            </a:fld>
            <a:endParaRPr lang="fr-CA" sz="1200" dirty="0"/>
          </a:p>
        </p:txBody>
      </p:sp>
    </p:spTree>
    <p:extLst>
      <p:ext uri="{BB962C8B-B14F-4D97-AF65-F5344CB8AC3E}">
        <p14:creationId xmlns:p14="http://schemas.microsoft.com/office/powerpoint/2010/main" val="836302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0F1E1-3152-AFBD-F64B-906B91B20A9E}"/>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F1AD5A6D-0482-ABD7-2649-E3B237571402}"/>
              </a:ext>
            </a:extLst>
          </p:cNvPr>
          <p:cNvCxnSpPr>
            <a:cxnSpLocks/>
          </p:cNvCxnSpPr>
          <p:nvPr/>
        </p:nvCxnSpPr>
        <p:spPr>
          <a:xfrm>
            <a:off x="0" y="1622912"/>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6AB502A8-E12F-80EB-D682-757D04A533F2}"/>
              </a:ext>
            </a:extLst>
          </p:cNvPr>
          <p:cNvSpPr txBox="1">
            <a:spLocks/>
          </p:cNvSpPr>
          <p:nvPr/>
        </p:nvSpPr>
        <p:spPr>
          <a:xfrm>
            <a:off x="545533" y="581892"/>
            <a:ext cx="5840703"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Understanding What Kind of Guests Visit (Or Could Visit)</a:t>
            </a:r>
          </a:p>
          <a:p>
            <a:pPr>
              <a:lnSpc>
                <a:spcPts val="3720"/>
              </a:lnSpc>
            </a:pPr>
            <a:endParaRPr lang="en-US" dirty="0"/>
          </a:p>
        </p:txBody>
      </p:sp>
      <p:sp>
        <p:nvSpPr>
          <p:cNvPr id="2" name="Text Placeholder 3">
            <a:extLst>
              <a:ext uri="{FF2B5EF4-FFF2-40B4-BE49-F238E27FC236}">
                <a16:creationId xmlns:a16="http://schemas.microsoft.com/office/drawing/2014/main" id="{F21C4C5A-8DD9-6E1D-24BE-356E27522C8B}"/>
              </a:ext>
            </a:extLst>
          </p:cNvPr>
          <p:cNvSpPr txBox="1">
            <a:spLocks/>
          </p:cNvSpPr>
          <p:nvPr/>
        </p:nvSpPr>
        <p:spPr>
          <a:xfrm>
            <a:off x="485146" y="2848107"/>
            <a:ext cx="5840703"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dirty="0"/>
              <a:t>Regional or national tourism agencies regularly create target group analysis and presented what they feel are the most appropriate guest for that specific region or country. </a:t>
            </a:r>
          </a:p>
          <a:p>
            <a:pPr>
              <a:lnSpc>
                <a:spcPts val="2340"/>
              </a:lnSpc>
              <a:buClr>
                <a:srgbClr val="64AFAF"/>
              </a:buClr>
            </a:pPr>
            <a:endParaRPr lang="en-GB" dirty="0"/>
          </a:p>
          <a:p>
            <a:pPr>
              <a:lnSpc>
                <a:spcPts val="2340"/>
              </a:lnSpc>
              <a:buClr>
                <a:srgbClr val="64AFAF"/>
              </a:buClr>
            </a:pPr>
            <a:r>
              <a:rPr lang="en-GB" dirty="0"/>
              <a:t>It can give your business a valuable insight into the kind of guest you are hosting and the type you might host. The pictures give an example from Business Iceland of the type of guests Iceland could be looking for.</a:t>
            </a:r>
          </a:p>
          <a:p>
            <a:pPr>
              <a:lnSpc>
                <a:spcPts val="2340"/>
              </a:lnSpc>
              <a:buClr>
                <a:srgbClr val="64AFAF"/>
              </a:buClr>
            </a:pPr>
            <a:endParaRPr lang="en-GB" dirty="0"/>
          </a:p>
        </p:txBody>
      </p:sp>
      <p:sp>
        <p:nvSpPr>
          <p:cNvPr id="4" name="Text Placeholder 6">
            <a:extLst>
              <a:ext uri="{FF2B5EF4-FFF2-40B4-BE49-F238E27FC236}">
                <a16:creationId xmlns:a16="http://schemas.microsoft.com/office/drawing/2014/main" id="{2B0E8940-A714-3CA3-DD61-BAA0A3DE9EA9}"/>
              </a:ext>
            </a:extLst>
          </p:cNvPr>
          <p:cNvSpPr txBox="1">
            <a:spLocks/>
          </p:cNvSpPr>
          <p:nvPr/>
        </p:nvSpPr>
        <p:spPr>
          <a:xfrm>
            <a:off x="485146" y="2027425"/>
            <a:ext cx="524526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Target Groups and Your Story</a:t>
            </a:r>
          </a:p>
          <a:p>
            <a:pPr>
              <a:lnSpc>
                <a:spcPts val="3100"/>
              </a:lnSpc>
            </a:pPr>
            <a:endParaRPr lang="it-IT" dirty="0"/>
          </a:p>
        </p:txBody>
      </p:sp>
      <p:sp>
        <p:nvSpPr>
          <p:cNvPr id="12" name="Slide Number Placeholder 5">
            <a:extLst>
              <a:ext uri="{FF2B5EF4-FFF2-40B4-BE49-F238E27FC236}">
                <a16:creationId xmlns:a16="http://schemas.microsoft.com/office/drawing/2014/main" id="{BE6DB699-EE7E-431E-BF4B-B40F7024D6C8}"/>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13</a:t>
            </a:fld>
            <a:endParaRPr lang="fr-CA" sz="1200" dirty="0"/>
          </a:p>
        </p:txBody>
      </p:sp>
      <p:sp>
        <p:nvSpPr>
          <p:cNvPr id="8" name="Rectangle 7">
            <a:extLst>
              <a:ext uri="{FF2B5EF4-FFF2-40B4-BE49-F238E27FC236}">
                <a16:creationId xmlns:a16="http://schemas.microsoft.com/office/drawing/2014/main" id="{AEFBFC2C-480A-99A8-5803-6CACAC109C35}"/>
              </a:ext>
            </a:extLst>
          </p:cNvPr>
          <p:cNvSpPr/>
          <p:nvPr/>
        </p:nvSpPr>
        <p:spPr>
          <a:xfrm>
            <a:off x="7397637" y="2848107"/>
            <a:ext cx="3808398" cy="4009893"/>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7">
            <a:extLst>
              <a:ext uri="{FF2B5EF4-FFF2-40B4-BE49-F238E27FC236}">
                <a16:creationId xmlns:a16="http://schemas.microsoft.com/office/drawing/2014/main" id="{7539A271-AD6B-B702-1A2B-03FCA99EE43E}"/>
              </a:ext>
            </a:extLst>
          </p:cNvPr>
          <p:cNvSpPr txBox="1">
            <a:spLocks/>
          </p:cNvSpPr>
          <p:nvPr/>
        </p:nvSpPr>
        <p:spPr>
          <a:xfrm rot="16200000">
            <a:off x="9071391" y="4247925"/>
            <a:ext cx="4754880"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Photo credit: </a:t>
            </a:r>
          </a:p>
          <a:p>
            <a:pPr marL="0" indent="0" algn="ctr">
              <a:lnSpc>
                <a:spcPts val="1340"/>
              </a:lnSpc>
              <a:spcBef>
                <a:spcPts val="0"/>
              </a:spcBef>
              <a:buNone/>
            </a:pPr>
            <a:r>
              <a:rPr lang="en-IE" sz="1200" dirty="0">
                <a:solidFill>
                  <a:schemeClr val="bg1"/>
                </a:solidFill>
              </a:rPr>
              <a:t>https://</a:t>
            </a:r>
            <a:r>
              <a:rPr lang="en-IE" sz="1200" dirty="0" err="1">
                <a:solidFill>
                  <a:schemeClr val="bg1"/>
                </a:solidFill>
              </a:rPr>
              <a:t>www.islandsstofa.is</a:t>
            </a:r>
            <a:r>
              <a:rPr lang="en-IE" sz="1200" dirty="0">
                <a:solidFill>
                  <a:schemeClr val="bg1"/>
                </a:solidFill>
              </a:rPr>
              <a:t>/</a:t>
            </a:r>
            <a:r>
              <a:rPr lang="en-IE" sz="1200" dirty="0" err="1">
                <a:solidFill>
                  <a:schemeClr val="bg1"/>
                </a:solidFill>
              </a:rPr>
              <a:t>afangastadurinn</a:t>
            </a:r>
            <a:r>
              <a:rPr lang="en-IE" sz="1200" dirty="0">
                <a:solidFill>
                  <a:schemeClr val="bg1"/>
                </a:solidFill>
              </a:rPr>
              <a:t>/</a:t>
            </a:r>
            <a:r>
              <a:rPr lang="en-IE" sz="1200" dirty="0" err="1">
                <a:solidFill>
                  <a:schemeClr val="bg1"/>
                </a:solidFill>
              </a:rPr>
              <a:t>markhopar-afangastadarins</a:t>
            </a:r>
            <a:endParaRPr lang="en-IE" sz="1200" dirty="0">
              <a:solidFill>
                <a:schemeClr val="bg1"/>
              </a:solidFill>
            </a:endParaRPr>
          </a:p>
        </p:txBody>
      </p:sp>
      <p:pic>
        <p:nvPicPr>
          <p:cNvPr id="14" name="Picture 13">
            <a:extLst>
              <a:ext uri="{FF2B5EF4-FFF2-40B4-BE49-F238E27FC236}">
                <a16:creationId xmlns:a16="http://schemas.microsoft.com/office/drawing/2014/main" id="{1FE75553-D800-9DA9-7BC0-02689DC3F00D}"/>
              </a:ext>
            </a:extLst>
          </p:cNvPr>
          <p:cNvPicPr>
            <a:picLocks noChangeAspect="1"/>
          </p:cNvPicPr>
          <p:nvPr/>
        </p:nvPicPr>
        <p:blipFill rotWithShape="1">
          <a:blip r:embed="rId2"/>
          <a:srcRect l="36084" t="60486" r="35228" b="25658"/>
          <a:stretch/>
        </p:blipFill>
        <p:spPr>
          <a:xfrm>
            <a:off x="7483774" y="3063196"/>
            <a:ext cx="3656445" cy="1415442"/>
          </a:xfrm>
          <a:prstGeom prst="rect">
            <a:avLst/>
          </a:prstGeom>
          <a:ln>
            <a:noFill/>
          </a:ln>
        </p:spPr>
      </p:pic>
      <p:pic>
        <p:nvPicPr>
          <p:cNvPr id="17" name="Picture 16">
            <a:extLst>
              <a:ext uri="{FF2B5EF4-FFF2-40B4-BE49-F238E27FC236}">
                <a16:creationId xmlns:a16="http://schemas.microsoft.com/office/drawing/2014/main" id="{FFE65667-1CED-B1EC-9629-3E1E33A39B2A}"/>
              </a:ext>
            </a:extLst>
          </p:cNvPr>
          <p:cNvPicPr>
            <a:picLocks noChangeAspect="1"/>
          </p:cNvPicPr>
          <p:nvPr/>
        </p:nvPicPr>
        <p:blipFill rotWithShape="1">
          <a:blip r:embed="rId2"/>
          <a:srcRect l="5275" t="59510" r="66037" b="26635"/>
          <a:stretch/>
        </p:blipFill>
        <p:spPr>
          <a:xfrm>
            <a:off x="7501469" y="5102629"/>
            <a:ext cx="3656445" cy="1415442"/>
          </a:xfrm>
          <a:prstGeom prst="rect">
            <a:avLst/>
          </a:prstGeom>
          <a:ln>
            <a:noFill/>
          </a:ln>
        </p:spPr>
      </p:pic>
      <p:pic>
        <p:nvPicPr>
          <p:cNvPr id="18" name="Picture 17">
            <a:extLst>
              <a:ext uri="{FF2B5EF4-FFF2-40B4-BE49-F238E27FC236}">
                <a16:creationId xmlns:a16="http://schemas.microsoft.com/office/drawing/2014/main" id="{7AE63361-17B0-88DB-024B-243DC19C58B1}"/>
              </a:ext>
            </a:extLst>
          </p:cNvPr>
          <p:cNvPicPr>
            <a:picLocks noChangeAspect="1"/>
          </p:cNvPicPr>
          <p:nvPr/>
        </p:nvPicPr>
        <p:blipFill rotWithShape="1">
          <a:blip r:embed="rId2"/>
          <a:srcRect l="34950" t="86653" r="34326" b="2917"/>
          <a:stretch/>
        </p:blipFill>
        <p:spPr>
          <a:xfrm>
            <a:off x="7675096" y="4343881"/>
            <a:ext cx="2261674" cy="615308"/>
          </a:xfrm>
          <a:prstGeom prst="rect">
            <a:avLst/>
          </a:prstGeom>
          <a:ln>
            <a:noFill/>
          </a:ln>
        </p:spPr>
      </p:pic>
      <p:pic>
        <p:nvPicPr>
          <p:cNvPr id="19" name="Picture 18">
            <a:extLst>
              <a:ext uri="{FF2B5EF4-FFF2-40B4-BE49-F238E27FC236}">
                <a16:creationId xmlns:a16="http://schemas.microsoft.com/office/drawing/2014/main" id="{C6A28945-1453-4DD5-A7B5-256E5E61B728}"/>
              </a:ext>
            </a:extLst>
          </p:cNvPr>
          <p:cNvPicPr>
            <a:picLocks noChangeAspect="1"/>
          </p:cNvPicPr>
          <p:nvPr/>
        </p:nvPicPr>
        <p:blipFill rotWithShape="1">
          <a:blip r:embed="rId2"/>
          <a:srcRect l="4192" t="86901" r="65084" b="2669"/>
          <a:stretch/>
        </p:blipFill>
        <p:spPr>
          <a:xfrm>
            <a:off x="7617423" y="6105818"/>
            <a:ext cx="2261674" cy="615308"/>
          </a:xfrm>
          <a:prstGeom prst="rect">
            <a:avLst/>
          </a:prstGeom>
          <a:ln>
            <a:noFill/>
          </a:ln>
        </p:spPr>
      </p:pic>
    </p:spTree>
    <p:extLst>
      <p:ext uri="{BB962C8B-B14F-4D97-AF65-F5344CB8AC3E}">
        <p14:creationId xmlns:p14="http://schemas.microsoft.com/office/powerpoint/2010/main" val="3011412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86E2A-F0AE-1605-9A31-1FAC552F7B40}"/>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7349F83-3C09-3E53-CC35-1A5A54C4CFEC}"/>
              </a:ext>
            </a:extLst>
          </p:cNvPr>
          <p:cNvCxnSpPr>
            <a:cxnSpLocks/>
          </p:cNvCxnSpPr>
          <p:nvPr/>
        </p:nvCxnSpPr>
        <p:spPr>
          <a:xfrm>
            <a:off x="0" y="1622912"/>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55EFF013-49F0-3CC9-2100-2102D916D735}"/>
              </a:ext>
            </a:extLst>
          </p:cNvPr>
          <p:cNvSpPr txBox="1">
            <a:spLocks/>
          </p:cNvSpPr>
          <p:nvPr/>
        </p:nvSpPr>
        <p:spPr>
          <a:xfrm>
            <a:off x="545533" y="581892"/>
            <a:ext cx="5840703"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Understanding What Kind of Guests Visit (Or Could Visit)</a:t>
            </a:r>
          </a:p>
          <a:p>
            <a:pPr>
              <a:lnSpc>
                <a:spcPts val="3720"/>
              </a:lnSpc>
            </a:pPr>
            <a:endParaRPr lang="en-US" dirty="0"/>
          </a:p>
        </p:txBody>
      </p:sp>
      <p:sp>
        <p:nvSpPr>
          <p:cNvPr id="2" name="Text Placeholder 3">
            <a:extLst>
              <a:ext uri="{FF2B5EF4-FFF2-40B4-BE49-F238E27FC236}">
                <a16:creationId xmlns:a16="http://schemas.microsoft.com/office/drawing/2014/main" id="{5BC29E1E-E63D-AC1B-C9B2-1AA28398B43F}"/>
              </a:ext>
            </a:extLst>
          </p:cNvPr>
          <p:cNvSpPr txBox="1">
            <a:spLocks/>
          </p:cNvSpPr>
          <p:nvPr/>
        </p:nvSpPr>
        <p:spPr>
          <a:xfrm>
            <a:off x="485146" y="2848107"/>
            <a:ext cx="5840703"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dirty="0"/>
              <a:t>If you describe your guest, the target group that buys your tourism product, what would that description look like?</a:t>
            </a:r>
          </a:p>
          <a:p>
            <a:pPr>
              <a:lnSpc>
                <a:spcPts val="2340"/>
              </a:lnSpc>
              <a:buClr>
                <a:srgbClr val="64AFAF"/>
              </a:buClr>
            </a:pPr>
            <a:endParaRPr lang="en-GB" dirty="0"/>
          </a:p>
          <a:p>
            <a:pPr>
              <a:lnSpc>
                <a:spcPts val="2340"/>
              </a:lnSpc>
              <a:buClr>
                <a:srgbClr val="64AFAF"/>
              </a:buClr>
            </a:pPr>
            <a:r>
              <a:rPr lang="en-GB" dirty="0"/>
              <a:t>The more you know your guest the better you are going to be able to create a tourism product your guest wants to buy. The picture give an example from Business Iceland of the type of guests Iceland could be looking for.</a:t>
            </a:r>
          </a:p>
          <a:p>
            <a:pPr>
              <a:lnSpc>
                <a:spcPts val="2340"/>
              </a:lnSpc>
              <a:buClr>
                <a:srgbClr val="64AFAF"/>
              </a:buClr>
            </a:pPr>
            <a:endParaRPr lang="en-GB" dirty="0"/>
          </a:p>
        </p:txBody>
      </p:sp>
      <p:sp>
        <p:nvSpPr>
          <p:cNvPr id="4" name="Text Placeholder 6">
            <a:extLst>
              <a:ext uri="{FF2B5EF4-FFF2-40B4-BE49-F238E27FC236}">
                <a16:creationId xmlns:a16="http://schemas.microsoft.com/office/drawing/2014/main" id="{C73DD18D-93B0-908B-0B4C-209014DBB032}"/>
              </a:ext>
            </a:extLst>
          </p:cNvPr>
          <p:cNvSpPr txBox="1">
            <a:spLocks/>
          </p:cNvSpPr>
          <p:nvPr/>
        </p:nvSpPr>
        <p:spPr>
          <a:xfrm>
            <a:off x="485146" y="2027425"/>
            <a:ext cx="524526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Target Groups and Your Story</a:t>
            </a:r>
          </a:p>
          <a:p>
            <a:pPr>
              <a:lnSpc>
                <a:spcPts val="3100"/>
              </a:lnSpc>
            </a:pPr>
            <a:endParaRPr lang="it-IT" dirty="0"/>
          </a:p>
        </p:txBody>
      </p:sp>
      <p:sp>
        <p:nvSpPr>
          <p:cNvPr id="12" name="Slide Number Placeholder 5">
            <a:extLst>
              <a:ext uri="{FF2B5EF4-FFF2-40B4-BE49-F238E27FC236}">
                <a16:creationId xmlns:a16="http://schemas.microsoft.com/office/drawing/2014/main" id="{C0360E32-5974-0C5B-7127-A729853AC3EF}"/>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14</a:t>
            </a:fld>
            <a:endParaRPr lang="fr-CA" sz="1200" dirty="0"/>
          </a:p>
        </p:txBody>
      </p:sp>
      <p:sp>
        <p:nvSpPr>
          <p:cNvPr id="8" name="Rectangle 7">
            <a:extLst>
              <a:ext uri="{FF2B5EF4-FFF2-40B4-BE49-F238E27FC236}">
                <a16:creationId xmlns:a16="http://schemas.microsoft.com/office/drawing/2014/main" id="{796EC4EF-B645-C3D2-E210-BF84D15D1A1B}"/>
              </a:ext>
            </a:extLst>
          </p:cNvPr>
          <p:cNvSpPr/>
          <p:nvPr/>
        </p:nvSpPr>
        <p:spPr>
          <a:xfrm>
            <a:off x="7397637" y="2848107"/>
            <a:ext cx="3808398" cy="4009893"/>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7">
            <a:extLst>
              <a:ext uri="{FF2B5EF4-FFF2-40B4-BE49-F238E27FC236}">
                <a16:creationId xmlns:a16="http://schemas.microsoft.com/office/drawing/2014/main" id="{198F94D9-8197-47EE-0208-A89AD5CB8430}"/>
              </a:ext>
            </a:extLst>
          </p:cNvPr>
          <p:cNvSpPr txBox="1">
            <a:spLocks/>
          </p:cNvSpPr>
          <p:nvPr/>
        </p:nvSpPr>
        <p:spPr>
          <a:xfrm rot="16200000">
            <a:off x="9071391" y="4247925"/>
            <a:ext cx="4754880"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Photo credit: </a:t>
            </a:r>
          </a:p>
          <a:p>
            <a:pPr marL="0" indent="0" algn="ctr">
              <a:lnSpc>
                <a:spcPts val="1340"/>
              </a:lnSpc>
              <a:spcBef>
                <a:spcPts val="0"/>
              </a:spcBef>
              <a:buNone/>
            </a:pPr>
            <a:r>
              <a:rPr lang="en-IE" sz="1200" dirty="0">
                <a:solidFill>
                  <a:schemeClr val="bg1"/>
                </a:solidFill>
              </a:rPr>
              <a:t>https://</a:t>
            </a:r>
            <a:r>
              <a:rPr lang="en-IE" sz="1200" dirty="0" err="1">
                <a:solidFill>
                  <a:schemeClr val="bg1"/>
                </a:solidFill>
              </a:rPr>
              <a:t>www.islandsstofa.is</a:t>
            </a:r>
            <a:r>
              <a:rPr lang="en-IE" sz="1200" dirty="0">
                <a:solidFill>
                  <a:schemeClr val="bg1"/>
                </a:solidFill>
              </a:rPr>
              <a:t>/</a:t>
            </a:r>
            <a:r>
              <a:rPr lang="en-IE" sz="1200" dirty="0" err="1">
                <a:solidFill>
                  <a:schemeClr val="bg1"/>
                </a:solidFill>
              </a:rPr>
              <a:t>afangastadurinn</a:t>
            </a:r>
            <a:r>
              <a:rPr lang="en-IE" sz="1200" dirty="0">
                <a:solidFill>
                  <a:schemeClr val="bg1"/>
                </a:solidFill>
              </a:rPr>
              <a:t>/</a:t>
            </a:r>
            <a:r>
              <a:rPr lang="en-IE" sz="1200" dirty="0" err="1">
                <a:solidFill>
                  <a:schemeClr val="bg1"/>
                </a:solidFill>
              </a:rPr>
              <a:t>markhopar-afangastadarins</a:t>
            </a:r>
            <a:endParaRPr lang="en-IE" sz="1200" dirty="0">
              <a:solidFill>
                <a:schemeClr val="bg1"/>
              </a:solidFill>
            </a:endParaRPr>
          </a:p>
        </p:txBody>
      </p:sp>
      <p:pic>
        <p:nvPicPr>
          <p:cNvPr id="6" name="Picture 5">
            <a:extLst>
              <a:ext uri="{FF2B5EF4-FFF2-40B4-BE49-F238E27FC236}">
                <a16:creationId xmlns:a16="http://schemas.microsoft.com/office/drawing/2014/main" id="{4E103792-E81E-BC16-4E94-FAF9266D1C74}"/>
              </a:ext>
            </a:extLst>
          </p:cNvPr>
          <p:cNvPicPr>
            <a:picLocks noChangeAspect="1"/>
          </p:cNvPicPr>
          <p:nvPr/>
        </p:nvPicPr>
        <p:blipFill rotWithShape="1">
          <a:blip r:embed="rId2"/>
          <a:srcRect l="67047" t="57887" r="3953" b="18404"/>
          <a:stretch/>
        </p:blipFill>
        <p:spPr>
          <a:xfrm>
            <a:off x="7527471" y="2957417"/>
            <a:ext cx="3510643" cy="2300383"/>
          </a:xfrm>
          <a:prstGeom prst="rect">
            <a:avLst/>
          </a:prstGeom>
        </p:spPr>
      </p:pic>
      <p:pic>
        <p:nvPicPr>
          <p:cNvPr id="7" name="Picture 6">
            <a:extLst>
              <a:ext uri="{FF2B5EF4-FFF2-40B4-BE49-F238E27FC236}">
                <a16:creationId xmlns:a16="http://schemas.microsoft.com/office/drawing/2014/main" id="{58AB43B0-F55C-321C-F1B1-82BE5BBE7366}"/>
              </a:ext>
            </a:extLst>
          </p:cNvPr>
          <p:cNvPicPr>
            <a:picLocks noChangeAspect="1"/>
          </p:cNvPicPr>
          <p:nvPr/>
        </p:nvPicPr>
        <p:blipFill rotWithShape="1">
          <a:blip r:embed="rId2"/>
          <a:srcRect l="65954" t="86406" r="3953"/>
          <a:stretch/>
        </p:blipFill>
        <p:spPr>
          <a:xfrm>
            <a:off x="7527471" y="5310340"/>
            <a:ext cx="3145945" cy="1139008"/>
          </a:xfrm>
          <a:prstGeom prst="rect">
            <a:avLst/>
          </a:prstGeom>
        </p:spPr>
      </p:pic>
    </p:spTree>
    <p:extLst>
      <p:ext uri="{BB962C8B-B14F-4D97-AF65-F5344CB8AC3E}">
        <p14:creationId xmlns:p14="http://schemas.microsoft.com/office/powerpoint/2010/main" val="2652094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C63E3-9F99-265F-BC58-38A21D6EBD6A}"/>
            </a:ext>
          </a:extLst>
        </p:cNvPr>
        <p:cNvGrpSpPr/>
        <p:nvPr/>
      </p:nvGrpSpPr>
      <p:grpSpPr>
        <a:xfrm>
          <a:off x="0" y="0"/>
          <a:ext cx="0" cy="0"/>
          <a:chOff x="0" y="0"/>
          <a:chExt cx="0" cy="0"/>
        </a:xfrm>
      </p:grpSpPr>
      <p:sp>
        <p:nvSpPr>
          <p:cNvPr id="21" name="Text Placeholder 4">
            <a:extLst>
              <a:ext uri="{FF2B5EF4-FFF2-40B4-BE49-F238E27FC236}">
                <a16:creationId xmlns:a16="http://schemas.microsoft.com/office/drawing/2014/main" id="{D32CFA66-3C20-318E-7655-6DF21F08664F}"/>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22" name="Text Placeholder 5">
            <a:extLst>
              <a:ext uri="{FF2B5EF4-FFF2-40B4-BE49-F238E27FC236}">
                <a16:creationId xmlns:a16="http://schemas.microsoft.com/office/drawing/2014/main" id="{F8245EA6-1E34-C01E-342E-683EC7B41315}"/>
              </a:ext>
            </a:extLst>
          </p:cNvPr>
          <p:cNvSpPr>
            <a:spLocks noGrp="1"/>
          </p:cNvSpPr>
          <p:nvPr>
            <p:ph type="body" sz="quarter" idx="19"/>
          </p:nvPr>
        </p:nvSpPr>
        <p:spPr>
          <a:xfrm>
            <a:off x="423358" y="941779"/>
            <a:ext cx="1197303" cy="385564"/>
          </a:xfrm>
        </p:spPr>
        <p:txBody>
          <a:bodyPr/>
          <a:lstStyle/>
          <a:p>
            <a:r>
              <a:rPr lang="en-US" dirty="0"/>
              <a:t>02</a:t>
            </a:r>
          </a:p>
        </p:txBody>
      </p:sp>
      <p:sp>
        <p:nvSpPr>
          <p:cNvPr id="23" name="Text Placeholder 6">
            <a:extLst>
              <a:ext uri="{FF2B5EF4-FFF2-40B4-BE49-F238E27FC236}">
                <a16:creationId xmlns:a16="http://schemas.microsoft.com/office/drawing/2014/main" id="{36BFEBED-B5FD-0E81-34B6-6F7D9791715C}"/>
              </a:ext>
            </a:extLst>
          </p:cNvPr>
          <p:cNvSpPr>
            <a:spLocks noGrp="1"/>
          </p:cNvSpPr>
          <p:nvPr>
            <p:ph type="body" sz="quarter" idx="16"/>
          </p:nvPr>
        </p:nvSpPr>
        <p:spPr>
          <a:xfrm>
            <a:off x="4061011" y="732734"/>
            <a:ext cx="6928117" cy="803654"/>
          </a:xfrm>
          <a:prstGeom prst="rect">
            <a:avLst/>
          </a:prstGeom>
        </p:spPr>
        <p:txBody>
          <a:bodyPr/>
          <a:lstStyle/>
          <a:p>
            <a:pPr>
              <a:lnSpc>
                <a:spcPts val="2960"/>
              </a:lnSpc>
            </a:pPr>
            <a:r>
              <a:rPr lang="en-GB" sz="2800" dirty="0"/>
              <a:t>Customer Feedback: </a:t>
            </a:r>
            <a:r>
              <a:rPr lang="en-GB" sz="2800" dirty="0">
                <a:solidFill>
                  <a:srgbClr val="EC7C69"/>
                </a:solidFill>
              </a:rPr>
              <a:t>How to Find Out What Your Guests Like and What They Do Not Like?</a:t>
            </a:r>
          </a:p>
          <a:p>
            <a:pPr>
              <a:lnSpc>
                <a:spcPts val="2960"/>
              </a:lnSpc>
            </a:pPr>
            <a:endParaRPr lang="en-GB" sz="2800" dirty="0">
              <a:solidFill>
                <a:srgbClr val="EC7C69"/>
              </a:solidFill>
            </a:endParaRPr>
          </a:p>
        </p:txBody>
      </p:sp>
      <p:sp>
        <p:nvSpPr>
          <p:cNvPr id="24" name="Text Placeholder 3">
            <a:extLst>
              <a:ext uri="{FF2B5EF4-FFF2-40B4-BE49-F238E27FC236}">
                <a16:creationId xmlns:a16="http://schemas.microsoft.com/office/drawing/2014/main" id="{759BDF52-9008-564D-1E8F-73A62A16C1DD}"/>
              </a:ext>
            </a:extLst>
          </p:cNvPr>
          <p:cNvSpPr>
            <a:spLocks noGrp="1"/>
          </p:cNvSpPr>
          <p:nvPr>
            <p:ph type="body" sz="quarter" idx="21"/>
          </p:nvPr>
        </p:nvSpPr>
        <p:spPr>
          <a:xfrm>
            <a:off x="4061011" y="1881924"/>
            <a:ext cx="7320003"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To be able to know how to collect customer feedback you need to understand the basics of what customer feedback is. Customer feedback is the information or opinions your customers provide about your product or service. These can be positive, highlighting what you're doing well, or negative, pointing out areas for improvement.</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Why is this important? Customer feedback is the key to business success. It gives insight into what customers need, prefer, and want to avoid. When taken seriously, it can help you make the right decisions to improve your business and give your customers exactly what they want.</a:t>
            </a:r>
          </a:p>
          <a:p>
            <a:pPr>
              <a:lnSpc>
                <a:spcPts val="2340"/>
              </a:lnSpc>
            </a:pPr>
            <a:endParaRPr lang="en-GB" b="0" i="0" dirty="0">
              <a:effectLst/>
              <a:latin typeface="Calibri"/>
              <a:ea typeface="Calibri"/>
              <a:cs typeface="Calibri"/>
            </a:endParaRPr>
          </a:p>
          <a:p>
            <a:pPr>
              <a:lnSpc>
                <a:spcPts val="2340"/>
              </a:lnSpc>
            </a:pPr>
            <a:r>
              <a:rPr lang="en-GB" b="1" i="0" dirty="0">
                <a:effectLst/>
                <a:latin typeface="Calibri"/>
                <a:ea typeface="Calibri"/>
                <a:cs typeface="Calibri"/>
              </a:rPr>
              <a:t>Source: </a:t>
            </a:r>
            <a:r>
              <a:rPr lang="en-GB" b="0" i="0" dirty="0">
                <a:solidFill>
                  <a:srgbClr val="EC7C69"/>
                </a:solidFill>
                <a:effectLst/>
                <a:latin typeface="Calibri"/>
                <a:ea typeface="Calibri"/>
                <a:cs typeface="Calibri"/>
                <a:hlinkClick r:id="rId2">
                  <a:extLst>
                    <a:ext uri="{A12FA001-AC4F-418D-AE19-62706E023703}">
                      <ahyp:hlinkClr xmlns:ahyp="http://schemas.microsoft.com/office/drawing/2018/hyperlinkcolor" val="tx"/>
                    </a:ext>
                  </a:extLst>
                </a:hlinkClick>
              </a:rPr>
              <a:t>https://miro.com/research-and-design/collecting-customer-feedback-methods/</a:t>
            </a:r>
            <a:endParaRPr lang="en-GB" b="0" i="0" dirty="0">
              <a:solidFill>
                <a:srgbClr val="EC7C69"/>
              </a:solidFill>
              <a:effectLst/>
              <a:latin typeface="Calibri"/>
              <a:ea typeface="Calibri"/>
              <a:cs typeface="Calibri"/>
            </a:endParaRPr>
          </a:p>
          <a:p>
            <a:pPr>
              <a:lnSpc>
                <a:spcPts val="2340"/>
              </a:lnSpc>
            </a:pPr>
            <a:r>
              <a:rPr lang="en-GB" b="0" i="0" dirty="0">
                <a:solidFill>
                  <a:srgbClr val="EC7C69"/>
                </a:solidFill>
                <a:effectLst/>
                <a:latin typeface="Calibri"/>
                <a:ea typeface="Calibri"/>
                <a:cs typeface="Calibri"/>
              </a:rPr>
              <a:t> </a:t>
            </a:r>
          </a:p>
          <a:p>
            <a:pPr>
              <a:lnSpc>
                <a:spcPts val="2340"/>
              </a:lnSpc>
            </a:pPr>
            <a:endParaRPr lang="en-US" sz="2200" dirty="0"/>
          </a:p>
        </p:txBody>
      </p:sp>
      <p:sp>
        <p:nvSpPr>
          <p:cNvPr id="25" name="Slide Number Placeholder 5">
            <a:extLst>
              <a:ext uri="{FF2B5EF4-FFF2-40B4-BE49-F238E27FC236}">
                <a16:creationId xmlns:a16="http://schemas.microsoft.com/office/drawing/2014/main" id="{BC8657F9-457F-4575-EA25-A66A244E2F6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15</a:t>
            </a:fld>
            <a:endParaRPr lang="fr-CA" sz="1200" dirty="0"/>
          </a:p>
        </p:txBody>
      </p:sp>
    </p:spTree>
    <p:extLst>
      <p:ext uri="{BB962C8B-B14F-4D97-AF65-F5344CB8AC3E}">
        <p14:creationId xmlns:p14="http://schemas.microsoft.com/office/powerpoint/2010/main" val="3227091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97B85-F2A4-32BE-5840-12BFCA8E3D1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3818FD4-6C5E-386D-9E65-957A41853890}"/>
              </a:ext>
            </a:extLst>
          </p:cNvPr>
          <p:cNvSpPr>
            <a:spLocks noGrp="1"/>
          </p:cNvSpPr>
          <p:nvPr>
            <p:ph type="body" sz="quarter" idx="16"/>
          </p:nvPr>
        </p:nvSpPr>
        <p:spPr>
          <a:xfrm>
            <a:off x="653780" y="472365"/>
            <a:ext cx="8049349" cy="803654"/>
          </a:xfrm>
        </p:spPr>
        <p:txBody>
          <a:bodyPr/>
          <a:lstStyle/>
          <a:p>
            <a:pPr>
              <a:lnSpc>
                <a:spcPts val="3720"/>
              </a:lnSpc>
            </a:pPr>
            <a:r>
              <a:rPr lang="en-US" dirty="0"/>
              <a:t>Customer Feedback – Various Forms </a:t>
            </a:r>
          </a:p>
          <a:p>
            <a:pPr>
              <a:lnSpc>
                <a:spcPts val="3720"/>
              </a:lnSpc>
            </a:pPr>
            <a:endParaRPr lang="en-US" dirty="0"/>
          </a:p>
        </p:txBody>
      </p:sp>
      <p:sp>
        <p:nvSpPr>
          <p:cNvPr id="6" name="Text Placeholder 5">
            <a:extLst>
              <a:ext uri="{FF2B5EF4-FFF2-40B4-BE49-F238E27FC236}">
                <a16:creationId xmlns:a16="http://schemas.microsoft.com/office/drawing/2014/main" id="{317AD7D5-E05E-84CB-9361-D2F7703656FD}"/>
              </a:ext>
            </a:extLst>
          </p:cNvPr>
          <p:cNvSpPr>
            <a:spLocks noGrp="1"/>
          </p:cNvSpPr>
          <p:nvPr>
            <p:ph type="body" sz="quarter" idx="19"/>
          </p:nvPr>
        </p:nvSpPr>
        <p:spPr>
          <a:xfrm>
            <a:off x="653780" y="1602986"/>
            <a:ext cx="3444691" cy="803654"/>
          </a:xfrm>
        </p:spPr>
        <p:txBody>
          <a:bodyPr/>
          <a:lstStyle/>
          <a:p>
            <a:pPr>
              <a:lnSpc>
                <a:spcPts val="2900"/>
              </a:lnSpc>
            </a:pPr>
            <a:r>
              <a:rPr lang="en-US" dirty="0"/>
              <a:t>How to Find Out What Your Guests Like and What They Do Not Like?</a:t>
            </a:r>
          </a:p>
          <a:p>
            <a:pPr>
              <a:lnSpc>
                <a:spcPts val="2900"/>
              </a:lnSpc>
            </a:pPr>
            <a:endParaRPr lang="en-US" dirty="0"/>
          </a:p>
        </p:txBody>
      </p:sp>
      <p:cxnSp>
        <p:nvCxnSpPr>
          <p:cNvPr id="2" name="Straight Connector 1">
            <a:extLst>
              <a:ext uri="{FF2B5EF4-FFF2-40B4-BE49-F238E27FC236}">
                <a16:creationId xmlns:a16="http://schemas.microsoft.com/office/drawing/2014/main" id="{0005E63F-C5E1-B62D-9C1D-CF1BAE2FD63F}"/>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C077D27-A22F-352B-C048-242A68C04EA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16</a:t>
            </a:fld>
            <a:endParaRPr lang="fr-CA" sz="1200" dirty="0"/>
          </a:p>
        </p:txBody>
      </p:sp>
      <p:sp>
        <p:nvSpPr>
          <p:cNvPr id="3" name="Text Placeholder 4">
            <a:extLst>
              <a:ext uri="{FF2B5EF4-FFF2-40B4-BE49-F238E27FC236}">
                <a16:creationId xmlns:a16="http://schemas.microsoft.com/office/drawing/2014/main" id="{9570E0C5-BEA5-A805-FCAC-FFD6C4091AC2}"/>
              </a:ext>
            </a:extLst>
          </p:cNvPr>
          <p:cNvSpPr txBox="1">
            <a:spLocks/>
          </p:cNvSpPr>
          <p:nvPr/>
        </p:nvSpPr>
        <p:spPr>
          <a:xfrm>
            <a:off x="4588329" y="1602986"/>
            <a:ext cx="6741232" cy="3263263"/>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b="1" dirty="0">
                <a:solidFill>
                  <a:srgbClr val="414141"/>
                </a:solidFill>
              </a:rPr>
              <a:t>What is customer feedback? It can come in various forms, direct, indirect and inferred:</a:t>
            </a:r>
          </a:p>
          <a:p>
            <a:pPr>
              <a:lnSpc>
                <a:spcPts val="2240"/>
              </a:lnSpc>
            </a:pPr>
            <a:endParaRPr lang="en-GB" sz="2200" b="1"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59597"/>
                </a:solidFill>
              </a:rPr>
              <a:t>Direct feedback </a:t>
            </a:r>
            <a:r>
              <a:rPr lang="en-GB" sz="2200" dirty="0">
                <a:solidFill>
                  <a:srgbClr val="414141"/>
                </a:solidFill>
              </a:rPr>
              <a:t>is when customers directly communicate with you about their experiences. This can be through emails, phone calls, or even face-to-face interactions.</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59597"/>
                </a:solidFill>
              </a:rPr>
              <a:t>Indirect feedback </a:t>
            </a:r>
            <a:r>
              <a:rPr lang="en-GB" sz="2200" dirty="0">
                <a:solidFill>
                  <a:srgbClr val="414141"/>
                </a:solidFill>
              </a:rPr>
              <a:t>is a little more subtle. It's not communicated directly to you, but you may find it on social media, review websites, or in conversation with others.</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59597"/>
                </a:solidFill>
              </a:rPr>
              <a:t>Inferred feedback </a:t>
            </a:r>
            <a:r>
              <a:rPr lang="en-GB" sz="2200" dirty="0">
                <a:solidFill>
                  <a:srgbClr val="414141"/>
                </a:solidFill>
              </a:rPr>
              <a:t>is</a:t>
            </a:r>
            <a:r>
              <a:rPr lang="en-GB" sz="2200" b="1" dirty="0">
                <a:solidFill>
                  <a:srgbClr val="414141"/>
                </a:solidFill>
              </a:rPr>
              <a:t> </a:t>
            </a:r>
            <a:r>
              <a:rPr lang="en-GB" sz="2200" dirty="0">
                <a:solidFill>
                  <a:srgbClr val="414141"/>
                </a:solidFill>
              </a:rPr>
              <a:t>the most subtle of all. It's derived from analysing customer behaviour data, like website browsing patterns, purchase habits, or usage statistics.</a:t>
            </a:r>
          </a:p>
          <a:p>
            <a:pPr>
              <a:lnSpc>
                <a:spcPts val="2240"/>
              </a:lnSpc>
            </a:pPr>
            <a:endParaRPr lang="en-US" sz="2200" dirty="0">
              <a:solidFill>
                <a:srgbClr val="414141"/>
              </a:solidFill>
            </a:endParaRPr>
          </a:p>
        </p:txBody>
      </p:sp>
      <p:pic>
        <p:nvPicPr>
          <p:cNvPr id="10" name="Picture 9">
            <a:extLst>
              <a:ext uri="{FF2B5EF4-FFF2-40B4-BE49-F238E27FC236}">
                <a16:creationId xmlns:a16="http://schemas.microsoft.com/office/drawing/2014/main" id="{84937E8A-DD82-3E3F-B31D-4A5B8ED679D5}"/>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02510" y="4304876"/>
            <a:ext cx="3580276" cy="2659133"/>
          </a:xfrm>
          <a:prstGeom prst="rect">
            <a:avLst/>
          </a:prstGeom>
        </p:spPr>
      </p:pic>
    </p:spTree>
    <p:extLst>
      <p:ext uri="{BB962C8B-B14F-4D97-AF65-F5344CB8AC3E}">
        <p14:creationId xmlns:p14="http://schemas.microsoft.com/office/powerpoint/2010/main" val="2132356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9EC67-CBF5-B0FB-B602-2B4DFA5DB6F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B65EA49-1F4F-7B58-BD79-417AA77BCA2B}"/>
              </a:ext>
            </a:extLst>
          </p:cNvPr>
          <p:cNvSpPr>
            <a:spLocks noGrp="1"/>
          </p:cNvSpPr>
          <p:nvPr>
            <p:ph type="body" sz="quarter" idx="16"/>
          </p:nvPr>
        </p:nvSpPr>
        <p:spPr>
          <a:xfrm>
            <a:off x="653780" y="472365"/>
            <a:ext cx="9551577" cy="803654"/>
          </a:xfrm>
        </p:spPr>
        <p:txBody>
          <a:bodyPr/>
          <a:lstStyle/>
          <a:p>
            <a:pPr>
              <a:lnSpc>
                <a:spcPts val="3720"/>
              </a:lnSpc>
            </a:pPr>
            <a:r>
              <a:rPr lang="en-US" dirty="0"/>
              <a:t>Customer Feedback - How To Gather Feedback</a:t>
            </a:r>
          </a:p>
        </p:txBody>
      </p:sp>
      <p:sp>
        <p:nvSpPr>
          <p:cNvPr id="6" name="Text Placeholder 5">
            <a:extLst>
              <a:ext uri="{FF2B5EF4-FFF2-40B4-BE49-F238E27FC236}">
                <a16:creationId xmlns:a16="http://schemas.microsoft.com/office/drawing/2014/main" id="{6A246B9E-0DB6-1757-68EC-71A3ABC1AA1F}"/>
              </a:ext>
            </a:extLst>
          </p:cNvPr>
          <p:cNvSpPr>
            <a:spLocks noGrp="1"/>
          </p:cNvSpPr>
          <p:nvPr>
            <p:ph type="body" sz="quarter" idx="19"/>
          </p:nvPr>
        </p:nvSpPr>
        <p:spPr>
          <a:xfrm>
            <a:off x="653780" y="1847469"/>
            <a:ext cx="6110932" cy="803654"/>
          </a:xfrm>
        </p:spPr>
        <p:txBody>
          <a:bodyPr/>
          <a:lstStyle/>
          <a:p>
            <a:pPr>
              <a:lnSpc>
                <a:spcPts val="2900"/>
              </a:lnSpc>
            </a:pPr>
            <a:r>
              <a:rPr lang="en-US" dirty="0"/>
              <a:t>How to Find Out What Your Guests Like and What They Do Not Like?</a:t>
            </a:r>
          </a:p>
          <a:p>
            <a:pPr>
              <a:lnSpc>
                <a:spcPts val="2900"/>
              </a:lnSpc>
            </a:pPr>
            <a:endParaRPr lang="en-US" dirty="0"/>
          </a:p>
        </p:txBody>
      </p:sp>
      <p:cxnSp>
        <p:nvCxnSpPr>
          <p:cNvPr id="2" name="Straight Connector 1">
            <a:extLst>
              <a:ext uri="{FF2B5EF4-FFF2-40B4-BE49-F238E27FC236}">
                <a16:creationId xmlns:a16="http://schemas.microsoft.com/office/drawing/2014/main" id="{1C686A0B-6125-1517-C16C-BDC1A28CAE36}"/>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438059D8-057B-D821-72C1-936380CC25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17</a:t>
            </a:fld>
            <a:endParaRPr lang="fr-CA" sz="1200" dirty="0"/>
          </a:p>
        </p:txBody>
      </p:sp>
      <p:sp>
        <p:nvSpPr>
          <p:cNvPr id="3" name="Text Placeholder 4">
            <a:extLst>
              <a:ext uri="{FF2B5EF4-FFF2-40B4-BE49-F238E27FC236}">
                <a16:creationId xmlns:a16="http://schemas.microsoft.com/office/drawing/2014/main" id="{BA49E75D-16E0-1731-E727-73B1B107C356}"/>
              </a:ext>
            </a:extLst>
          </p:cNvPr>
          <p:cNvSpPr txBox="1">
            <a:spLocks/>
          </p:cNvSpPr>
          <p:nvPr/>
        </p:nvSpPr>
        <p:spPr>
          <a:xfrm>
            <a:off x="653780" y="3200401"/>
            <a:ext cx="574702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Key areas where you might gather feedback include your product's functionality, the quality of your service, or the overall customer experience. Understanding these components can make a huge difference in your business.</a:t>
            </a:r>
          </a:p>
          <a:p>
            <a:pPr>
              <a:lnSpc>
                <a:spcPts val="2240"/>
              </a:lnSpc>
            </a:pPr>
            <a:endParaRPr lang="en-GB" sz="2200" dirty="0">
              <a:solidFill>
                <a:srgbClr val="414141"/>
              </a:solidFill>
            </a:endParaRPr>
          </a:p>
          <a:p>
            <a:pPr>
              <a:lnSpc>
                <a:spcPts val="2240"/>
              </a:lnSpc>
            </a:pPr>
            <a:r>
              <a:rPr lang="en-GB" sz="2200" dirty="0">
                <a:solidFill>
                  <a:srgbClr val="414141"/>
                </a:solidFill>
              </a:rPr>
              <a:t>How to collecting this important feedback? There are several methods available, each with its benefits and ideal applications. Here are some of the most popular ones:</a:t>
            </a:r>
          </a:p>
          <a:p>
            <a:pPr>
              <a:lnSpc>
                <a:spcPts val="2240"/>
              </a:lnSpc>
            </a:pPr>
            <a:endParaRPr lang="en-US" sz="2200" dirty="0">
              <a:solidFill>
                <a:srgbClr val="414141"/>
              </a:solidFill>
            </a:endParaRPr>
          </a:p>
        </p:txBody>
      </p:sp>
      <p:sp>
        <p:nvSpPr>
          <p:cNvPr id="5" name="Freeform 4">
            <a:extLst>
              <a:ext uri="{FF2B5EF4-FFF2-40B4-BE49-F238E27FC236}">
                <a16:creationId xmlns:a16="http://schemas.microsoft.com/office/drawing/2014/main" id="{681F6E99-ED6B-4017-9E6D-13BE8244071F}"/>
              </a:ext>
            </a:extLst>
          </p:cNvPr>
          <p:cNvSpPr/>
          <p:nvPr/>
        </p:nvSpPr>
        <p:spPr>
          <a:xfrm rot="5400000" flipH="1">
            <a:off x="6656891" y="2037448"/>
            <a:ext cx="5408072" cy="4302216"/>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7" name="Text Placeholder 1">
            <a:extLst>
              <a:ext uri="{FF2B5EF4-FFF2-40B4-BE49-F238E27FC236}">
                <a16:creationId xmlns:a16="http://schemas.microsoft.com/office/drawing/2014/main" id="{0475BA1F-0253-8B59-68EB-89949B7D5B6C}"/>
              </a:ext>
            </a:extLst>
          </p:cNvPr>
          <p:cNvSpPr txBox="1">
            <a:spLocks/>
          </p:cNvSpPr>
          <p:nvPr/>
        </p:nvSpPr>
        <p:spPr>
          <a:xfrm>
            <a:off x="7587279" y="1847469"/>
            <a:ext cx="347964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b="1" dirty="0"/>
              <a:t>Methods for collecting customer feedback</a:t>
            </a:r>
            <a:r>
              <a:rPr lang="en-IE" sz="2200" dirty="0"/>
              <a:t>:</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Surveys</a:t>
            </a:r>
          </a:p>
          <a:p>
            <a:pPr marL="342900" indent="-342900" algn="l">
              <a:lnSpc>
                <a:spcPts val="2340"/>
              </a:lnSpc>
              <a:spcBef>
                <a:spcPts val="0"/>
              </a:spcBef>
              <a:buFont typeface="Arial" panose="020B0604020202020204" pitchFamily="34" charset="0"/>
              <a:buChar char="•"/>
            </a:pPr>
            <a:r>
              <a:rPr lang="en-IE" sz="2200" dirty="0"/>
              <a:t>Interviews</a:t>
            </a:r>
          </a:p>
          <a:p>
            <a:pPr marL="342900" indent="-342900" algn="l">
              <a:lnSpc>
                <a:spcPts val="2340"/>
              </a:lnSpc>
              <a:spcBef>
                <a:spcPts val="0"/>
              </a:spcBef>
              <a:buFont typeface="Arial" panose="020B0604020202020204" pitchFamily="34" charset="0"/>
              <a:buChar char="•"/>
            </a:pPr>
            <a:r>
              <a:rPr lang="en-IE" sz="2200" dirty="0"/>
              <a:t>Focus groups</a:t>
            </a:r>
          </a:p>
          <a:p>
            <a:pPr marL="342900" indent="-342900" algn="l">
              <a:lnSpc>
                <a:spcPts val="2340"/>
              </a:lnSpc>
              <a:spcBef>
                <a:spcPts val="0"/>
              </a:spcBef>
              <a:buFont typeface="Arial" panose="020B0604020202020204" pitchFamily="34" charset="0"/>
              <a:buChar char="•"/>
            </a:pPr>
            <a:r>
              <a:rPr lang="en-IE" sz="2200" dirty="0"/>
              <a:t>Usability tests</a:t>
            </a:r>
          </a:p>
          <a:p>
            <a:pPr marL="342900" indent="-342900" algn="l">
              <a:lnSpc>
                <a:spcPts val="2340"/>
              </a:lnSpc>
              <a:spcBef>
                <a:spcPts val="0"/>
              </a:spcBef>
              <a:buFont typeface="Arial" panose="020B0604020202020204" pitchFamily="34" charset="0"/>
              <a:buChar char="•"/>
            </a:pPr>
            <a:r>
              <a:rPr lang="en-IE" sz="2200" dirty="0"/>
              <a:t>Feedback boxes, suggestion forms, and contact forms on website</a:t>
            </a:r>
          </a:p>
          <a:p>
            <a:pPr marL="342900" indent="-342900" algn="l">
              <a:lnSpc>
                <a:spcPts val="2340"/>
              </a:lnSpc>
              <a:spcBef>
                <a:spcPts val="0"/>
              </a:spcBef>
              <a:buFont typeface="Arial" panose="020B0604020202020204" pitchFamily="34" charset="0"/>
              <a:buChar char="•"/>
            </a:pPr>
            <a:r>
              <a:rPr lang="en-IE" sz="2200" dirty="0"/>
              <a:t>Social media listening</a:t>
            </a:r>
          </a:p>
          <a:p>
            <a:pPr marL="342900" indent="-342900" algn="l">
              <a:lnSpc>
                <a:spcPts val="2340"/>
              </a:lnSpc>
              <a:spcBef>
                <a:spcPts val="0"/>
              </a:spcBef>
              <a:buFont typeface="Arial" panose="020B0604020202020204" pitchFamily="34" charset="0"/>
              <a:buChar char="•"/>
            </a:pPr>
            <a:r>
              <a:rPr lang="en-IE" sz="2200" dirty="0" err="1"/>
              <a:t>Analyzing</a:t>
            </a:r>
            <a:r>
              <a:rPr lang="en-IE" sz="2200" dirty="0"/>
              <a:t> customer support </a:t>
            </a:r>
            <a:r>
              <a:rPr lang="en-IE" sz="2200" dirty="0" err="1"/>
              <a:t>tickes</a:t>
            </a:r>
            <a:endParaRPr lang="en-IE" sz="2200" dirty="0"/>
          </a:p>
          <a:p>
            <a:pPr marL="342900" indent="-342900" algn="l">
              <a:lnSpc>
                <a:spcPts val="2340"/>
              </a:lnSpc>
              <a:spcBef>
                <a:spcPts val="0"/>
              </a:spcBef>
              <a:buFont typeface="Arial" panose="020B0604020202020204" pitchFamily="34" charset="0"/>
              <a:buChar char="•"/>
            </a:pPr>
            <a:r>
              <a:rPr lang="en-IE" sz="2200" dirty="0"/>
              <a:t>Review platforms</a:t>
            </a:r>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2057059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12647-01F5-22F2-946F-5C020C8783E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85B8751-6DC6-A051-7BB8-4577CE133863}"/>
              </a:ext>
            </a:extLst>
          </p:cNvPr>
          <p:cNvSpPr>
            <a:spLocks noGrp="1"/>
          </p:cNvSpPr>
          <p:nvPr>
            <p:ph type="body" sz="quarter" idx="16"/>
          </p:nvPr>
        </p:nvSpPr>
        <p:spPr>
          <a:xfrm>
            <a:off x="653780" y="472365"/>
            <a:ext cx="9551577" cy="803654"/>
          </a:xfrm>
        </p:spPr>
        <p:txBody>
          <a:bodyPr/>
          <a:lstStyle/>
          <a:p>
            <a:pPr>
              <a:lnSpc>
                <a:spcPts val="3720"/>
              </a:lnSpc>
            </a:pPr>
            <a:r>
              <a:rPr lang="en-US" dirty="0"/>
              <a:t>Customer Feedback - How To Gather Feedback</a:t>
            </a:r>
          </a:p>
        </p:txBody>
      </p:sp>
      <p:sp>
        <p:nvSpPr>
          <p:cNvPr id="6" name="Text Placeholder 5">
            <a:extLst>
              <a:ext uri="{FF2B5EF4-FFF2-40B4-BE49-F238E27FC236}">
                <a16:creationId xmlns:a16="http://schemas.microsoft.com/office/drawing/2014/main" id="{9040CFB8-C59C-D865-FADA-4994A08FE410}"/>
              </a:ext>
            </a:extLst>
          </p:cNvPr>
          <p:cNvSpPr>
            <a:spLocks noGrp="1"/>
          </p:cNvSpPr>
          <p:nvPr>
            <p:ph type="body" sz="quarter" idx="19"/>
          </p:nvPr>
        </p:nvSpPr>
        <p:spPr>
          <a:xfrm>
            <a:off x="653780" y="1847469"/>
            <a:ext cx="5616391" cy="803654"/>
          </a:xfrm>
        </p:spPr>
        <p:txBody>
          <a:bodyPr/>
          <a:lstStyle/>
          <a:p>
            <a:pPr>
              <a:lnSpc>
                <a:spcPts val="2900"/>
              </a:lnSpc>
            </a:pPr>
            <a:r>
              <a:rPr lang="en-US" dirty="0"/>
              <a:t>How to Find Out What Your Guests Like and What They Do Not Like?</a:t>
            </a:r>
          </a:p>
          <a:p>
            <a:pPr>
              <a:lnSpc>
                <a:spcPts val="2900"/>
              </a:lnSpc>
            </a:pPr>
            <a:endParaRPr lang="en-US" dirty="0"/>
          </a:p>
        </p:txBody>
      </p:sp>
      <p:cxnSp>
        <p:nvCxnSpPr>
          <p:cNvPr id="2" name="Straight Connector 1">
            <a:extLst>
              <a:ext uri="{FF2B5EF4-FFF2-40B4-BE49-F238E27FC236}">
                <a16:creationId xmlns:a16="http://schemas.microsoft.com/office/drawing/2014/main" id="{307ED3E9-FD0C-3231-7BF1-89609BE3BA3E}"/>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F3094D64-ED1A-995C-0E91-5270F4477E5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18</a:t>
            </a:fld>
            <a:endParaRPr lang="fr-CA" sz="1200" dirty="0"/>
          </a:p>
        </p:txBody>
      </p:sp>
      <p:sp>
        <p:nvSpPr>
          <p:cNvPr id="3" name="Text Placeholder 4">
            <a:extLst>
              <a:ext uri="{FF2B5EF4-FFF2-40B4-BE49-F238E27FC236}">
                <a16:creationId xmlns:a16="http://schemas.microsoft.com/office/drawing/2014/main" id="{DB579F94-F45F-2EC8-7219-47B7FE793F20}"/>
              </a:ext>
            </a:extLst>
          </p:cNvPr>
          <p:cNvSpPr txBox="1">
            <a:spLocks/>
          </p:cNvSpPr>
          <p:nvPr/>
        </p:nvSpPr>
        <p:spPr>
          <a:xfrm>
            <a:off x="653779" y="3200401"/>
            <a:ext cx="10808878" cy="3657600"/>
          </a:xfrm>
          <a:prstGeom prst="rect">
            <a:avLst/>
          </a:prstGeom>
        </p:spPr>
        <p:txBody>
          <a:bodyPr numCol="2" spcCol="468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Surveys</a:t>
            </a:r>
          </a:p>
          <a:p>
            <a:pPr>
              <a:lnSpc>
                <a:spcPts val="2240"/>
              </a:lnSpc>
            </a:pPr>
            <a:r>
              <a:rPr lang="en-GB" sz="2200" dirty="0">
                <a:solidFill>
                  <a:srgbClr val="414141"/>
                </a:solidFill>
              </a:rPr>
              <a:t>Surveys are an excellent method for collecting customer feedback. They're easy to distribute, scale, and analyse. You can use different types of surveys depending on your needs, such as Customer Satisfaction (CSAT), Net Promoter Score (NPS), and Customer Effort Score (CES). Designing effective surveys requires clear, concise questions that are easy to understand and answer.</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r>
              <a:rPr lang="en-GB" sz="2800" b="1" dirty="0">
                <a:solidFill>
                  <a:srgbClr val="459597"/>
                </a:solidFill>
              </a:rPr>
              <a:t>Interviews</a:t>
            </a:r>
          </a:p>
          <a:p>
            <a:pPr>
              <a:lnSpc>
                <a:spcPts val="2240"/>
              </a:lnSpc>
            </a:pPr>
            <a:r>
              <a:rPr lang="en-GB" sz="2200" dirty="0">
                <a:solidFill>
                  <a:srgbClr val="414141"/>
                </a:solidFill>
              </a:rPr>
              <a:t>One-on-one interviews allow for a more in-depth understanding of your customer's experiences. You can ask follow-up questions, delve deeper into responses, and observe non-verbal cues. The key to a good customer interview is preparation and active listening.</a:t>
            </a:r>
          </a:p>
          <a:p>
            <a:pPr>
              <a:lnSpc>
                <a:spcPts val="2240"/>
              </a:lnSpc>
            </a:pPr>
            <a:endParaRPr lang="en-US" sz="2200" dirty="0">
              <a:solidFill>
                <a:srgbClr val="414141"/>
              </a:solidFill>
            </a:endParaRPr>
          </a:p>
        </p:txBody>
      </p:sp>
      <p:cxnSp>
        <p:nvCxnSpPr>
          <p:cNvPr id="10" name="Straight Connector 9">
            <a:extLst>
              <a:ext uri="{FF2B5EF4-FFF2-40B4-BE49-F238E27FC236}">
                <a16:creationId xmlns:a16="http://schemas.microsoft.com/office/drawing/2014/main" id="{30E39FB7-18D1-2C8A-A952-A162CBF9B9B6}"/>
              </a:ext>
            </a:extLst>
          </p:cNvPr>
          <p:cNvCxnSpPr>
            <a:cxnSpLocks/>
          </p:cNvCxnSpPr>
          <p:nvPr/>
        </p:nvCxnSpPr>
        <p:spPr>
          <a:xfrm>
            <a:off x="6047013" y="2854993"/>
            <a:ext cx="0" cy="360000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466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C1D1A-A6A4-98DF-7DA1-9D4283049AF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8280799-F6B0-4C97-5D62-CF28947CDC04}"/>
              </a:ext>
            </a:extLst>
          </p:cNvPr>
          <p:cNvSpPr>
            <a:spLocks noGrp="1"/>
          </p:cNvSpPr>
          <p:nvPr>
            <p:ph type="body" sz="quarter" idx="16"/>
          </p:nvPr>
        </p:nvSpPr>
        <p:spPr>
          <a:xfrm>
            <a:off x="653780" y="472365"/>
            <a:ext cx="9551577" cy="803654"/>
          </a:xfrm>
        </p:spPr>
        <p:txBody>
          <a:bodyPr/>
          <a:lstStyle/>
          <a:p>
            <a:pPr>
              <a:lnSpc>
                <a:spcPts val="3720"/>
              </a:lnSpc>
            </a:pPr>
            <a:r>
              <a:rPr lang="en-US" dirty="0"/>
              <a:t>Customer Feedback - How To Gather Feedback</a:t>
            </a:r>
          </a:p>
        </p:txBody>
      </p:sp>
      <p:sp>
        <p:nvSpPr>
          <p:cNvPr id="6" name="Text Placeholder 5">
            <a:extLst>
              <a:ext uri="{FF2B5EF4-FFF2-40B4-BE49-F238E27FC236}">
                <a16:creationId xmlns:a16="http://schemas.microsoft.com/office/drawing/2014/main" id="{94471D3F-6222-86B1-3FD3-6D019DBDE4D8}"/>
              </a:ext>
            </a:extLst>
          </p:cNvPr>
          <p:cNvSpPr>
            <a:spLocks noGrp="1"/>
          </p:cNvSpPr>
          <p:nvPr>
            <p:ph type="body" sz="quarter" idx="19"/>
          </p:nvPr>
        </p:nvSpPr>
        <p:spPr>
          <a:xfrm>
            <a:off x="653780" y="1541767"/>
            <a:ext cx="7320008" cy="803654"/>
          </a:xfrm>
        </p:spPr>
        <p:txBody>
          <a:bodyPr/>
          <a:lstStyle/>
          <a:p>
            <a:pPr>
              <a:lnSpc>
                <a:spcPts val="2900"/>
              </a:lnSpc>
            </a:pPr>
            <a:r>
              <a:rPr lang="en-US" dirty="0"/>
              <a:t>How to Find Out What Your Guests Like and What They Do Not Like?</a:t>
            </a:r>
          </a:p>
          <a:p>
            <a:pPr>
              <a:lnSpc>
                <a:spcPts val="2900"/>
              </a:lnSpc>
            </a:pPr>
            <a:endParaRPr lang="en-US" dirty="0"/>
          </a:p>
        </p:txBody>
      </p:sp>
      <p:cxnSp>
        <p:nvCxnSpPr>
          <p:cNvPr id="2" name="Straight Connector 1">
            <a:extLst>
              <a:ext uri="{FF2B5EF4-FFF2-40B4-BE49-F238E27FC236}">
                <a16:creationId xmlns:a16="http://schemas.microsoft.com/office/drawing/2014/main" id="{EECDAD00-3C19-0C84-D4B7-D84671BCEEC6}"/>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8A68520-0194-F612-0C6B-B59DD067F68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19</a:t>
            </a:fld>
            <a:endParaRPr lang="fr-CA" sz="1200" dirty="0"/>
          </a:p>
        </p:txBody>
      </p:sp>
      <p:sp>
        <p:nvSpPr>
          <p:cNvPr id="3" name="Text Placeholder 4">
            <a:extLst>
              <a:ext uri="{FF2B5EF4-FFF2-40B4-BE49-F238E27FC236}">
                <a16:creationId xmlns:a16="http://schemas.microsoft.com/office/drawing/2014/main" id="{445492EB-0509-D45C-2FD0-E528BBAAF85D}"/>
              </a:ext>
            </a:extLst>
          </p:cNvPr>
          <p:cNvSpPr txBox="1">
            <a:spLocks/>
          </p:cNvSpPr>
          <p:nvPr/>
        </p:nvSpPr>
        <p:spPr>
          <a:xfrm>
            <a:off x="653780" y="2647474"/>
            <a:ext cx="11027686" cy="3657600"/>
          </a:xfrm>
          <a:prstGeom prst="rect">
            <a:avLst/>
          </a:prstGeom>
        </p:spPr>
        <p:txBody>
          <a:bodyPr numCol="3"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Focus Groups</a:t>
            </a:r>
          </a:p>
          <a:p>
            <a:pPr>
              <a:lnSpc>
                <a:spcPts val="2240"/>
              </a:lnSpc>
            </a:pPr>
            <a:r>
              <a:rPr lang="en-GB" sz="2200" dirty="0">
                <a:solidFill>
                  <a:srgbClr val="414141"/>
                </a:solidFill>
              </a:rPr>
              <a:t>Focus groups involve customers discussing their experiences, perceptions, and opinions about your product or service. Moderating focus groups effectively requires careful planning, creating a comfortable environment, and guiding the conversation productively.</a:t>
            </a:r>
          </a:p>
          <a:p>
            <a:pPr>
              <a:lnSpc>
                <a:spcPts val="2240"/>
              </a:lnSpc>
            </a:pPr>
            <a:endParaRPr lang="en-GB" sz="2200" dirty="0">
              <a:solidFill>
                <a:srgbClr val="414141"/>
              </a:solidFill>
            </a:endParaRPr>
          </a:p>
          <a:p>
            <a:pPr>
              <a:lnSpc>
                <a:spcPts val="2240"/>
              </a:lnSpc>
            </a:pPr>
            <a:r>
              <a:rPr lang="en-GB" sz="2800" b="1" dirty="0">
                <a:solidFill>
                  <a:srgbClr val="459597"/>
                </a:solidFill>
              </a:rPr>
              <a:t>Usability Tests</a:t>
            </a:r>
          </a:p>
          <a:p>
            <a:pPr>
              <a:lnSpc>
                <a:spcPts val="2240"/>
              </a:lnSpc>
            </a:pPr>
            <a:r>
              <a:rPr lang="en-GB" sz="2200" dirty="0">
                <a:solidFill>
                  <a:srgbClr val="414141"/>
                </a:solidFill>
              </a:rPr>
              <a:t>Usability tests involve observing customers </a:t>
            </a:r>
          </a:p>
          <a:p>
            <a:pPr>
              <a:lnSpc>
                <a:spcPts val="2240"/>
              </a:lnSpc>
            </a:pPr>
            <a:r>
              <a:rPr lang="en-GB" sz="2200" dirty="0">
                <a:solidFill>
                  <a:srgbClr val="414141"/>
                </a:solidFill>
              </a:rPr>
              <a:t>using your product to understand how easy and intuitive it is to use. Remember to clearly define tasks, encourage participants to think out loud, and observe quietly.</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r>
              <a:rPr lang="en-GB" sz="2800" b="1" dirty="0">
                <a:solidFill>
                  <a:srgbClr val="459597"/>
                </a:solidFill>
              </a:rPr>
              <a:t>Feedback Boxes, Suggestion Forms, and Contact Forms on the Website</a:t>
            </a:r>
          </a:p>
          <a:p>
            <a:pPr>
              <a:lnSpc>
                <a:spcPts val="2240"/>
              </a:lnSpc>
            </a:pPr>
            <a:r>
              <a:rPr lang="en-GB" sz="2200" dirty="0">
                <a:solidFill>
                  <a:srgbClr val="414141"/>
                </a:solidFill>
              </a:rPr>
              <a:t>These methods allow customers to provide feedback at their own convenience. Ensure these are easy to find on your website, simple to use, and promote open-ended feedback.</a:t>
            </a:r>
          </a:p>
          <a:p>
            <a:pPr>
              <a:lnSpc>
                <a:spcPts val="2240"/>
              </a:lnSpc>
            </a:pPr>
            <a:endParaRPr lang="en-US" sz="2200" dirty="0">
              <a:solidFill>
                <a:srgbClr val="414141"/>
              </a:solidFill>
            </a:endParaRPr>
          </a:p>
        </p:txBody>
      </p:sp>
      <p:cxnSp>
        <p:nvCxnSpPr>
          <p:cNvPr id="5" name="Straight Connector 4">
            <a:extLst>
              <a:ext uri="{FF2B5EF4-FFF2-40B4-BE49-F238E27FC236}">
                <a16:creationId xmlns:a16="http://schemas.microsoft.com/office/drawing/2014/main" id="{962D654A-2057-AECA-4490-784A3EEA3F6A}"/>
              </a:ext>
            </a:extLst>
          </p:cNvPr>
          <p:cNvCxnSpPr>
            <a:cxnSpLocks/>
          </p:cNvCxnSpPr>
          <p:nvPr/>
        </p:nvCxnSpPr>
        <p:spPr>
          <a:xfrm>
            <a:off x="4245431" y="2612572"/>
            <a:ext cx="0" cy="360000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D85E77B-454C-4374-D54F-A889EC9BF9E0}"/>
              </a:ext>
            </a:extLst>
          </p:cNvPr>
          <p:cNvCxnSpPr>
            <a:cxnSpLocks/>
          </p:cNvCxnSpPr>
          <p:nvPr/>
        </p:nvCxnSpPr>
        <p:spPr>
          <a:xfrm>
            <a:off x="7973788" y="2612572"/>
            <a:ext cx="0" cy="360000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081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AEF25FA4-67F8-8DC8-FA8D-BFA7680CF748}"/>
              </a:ext>
            </a:extLst>
          </p:cNvPr>
          <p:cNvPicPr>
            <a:picLocks noGrp="1" noChangeAspect="1"/>
          </p:cNvPicPr>
          <p:nvPr>
            <p:ph type="pic" sz="quarter" idx="19"/>
          </p:nvPr>
        </p:nvPicPr>
        <p:blipFill>
          <a:blip r:embed="rId2"/>
          <a:srcRect t="124" b="124"/>
          <a:stretch>
            <a:fillRect/>
          </a:stretch>
        </p:blipFill>
        <p:spPr/>
      </p:pic>
      <p:sp>
        <p:nvSpPr>
          <p:cNvPr id="13" name="Text Placeholder 1">
            <a:extLst>
              <a:ext uri="{FF2B5EF4-FFF2-40B4-BE49-F238E27FC236}">
                <a16:creationId xmlns:a16="http://schemas.microsoft.com/office/drawing/2014/main" id="{5DEA8382-285E-2683-AF12-F862B2D79B99}"/>
              </a:ext>
            </a:extLst>
          </p:cNvPr>
          <p:cNvSpPr>
            <a:spLocks noGrp="1"/>
          </p:cNvSpPr>
          <p:nvPr>
            <p:ph type="body" sz="quarter" idx="16"/>
          </p:nvPr>
        </p:nvSpPr>
        <p:spPr>
          <a:xfrm>
            <a:off x="558237" y="2223992"/>
            <a:ext cx="4847481" cy="3066422"/>
          </a:xfrm>
        </p:spPr>
        <p:txBody>
          <a:bodyPr>
            <a:noAutofit/>
          </a:bodyPr>
          <a:lstStyle/>
          <a:p>
            <a:pPr>
              <a:spcAft>
                <a:spcPts val="600"/>
              </a:spcAft>
            </a:pPr>
            <a:r>
              <a:rPr lang="en-US" sz="3200" b="1" dirty="0"/>
              <a:t>Section 1:</a:t>
            </a:r>
          </a:p>
          <a:p>
            <a:pPr>
              <a:lnSpc>
                <a:spcPts val="2620"/>
              </a:lnSpc>
            </a:pPr>
            <a:r>
              <a:rPr lang="en-US" sz="2600" dirty="0"/>
              <a:t>Tools for Market Research. Understanding the Market                  - Your Guest &amp; What They Want? </a:t>
            </a:r>
          </a:p>
          <a:p>
            <a:pPr>
              <a:spcAft>
                <a:spcPts val="600"/>
              </a:spcAft>
            </a:pPr>
            <a:endParaRPr lang="en-US" sz="1600" dirty="0"/>
          </a:p>
          <a:p>
            <a:pPr>
              <a:spcAft>
                <a:spcPts val="600"/>
              </a:spcAft>
            </a:pPr>
            <a:r>
              <a:rPr lang="en-US" sz="3200" b="1" dirty="0"/>
              <a:t>Section 2:</a:t>
            </a:r>
          </a:p>
          <a:p>
            <a:pPr>
              <a:lnSpc>
                <a:spcPts val="2620"/>
              </a:lnSpc>
            </a:pPr>
            <a:r>
              <a:rPr lang="en-US" sz="2600" dirty="0"/>
              <a:t>Defining Your Concept &amp; Value Proposition</a:t>
            </a:r>
          </a:p>
          <a:p>
            <a:pPr>
              <a:lnSpc>
                <a:spcPts val="2620"/>
              </a:lnSpc>
            </a:pPr>
            <a:endParaRPr lang="en-IE" sz="2600" dirty="0"/>
          </a:p>
        </p:txBody>
      </p:sp>
      <p:sp>
        <p:nvSpPr>
          <p:cNvPr id="14" name="Text Placeholder 2">
            <a:extLst>
              <a:ext uri="{FF2B5EF4-FFF2-40B4-BE49-F238E27FC236}">
                <a16:creationId xmlns:a16="http://schemas.microsoft.com/office/drawing/2014/main" id="{BC465EA7-E6A4-4D61-0A4F-DF73717CAF5F}"/>
              </a:ext>
            </a:extLst>
          </p:cNvPr>
          <p:cNvSpPr>
            <a:spLocks noGrp="1"/>
          </p:cNvSpPr>
          <p:nvPr>
            <p:ph type="body" sz="quarter" idx="17"/>
          </p:nvPr>
        </p:nvSpPr>
        <p:spPr>
          <a:xfrm>
            <a:off x="558237" y="1059430"/>
            <a:ext cx="5537763" cy="582221"/>
          </a:xfrm>
        </p:spPr>
        <p:txBody>
          <a:bodyPr/>
          <a:lstStyle/>
          <a:p>
            <a:r>
              <a:rPr lang="en-IE" sz="4800" b="1" dirty="0"/>
              <a:t>Module 2 (Part 1)</a:t>
            </a:r>
            <a:endParaRPr lang="en-GB" sz="4800" b="1" dirty="0"/>
          </a:p>
        </p:txBody>
      </p:sp>
      <p:sp>
        <p:nvSpPr>
          <p:cNvPr id="2" name="Text Placeholder 5">
            <a:extLst>
              <a:ext uri="{FF2B5EF4-FFF2-40B4-BE49-F238E27FC236}">
                <a16:creationId xmlns:a16="http://schemas.microsoft.com/office/drawing/2014/main" id="{84EF0994-AB07-484D-D088-D3E374479C4C}"/>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4" name="Text Placeholder 3">
            <a:extLst>
              <a:ext uri="{FF2B5EF4-FFF2-40B4-BE49-F238E27FC236}">
                <a16:creationId xmlns:a16="http://schemas.microsoft.com/office/drawing/2014/main" id="{3ADAD0CF-81BA-8AF1-7E32-7193A73403A0}"/>
              </a:ext>
            </a:extLst>
          </p:cNvPr>
          <p:cNvSpPr>
            <a:spLocks noGrp="1"/>
          </p:cNvSpPr>
          <p:nvPr>
            <p:ph type="body" sz="quarter" idx="65"/>
          </p:nvPr>
        </p:nvSpPr>
        <p:spPr/>
        <p:txBody>
          <a:bodyPr/>
          <a:lstStyle/>
          <a:p>
            <a:pPr algn="ctr"/>
            <a:r>
              <a:rPr lang="en-IE" sz="1200" dirty="0"/>
              <a:t>Photo Credit:</a:t>
            </a:r>
          </a:p>
        </p:txBody>
      </p:sp>
      <p:sp>
        <p:nvSpPr>
          <p:cNvPr id="3" name="Freeform 2">
            <a:extLst>
              <a:ext uri="{FF2B5EF4-FFF2-40B4-BE49-F238E27FC236}">
                <a16:creationId xmlns:a16="http://schemas.microsoft.com/office/drawing/2014/main" id="{89647FA6-A0AF-B094-DB30-3F5C16C7FB94}"/>
              </a:ext>
            </a:extLst>
          </p:cNvPr>
          <p:cNvSpPr/>
          <p:nvPr/>
        </p:nvSpPr>
        <p:spPr>
          <a:xfrm>
            <a:off x="0" y="1868036"/>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72F8C3EE-A41E-2457-2CEF-D4B1652FC745}"/>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561245" y="3757203"/>
            <a:ext cx="3580276" cy="2659133"/>
          </a:xfrm>
          <a:prstGeom prst="rect">
            <a:avLst/>
          </a:prstGeom>
        </p:spPr>
      </p:pic>
      <p:sp>
        <p:nvSpPr>
          <p:cNvPr id="5" name="Slide Number Placeholder 5">
            <a:extLst>
              <a:ext uri="{FF2B5EF4-FFF2-40B4-BE49-F238E27FC236}">
                <a16:creationId xmlns:a16="http://schemas.microsoft.com/office/drawing/2014/main" id="{49EE795D-C806-976A-630F-7D1387116A2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a:t>
            </a:fld>
            <a:endParaRPr lang="fr-CA" sz="1200" dirty="0"/>
          </a:p>
        </p:txBody>
      </p:sp>
    </p:spTree>
    <p:extLst>
      <p:ext uri="{BB962C8B-B14F-4D97-AF65-F5344CB8AC3E}">
        <p14:creationId xmlns:p14="http://schemas.microsoft.com/office/powerpoint/2010/main" val="4256110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75E47-429B-D96E-638F-E49C916C70C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A937139-F01E-1BD6-876E-C46677C17B16}"/>
              </a:ext>
            </a:extLst>
          </p:cNvPr>
          <p:cNvSpPr>
            <a:spLocks noGrp="1"/>
          </p:cNvSpPr>
          <p:nvPr>
            <p:ph type="body" sz="quarter" idx="16"/>
          </p:nvPr>
        </p:nvSpPr>
        <p:spPr>
          <a:xfrm>
            <a:off x="653780" y="472365"/>
            <a:ext cx="9551577" cy="803654"/>
          </a:xfrm>
        </p:spPr>
        <p:txBody>
          <a:bodyPr/>
          <a:lstStyle/>
          <a:p>
            <a:pPr>
              <a:lnSpc>
                <a:spcPts val="3720"/>
              </a:lnSpc>
            </a:pPr>
            <a:r>
              <a:rPr lang="en-US" dirty="0"/>
              <a:t>Customer Feedback - How To Gather Feedback</a:t>
            </a:r>
          </a:p>
        </p:txBody>
      </p:sp>
      <p:sp>
        <p:nvSpPr>
          <p:cNvPr id="6" name="Text Placeholder 5">
            <a:extLst>
              <a:ext uri="{FF2B5EF4-FFF2-40B4-BE49-F238E27FC236}">
                <a16:creationId xmlns:a16="http://schemas.microsoft.com/office/drawing/2014/main" id="{0081BCA7-F19E-F13A-8C3B-92B05C0A7AB9}"/>
              </a:ext>
            </a:extLst>
          </p:cNvPr>
          <p:cNvSpPr>
            <a:spLocks noGrp="1"/>
          </p:cNvSpPr>
          <p:nvPr>
            <p:ph type="body" sz="quarter" idx="19"/>
          </p:nvPr>
        </p:nvSpPr>
        <p:spPr>
          <a:xfrm>
            <a:off x="653780" y="1541767"/>
            <a:ext cx="7790973" cy="803654"/>
          </a:xfrm>
        </p:spPr>
        <p:txBody>
          <a:bodyPr/>
          <a:lstStyle/>
          <a:p>
            <a:pPr>
              <a:lnSpc>
                <a:spcPts val="2900"/>
              </a:lnSpc>
            </a:pPr>
            <a:r>
              <a:rPr lang="en-US" dirty="0"/>
              <a:t>How to Find Out What Your Guests Like and What They Do Not Like?</a:t>
            </a:r>
          </a:p>
          <a:p>
            <a:pPr>
              <a:lnSpc>
                <a:spcPts val="2900"/>
              </a:lnSpc>
            </a:pPr>
            <a:endParaRPr lang="en-US" dirty="0"/>
          </a:p>
        </p:txBody>
      </p:sp>
      <p:cxnSp>
        <p:nvCxnSpPr>
          <p:cNvPr id="2" name="Straight Connector 1">
            <a:extLst>
              <a:ext uri="{FF2B5EF4-FFF2-40B4-BE49-F238E27FC236}">
                <a16:creationId xmlns:a16="http://schemas.microsoft.com/office/drawing/2014/main" id="{1B89B15B-8E8B-3A51-2F6D-B43D3C82E2A7}"/>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05DCEEE9-87F5-518F-98F6-A686AE77411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20</a:t>
            </a:fld>
            <a:endParaRPr lang="fr-CA" sz="1200" dirty="0"/>
          </a:p>
        </p:txBody>
      </p:sp>
      <p:sp>
        <p:nvSpPr>
          <p:cNvPr id="3" name="Text Placeholder 4">
            <a:extLst>
              <a:ext uri="{FF2B5EF4-FFF2-40B4-BE49-F238E27FC236}">
                <a16:creationId xmlns:a16="http://schemas.microsoft.com/office/drawing/2014/main" id="{CD7E8DEB-D19C-8FEB-6116-05E3E5FFC8B8}"/>
              </a:ext>
            </a:extLst>
          </p:cNvPr>
          <p:cNvSpPr txBox="1">
            <a:spLocks/>
          </p:cNvSpPr>
          <p:nvPr/>
        </p:nvSpPr>
        <p:spPr>
          <a:xfrm>
            <a:off x="653780" y="2953176"/>
            <a:ext cx="11027686" cy="3657600"/>
          </a:xfrm>
          <a:prstGeom prst="rect">
            <a:avLst/>
          </a:prstGeom>
        </p:spPr>
        <p:txBody>
          <a:bodyPr numCol="3"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Social Media Listening</a:t>
            </a:r>
          </a:p>
          <a:p>
            <a:pPr>
              <a:lnSpc>
                <a:spcPts val="2240"/>
              </a:lnSpc>
            </a:pPr>
            <a:r>
              <a:rPr lang="en-GB" sz="2200" dirty="0">
                <a:solidFill>
                  <a:srgbClr val="414141"/>
                </a:solidFill>
              </a:rPr>
              <a:t>Customers often share opinions on social media. Using social media listening tools can help you find and track these conversations, allowing you to respond to feedback and observe common trends.</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r>
              <a:rPr lang="en-GB" sz="2800" b="1" dirty="0" err="1">
                <a:solidFill>
                  <a:srgbClr val="459597"/>
                </a:solidFill>
              </a:rPr>
              <a:t>Analyzing</a:t>
            </a:r>
            <a:r>
              <a:rPr lang="en-GB" sz="2800" b="1" dirty="0">
                <a:solidFill>
                  <a:srgbClr val="459597"/>
                </a:solidFill>
              </a:rPr>
              <a:t> Customer </a:t>
            </a:r>
          </a:p>
          <a:p>
            <a:pPr>
              <a:lnSpc>
                <a:spcPts val="2240"/>
              </a:lnSpc>
            </a:pPr>
            <a:r>
              <a:rPr lang="en-GB" sz="2800" b="1" dirty="0">
                <a:solidFill>
                  <a:srgbClr val="459597"/>
                </a:solidFill>
              </a:rPr>
              <a:t>Support Tickets</a:t>
            </a:r>
          </a:p>
          <a:p>
            <a:pPr>
              <a:lnSpc>
                <a:spcPts val="2240"/>
              </a:lnSpc>
            </a:pPr>
            <a:r>
              <a:rPr lang="en-GB" sz="2200" dirty="0">
                <a:solidFill>
                  <a:srgbClr val="414141"/>
                </a:solidFill>
              </a:rPr>
              <a:t>Support tickets can provide valuable feedback about the problems customers are experiencing. Regularly review and </a:t>
            </a:r>
            <a:r>
              <a:rPr lang="en-GB" sz="2200" dirty="0" err="1">
                <a:solidFill>
                  <a:srgbClr val="414141"/>
                </a:solidFill>
              </a:rPr>
              <a:t>analyze</a:t>
            </a:r>
            <a:r>
              <a:rPr lang="en-GB" sz="2200" dirty="0">
                <a:solidFill>
                  <a:srgbClr val="414141"/>
                </a:solidFill>
              </a:rPr>
              <a:t> these tickets to identify common issues or trends.</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r>
              <a:rPr lang="en-GB" sz="2800" b="1" dirty="0">
                <a:solidFill>
                  <a:srgbClr val="459597"/>
                </a:solidFill>
              </a:rPr>
              <a:t>Review Platforms</a:t>
            </a:r>
          </a:p>
          <a:p>
            <a:pPr>
              <a:lnSpc>
                <a:spcPts val="2240"/>
              </a:lnSpc>
            </a:pPr>
            <a:r>
              <a:rPr lang="en-GB" sz="2200" dirty="0">
                <a:solidFill>
                  <a:srgbClr val="414141"/>
                </a:solidFill>
              </a:rPr>
              <a:t>Online review platforms are a goldmine of customer feedback. Responding professionally and appreciatively to both positive and negative reviews shows your commitment to customer satisfaction.</a:t>
            </a:r>
          </a:p>
          <a:p>
            <a:pPr>
              <a:lnSpc>
                <a:spcPts val="2240"/>
              </a:lnSpc>
            </a:pPr>
            <a:endParaRPr lang="en-US" sz="2200" dirty="0">
              <a:solidFill>
                <a:srgbClr val="414141"/>
              </a:solidFill>
            </a:endParaRPr>
          </a:p>
        </p:txBody>
      </p:sp>
      <p:cxnSp>
        <p:nvCxnSpPr>
          <p:cNvPr id="7" name="Straight Connector 6">
            <a:extLst>
              <a:ext uri="{FF2B5EF4-FFF2-40B4-BE49-F238E27FC236}">
                <a16:creationId xmlns:a16="http://schemas.microsoft.com/office/drawing/2014/main" id="{6453CA7D-3F77-EFC3-E9DE-6C45270FC18F}"/>
              </a:ext>
            </a:extLst>
          </p:cNvPr>
          <p:cNvCxnSpPr>
            <a:cxnSpLocks/>
          </p:cNvCxnSpPr>
          <p:nvPr/>
        </p:nvCxnSpPr>
        <p:spPr>
          <a:xfrm>
            <a:off x="4082143" y="2612572"/>
            <a:ext cx="0" cy="3363686"/>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E0735F-CAC1-A5EA-48C0-F60AFCB277EE}"/>
              </a:ext>
            </a:extLst>
          </p:cNvPr>
          <p:cNvCxnSpPr>
            <a:cxnSpLocks/>
          </p:cNvCxnSpPr>
          <p:nvPr/>
        </p:nvCxnSpPr>
        <p:spPr>
          <a:xfrm>
            <a:off x="7908472" y="2612572"/>
            <a:ext cx="0" cy="3363686"/>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894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6079F-C1BC-3CF1-F68F-36EC4C9DAA3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A4359C7-9E90-08C1-D58F-A5FAAE085D25}"/>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E595EF0F-5DFC-2FC3-5B5D-09EC08C70C58}"/>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0456FC1F-E01E-5752-52B9-6EED9C5A9A1C}"/>
              </a:ext>
            </a:extLst>
          </p:cNvPr>
          <p:cNvSpPr>
            <a:spLocks noGrp="1"/>
          </p:cNvSpPr>
          <p:nvPr>
            <p:ph type="body" sz="quarter" idx="16"/>
          </p:nvPr>
        </p:nvSpPr>
        <p:spPr>
          <a:xfrm>
            <a:off x="4061011" y="801065"/>
            <a:ext cx="7956817" cy="803654"/>
          </a:xfrm>
          <a:prstGeom prst="rect">
            <a:avLst/>
          </a:prstGeom>
        </p:spPr>
        <p:txBody>
          <a:bodyPr/>
          <a:lstStyle/>
          <a:p>
            <a:pPr>
              <a:lnSpc>
                <a:spcPts val="2960"/>
              </a:lnSpc>
            </a:pPr>
            <a:r>
              <a:rPr lang="en-GB" sz="2800" dirty="0"/>
              <a:t>Practical Methods for Gathering Reliable Insights</a:t>
            </a:r>
          </a:p>
          <a:p>
            <a:pPr>
              <a:lnSpc>
                <a:spcPts val="2960"/>
              </a:lnSpc>
            </a:pPr>
            <a:endParaRPr lang="en-GB" sz="2800" dirty="0"/>
          </a:p>
        </p:txBody>
      </p:sp>
      <p:sp>
        <p:nvSpPr>
          <p:cNvPr id="4" name="Text Placeholder 3">
            <a:extLst>
              <a:ext uri="{FF2B5EF4-FFF2-40B4-BE49-F238E27FC236}">
                <a16:creationId xmlns:a16="http://schemas.microsoft.com/office/drawing/2014/main" id="{12CC3868-9E36-0CAA-F969-4D3AF79B6E77}"/>
              </a:ext>
            </a:extLst>
          </p:cNvPr>
          <p:cNvSpPr>
            <a:spLocks noGrp="1"/>
          </p:cNvSpPr>
          <p:nvPr>
            <p:ph type="body" sz="quarter" idx="21"/>
          </p:nvPr>
        </p:nvSpPr>
        <p:spPr>
          <a:xfrm>
            <a:off x="4061011" y="1881924"/>
            <a:ext cx="7620455"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Understand how to gather insights into your local tourism </a:t>
            </a:r>
          </a:p>
          <a:p>
            <a:pPr>
              <a:lnSpc>
                <a:spcPts val="2340"/>
              </a:lnSpc>
            </a:pPr>
            <a:r>
              <a:rPr lang="en-GB" b="0" i="0" dirty="0">
                <a:effectLst/>
                <a:latin typeface="Calibri"/>
                <a:ea typeface="Calibri"/>
                <a:cs typeface="Calibri"/>
              </a:rPr>
              <a:t>market and learn from other tourism businesses.  Networking plays a vital role here. Networking refers to learning through groups of people. It can be local businesses who are in the same sector as you or simply run a business and also need to learn about their customers. Therefore, sharing experiences and stories with like-minded people can be a simple but powerful </a:t>
            </a:r>
          </a:p>
          <a:p>
            <a:pPr>
              <a:lnSpc>
                <a:spcPts val="2340"/>
              </a:lnSpc>
            </a:pPr>
            <a:r>
              <a:rPr lang="en-GB" b="0" i="0" dirty="0">
                <a:effectLst/>
                <a:latin typeface="Calibri"/>
                <a:ea typeface="Calibri"/>
                <a:cs typeface="Calibri"/>
              </a:rPr>
              <a:t>way of gaining reliable insights</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Networking can mean joining a local business association and learn through in-person meetings, field trips to like-minded businesses, attending meetings, conferences or incubators. It can also mean being a member of a regional or national association where knowledge and practical methods is widely shared.</a:t>
            </a:r>
          </a:p>
          <a:p>
            <a:pPr>
              <a:lnSpc>
                <a:spcPts val="2340"/>
              </a:lnSpc>
            </a:pPr>
            <a:endParaRPr lang="en-US" sz="2200" dirty="0"/>
          </a:p>
        </p:txBody>
      </p:sp>
      <p:sp>
        <p:nvSpPr>
          <p:cNvPr id="11" name="Slide Number Placeholder 5">
            <a:extLst>
              <a:ext uri="{FF2B5EF4-FFF2-40B4-BE49-F238E27FC236}">
                <a16:creationId xmlns:a16="http://schemas.microsoft.com/office/drawing/2014/main" id="{2463D1AE-8C14-9293-FC69-45B5ED70CFA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21</a:t>
            </a:fld>
            <a:endParaRPr lang="fr-CA" sz="1200" dirty="0"/>
          </a:p>
        </p:txBody>
      </p:sp>
    </p:spTree>
    <p:extLst>
      <p:ext uri="{BB962C8B-B14F-4D97-AF65-F5344CB8AC3E}">
        <p14:creationId xmlns:p14="http://schemas.microsoft.com/office/powerpoint/2010/main" val="2062068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60493-3E9E-309F-CADC-523A418501A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6121A45-933D-C571-785C-947DFA7C0451}"/>
              </a:ext>
            </a:extLst>
          </p:cNvPr>
          <p:cNvSpPr>
            <a:spLocks noGrp="1"/>
          </p:cNvSpPr>
          <p:nvPr>
            <p:ph type="body" sz="quarter" idx="16"/>
          </p:nvPr>
        </p:nvSpPr>
        <p:spPr>
          <a:xfrm>
            <a:off x="653780" y="472365"/>
            <a:ext cx="10335347" cy="803654"/>
          </a:xfrm>
        </p:spPr>
        <p:txBody>
          <a:bodyPr/>
          <a:lstStyle/>
          <a:p>
            <a:pPr>
              <a:lnSpc>
                <a:spcPts val="3720"/>
              </a:lnSpc>
            </a:pPr>
            <a:r>
              <a:rPr lang="en-US" dirty="0"/>
              <a:t>Practical Methods for Gathering Reliable Insights</a:t>
            </a:r>
          </a:p>
          <a:p>
            <a:pPr>
              <a:lnSpc>
                <a:spcPts val="3720"/>
              </a:lnSpc>
            </a:pPr>
            <a:endParaRPr lang="en-US" dirty="0"/>
          </a:p>
        </p:txBody>
      </p:sp>
      <p:sp>
        <p:nvSpPr>
          <p:cNvPr id="6" name="Text Placeholder 5">
            <a:extLst>
              <a:ext uri="{FF2B5EF4-FFF2-40B4-BE49-F238E27FC236}">
                <a16:creationId xmlns:a16="http://schemas.microsoft.com/office/drawing/2014/main" id="{77655823-0DC0-EE35-D50B-33A108A97496}"/>
              </a:ext>
            </a:extLst>
          </p:cNvPr>
          <p:cNvSpPr>
            <a:spLocks noGrp="1"/>
          </p:cNvSpPr>
          <p:nvPr>
            <p:ph type="body" sz="quarter" idx="19"/>
          </p:nvPr>
        </p:nvSpPr>
        <p:spPr>
          <a:xfrm>
            <a:off x="653781" y="1541766"/>
            <a:ext cx="3183434" cy="3079219"/>
          </a:xfrm>
        </p:spPr>
        <p:txBody>
          <a:bodyPr/>
          <a:lstStyle/>
          <a:p>
            <a:pPr>
              <a:lnSpc>
                <a:spcPts val="2900"/>
              </a:lnSpc>
            </a:pPr>
            <a:r>
              <a:rPr lang="en-US" dirty="0"/>
              <a:t>Type Of Networking -    Business to Business (B2B)  and Business to Consumer (B2C)</a:t>
            </a:r>
          </a:p>
          <a:p>
            <a:pPr>
              <a:lnSpc>
                <a:spcPts val="2900"/>
              </a:lnSpc>
            </a:pPr>
            <a:endParaRPr lang="en-US" dirty="0"/>
          </a:p>
        </p:txBody>
      </p:sp>
      <p:cxnSp>
        <p:nvCxnSpPr>
          <p:cNvPr id="2" name="Straight Connector 1">
            <a:extLst>
              <a:ext uri="{FF2B5EF4-FFF2-40B4-BE49-F238E27FC236}">
                <a16:creationId xmlns:a16="http://schemas.microsoft.com/office/drawing/2014/main" id="{8053F906-871C-5946-7FB7-9242E095D086}"/>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69FC9ED-BD1C-ADF2-DFE3-7D1DCFE635C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22</a:t>
            </a:fld>
            <a:endParaRPr lang="fr-CA" sz="1200" dirty="0"/>
          </a:p>
        </p:txBody>
      </p:sp>
      <p:sp>
        <p:nvSpPr>
          <p:cNvPr id="3" name="Text Placeholder 4">
            <a:extLst>
              <a:ext uri="{FF2B5EF4-FFF2-40B4-BE49-F238E27FC236}">
                <a16:creationId xmlns:a16="http://schemas.microsoft.com/office/drawing/2014/main" id="{A41DAE1D-83F7-96CE-0ADB-42517B136568}"/>
              </a:ext>
            </a:extLst>
          </p:cNvPr>
          <p:cNvSpPr txBox="1">
            <a:spLocks/>
          </p:cNvSpPr>
          <p:nvPr/>
        </p:nvSpPr>
        <p:spPr>
          <a:xfrm>
            <a:off x="3984172" y="1541766"/>
            <a:ext cx="7697294" cy="506901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EC7C69"/>
                </a:solidFill>
              </a:rPr>
              <a:t>Networking:</a:t>
            </a:r>
          </a:p>
          <a:p>
            <a:pPr>
              <a:lnSpc>
                <a:spcPts val="2240"/>
              </a:lnSpc>
            </a:pPr>
            <a:endParaRPr lang="en-GB" sz="2200" b="1" dirty="0">
              <a:solidFill>
                <a:srgbClr val="414141"/>
              </a:solidFill>
            </a:endParaRPr>
          </a:p>
          <a:p>
            <a:pPr marL="457200" indent="-457200">
              <a:lnSpc>
                <a:spcPts val="2240"/>
              </a:lnSpc>
              <a:buClr>
                <a:srgbClr val="459597"/>
              </a:buClr>
              <a:buFont typeface="+mj-lt"/>
              <a:buAutoNum type="arabicPeriod"/>
            </a:pPr>
            <a:r>
              <a:rPr lang="en-GB" sz="2200" dirty="0">
                <a:solidFill>
                  <a:srgbClr val="414141"/>
                </a:solidFill>
              </a:rPr>
              <a:t>Through different methods, you can share experiences and stories with like-minded people and gain insights (B2B).</a:t>
            </a:r>
          </a:p>
          <a:p>
            <a:pPr marL="457200" indent="-457200">
              <a:lnSpc>
                <a:spcPts val="2240"/>
              </a:lnSpc>
              <a:buClr>
                <a:srgbClr val="459597"/>
              </a:buClr>
              <a:buFont typeface="+mj-lt"/>
              <a:buAutoNum type="arabicPeriod"/>
            </a:pPr>
            <a:r>
              <a:rPr lang="en-GB" sz="2200" dirty="0">
                <a:solidFill>
                  <a:srgbClr val="414141"/>
                </a:solidFill>
              </a:rPr>
              <a:t>Learning from other tourism businesses (B2B) – in your region, through your travels, through your guests’ experiences (B2C) at other tourism businesses.</a:t>
            </a:r>
          </a:p>
          <a:p>
            <a:pPr marL="457200" indent="-457200">
              <a:lnSpc>
                <a:spcPts val="2240"/>
              </a:lnSpc>
              <a:buClr>
                <a:srgbClr val="459597"/>
              </a:buClr>
              <a:buFont typeface="+mj-lt"/>
              <a:buAutoNum type="arabicPeriod"/>
            </a:pPr>
            <a:r>
              <a:rPr lang="en-GB" sz="2200" dirty="0">
                <a:solidFill>
                  <a:srgbClr val="414141"/>
                </a:solidFill>
              </a:rPr>
              <a:t>Learning from businesses in other sectors – picking up best practices (B2B).</a:t>
            </a:r>
          </a:p>
          <a:p>
            <a:pPr marL="457200" indent="-457200">
              <a:lnSpc>
                <a:spcPts val="2240"/>
              </a:lnSpc>
              <a:buClr>
                <a:srgbClr val="459597"/>
              </a:buClr>
              <a:buFont typeface="+mj-lt"/>
              <a:buAutoNum type="arabicPeriod"/>
            </a:pPr>
            <a:r>
              <a:rPr lang="en-GB" sz="2200" dirty="0">
                <a:solidFill>
                  <a:srgbClr val="414141"/>
                </a:solidFill>
              </a:rPr>
              <a:t>Join a local business association and learn through in-person meetings, field trips with and to like-minded businesses, attend meetings, conferences or be a part of business incubators (B2B). </a:t>
            </a:r>
          </a:p>
          <a:p>
            <a:pPr marL="457200" indent="-457200">
              <a:lnSpc>
                <a:spcPts val="2240"/>
              </a:lnSpc>
              <a:buClr>
                <a:srgbClr val="459597"/>
              </a:buClr>
              <a:buFont typeface="+mj-lt"/>
              <a:buAutoNum type="arabicPeriod"/>
            </a:pPr>
            <a:r>
              <a:rPr lang="en-GB" sz="2200" dirty="0">
                <a:solidFill>
                  <a:srgbClr val="414141"/>
                </a:solidFill>
              </a:rPr>
              <a:t>Be a member of a regional and/or national tourism/accommodation association where knowledge and practical methods are widely shared (B2B).</a:t>
            </a:r>
          </a:p>
          <a:p>
            <a:pPr>
              <a:lnSpc>
                <a:spcPts val="2240"/>
              </a:lnSpc>
            </a:pPr>
            <a:endParaRPr lang="en-US" sz="2200" dirty="0">
              <a:solidFill>
                <a:srgbClr val="414141"/>
              </a:solidFill>
            </a:endParaRPr>
          </a:p>
        </p:txBody>
      </p:sp>
    </p:spTree>
    <p:extLst>
      <p:ext uri="{BB962C8B-B14F-4D97-AF65-F5344CB8AC3E}">
        <p14:creationId xmlns:p14="http://schemas.microsoft.com/office/powerpoint/2010/main" val="1390366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78550-7634-3794-3AC8-0C4C77F9422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F228A03-3519-021D-4718-7176949A77E9}"/>
              </a:ext>
            </a:extLst>
          </p:cNvPr>
          <p:cNvSpPr>
            <a:spLocks noGrp="1"/>
          </p:cNvSpPr>
          <p:nvPr>
            <p:ph type="body" sz="quarter" idx="16"/>
          </p:nvPr>
        </p:nvSpPr>
        <p:spPr>
          <a:xfrm>
            <a:off x="653780" y="472365"/>
            <a:ext cx="10335347" cy="803654"/>
          </a:xfrm>
        </p:spPr>
        <p:txBody>
          <a:bodyPr/>
          <a:lstStyle/>
          <a:p>
            <a:pPr>
              <a:lnSpc>
                <a:spcPts val="3720"/>
              </a:lnSpc>
            </a:pPr>
            <a:r>
              <a:rPr lang="en-US" dirty="0"/>
              <a:t>Practical Methods for Gathering Reliable Insights</a:t>
            </a:r>
          </a:p>
          <a:p>
            <a:pPr>
              <a:lnSpc>
                <a:spcPts val="3720"/>
              </a:lnSpc>
            </a:pPr>
            <a:endParaRPr lang="en-US" dirty="0"/>
          </a:p>
        </p:txBody>
      </p:sp>
      <p:sp>
        <p:nvSpPr>
          <p:cNvPr id="6" name="Text Placeholder 5">
            <a:extLst>
              <a:ext uri="{FF2B5EF4-FFF2-40B4-BE49-F238E27FC236}">
                <a16:creationId xmlns:a16="http://schemas.microsoft.com/office/drawing/2014/main" id="{B7C91A1D-7511-52D4-3E94-1D2863FD07FC}"/>
              </a:ext>
            </a:extLst>
          </p:cNvPr>
          <p:cNvSpPr>
            <a:spLocks noGrp="1"/>
          </p:cNvSpPr>
          <p:nvPr>
            <p:ph type="body" sz="quarter" idx="19"/>
          </p:nvPr>
        </p:nvSpPr>
        <p:spPr>
          <a:xfrm>
            <a:off x="653781" y="1541766"/>
            <a:ext cx="2856902" cy="3079219"/>
          </a:xfrm>
        </p:spPr>
        <p:txBody>
          <a:bodyPr/>
          <a:lstStyle/>
          <a:p>
            <a:pPr>
              <a:lnSpc>
                <a:spcPts val="2900"/>
              </a:lnSpc>
            </a:pPr>
            <a:r>
              <a:rPr lang="en-US" dirty="0"/>
              <a:t>Example Of A Local Network  - Business To Business (B2B)</a:t>
            </a:r>
          </a:p>
          <a:p>
            <a:pPr>
              <a:lnSpc>
                <a:spcPts val="2900"/>
              </a:lnSpc>
            </a:pPr>
            <a:endParaRPr lang="en-US" dirty="0"/>
          </a:p>
        </p:txBody>
      </p:sp>
      <p:cxnSp>
        <p:nvCxnSpPr>
          <p:cNvPr id="2" name="Straight Connector 1">
            <a:extLst>
              <a:ext uri="{FF2B5EF4-FFF2-40B4-BE49-F238E27FC236}">
                <a16:creationId xmlns:a16="http://schemas.microsoft.com/office/drawing/2014/main" id="{8347C8AE-21D5-769E-2E4B-21CE1B7FC9AF}"/>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E7CD257B-8643-B296-AC1B-A90CF1F5B36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23</a:t>
            </a:fld>
            <a:endParaRPr lang="fr-CA" sz="1200" dirty="0"/>
          </a:p>
        </p:txBody>
      </p:sp>
      <p:sp>
        <p:nvSpPr>
          <p:cNvPr id="3" name="Text Placeholder 4">
            <a:extLst>
              <a:ext uri="{FF2B5EF4-FFF2-40B4-BE49-F238E27FC236}">
                <a16:creationId xmlns:a16="http://schemas.microsoft.com/office/drawing/2014/main" id="{66A96625-CBA6-07F3-6972-90E5A1BED782}"/>
              </a:ext>
            </a:extLst>
          </p:cNvPr>
          <p:cNvSpPr txBox="1">
            <a:spLocks/>
          </p:cNvSpPr>
          <p:nvPr/>
        </p:nvSpPr>
        <p:spPr>
          <a:xfrm>
            <a:off x="3510683" y="1541766"/>
            <a:ext cx="8170783" cy="506901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An example for a small alternative accommodation business that provides breakfast and dinner alongside the accommodation. This is a list of different stakeholders your companies can benefit from reaching out to:</a:t>
            </a:r>
          </a:p>
          <a:p>
            <a:pPr>
              <a:lnSpc>
                <a:spcPts val="2240"/>
              </a:lnSpc>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dirty="0">
                <a:solidFill>
                  <a:srgbClr val="414141"/>
                </a:solidFill>
              </a:rPr>
              <a:t>Local Food Association, Tourism Clusters (can be both regional and national), Representatives from tourism within the local municipality. </a:t>
            </a:r>
          </a:p>
          <a:p>
            <a:pPr marL="342900" indent="-342900">
              <a:lnSpc>
                <a:spcPts val="2240"/>
              </a:lnSpc>
              <a:buClr>
                <a:srgbClr val="459597"/>
              </a:buClr>
              <a:buFont typeface="Arial" panose="020B0604020202020204" pitchFamily="34" charset="0"/>
              <a:buChar char="•"/>
            </a:pPr>
            <a:r>
              <a:rPr lang="en-GB" sz="2200" dirty="0">
                <a:solidFill>
                  <a:srgbClr val="414141"/>
                </a:solidFill>
              </a:rPr>
              <a:t>Destination Marketing Organisations (DMO´s), Local Food Brand (e.g. Seafood Trail including restaurants and producers), managers and staff at the major attractions in your area (exhibitions, museums, restaurants etc.)</a:t>
            </a:r>
          </a:p>
          <a:p>
            <a:pPr marL="342900" indent="-342900">
              <a:lnSpc>
                <a:spcPts val="2240"/>
              </a:lnSpc>
              <a:buClr>
                <a:srgbClr val="459597"/>
              </a:buClr>
              <a:buFont typeface="Arial" panose="020B0604020202020204" pitchFamily="34" charset="0"/>
              <a:buChar char="•"/>
            </a:pPr>
            <a:r>
              <a:rPr lang="en-GB" sz="2200" dirty="0">
                <a:solidFill>
                  <a:srgbClr val="414141"/>
                </a:solidFill>
              </a:rPr>
              <a:t>Main domestic sale organisations (Travel Agencies, Bus companies, Cruise ship agents, Tour guides that regularly visit the area)</a:t>
            </a:r>
          </a:p>
          <a:p>
            <a:pPr marL="342900" indent="-342900">
              <a:lnSpc>
                <a:spcPts val="2240"/>
              </a:lnSpc>
              <a:buClr>
                <a:srgbClr val="459597"/>
              </a:buClr>
              <a:buFont typeface="Arial" panose="020B0604020202020204" pitchFamily="34" charset="0"/>
              <a:buChar char="•"/>
            </a:pPr>
            <a:r>
              <a:rPr lang="en-GB" sz="2200" dirty="0">
                <a:solidFill>
                  <a:srgbClr val="414141"/>
                </a:solidFill>
              </a:rPr>
              <a:t>Foreign sale organisations that focus on your region (Travel Agencies that e.g. participate in nationwide or Europe wide sales conferences, e.g. ITB Berlin)</a:t>
            </a:r>
          </a:p>
          <a:p>
            <a:pPr>
              <a:lnSpc>
                <a:spcPts val="2240"/>
              </a:lnSpc>
            </a:pPr>
            <a:endParaRPr lang="en-US" sz="2200" dirty="0">
              <a:solidFill>
                <a:srgbClr val="414141"/>
              </a:solidFill>
            </a:endParaRPr>
          </a:p>
        </p:txBody>
      </p:sp>
    </p:spTree>
    <p:extLst>
      <p:ext uri="{BB962C8B-B14F-4D97-AF65-F5344CB8AC3E}">
        <p14:creationId xmlns:p14="http://schemas.microsoft.com/office/powerpoint/2010/main" val="1282443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A6A64-354F-FBCF-2D41-39DEAB9FC1B9}"/>
            </a:ext>
          </a:extLst>
        </p:cNvPr>
        <p:cNvGrpSpPr/>
        <p:nvPr/>
      </p:nvGrpSpPr>
      <p:grpSpPr>
        <a:xfrm>
          <a:off x="0" y="0"/>
          <a:ext cx="0" cy="0"/>
          <a:chOff x="0" y="0"/>
          <a:chExt cx="0" cy="0"/>
        </a:xfrm>
      </p:grpSpPr>
      <p:pic>
        <p:nvPicPr>
          <p:cNvPr id="11" name="Online Media 10" title="Experience the New Glamping">
            <a:hlinkClick r:id="" action="ppaction://media"/>
            <a:extLst>
              <a:ext uri="{FF2B5EF4-FFF2-40B4-BE49-F238E27FC236}">
                <a16:creationId xmlns:a16="http://schemas.microsoft.com/office/drawing/2014/main" id="{3572288D-9F2F-49F6-3A57-5647B40FE029}"/>
              </a:ext>
            </a:extLst>
          </p:cNvPr>
          <p:cNvPicPr>
            <a:picLocks noRot="1" noChangeAspect="1"/>
          </p:cNvPicPr>
          <p:nvPr>
            <a:videoFile r:link="rId1"/>
          </p:nvPr>
        </p:nvPicPr>
        <p:blipFill>
          <a:blip r:embed="rId3"/>
          <a:stretch>
            <a:fillRect/>
          </a:stretch>
        </p:blipFill>
        <p:spPr>
          <a:xfrm>
            <a:off x="7672391" y="415915"/>
            <a:ext cx="3504508" cy="1980052"/>
          </a:xfrm>
          <a:prstGeom prst="rect">
            <a:avLst/>
          </a:prstGeom>
        </p:spPr>
      </p:pic>
      <p:sp>
        <p:nvSpPr>
          <p:cNvPr id="4" name="Flowchart: Connector 3">
            <a:extLst>
              <a:ext uri="{FF2B5EF4-FFF2-40B4-BE49-F238E27FC236}">
                <a16:creationId xmlns:a16="http://schemas.microsoft.com/office/drawing/2014/main" id="{615000B4-E0A5-F480-E6E5-0C5CB749F8F3}"/>
              </a:ext>
            </a:extLst>
          </p:cNvPr>
          <p:cNvSpPr/>
          <p:nvPr/>
        </p:nvSpPr>
        <p:spPr>
          <a:xfrm>
            <a:off x="5929853" y="1204580"/>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Click to Watch Video</a:t>
            </a:r>
          </a:p>
        </p:txBody>
      </p:sp>
      <p:cxnSp>
        <p:nvCxnSpPr>
          <p:cNvPr id="23" name="Straight Connector 22">
            <a:extLst>
              <a:ext uri="{FF2B5EF4-FFF2-40B4-BE49-F238E27FC236}">
                <a16:creationId xmlns:a16="http://schemas.microsoft.com/office/drawing/2014/main" id="{A25AAE39-7EFF-56CE-3CEC-F8EC8D1DB810}"/>
              </a:ext>
            </a:extLst>
          </p:cNvPr>
          <p:cNvCxnSpPr>
            <a:cxnSpLocks/>
          </p:cNvCxnSpPr>
          <p:nvPr/>
        </p:nvCxnSpPr>
        <p:spPr>
          <a:xfrm>
            <a:off x="0" y="1975050"/>
            <a:ext cx="5472113"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30" name="Text Placeholder 7">
            <a:extLst>
              <a:ext uri="{FF2B5EF4-FFF2-40B4-BE49-F238E27FC236}">
                <a16:creationId xmlns:a16="http://schemas.microsoft.com/office/drawing/2014/main" id="{7D44F42D-C4F0-AA73-0FC2-4910EE0AE05D}"/>
              </a:ext>
            </a:extLst>
          </p:cNvPr>
          <p:cNvSpPr txBox="1">
            <a:spLocks/>
          </p:cNvSpPr>
          <p:nvPr/>
        </p:nvSpPr>
        <p:spPr>
          <a:xfrm rot="16200000">
            <a:off x="9620427" y="3418145"/>
            <a:ext cx="3351459"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Photo Credit:  Insider Travel Report / </a:t>
            </a:r>
            <a:r>
              <a:rPr lang="en-IE" sz="1200" dirty="0" err="1">
                <a:solidFill>
                  <a:schemeClr val="bg1"/>
                </a:solidFill>
              </a:rPr>
              <a:t>Huttopia</a:t>
            </a:r>
            <a:endParaRPr lang="en-IE" sz="1200" dirty="0">
              <a:solidFill>
                <a:schemeClr val="bg1"/>
              </a:solidFill>
            </a:endParaRPr>
          </a:p>
        </p:txBody>
      </p:sp>
      <p:sp>
        <p:nvSpPr>
          <p:cNvPr id="7" name="Text Placeholder 4">
            <a:extLst>
              <a:ext uri="{FF2B5EF4-FFF2-40B4-BE49-F238E27FC236}">
                <a16:creationId xmlns:a16="http://schemas.microsoft.com/office/drawing/2014/main" id="{6BD8E06E-76F4-C938-0684-62164F95D5FE}"/>
              </a:ext>
            </a:extLst>
          </p:cNvPr>
          <p:cNvSpPr txBox="1">
            <a:spLocks/>
          </p:cNvSpPr>
          <p:nvPr/>
        </p:nvSpPr>
        <p:spPr>
          <a:xfrm>
            <a:off x="532509" y="401627"/>
            <a:ext cx="4804034" cy="66190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Experience the </a:t>
            </a:r>
          </a:p>
          <a:p>
            <a:pPr>
              <a:lnSpc>
                <a:spcPts val="3720"/>
              </a:lnSpc>
            </a:pPr>
            <a:r>
              <a:rPr lang="en-US" dirty="0">
                <a:solidFill>
                  <a:srgbClr val="EC7C69"/>
                </a:solidFill>
              </a:rPr>
              <a:t>New Glamping - Interview with </a:t>
            </a:r>
            <a:r>
              <a:rPr lang="en-US" dirty="0" err="1">
                <a:solidFill>
                  <a:srgbClr val="EC7C69"/>
                </a:solidFill>
              </a:rPr>
              <a:t>Huttopia</a:t>
            </a:r>
            <a:endParaRPr lang="en-US" dirty="0">
              <a:solidFill>
                <a:srgbClr val="EC7C69"/>
              </a:solidFill>
            </a:endParaRPr>
          </a:p>
        </p:txBody>
      </p:sp>
      <p:sp>
        <p:nvSpPr>
          <p:cNvPr id="13" name="Text Placeholder 3">
            <a:extLst>
              <a:ext uri="{FF2B5EF4-FFF2-40B4-BE49-F238E27FC236}">
                <a16:creationId xmlns:a16="http://schemas.microsoft.com/office/drawing/2014/main" id="{C91D5B26-FCA2-BD2A-34FB-B992406D3BF2}"/>
              </a:ext>
            </a:extLst>
          </p:cNvPr>
          <p:cNvSpPr txBox="1">
            <a:spLocks/>
          </p:cNvSpPr>
          <p:nvPr/>
        </p:nvSpPr>
        <p:spPr>
          <a:xfrm>
            <a:off x="532507" y="2413252"/>
            <a:ext cx="4410968" cy="3239150"/>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tabLst>
                <a:tab pos="2257425" algn="l"/>
              </a:tabLst>
            </a:pPr>
            <a:r>
              <a:rPr lang="en-GB" sz="2400" b="1" dirty="0">
                <a:solidFill>
                  <a:srgbClr val="459597"/>
                </a:solidFill>
              </a:rPr>
              <a:t>Name: </a:t>
            </a:r>
          </a:p>
          <a:p>
            <a:pPr>
              <a:lnSpc>
                <a:spcPts val="2340"/>
              </a:lnSpc>
              <a:tabLst>
                <a:tab pos="2257425" algn="l"/>
              </a:tabLst>
            </a:pPr>
            <a:r>
              <a:rPr lang="en-US" dirty="0"/>
              <a:t>Come and be Inspired by Iceland</a:t>
            </a:r>
          </a:p>
          <a:p>
            <a:pPr>
              <a:lnSpc>
                <a:spcPts val="2340"/>
              </a:lnSpc>
              <a:tabLst>
                <a:tab pos="2257425" algn="l"/>
              </a:tabLst>
            </a:pPr>
            <a:endParaRPr lang="en-US" dirty="0"/>
          </a:p>
          <a:p>
            <a:pPr>
              <a:tabLst>
                <a:tab pos="2257425" algn="l"/>
              </a:tabLst>
            </a:pPr>
            <a:endParaRPr lang="en-US" sz="500" dirty="0">
              <a:solidFill>
                <a:srgbClr val="414141"/>
              </a:solidFill>
            </a:endParaRPr>
          </a:p>
          <a:p>
            <a:pPr>
              <a:lnSpc>
                <a:spcPts val="2340"/>
              </a:lnSpc>
              <a:tabLst>
                <a:tab pos="2257425" algn="l"/>
              </a:tabLst>
            </a:pPr>
            <a:r>
              <a:rPr lang="en-US" sz="2400" b="1" dirty="0">
                <a:solidFill>
                  <a:srgbClr val="459597"/>
                </a:solidFill>
              </a:rPr>
              <a:t>Description: </a:t>
            </a:r>
          </a:p>
          <a:p>
            <a:pPr>
              <a:lnSpc>
                <a:spcPts val="2340"/>
              </a:lnSpc>
              <a:tabLst>
                <a:tab pos="2257425" algn="l"/>
              </a:tabLst>
            </a:pPr>
            <a:r>
              <a:rPr lang="en-US" dirty="0">
                <a:solidFill>
                  <a:srgbClr val="414141"/>
                </a:solidFill>
              </a:rPr>
              <a:t>6-min sit-down with </a:t>
            </a:r>
            <a:r>
              <a:rPr lang="en-US" dirty="0" err="1">
                <a:solidFill>
                  <a:srgbClr val="414141"/>
                </a:solidFill>
              </a:rPr>
              <a:t>Huttopia</a:t>
            </a:r>
            <a:r>
              <a:rPr lang="en-US" dirty="0">
                <a:solidFill>
                  <a:srgbClr val="414141"/>
                </a:solidFill>
              </a:rPr>
              <a:t> co-founder Céline </a:t>
            </a:r>
            <a:r>
              <a:rPr lang="en-US" dirty="0" err="1">
                <a:solidFill>
                  <a:srgbClr val="414141"/>
                </a:solidFill>
              </a:rPr>
              <a:t>Bossanne</a:t>
            </a:r>
            <a:r>
              <a:rPr lang="en-US" dirty="0">
                <a:solidFill>
                  <a:srgbClr val="414141"/>
                </a:solidFill>
              </a:rPr>
              <a:t> and global sales &amp; marketing chief Amélia Brouhard. They explain how they segment guests (urban families vs. digital nomads), the storytelling they use to activate each persona, and why every site’s marketing starts with “listen to local needs first.”</a:t>
            </a:r>
          </a:p>
          <a:p>
            <a:pPr>
              <a:lnSpc>
                <a:spcPts val="2340"/>
              </a:lnSpc>
              <a:buClr>
                <a:srgbClr val="64AFAF"/>
              </a:buClr>
              <a:tabLst>
                <a:tab pos="2257425" algn="l"/>
              </a:tabLst>
            </a:pPr>
            <a:endParaRPr lang="en-GB" dirty="0"/>
          </a:p>
        </p:txBody>
      </p:sp>
      <p:sp>
        <p:nvSpPr>
          <p:cNvPr id="14" name="Text Placeholder 3">
            <a:extLst>
              <a:ext uri="{FF2B5EF4-FFF2-40B4-BE49-F238E27FC236}">
                <a16:creationId xmlns:a16="http://schemas.microsoft.com/office/drawing/2014/main" id="{76EAF26E-2E39-7099-2137-06A15B4E5D6B}"/>
              </a:ext>
            </a:extLst>
          </p:cNvPr>
          <p:cNvSpPr txBox="1">
            <a:spLocks/>
          </p:cNvSpPr>
          <p:nvPr/>
        </p:nvSpPr>
        <p:spPr>
          <a:xfrm>
            <a:off x="5336542" y="3367913"/>
            <a:ext cx="6097536" cy="3239150"/>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tabLst>
                <a:tab pos="2257425" algn="l"/>
              </a:tabLst>
            </a:pPr>
            <a:r>
              <a:rPr lang="en-US" sz="2400" b="1" dirty="0">
                <a:solidFill>
                  <a:srgbClr val="459597"/>
                </a:solidFill>
              </a:rPr>
              <a:t>Apply to Topic Market Research: </a:t>
            </a:r>
          </a:p>
          <a:p>
            <a:pPr>
              <a:lnSpc>
                <a:spcPts val="2340"/>
              </a:lnSpc>
              <a:tabLst>
                <a:tab pos="2257425" algn="l"/>
              </a:tabLst>
            </a:pPr>
            <a:r>
              <a:rPr lang="en-US" dirty="0"/>
              <a:t>Applies to  the “Target group and your story”. </a:t>
            </a:r>
            <a:r>
              <a:rPr lang="en-US" b="1" dirty="0"/>
              <a:t> </a:t>
            </a:r>
          </a:p>
          <a:p>
            <a:pPr>
              <a:lnSpc>
                <a:spcPts val="2340"/>
              </a:lnSpc>
              <a:tabLst>
                <a:tab pos="2257425" algn="l"/>
              </a:tabLst>
            </a:pPr>
            <a:r>
              <a:rPr lang="en-US" dirty="0"/>
              <a:t>The duo spell out their </a:t>
            </a:r>
            <a:r>
              <a:rPr lang="en-US" b="1" dirty="0"/>
              <a:t>research loop:</a:t>
            </a:r>
          </a:p>
          <a:p>
            <a:pPr marL="342900" indent="-342900">
              <a:lnSpc>
                <a:spcPts val="2340"/>
              </a:lnSpc>
              <a:buClr>
                <a:srgbClr val="459597"/>
              </a:buClr>
              <a:buFont typeface="Arial" panose="020B0604020202020204" pitchFamily="34" charset="0"/>
              <a:buChar char="•"/>
              <a:tabLst>
                <a:tab pos="2257425" algn="l"/>
              </a:tabLst>
            </a:pPr>
            <a:r>
              <a:rPr lang="en-US" dirty="0"/>
              <a:t>guest surveys</a:t>
            </a:r>
          </a:p>
          <a:p>
            <a:pPr marL="342900" indent="-342900">
              <a:lnSpc>
                <a:spcPts val="2340"/>
              </a:lnSpc>
              <a:buClr>
                <a:srgbClr val="459597"/>
              </a:buClr>
              <a:buFont typeface="Arial" panose="020B0604020202020204" pitchFamily="34" charset="0"/>
              <a:buChar char="•"/>
              <a:tabLst>
                <a:tab pos="2257425" algn="l"/>
              </a:tabLst>
            </a:pPr>
            <a:r>
              <a:rPr lang="en-US" dirty="0"/>
              <a:t> persona boards </a:t>
            </a:r>
          </a:p>
          <a:p>
            <a:pPr marL="342900" indent="-342900">
              <a:lnSpc>
                <a:spcPts val="2340"/>
              </a:lnSpc>
              <a:buClr>
                <a:srgbClr val="459597"/>
              </a:buClr>
              <a:buFont typeface="Arial" panose="020B0604020202020204" pitchFamily="34" charset="0"/>
              <a:buChar char="•"/>
              <a:tabLst>
                <a:tab pos="2257425" algn="l"/>
              </a:tabLst>
            </a:pPr>
            <a:r>
              <a:rPr lang="en-US" dirty="0"/>
              <a:t> test campaigns</a:t>
            </a:r>
          </a:p>
          <a:p>
            <a:pPr>
              <a:lnSpc>
                <a:spcPts val="2340"/>
              </a:lnSpc>
              <a:tabLst>
                <a:tab pos="2257425" algn="l"/>
              </a:tabLst>
            </a:pPr>
            <a:r>
              <a:rPr lang="en-US" i="1" dirty="0"/>
              <a:t>and how that shapes product tweaks.</a:t>
            </a:r>
          </a:p>
          <a:p>
            <a:pPr>
              <a:lnSpc>
                <a:spcPts val="2340"/>
              </a:lnSpc>
              <a:buClr>
                <a:srgbClr val="64AFAF"/>
              </a:buClr>
              <a:tabLst>
                <a:tab pos="2257425" algn="l"/>
              </a:tabLst>
            </a:pPr>
            <a:endParaRPr lang="en-GB" dirty="0"/>
          </a:p>
          <a:p>
            <a:pPr>
              <a:lnSpc>
                <a:spcPts val="2340"/>
              </a:lnSpc>
              <a:buClr>
                <a:srgbClr val="64AFAF"/>
              </a:buClr>
              <a:tabLst>
                <a:tab pos="2257425" algn="l"/>
              </a:tabLst>
            </a:pPr>
            <a:r>
              <a:rPr lang="en-US" b="1" dirty="0">
                <a:solidFill>
                  <a:srgbClr val="414141"/>
                </a:solidFill>
              </a:rPr>
              <a:t>Link: </a:t>
            </a:r>
            <a:r>
              <a:rPr lang="en-IE" dirty="0">
                <a:solidFill>
                  <a:srgbClr val="459597"/>
                </a:solidFill>
                <a:hlinkClick r:id="rId4">
                  <a:extLst>
                    <a:ext uri="{A12FA001-AC4F-418D-AE19-62706E023703}">
                      <ahyp:hlinkClr xmlns:ahyp="http://schemas.microsoft.com/office/drawing/2018/hyperlinkcolor" val="tx"/>
                    </a:ext>
                  </a:extLst>
                </a:hlinkClick>
              </a:rPr>
              <a:t>https://www.youtube.com/watch?v=lq5Y5Ca0HYo</a:t>
            </a:r>
            <a:r>
              <a:rPr lang="en-IE" dirty="0">
                <a:solidFill>
                  <a:srgbClr val="459597"/>
                </a:solidFill>
              </a:rPr>
              <a:t> </a:t>
            </a:r>
            <a:endParaRPr lang="en-GB" dirty="0">
              <a:solidFill>
                <a:srgbClr val="459597"/>
              </a:solidFill>
            </a:endParaRPr>
          </a:p>
          <a:p>
            <a:pPr>
              <a:lnSpc>
                <a:spcPts val="2340"/>
              </a:lnSpc>
              <a:tabLst>
                <a:tab pos="2257425" algn="l"/>
              </a:tabLst>
            </a:pPr>
            <a:endParaRPr lang="en-US" i="1" dirty="0"/>
          </a:p>
          <a:p>
            <a:pPr>
              <a:tabLst>
                <a:tab pos="2257425" algn="l"/>
              </a:tabLst>
            </a:pPr>
            <a:endParaRPr lang="en-US" sz="500" dirty="0">
              <a:solidFill>
                <a:srgbClr val="414141"/>
              </a:solidFill>
            </a:endParaRPr>
          </a:p>
          <a:p>
            <a:pPr>
              <a:lnSpc>
                <a:spcPts val="2340"/>
              </a:lnSpc>
              <a:buClr>
                <a:srgbClr val="64AFAF"/>
              </a:buClr>
              <a:tabLst>
                <a:tab pos="2257425" algn="l"/>
              </a:tabLst>
            </a:pPr>
            <a:endParaRPr lang="en-GB" dirty="0"/>
          </a:p>
        </p:txBody>
      </p:sp>
      <p:sp>
        <p:nvSpPr>
          <p:cNvPr id="17" name="Slide Number Placeholder 5">
            <a:extLst>
              <a:ext uri="{FF2B5EF4-FFF2-40B4-BE49-F238E27FC236}">
                <a16:creationId xmlns:a16="http://schemas.microsoft.com/office/drawing/2014/main" id="{3150493A-150D-7CE5-09CC-CA7E8E27847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24</a:t>
            </a:fld>
            <a:endParaRPr lang="fr-CA" sz="1200" dirty="0"/>
          </a:p>
        </p:txBody>
      </p:sp>
    </p:spTree>
    <p:extLst>
      <p:ext uri="{BB962C8B-B14F-4D97-AF65-F5344CB8AC3E}">
        <p14:creationId xmlns:p14="http://schemas.microsoft.com/office/powerpoint/2010/main" val="15857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BF1E1-8ADF-544B-F428-011EBDA6565D}"/>
            </a:ext>
          </a:extLst>
        </p:cNvPr>
        <p:cNvGrpSpPr/>
        <p:nvPr/>
      </p:nvGrpSpPr>
      <p:grpSpPr>
        <a:xfrm>
          <a:off x="0" y="0"/>
          <a:ext cx="0" cy="0"/>
          <a:chOff x="0" y="0"/>
          <a:chExt cx="0" cy="0"/>
        </a:xfrm>
      </p:grpSpPr>
      <p:pic>
        <p:nvPicPr>
          <p:cNvPr id="6" name="Online Media 5" title="You don’t know what you don’t know—until you Typeform">
            <a:hlinkClick r:id="" action="ppaction://media"/>
            <a:extLst>
              <a:ext uri="{FF2B5EF4-FFF2-40B4-BE49-F238E27FC236}">
                <a16:creationId xmlns:a16="http://schemas.microsoft.com/office/drawing/2014/main" id="{61711163-7E9F-6E2E-0F44-680A1E4474AB}"/>
              </a:ext>
            </a:extLst>
          </p:cNvPr>
          <p:cNvPicPr>
            <a:picLocks noRot="1" noChangeAspect="1"/>
          </p:cNvPicPr>
          <p:nvPr>
            <a:videoFile r:link="rId1"/>
          </p:nvPr>
        </p:nvPicPr>
        <p:blipFill>
          <a:blip r:embed="rId3"/>
          <a:stretch>
            <a:fillRect/>
          </a:stretch>
        </p:blipFill>
        <p:spPr>
          <a:xfrm>
            <a:off x="6946234" y="2276604"/>
            <a:ext cx="4164933" cy="2663696"/>
          </a:xfrm>
          <a:prstGeom prst="rect">
            <a:avLst/>
          </a:prstGeom>
        </p:spPr>
      </p:pic>
      <p:pic>
        <p:nvPicPr>
          <p:cNvPr id="11" name="Picture 10">
            <a:extLst>
              <a:ext uri="{FF2B5EF4-FFF2-40B4-BE49-F238E27FC236}">
                <a16:creationId xmlns:a16="http://schemas.microsoft.com/office/drawing/2014/main" id="{1F3E19EE-0846-A30B-8A66-CD079DB16F93}"/>
              </a:ext>
            </a:extLst>
          </p:cNvPr>
          <p:cNvPicPr>
            <a:picLocks noChangeAspect="1"/>
          </p:cNvPicPr>
          <p:nvPr/>
        </p:nvPicPr>
        <p:blipFill>
          <a:blip r:embed="rId4"/>
          <a:stretch>
            <a:fillRect/>
          </a:stretch>
        </p:blipFill>
        <p:spPr>
          <a:xfrm>
            <a:off x="6765738" y="1276019"/>
            <a:ext cx="2709480" cy="435452"/>
          </a:xfrm>
          <a:prstGeom prst="rect">
            <a:avLst/>
          </a:prstGeom>
        </p:spPr>
      </p:pic>
      <p:sp>
        <p:nvSpPr>
          <p:cNvPr id="23" name="Flowchart: Connector 22">
            <a:extLst>
              <a:ext uri="{FF2B5EF4-FFF2-40B4-BE49-F238E27FC236}">
                <a16:creationId xmlns:a16="http://schemas.microsoft.com/office/drawing/2014/main" id="{07A300CB-85E9-40F6-F857-B61CC106C511}"/>
              </a:ext>
            </a:extLst>
          </p:cNvPr>
          <p:cNvSpPr/>
          <p:nvPr/>
        </p:nvSpPr>
        <p:spPr>
          <a:xfrm>
            <a:off x="10060939" y="4775414"/>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Click to Watch Video</a:t>
            </a:r>
          </a:p>
        </p:txBody>
      </p:sp>
      <p:sp>
        <p:nvSpPr>
          <p:cNvPr id="12" name="Text Placeholder 3">
            <a:extLst>
              <a:ext uri="{FF2B5EF4-FFF2-40B4-BE49-F238E27FC236}">
                <a16:creationId xmlns:a16="http://schemas.microsoft.com/office/drawing/2014/main" id="{CAB66AC9-0D80-20A7-91D7-D5FA500E5C22}"/>
              </a:ext>
            </a:extLst>
          </p:cNvPr>
          <p:cNvSpPr txBox="1">
            <a:spLocks/>
          </p:cNvSpPr>
          <p:nvPr/>
        </p:nvSpPr>
        <p:spPr>
          <a:xfrm>
            <a:off x="653780" y="472365"/>
            <a:ext cx="955157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Digital Tool: </a:t>
            </a:r>
            <a:r>
              <a:rPr lang="en-US" b="0" dirty="0" err="1">
                <a:solidFill>
                  <a:srgbClr val="414141"/>
                </a:solidFill>
              </a:rPr>
              <a:t>Typeform</a:t>
            </a:r>
            <a:r>
              <a:rPr lang="en-US" b="0" dirty="0">
                <a:solidFill>
                  <a:srgbClr val="414141"/>
                </a:solidFill>
              </a:rPr>
              <a:t> </a:t>
            </a:r>
          </a:p>
        </p:txBody>
      </p:sp>
      <p:sp>
        <p:nvSpPr>
          <p:cNvPr id="13" name="Text Placeholder 5">
            <a:extLst>
              <a:ext uri="{FF2B5EF4-FFF2-40B4-BE49-F238E27FC236}">
                <a16:creationId xmlns:a16="http://schemas.microsoft.com/office/drawing/2014/main" id="{6743B188-86BA-C23E-1505-BD32E558CCD7}"/>
              </a:ext>
            </a:extLst>
          </p:cNvPr>
          <p:cNvSpPr txBox="1">
            <a:spLocks/>
          </p:cNvSpPr>
          <p:nvPr/>
        </p:nvSpPr>
        <p:spPr>
          <a:xfrm>
            <a:off x="653780" y="1472950"/>
            <a:ext cx="446365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 “Gather Fresh Insights Direct from Guests”</a:t>
            </a:r>
          </a:p>
          <a:p>
            <a:pPr>
              <a:lnSpc>
                <a:spcPts val="2900"/>
              </a:lnSpc>
            </a:pPr>
            <a:endParaRPr lang="en-US" dirty="0"/>
          </a:p>
        </p:txBody>
      </p:sp>
      <p:cxnSp>
        <p:nvCxnSpPr>
          <p:cNvPr id="14" name="Straight Connector 13">
            <a:extLst>
              <a:ext uri="{FF2B5EF4-FFF2-40B4-BE49-F238E27FC236}">
                <a16:creationId xmlns:a16="http://schemas.microsoft.com/office/drawing/2014/main" id="{B808BB19-CDA6-6C9A-3C86-C8535885BF00}"/>
              </a:ext>
            </a:extLst>
          </p:cNvPr>
          <p:cNvCxnSpPr>
            <a:cxnSpLocks/>
          </p:cNvCxnSpPr>
          <p:nvPr/>
        </p:nvCxnSpPr>
        <p:spPr>
          <a:xfrm>
            <a:off x="0" y="1207979"/>
            <a:ext cx="511743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CB26F247-6F6F-EA22-E0E6-E0885F10632A}"/>
              </a:ext>
            </a:extLst>
          </p:cNvPr>
          <p:cNvSpPr txBox="1">
            <a:spLocks/>
          </p:cNvSpPr>
          <p:nvPr/>
        </p:nvSpPr>
        <p:spPr>
          <a:xfrm>
            <a:off x="653780" y="2555522"/>
            <a:ext cx="5885916"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EC7C69"/>
              </a:buClr>
              <a:buFont typeface="Arial" panose="020B0604020202020204" pitchFamily="34" charset="0"/>
              <a:buChar char="•"/>
            </a:pPr>
            <a:r>
              <a:rPr lang="en-GB" sz="2200" b="1" dirty="0">
                <a:solidFill>
                  <a:srgbClr val="459597"/>
                </a:solidFill>
              </a:rPr>
              <a:t>Build Insightful Surveys </a:t>
            </a:r>
          </a:p>
          <a:p>
            <a:pPr marL="357188" indent="0">
              <a:lnSpc>
                <a:spcPts val="2240"/>
              </a:lnSpc>
              <a:buClr>
                <a:srgbClr val="EC7C69"/>
              </a:buClr>
            </a:pPr>
            <a:r>
              <a:rPr lang="en-GB" sz="2200" dirty="0" err="1">
                <a:solidFill>
                  <a:srgbClr val="414141"/>
                </a:solidFill>
              </a:rPr>
              <a:t>FastDrag</a:t>
            </a:r>
            <a:r>
              <a:rPr lang="en-GB" sz="2200" dirty="0">
                <a:solidFill>
                  <a:srgbClr val="414141"/>
                </a:solidFill>
              </a:rPr>
              <a:t>-and-drop a 5-question Travel Persona form and publish in under 10 minutes. </a:t>
            </a:r>
          </a:p>
          <a:p>
            <a:pPr marL="342900" indent="-342900">
              <a:lnSpc>
                <a:spcPts val="2240"/>
              </a:lnSpc>
              <a:buClr>
                <a:srgbClr val="EC7C69"/>
              </a:buClr>
              <a:buFont typeface="Arial" panose="020B0604020202020204" pitchFamily="34" charset="0"/>
              <a:buChar char="•"/>
            </a:pPr>
            <a:endParaRPr lang="en-GB" sz="2200" dirty="0">
              <a:solidFill>
                <a:srgbClr val="414141"/>
              </a:solidFill>
            </a:endParaRPr>
          </a:p>
          <a:p>
            <a:pPr marL="342900" indent="-342900">
              <a:lnSpc>
                <a:spcPts val="2240"/>
              </a:lnSpc>
              <a:buClr>
                <a:srgbClr val="EC7C69"/>
              </a:buClr>
              <a:buFont typeface="Arial" panose="020B0604020202020204" pitchFamily="34" charset="0"/>
              <a:buChar char="•"/>
            </a:pPr>
            <a:r>
              <a:rPr lang="en-GB" sz="2200" b="1" dirty="0">
                <a:solidFill>
                  <a:srgbClr val="459597"/>
                </a:solidFill>
              </a:rPr>
              <a:t>Embed During Booking Flow</a:t>
            </a:r>
          </a:p>
          <a:p>
            <a:pPr marL="357188" indent="0">
              <a:lnSpc>
                <a:spcPts val="2240"/>
              </a:lnSpc>
              <a:buClr>
                <a:srgbClr val="EC7C69"/>
              </a:buClr>
            </a:pPr>
            <a:r>
              <a:rPr lang="en-GB" sz="2200" dirty="0">
                <a:solidFill>
                  <a:srgbClr val="414141"/>
                </a:solidFill>
              </a:rPr>
              <a:t>Show the first question inside your confirmation email so guests share their motives before arrival.</a:t>
            </a:r>
          </a:p>
          <a:p>
            <a:pPr marL="342900" indent="-342900">
              <a:lnSpc>
                <a:spcPts val="2240"/>
              </a:lnSpc>
              <a:buClr>
                <a:srgbClr val="EC7C69"/>
              </a:buClr>
              <a:buFont typeface="Arial" panose="020B0604020202020204" pitchFamily="34" charset="0"/>
              <a:buChar char="•"/>
            </a:pPr>
            <a:endParaRPr lang="en-GB" sz="2200" dirty="0">
              <a:solidFill>
                <a:srgbClr val="414141"/>
              </a:solidFill>
            </a:endParaRPr>
          </a:p>
          <a:p>
            <a:pPr marL="342900" indent="-342900">
              <a:lnSpc>
                <a:spcPts val="2240"/>
              </a:lnSpc>
              <a:buClr>
                <a:srgbClr val="EC7C69"/>
              </a:buClr>
              <a:buFont typeface="Arial" panose="020B0604020202020204" pitchFamily="34" charset="0"/>
              <a:buChar char="•"/>
            </a:pPr>
            <a:r>
              <a:rPr lang="en-GB" sz="2200" b="1" dirty="0">
                <a:solidFill>
                  <a:srgbClr val="459597"/>
                </a:solidFill>
              </a:rPr>
              <a:t>Visualize Results Instantly </a:t>
            </a:r>
          </a:p>
          <a:p>
            <a:pPr marL="311150" indent="0">
              <a:lnSpc>
                <a:spcPts val="2240"/>
              </a:lnSpc>
              <a:buClr>
                <a:srgbClr val="EC7C69"/>
              </a:buClr>
            </a:pPr>
            <a:r>
              <a:rPr lang="en-GB" sz="2200" dirty="0">
                <a:solidFill>
                  <a:srgbClr val="414141"/>
                </a:solidFill>
              </a:rPr>
              <a:t>Live bar-/pie-charts auto-update; export PNGs or push to Google Sheets for your Business Model Canvas. </a:t>
            </a:r>
            <a:r>
              <a:rPr lang="en-GB" sz="2200" b="1" dirty="0">
                <a:solidFill>
                  <a:srgbClr val="414141"/>
                </a:solidFill>
              </a:rPr>
              <a:t>Tip: </a:t>
            </a:r>
            <a:r>
              <a:rPr lang="en-GB" sz="2200" dirty="0">
                <a:solidFill>
                  <a:srgbClr val="414141"/>
                </a:solidFill>
              </a:rPr>
              <a:t>keep it to ≤ 6 questions to maintain &gt;50 % completion.</a:t>
            </a:r>
          </a:p>
          <a:p>
            <a:pPr marL="342900" indent="-342900">
              <a:lnSpc>
                <a:spcPts val="2240"/>
              </a:lnSpc>
              <a:buClr>
                <a:srgbClr val="EC7C69"/>
              </a:buClr>
              <a:buFont typeface="Arial" panose="020B0604020202020204" pitchFamily="34" charset="0"/>
              <a:buChar char="•"/>
            </a:pPr>
            <a:endParaRPr lang="en-US" sz="2200" dirty="0">
              <a:solidFill>
                <a:srgbClr val="414141"/>
              </a:solidFill>
            </a:endParaRPr>
          </a:p>
        </p:txBody>
      </p:sp>
      <p:sp>
        <p:nvSpPr>
          <p:cNvPr id="24" name="Text Placeholder 7">
            <a:extLst>
              <a:ext uri="{FF2B5EF4-FFF2-40B4-BE49-F238E27FC236}">
                <a16:creationId xmlns:a16="http://schemas.microsoft.com/office/drawing/2014/main" id="{03BBCDCE-0BF0-7E9F-850F-569F5BA3D78A}"/>
              </a:ext>
            </a:extLst>
          </p:cNvPr>
          <p:cNvSpPr txBox="1">
            <a:spLocks/>
          </p:cNvSpPr>
          <p:nvPr/>
        </p:nvSpPr>
        <p:spPr>
          <a:xfrm rot="16200000">
            <a:off x="9680429" y="1443095"/>
            <a:ext cx="3351459"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hlinkClick r:id="rId5">
                  <a:extLst>
                    <a:ext uri="{A12FA001-AC4F-418D-AE19-62706E023703}">
                      <ahyp:hlinkClr xmlns:ahyp="http://schemas.microsoft.com/office/drawing/2018/hyperlinkcolor" val="tx"/>
                    </a:ext>
                  </a:extLst>
                </a:hlinkClick>
              </a:rPr>
              <a:t>https://destinationinsights.withgoogle.com/</a:t>
            </a:r>
            <a:endParaRPr lang="en-IE" sz="1200" dirty="0">
              <a:solidFill>
                <a:schemeClr val="bg1"/>
              </a:solidFill>
            </a:endParaRPr>
          </a:p>
        </p:txBody>
      </p:sp>
      <p:sp>
        <p:nvSpPr>
          <p:cNvPr id="25" name="Slide Number Placeholder 5">
            <a:extLst>
              <a:ext uri="{FF2B5EF4-FFF2-40B4-BE49-F238E27FC236}">
                <a16:creationId xmlns:a16="http://schemas.microsoft.com/office/drawing/2014/main" id="{7002DD7C-384E-3D32-F16F-E4459907631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25</a:t>
            </a:fld>
            <a:endParaRPr lang="fr-CA" sz="1200" dirty="0"/>
          </a:p>
        </p:txBody>
      </p:sp>
    </p:spTree>
    <p:extLst>
      <p:ext uri="{BB962C8B-B14F-4D97-AF65-F5344CB8AC3E}">
        <p14:creationId xmlns:p14="http://schemas.microsoft.com/office/powerpoint/2010/main" val="423317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B1698-3245-D934-A37A-07F8E7E92AD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F50FD60-DD5A-EE58-163C-F1D8275AAFC2}"/>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3600" b="1" dirty="0">
                <a:solidFill>
                  <a:srgbClr val="EC7C69"/>
                </a:solidFill>
              </a:rPr>
              <a:t>Practical Exercise: </a:t>
            </a:r>
            <a:r>
              <a:rPr lang="en-US" sz="3600" dirty="0">
                <a:solidFill>
                  <a:srgbClr val="EC7C69"/>
                </a:solidFill>
              </a:rPr>
              <a:t>Guest Profiling 101</a:t>
            </a:r>
          </a:p>
          <a:p>
            <a:pPr marL="0" indent="0">
              <a:buNone/>
            </a:pPr>
            <a:endParaRPr lang="en-US" sz="3600" b="1" dirty="0">
              <a:solidFill>
                <a:srgbClr val="EC7C69"/>
              </a:solidFill>
            </a:endParaRPr>
          </a:p>
        </p:txBody>
      </p:sp>
      <p:sp>
        <p:nvSpPr>
          <p:cNvPr id="8" name="Text Placeholder 1">
            <a:extLst>
              <a:ext uri="{FF2B5EF4-FFF2-40B4-BE49-F238E27FC236}">
                <a16:creationId xmlns:a16="http://schemas.microsoft.com/office/drawing/2014/main" id="{D8A7E27B-F74D-B0A3-FF1C-E034786200CC}"/>
              </a:ext>
            </a:extLst>
          </p:cNvPr>
          <p:cNvSpPr txBox="1">
            <a:spLocks/>
          </p:cNvSpPr>
          <p:nvPr/>
        </p:nvSpPr>
        <p:spPr>
          <a:xfrm>
            <a:off x="937708" y="1952522"/>
            <a:ext cx="3907007"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400" dirty="0">
                <a:solidFill>
                  <a:srgbClr val="414141"/>
                </a:solidFill>
              </a:rPr>
              <a:t>This exercise helps you identify your ideal guest by mapping who they are, what drives them, and how they travel. </a:t>
            </a:r>
          </a:p>
          <a:p>
            <a:pPr algn="l">
              <a:lnSpc>
                <a:spcPts val="2540"/>
              </a:lnSpc>
              <a:spcBef>
                <a:spcPts val="0"/>
              </a:spcBef>
            </a:pPr>
            <a:endParaRPr lang="en-IE" sz="2400" dirty="0">
              <a:solidFill>
                <a:srgbClr val="414141"/>
              </a:solidFill>
            </a:endParaRPr>
          </a:p>
          <a:p>
            <a:pPr algn="l">
              <a:lnSpc>
                <a:spcPts val="2540"/>
              </a:lnSpc>
              <a:spcBef>
                <a:spcPts val="0"/>
              </a:spcBef>
            </a:pPr>
            <a:r>
              <a:rPr lang="en-IE" sz="2400" dirty="0">
                <a:solidFill>
                  <a:srgbClr val="414141"/>
                </a:solidFill>
              </a:rPr>
              <a:t>Work through the three data buckets below and record insights you can test later against your business ideas.</a:t>
            </a:r>
          </a:p>
          <a:p>
            <a:pPr algn="l">
              <a:lnSpc>
                <a:spcPts val="2540"/>
              </a:lnSpc>
              <a:spcBef>
                <a:spcPts val="0"/>
              </a:spcBef>
            </a:pPr>
            <a:endParaRPr lang="en-US" sz="2400" dirty="0">
              <a:solidFill>
                <a:srgbClr val="414141"/>
              </a:solidFill>
            </a:endParaRPr>
          </a:p>
        </p:txBody>
      </p:sp>
      <p:pic>
        <p:nvPicPr>
          <p:cNvPr id="10" name="Graphic 9" descr="Signature with solid fill">
            <a:extLst>
              <a:ext uri="{FF2B5EF4-FFF2-40B4-BE49-F238E27FC236}">
                <a16:creationId xmlns:a16="http://schemas.microsoft.com/office/drawing/2014/main" id="{92DE18ED-CF90-5F05-1AA8-D4AE9B2C11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9EB339D1-845C-78E7-A9F4-CB32ACB9B77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26</a:t>
            </a:fld>
            <a:endParaRPr lang="fr-CA" sz="1200" dirty="0">
              <a:solidFill>
                <a:schemeClr val="bg1"/>
              </a:solidFill>
            </a:endParaRPr>
          </a:p>
        </p:txBody>
      </p:sp>
      <p:sp>
        <p:nvSpPr>
          <p:cNvPr id="4" name="Freeform 3">
            <a:extLst>
              <a:ext uri="{FF2B5EF4-FFF2-40B4-BE49-F238E27FC236}">
                <a16:creationId xmlns:a16="http://schemas.microsoft.com/office/drawing/2014/main" id="{C54C4E13-4EA1-1D3E-430F-E0B235143456}"/>
              </a:ext>
            </a:extLst>
          </p:cNvPr>
          <p:cNvSpPr/>
          <p:nvPr/>
        </p:nvSpPr>
        <p:spPr>
          <a:xfrm rot="5400000" flipH="1">
            <a:off x="6255323" y="1815873"/>
            <a:ext cx="4978291" cy="5105960"/>
          </a:xfrm>
          <a:custGeom>
            <a:avLst/>
            <a:gdLst>
              <a:gd name="connsiteX0" fmla="*/ 5180673 w 5180673"/>
              <a:gd name="connsiteY0" fmla="*/ 4872003 h 5313532"/>
              <a:gd name="connsiteX1" fmla="*/ 5180673 w 5180673"/>
              <a:gd name="connsiteY1" fmla="*/ 4280410 h 5313532"/>
              <a:gd name="connsiteX2" fmla="*/ 5180673 w 5180673"/>
              <a:gd name="connsiteY2" fmla="*/ 4190420 h 5313532"/>
              <a:gd name="connsiteX3" fmla="*/ 5180673 w 5180673"/>
              <a:gd name="connsiteY3" fmla="*/ 3598827 h 5313532"/>
              <a:gd name="connsiteX4" fmla="*/ 5180673 w 5180673"/>
              <a:gd name="connsiteY4" fmla="*/ 1273177 h 5313532"/>
              <a:gd name="connsiteX5" fmla="*/ 5180673 w 5180673"/>
              <a:gd name="connsiteY5" fmla="*/ 681584 h 5313532"/>
              <a:gd name="connsiteX6" fmla="*/ 5180673 w 5180673"/>
              <a:gd name="connsiteY6" fmla="*/ 591594 h 5313532"/>
              <a:gd name="connsiteX7" fmla="*/ 5180673 w 5180673"/>
              <a:gd name="connsiteY7" fmla="*/ 1 h 5313532"/>
              <a:gd name="connsiteX8" fmla="*/ 4472146 w 5180673"/>
              <a:gd name="connsiteY8" fmla="*/ 1 h 5313532"/>
              <a:gd name="connsiteX9" fmla="*/ 2435105 w 5180673"/>
              <a:gd name="connsiteY9" fmla="*/ 1 h 5313532"/>
              <a:gd name="connsiteX10" fmla="*/ 2435105 w 5180673"/>
              <a:gd name="connsiteY10" fmla="*/ 0 h 5313532"/>
              <a:gd name="connsiteX11" fmla="*/ 1726579 w 5180673"/>
              <a:gd name="connsiteY11" fmla="*/ 0 h 5313532"/>
              <a:gd name="connsiteX12" fmla="*/ 0 w 5180673"/>
              <a:gd name="connsiteY12" fmla="*/ 0 h 5313532"/>
              <a:gd name="connsiteX13" fmla="*/ 0 w 5180673"/>
              <a:gd name="connsiteY13" fmla="*/ 591593 h 5313532"/>
              <a:gd name="connsiteX14" fmla="*/ 0 w 5180673"/>
              <a:gd name="connsiteY14" fmla="*/ 1147032 h 5313532"/>
              <a:gd name="connsiteX15" fmla="*/ 0 w 5180673"/>
              <a:gd name="connsiteY15" fmla="*/ 1147036 h 5313532"/>
              <a:gd name="connsiteX16" fmla="*/ 0 w 5180673"/>
              <a:gd name="connsiteY16" fmla="*/ 1738625 h 5313532"/>
              <a:gd name="connsiteX17" fmla="*/ 0 w 5180673"/>
              <a:gd name="connsiteY17" fmla="*/ 1738629 h 5313532"/>
              <a:gd name="connsiteX18" fmla="*/ 0 w 5180673"/>
              <a:gd name="connsiteY18" fmla="*/ 1855559 h 5313532"/>
              <a:gd name="connsiteX19" fmla="*/ 0 w 5180673"/>
              <a:gd name="connsiteY19" fmla="*/ 1855563 h 5313532"/>
              <a:gd name="connsiteX20" fmla="*/ 0 w 5180673"/>
              <a:gd name="connsiteY20" fmla="*/ 2447152 h 5313532"/>
              <a:gd name="connsiteX21" fmla="*/ 0 w 5180673"/>
              <a:gd name="connsiteY21" fmla="*/ 2447156 h 5313532"/>
              <a:gd name="connsiteX22" fmla="*/ 0 w 5180673"/>
              <a:gd name="connsiteY22" fmla="*/ 4721939 h 5313532"/>
              <a:gd name="connsiteX23" fmla="*/ 0 w 5180673"/>
              <a:gd name="connsiteY23" fmla="*/ 5313532 h 5313532"/>
              <a:gd name="connsiteX24" fmla="*/ 1222217 w 5180673"/>
              <a:gd name="connsiteY24" fmla="*/ 5313532 h 5313532"/>
              <a:gd name="connsiteX25" fmla="*/ 1222221 w 5180673"/>
              <a:gd name="connsiteY25" fmla="*/ 5313532 h 5313532"/>
              <a:gd name="connsiteX26" fmla="*/ 1930744 w 5180673"/>
              <a:gd name="connsiteY26" fmla="*/ 5313532 h 5313532"/>
              <a:gd name="connsiteX27" fmla="*/ 1930748 w 5180673"/>
              <a:gd name="connsiteY27" fmla="*/ 5313532 h 5313532"/>
              <a:gd name="connsiteX28" fmla="*/ 3967783 w 5180673"/>
              <a:gd name="connsiteY28" fmla="*/ 5313532 h 5313532"/>
              <a:gd name="connsiteX29" fmla="*/ 4676310 w 5180673"/>
              <a:gd name="connsiteY29" fmla="*/ 5313532 h 5313532"/>
              <a:gd name="connsiteX30" fmla="*/ 5180673 w 5180673"/>
              <a:gd name="connsiteY30" fmla="*/ 4872003 h 531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80673" h="5313532">
                <a:moveTo>
                  <a:pt x="5180673" y="4872003"/>
                </a:moveTo>
                <a:lnTo>
                  <a:pt x="5180673" y="4280410"/>
                </a:lnTo>
                <a:lnTo>
                  <a:pt x="5180673" y="4190420"/>
                </a:lnTo>
                <a:lnTo>
                  <a:pt x="5180673" y="3598827"/>
                </a:lnTo>
                <a:lnTo>
                  <a:pt x="5180673" y="1273177"/>
                </a:lnTo>
                <a:lnTo>
                  <a:pt x="5180673" y="681584"/>
                </a:lnTo>
                <a:lnTo>
                  <a:pt x="5180673" y="591594"/>
                </a:lnTo>
                <a:lnTo>
                  <a:pt x="5180673" y="1"/>
                </a:lnTo>
                <a:lnTo>
                  <a:pt x="4472146" y="1"/>
                </a:lnTo>
                <a:lnTo>
                  <a:pt x="2435105" y="1"/>
                </a:lnTo>
                <a:lnTo>
                  <a:pt x="2435105" y="0"/>
                </a:lnTo>
                <a:lnTo>
                  <a:pt x="1726579" y="0"/>
                </a:lnTo>
                <a:lnTo>
                  <a:pt x="0" y="0"/>
                </a:lnTo>
                <a:lnTo>
                  <a:pt x="0" y="591593"/>
                </a:lnTo>
                <a:lnTo>
                  <a:pt x="0" y="1147032"/>
                </a:lnTo>
                <a:lnTo>
                  <a:pt x="0" y="1147036"/>
                </a:lnTo>
                <a:lnTo>
                  <a:pt x="0" y="1738625"/>
                </a:lnTo>
                <a:lnTo>
                  <a:pt x="0" y="1738629"/>
                </a:lnTo>
                <a:lnTo>
                  <a:pt x="0" y="1855559"/>
                </a:lnTo>
                <a:lnTo>
                  <a:pt x="0" y="1855563"/>
                </a:lnTo>
                <a:lnTo>
                  <a:pt x="0" y="2447152"/>
                </a:lnTo>
                <a:lnTo>
                  <a:pt x="0" y="2447156"/>
                </a:lnTo>
                <a:lnTo>
                  <a:pt x="0" y="4721939"/>
                </a:lnTo>
                <a:lnTo>
                  <a:pt x="0" y="5313532"/>
                </a:lnTo>
                <a:lnTo>
                  <a:pt x="1222217" y="5313532"/>
                </a:lnTo>
                <a:lnTo>
                  <a:pt x="1222221" y="5313532"/>
                </a:lnTo>
                <a:lnTo>
                  <a:pt x="1930744" y="5313532"/>
                </a:lnTo>
                <a:lnTo>
                  <a:pt x="1930748" y="5313532"/>
                </a:lnTo>
                <a:lnTo>
                  <a:pt x="3967783" y="5313532"/>
                </a:lnTo>
                <a:lnTo>
                  <a:pt x="4676310" y="5313532"/>
                </a:lnTo>
                <a:cubicBezTo>
                  <a:pt x="4955776" y="5313532"/>
                  <a:pt x="5180673" y="5115205"/>
                  <a:pt x="5180673" y="487200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3" name="Text Placeholder 1">
            <a:extLst>
              <a:ext uri="{FF2B5EF4-FFF2-40B4-BE49-F238E27FC236}">
                <a16:creationId xmlns:a16="http://schemas.microsoft.com/office/drawing/2014/main" id="{5ACBD122-8A3E-7691-51DD-1B46D3F24735}"/>
              </a:ext>
            </a:extLst>
          </p:cNvPr>
          <p:cNvSpPr txBox="1">
            <a:spLocks/>
          </p:cNvSpPr>
          <p:nvPr/>
        </p:nvSpPr>
        <p:spPr>
          <a:xfrm>
            <a:off x="6645575" y="2358416"/>
            <a:ext cx="432467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1. Demographics</a:t>
            </a:r>
          </a:p>
          <a:p>
            <a:pPr algn="l">
              <a:lnSpc>
                <a:spcPts val="2340"/>
              </a:lnSpc>
              <a:spcBef>
                <a:spcPts val="0"/>
              </a:spcBef>
              <a:spcAft>
                <a:spcPts val="1200"/>
              </a:spcAft>
            </a:pPr>
            <a:endParaRPr lang="en-IE" sz="2800" b="1" dirty="0"/>
          </a:p>
          <a:p>
            <a:pPr marL="492125" indent="-492125" algn="l">
              <a:lnSpc>
                <a:spcPts val="2340"/>
              </a:lnSpc>
              <a:spcBef>
                <a:spcPts val="0"/>
              </a:spcBef>
              <a:spcAft>
                <a:spcPts val="1200"/>
              </a:spcAft>
              <a:buFont typeface="Wingdings" panose="05000000000000000000" pitchFamily="2" charset="2"/>
              <a:buChar char="q"/>
            </a:pPr>
            <a:r>
              <a:rPr lang="en-IE" sz="2200" dirty="0"/>
              <a:t>Age ranges (e.g., 25–34, 35–54)</a:t>
            </a:r>
          </a:p>
          <a:p>
            <a:pPr marL="492125" indent="-492125" algn="l">
              <a:lnSpc>
                <a:spcPts val="2340"/>
              </a:lnSpc>
              <a:spcBef>
                <a:spcPts val="0"/>
              </a:spcBef>
              <a:spcAft>
                <a:spcPts val="1200"/>
              </a:spcAft>
              <a:buFont typeface="Wingdings" panose="05000000000000000000" pitchFamily="2" charset="2"/>
              <a:buChar char="q"/>
            </a:pPr>
            <a:r>
              <a:rPr lang="en-IE" sz="2200" dirty="0"/>
              <a:t>Country/region of origin (e.g., Germany, USA, UK, Nordics)</a:t>
            </a:r>
          </a:p>
          <a:p>
            <a:pPr marL="492125" indent="-492125" algn="l">
              <a:lnSpc>
                <a:spcPts val="2340"/>
              </a:lnSpc>
              <a:spcBef>
                <a:spcPts val="0"/>
              </a:spcBef>
              <a:spcAft>
                <a:spcPts val="1200"/>
              </a:spcAft>
              <a:buFont typeface="Wingdings" panose="05000000000000000000" pitchFamily="2" charset="2"/>
              <a:buChar char="q"/>
            </a:pPr>
            <a:r>
              <a:rPr lang="en-IE" sz="2200" dirty="0"/>
              <a:t>Travel party (e.g. solo, couples, families, small groups)</a:t>
            </a:r>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3485903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CED64-52D4-5BB1-F4C7-8374438835A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28935C6-4C3D-9A77-87D3-A4139A6B14C1}"/>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3600" b="1" dirty="0">
                <a:solidFill>
                  <a:srgbClr val="EC7C69"/>
                </a:solidFill>
              </a:rPr>
              <a:t>Practical Exercise: </a:t>
            </a:r>
            <a:r>
              <a:rPr lang="en-US" sz="3600" dirty="0">
                <a:solidFill>
                  <a:srgbClr val="414141"/>
                </a:solidFill>
              </a:rPr>
              <a:t>Guest Profiling 101</a:t>
            </a:r>
          </a:p>
          <a:p>
            <a:pPr marL="0" indent="0">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47631679-80FA-6A02-B941-384939D82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F1974ECD-DBBB-7808-67FD-4F9CE544919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27</a:t>
            </a:fld>
            <a:endParaRPr lang="fr-CA" sz="1200" dirty="0">
              <a:solidFill>
                <a:schemeClr val="bg1"/>
              </a:solidFill>
            </a:endParaRPr>
          </a:p>
        </p:txBody>
      </p:sp>
      <p:sp>
        <p:nvSpPr>
          <p:cNvPr id="12" name="Freeform 11">
            <a:extLst>
              <a:ext uri="{FF2B5EF4-FFF2-40B4-BE49-F238E27FC236}">
                <a16:creationId xmlns:a16="http://schemas.microsoft.com/office/drawing/2014/main" id="{5253F5D2-2850-A2EE-039D-549BB6943C68}"/>
              </a:ext>
            </a:extLst>
          </p:cNvPr>
          <p:cNvSpPr/>
          <p:nvPr/>
        </p:nvSpPr>
        <p:spPr>
          <a:xfrm rot="5400000" flipH="1">
            <a:off x="6455848" y="2000359"/>
            <a:ext cx="4609323" cy="5105959"/>
          </a:xfrm>
          <a:custGeom>
            <a:avLst/>
            <a:gdLst>
              <a:gd name="connsiteX0" fmla="*/ 4609323 w 4609323"/>
              <a:gd name="connsiteY0" fmla="*/ 4681678 h 5105959"/>
              <a:gd name="connsiteX1" fmla="*/ 4609323 w 4609323"/>
              <a:gd name="connsiteY1" fmla="*/ 4113196 h 5105959"/>
              <a:gd name="connsiteX2" fmla="*/ 4609323 w 4609323"/>
              <a:gd name="connsiteY2" fmla="*/ 4026722 h 5105959"/>
              <a:gd name="connsiteX3" fmla="*/ 4609323 w 4609323"/>
              <a:gd name="connsiteY3" fmla="*/ 3458239 h 5105959"/>
              <a:gd name="connsiteX4" fmla="*/ 4609323 w 4609323"/>
              <a:gd name="connsiteY4" fmla="*/ 1223440 h 5105959"/>
              <a:gd name="connsiteX5" fmla="*/ 4609323 w 4609323"/>
              <a:gd name="connsiteY5" fmla="*/ 654958 h 5105959"/>
              <a:gd name="connsiteX6" fmla="*/ 4609323 w 4609323"/>
              <a:gd name="connsiteY6" fmla="*/ 568483 h 5105959"/>
              <a:gd name="connsiteX7" fmla="*/ 4609323 w 4609323"/>
              <a:gd name="connsiteY7" fmla="*/ 0 h 5105959"/>
              <a:gd name="connsiteX8" fmla="*/ 3928474 w 4609323"/>
              <a:gd name="connsiteY8" fmla="*/ 0 h 5105959"/>
              <a:gd name="connsiteX9" fmla="*/ 1971010 w 4609323"/>
              <a:gd name="connsiteY9" fmla="*/ 0 h 5105959"/>
              <a:gd name="connsiteX10" fmla="*/ 1290163 w 4609323"/>
              <a:gd name="connsiteY10" fmla="*/ 0 h 5105959"/>
              <a:gd name="connsiteX11" fmla="*/ 0 w 4609323"/>
              <a:gd name="connsiteY11" fmla="*/ 0 h 5105959"/>
              <a:gd name="connsiteX12" fmla="*/ 0 w 4609323"/>
              <a:gd name="connsiteY12" fmla="*/ 3834818 h 5105959"/>
              <a:gd name="connsiteX13" fmla="*/ 0 w 4609323"/>
              <a:gd name="connsiteY13" fmla="*/ 5105959 h 5105959"/>
              <a:gd name="connsiteX14" fmla="*/ 805504 w 4609323"/>
              <a:gd name="connsiteY14" fmla="*/ 5105959 h 5105959"/>
              <a:gd name="connsiteX15" fmla="*/ 805507 w 4609323"/>
              <a:gd name="connsiteY15" fmla="*/ 5105959 h 5105959"/>
              <a:gd name="connsiteX16" fmla="*/ 1486352 w 4609323"/>
              <a:gd name="connsiteY16" fmla="*/ 5105959 h 5105959"/>
              <a:gd name="connsiteX17" fmla="*/ 1486356 w 4609323"/>
              <a:gd name="connsiteY17" fmla="*/ 5105959 h 5105959"/>
              <a:gd name="connsiteX18" fmla="*/ 3443814 w 4609323"/>
              <a:gd name="connsiteY18" fmla="*/ 5105959 h 5105959"/>
              <a:gd name="connsiteX19" fmla="*/ 4124663 w 4609323"/>
              <a:gd name="connsiteY19" fmla="*/ 5105959 h 5105959"/>
              <a:gd name="connsiteX20" fmla="*/ 4609323 w 4609323"/>
              <a:gd name="connsiteY20" fmla="*/ 4681678 h 510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09323" h="5105959">
                <a:moveTo>
                  <a:pt x="4609323" y="4681678"/>
                </a:moveTo>
                <a:lnTo>
                  <a:pt x="4609323" y="4113196"/>
                </a:lnTo>
                <a:lnTo>
                  <a:pt x="4609323" y="4026722"/>
                </a:lnTo>
                <a:lnTo>
                  <a:pt x="4609323" y="3458239"/>
                </a:lnTo>
                <a:lnTo>
                  <a:pt x="4609323" y="1223440"/>
                </a:lnTo>
                <a:lnTo>
                  <a:pt x="4609323" y="654958"/>
                </a:lnTo>
                <a:lnTo>
                  <a:pt x="4609323" y="568483"/>
                </a:lnTo>
                <a:lnTo>
                  <a:pt x="4609323" y="0"/>
                </a:lnTo>
                <a:lnTo>
                  <a:pt x="3928474" y="0"/>
                </a:lnTo>
                <a:lnTo>
                  <a:pt x="1971010" y="0"/>
                </a:lnTo>
                <a:lnTo>
                  <a:pt x="1290163" y="0"/>
                </a:lnTo>
                <a:lnTo>
                  <a:pt x="0" y="0"/>
                </a:lnTo>
                <a:lnTo>
                  <a:pt x="0" y="3834818"/>
                </a:lnTo>
                <a:lnTo>
                  <a:pt x="0" y="5105959"/>
                </a:lnTo>
                <a:lnTo>
                  <a:pt x="805504" y="5105959"/>
                </a:lnTo>
                <a:lnTo>
                  <a:pt x="805507" y="5105959"/>
                </a:lnTo>
                <a:lnTo>
                  <a:pt x="1486352" y="5105959"/>
                </a:lnTo>
                <a:lnTo>
                  <a:pt x="1486356" y="5105959"/>
                </a:lnTo>
                <a:lnTo>
                  <a:pt x="3443814" y="5105959"/>
                </a:lnTo>
                <a:lnTo>
                  <a:pt x="4124663" y="5105959"/>
                </a:lnTo>
                <a:cubicBezTo>
                  <a:pt x="4393211" y="5105959"/>
                  <a:pt x="4609323" y="4915380"/>
                  <a:pt x="4609323" y="4681678"/>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3" name="Text Placeholder 1">
            <a:extLst>
              <a:ext uri="{FF2B5EF4-FFF2-40B4-BE49-F238E27FC236}">
                <a16:creationId xmlns:a16="http://schemas.microsoft.com/office/drawing/2014/main" id="{CBEE5243-A2EB-EC2E-ADB4-B4C330A599EB}"/>
              </a:ext>
            </a:extLst>
          </p:cNvPr>
          <p:cNvSpPr txBox="1">
            <a:spLocks/>
          </p:cNvSpPr>
          <p:nvPr/>
        </p:nvSpPr>
        <p:spPr>
          <a:xfrm>
            <a:off x="6661617" y="2727385"/>
            <a:ext cx="432467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3. Trip Patterns</a:t>
            </a:r>
          </a:p>
          <a:p>
            <a:pPr algn="l">
              <a:lnSpc>
                <a:spcPts val="2340"/>
              </a:lnSpc>
              <a:spcBef>
                <a:spcPts val="0"/>
              </a:spcBef>
              <a:spcAft>
                <a:spcPts val="1200"/>
              </a:spcAft>
            </a:pPr>
            <a:endParaRPr lang="en-IE" sz="2800" b="1" dirty="0"/>
          </a:p>
          <a:p>
            <a:pPr marL="492125" indent="-492125" algn="l">
              <a:lnSpc>
                <a:spcPts val="2340"/>
              </a:lnSpc>
              <a:spcBef>
                <a:spcPts val="0"/>
              </a:spcBef>
              <a:spcAft>
                <a:spcPts val="1200"/>
              </a:spcAft>
              <a:buFont typeface="Wingdings" panose="05000000000000000000" pitchFamily="2" charset="2"/>
              <a:buChar char="q"/>
            </a:pPr>
            <a:r>
              <a:rPr lang="en-IE" sz="2200" dirty="0"/>
              <a:t>Season (e.g. peak summer vs. winter Northern Lights)</a:t>
            </a:r>
          </a:p>
          <a:p>
            <a:pPr marL="492125" indent="-492125" algn="l">
              <a:lnSpc>
                <a:spcPts val="2340"/>
              </a:lnSpc>
              <a:spcBef>
                <a:spcPts val="0"/>
              </a:spcBef>
              <a:spcAft>
                <a:spcPts val="1200"/>
              </a:spcAft>
              <a:buFont typeface="Wingdings" panose="05000000000000000000" pitchFamily="2" charset="2"/>
              <a:buChar char="q"/>
            </a:pPr>
            <a:r>
              <a:rPr lang="en-IE" sz="2200" dirty="0"/>
              <a:t>Length of stay: e.g. 1 night, 2–5 nights, week or more?) </a:t>
            </a:r>
          </a:p>
          <a:p>
            <a:pPr marL="492125" indent="-492125" algn="l">
              <a:lnSpc>
                <a:spcPts val="2340"/>
              </a:lnSpc>
              <a:spcBef>
                <a:spcPts val="0"/>
              </a:spcBef>
              <a:spcAft>
                <a:spcPts val="1200"/>
              </a:spcAft>
              <a:buFont typeface="Wingdings" panose="05000000000000000000" pitchFamily="2" charset="2"/>
              <a:buChar char="q"/>
            </a:pPr>
            <a:r>
              <a:rPr lang="en-IE" sz="2200" dirty="0"/>
              <a:t>Spend per night: €80–120 (budget), €150–250 (mid), ≥€300 (premium)</a:t>
            </a:r>
          </a:p>
          <a:p>
            <a:pPr marL="492125" indent="-492125" algn="l">
              <a:lnSpc>
                <a:spcPts val="2340"/>
              </a:lnSpc>
              <a:spcBef>
                <a:spcPts val="0"/>
              </a:spcBef>
              <a:spcAft>
                <a:spcPts val="1200"/>
              </a:spcAft>
              <a:buFont typeface="Wingdings" panose="05000000000000000000" pitchFamily="2" charset="2"/>
              <a:buChar char="q"/>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
        <p:nvSpPr>
          <p:cNvPr id="9" name="Freeform 8">
            <a:extLst>
              <a:ext uri="{FF2B5EF4-FFF2-40B4-BE49-F238E27FC236}">
                <a16:creationId xmlns:a16="http://schemas.microsoft.com/office/drawing/2014/main" id="{C53BD91D-582D-AFAE-C3A0-15A05C5BE65B}"/>
              </a:ext>
            </a:extLst>
          </p:cNvPr>
          <p:cNvSpPr/>
          <p:nvPr/>
        </p:nvSpPr>
        <p:spPr>
          <a:xfrm rot="5400000" flipH="1">
            <a:off x="1145912" y="2313180"/>
            <a:ext cx="3983681" cy="5105960"/>
          </a:xfrm>
          <a:custGeom>
            <a:avLst/>
            <a:gdLst>
              <a:gd name="connsiteX0" fmla="*/ 3983681 w 3983681"/>
              <a:gd name="connsiteY0" fmla="*/ 4681679 h 5105960"/>
              <a:gd name="connsiteX1" fmla="*/ 3983681 w 3983681"/>
              <a:gd name="connsiteY1" fmla="*/ 4113197 h 5105960"/>
              <a:gd name="connsiteX2" fmla="*/ 3983681 w 3983681"/>
              <a:gd name="connsiteY2" fmla="*/ 4026722 h 5105960"/>
              <a:gd name="connsiteX3" fmla="*/ 3983681 w 3983681"/>
              <a:gd name="connsiteY3" fmla="*/ 3458239 h 5105960"/>
              <a:gd name="connsiteX4" fmla="*/ 3983681 w 3983681"/>
              <a:gd name="connsiteY4" fmla="*/ 1223440 h 5105960"/>
              <a:gd name="connsiteX5" fmla="*/ 3983681 w 3983681"/>
              <a:gd name="connsiteY5" fmla="*/ 654958 h 5105960"/>
              <a:gd name="connsiteX6" fmla="*/ 3983681 w 3983681"/>
              <a:gd name="connsiteY6" fmla="*/ 568483 h 5105960"/>
              <a:gd name="connsiteX7" fmla="*/ 3983681 w 3983681"/>
              <a:gd name="connsiteY7" fmla="*/ 1 h 5105960"/>
              <a:gd name="connsiteX8" fmla="*/ 3302833 w 3983681"/>
              <a:gd name="connsiteY8" fmla="*/ 1 h 5105960"/>
              <a:gd name="connsiteX9" fmla="*/ 1345368 w 3983681"/>
              <a:gd name="connsiteY9" fmla="*/ 1 h 5105960"/>
              <a:gd name="connsiteX10" fmla="*/ 1345368 w 3983681"/>
              <a:gd name="connsiteY10" fmla="*/ 0 h 5105960"/>
              <a:gd name="connsiteX11" fmla="*/ 664521 w 3983681"/>
              <a:gd name="connsiteY11" fmla="*/ 0 h 5105960"/>
              <a:gd name="connsiteX12" fmla="*/ 0 w 3983681"/>
              <a:gd name="connsiteY12" fmla="*/ 0 h 5105960"/>
              <a:gd name="connsiteX13" fmla="*/ 0 w 3983681"/>
              <a:gd name="connsiteY13" fmla="*/ 4310103 h 5105960"/>
              <a:gd name="connsiteX14" fmla="*/ 0 w 3983681"/>
              <a:gd name="connsiteY14" fmla="*/ 5105960 h 5105960"/>
              <a:gd name="connsiteX15" fmla="*/ 179862 w 3983681"/>
              <a:gd name="connsiteY15" fmla="*/ 5105960 h 5105960"/>
              <a:gd name="connsiteX16" fmla="*/ 179865 w 3983681"/>
              <a:gd name="connsiteY16" fmla="*/ 5105960 h 5105960"/>
              <a:gd name="connsiteX17" fmla="*/ 860710 w 3983681"/>
              <a:gd name="connsiteY17" fmla="*/ 5105960 h 5105960"/>
              <a:gd name="connsiteX18" fmla="*/ 860714 w 3983681"/>
              <a:gd name="connsiteY18" fmla="*/ 5105960 h 5105960"/>
              <a:gd name="connsiteX19" fmla="*/ 2818172 w 3983681"/>
              <a:gd name="connsiteY19" fmla="*/ 5105960 h 5105960"/>
              <a:gd name="connsiteX20" fmla="*/ 3499021 w 3983681"/>
              <a:gd name="connsiteY20" fmla="*/ 5105960 h 5105960"/>
              <a:gd name="connsiteX21" fmla="*/ 3983681 w 3983681"/>
              <a:gd name="connsiteY21" fmla="*/ 4681679 h 510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83681" h="5105960">
                <a:moveTo>
                  <a:pt x="3983681" y="4681679"/>
                </a:moveTo>
                <a:lnTo>
                  <a:pt x="3983681" y="4113197"/>
                </a:lnTo>
                <a:lnTo>
                  <a:pt x="3983681" y="4026722"/>
                </a:lnTo>
                <a:lnTo>
                  <a:pt x="3983681" y="3458239"/>
                </a:lnTo>
                <a:lnTo>
                  <a:pt x="3983681" y="1223440"/>
                </a:lnTo>
                <a:lnTo>
                  <a:pt x="3983681" y="654958"/>
                </a:lnTo>
                <a:lnTo>
                  <a:pt x="3983681" y="568483"/>
                </a:lnTo>
                <a:lnTo>
                  <a:pt x="3983681" y="1"/>
                </a:lnTo>
                <a:lnTo>
                  <a:pt x="3302833" y="1"/>
                </a:lnTo>
                <a:lnTo>
                  <a:pt x="1345368" y="1"/>
                </a:lnTo>
                <a:lnTo>
                  <a:pt x="1345368" y="0"/>
                </a:lnTo>
                <a:lnTo>
                  <a:pt x="664521" y="0"/>
                </a:lnTo>
                <a:lnTo>
                  <a:pt x="0" y="0"/>
                </a:lnTo>
                <a:lnTo>
                  <a:pt x="0" y="4310103"/>
                </a:lnTo>
                <a:lnTo>
                  <a:pt x="0" y="5105960"/>
                </a:lnTo>
                <a:lnTo>
                  <a:pt x="179862" y="5105960"/>
                </a:lnTo>
                <a:lnTo>
                  <a:pt x="179865" y="5105960"/>
                </a:lnTo>
                <a:lnTo>
                  <a:pt x="860710" y="5105960"/>
                </a:lnTo>
                <a:lnTo>
                  <a:pt x="860714" y="5105960"/>
                </a:lnTo>
                <a:lnTo>
                  <a:pt x="2818172" y="5105960"/>
                </a:lnTo>
                <a:lnTo>
                  <a:pt x="3499021" y="5105960"/>
                </a:lnTo>
                <a:cubicBezTo>
                  <a:pt x="3767570" y="5105960"/>
                  <a:pt x="3983681" y="4915380"/>
                  <a:pt x="3983681" y="468167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5" name="Text Placeholder 1">
            <a:extLst>
              <a:ext uri="{FF2B5EF4-FFF2-40B4-BE49-F238E27FC236}">
                <a16:creationId xmlns:a16="http://schemas.microsoft.com/office/drawing/2014/main" id="{59A07F33-A328-4353-2EA1-B1FE9FFF485F}"/>
              </a:ext>
            </a:extLst>
          </p:cNvPr>
          <p:cNvSpPr txBox="1">
            <a:spLocks/>
          </p:cNvSpPr>
          <p:nvPr/>
        </p:nvSpPr>
        <p:spPr>
          <a:xfrm>
            <a:off x="1038859" y="3353028"/>
            <a:ext cx="432467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2. Psychographics </a:t>
            </a:r>
          </a:p>
          <a:p>
            <a:pPr algn="l">
              <a:lnSpc>
                <a:spcPts val="2340"/>
              </a:lnSpc>
              <a:spcBef>
                <a:spcPts val="0"/>
              </a:spcBef>
              <a:spcAft>
                <a:spcPts val="1200"/>
              </a:spcAft>
            </a:pPr>
            <a:endParaRPr lang="en-IE" sz="2800" b="1" dirty="0"/>
          </a:p>
          <a:p>
            <a:pPr marL="492125" indent="-492125" algn="l">
              <a:lnSpc>
                <a:spcPts val="2340"/>
              </a:lnSpc>
              <a:spcBef>
                <a:spcPts val="0"/>
              </a:spcBef>
              <a:spcAft>
                <a:spcPts val="1200"/>
              </a:spcAft>
              <a:buFont typeface="Wingdings" panose="05000000000000000000" pitchFamily="2" charset="2"/>
              <a:buChar char="q"/>
            </a:pPr>
            <a:r>
              <a:rPr lang="en-IE" sz="2200" dirty="0"/>
              <a:t>Motivations (e.g. adventure, culture, wellness, slow travel)</a:t>
            </a:r>
          </a:p>
          <a:p>
            <a:pPr marL="492125" indent="-492125" algn="l">
              <a:lnSpc>
                <a:spcPts val="2340"/>
              </a:lnSpc>
              <a:spcBef>
                <a:spcPts val="0"/>
              </a:spcBef>
              <a:spcAft>
                <a:spcPts val="1200"/>
              </a:spcAft>
              <a:buFont typeface="Wingdings" panose="05000000000000000000" pitchFamily="2" charset="2"/>
              <a:buChar char="q"/>
            </a:pPr>
            <a:r>
              <a:rPr lang="en-IE" sz="2200" dirty="0"/>
              <a:t>Values (e.g. sustainability, authenticity, digital detox)</a:t>
            </a:r>
          </a:p>
          <a:p>
            <a:pPr marL="492125" indent="-492125" algn="l">
              <a:lnSpc>
                <a:spcPts val="2340"/>
              </a:lnSpc>
              <a:spcBef>
                <a:spcPts val="0"/>
              </a:spcBef>
              <a:spcAft>
                <a:spcPts val="1200"/>
              </a:spcAft>
              <a:buFont typeface="Wingdings" panose="05000000000000000000" pitchFamily="2" charset="2"/>
              <a:buChar char="q"/>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1900854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80375-AC7B-BA81-BA4F-F01DBD485E97}"/>
            </a:ext>
          </a:extLst>
        </p:cNvPr>
        <p:cNvGrpSpPr/>
        <p:nvPr/>
      </p:nvGrpSpPr>
      <p:grpSpPr>
        <a:xfrm>
          <a:off x="0" y="0"/>
          <a:ext cx="0" cy="0"/>
          <a:chOff x="0" y="0"/>
          <a:chExt cx="0" cy="0"/>
        </a:xfrm>
      </p:grpSpPr>
      <p:pic>
        <p:nvPicPr>
          <p:cNvPr id="5122" name="Picture 2">
            <a:hlinkClick r:id="rId3"/>
            <a:extLst>
              <a:ext uri="{FF2B5EF4-FFF2-40B4-BE49-F238E27FC236}">
                <a16:creationId xmlns:a16="http://schemas.microsoft.com/office/drawing/2014/main" id="{56FB82FE-A839-F862-ED35-6A275BBEBA70}"/>
              </a:ext>
            </a:extLst>
          </p:cNvPr>
          <p:cNvPicPr>
            <a:picLocks noChangeAspect="1" noChangeArrowheads="1"/>
          </p:cNvPicPr>
          <p:nvPr/>
        </p:nvPicPr>
        <p:blipFill rotWithShape="1">
          <a:blip r:embed="rId4"/>
          <a:srcRect t="13624" b="13624"/>
          <a:stretch/>
        </p:blipFill>
        <p:spPr bwMode="auto">
          <a:xfrm>
            <a:off x="7371300" y="2865943"/>
            <a:ext cx="3852503" cy="1868502"/>
          </a:xfrm>
          <a:prstGeom prst="rect">
            <a:avLst/>
          </a:prstGeom>
          <a:noFill/>
          <a:extLst>
            <a:ext uri="{909E8E84-426E-40DD-AFC4-6F175D3DCCD1}">
              <a14:hiddenFill xmlns:a14="http://schemas.microsoft.com/office/drawing/2010/main">
                <a:solidFill>
                  <a:srgbClr val="FFFFFF"/>
                </a:solidFill>
              </a14:hiddenFill>
            </a:ext>
          </a:extLst>
        </p:spPr>
      </p:pic>
      <p:pic>
        <p:nvPicPr>
          <p:cNvPr id="6" name="Online Media 5" title="How to create a MOOD BOARD in Canva (easy branding DIY!)">
            <a:hlinkClick r:id="" action="ppaction://media"/>
            <a:extLst>
              <a:ext uri="{FF2B5EF4-FFF2-40B4-BE49-F238E27FC236}">
                <a16:creationId xmlns:a16="http://schemas.microsoft.com/office/drawing/2014/main" id="{8873F1EE-F088-3403-724F-6D2FDB3468C8}"/>
              </a:ext>
            </a:extLst>
          </p:cNvPr>
          <p:cNvPicPr>
            <a:picLocks noRot="1" noChangeAspect="1"/>
          </p:cNvPicPr>
          <p:nvPr>
            <a:videoFile r:link="rId1"/>
          </p:nvPr>
        </p:nvPicPr>
        <p:blipFill>
          <a:blip r:embed="rId5"/>
          <a:stretch>
            <a:fillRect/>
          </a:stretch>
        </p:blipFill>
        <p:spPr>
          <a:xfrm>
            <a:off x="7415797" y="4706471"/>
            <a:ext cx="3808006" cy="2151529"/>
          </a:xfrm>
          <a:prstGeom prst="rect">
            <a:avLst/>
          </a:prstGeom>
        </p:spPr>
      </p:pic>
      <p:cxnSp>
        <p:nvCxnSpPr>
          <p:cNvPr id="14" name="Straight Connector 13">
            <a:extLst>
              <a:ext uri="{FF2B5EF4-FFF2-40B4-BE49-F238E27FC236}">
                <a16:creationId xmlns:a16="http://schemas.microsoft.com/office/drawing/2014/main" id="{24409891-AB89-0577-79C5-A715CC664D7D}"/>
              </a:ext>
            </a:extLst>
          </p:cNvPr>
          <p:cNvCxnSpPr>
            <a:cxnSpLocks/>
          </p:cNvCxnSpPr>
          <p:nvPr/>
        </p:nvCxnSpPr>
        <p:spPr>
          <a:xfrm>
            <a:off x="0" y="1076136"/>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599A82F0-CC23-D7D4-0ABF-B8EF00731569}"/>
              </a:ext>
            </a:extLst>
          </p:cNvPr>
          <p:cNvSpPr txBox="1">
            <a:spLocks/>
          </p:cNvSpPr>
          <p:nvPr/>
        </p:nvSpPr>
        <p:spPr>
          <a:xfrm>
            <a:off x="485146" y="418331"/>
            <a:ext cx="7845432"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Digital Tool: </a:t>
            </a:r>
            <a:r>
              <a:rPr lang="en-US" b="0" dirty="0">
                <a:solidFill>
                  <a:srgbClr val="414141"/>
                </a:solidFill>
              </a:rPr>
              <a:t>Canva Mood-Board</a:t>
            </a:r>
          </a:p>
          <a:p>
            <a:pPr>
              <a:lnSpc>
                <a:spcPts val="3720"/>
              </a:lnSpc>
            </a:pPr>
            <a:endParaRPr lang="en-US" dirty="0"/>
          </a:p>
        </p:txBody>
      </p:sp>
      <p:sp>
        <p:nvSpPr>
          <p:cNvPr id="16" name="Text Placeholder 3">
            <a:extLst>
              <a:ext uri="{FF2B5EF4-FFF2-40B4-BE49-F238E27FC236}">
                <a16:creationId xmlns:a16="http://schemas.microsoft.com/office/drawing/2014/main" id="{0645FDC2-3C4F-EA22-8FE3-9815B6BA2EFF}"/>
              </a:ext>
            </a:extLst>
          </p:cNvPr>
          <p:cNvSpPr txBox="1">
            <a:spLocks/>
          </p:cNvSpPr>
          <p:nvPr/>
        </p:nvSpPr>
        <p:spPr>
          <a:xfrm>
            <a:off x="485146" y="2018943"/>
            <a:ext cx="6314224"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b="1" dirty="0">
                <a:solidFill>
                  <a:srgbClr val="EC7C69"/>
                </a:solidFill>
              </a:rPr>
              <a:t>Curate Visual DNA Fast - </a:t>
            </a:r>
            <a:r>
              <a:rPr lang="en-GB" dirty="0"/>
              <a:t>Search “Mood Board” templates, then drag brand images, fonts &amp; colour swatches onto one canvas in minutes. </a:t>
            </a:r>
          </a:p>
          <a:p>
            <a:pPr marL="342900" indent="-342900">
              <a:buClr>
                <a:srgbClr val="64AFAF"/>
              </a:buClr>
              <a:buFont typeface="Arial" panose="020B0604020202020204" pitchFamily="34" charset="0"/>
              <a:buChar char="•"/>
            </a:pPr>
            <a:endParaRPr lang="en-GB" sz="800" dirty="0"/>
          </a:p>
          <a:p>
            <a:pPr marL="342900" indent="-342900">
              <a:lnSpc>
                <a:spcPts val="2340"/>
              </a:lnSpc>
              <a:buClr>
                <a:srgbClr val="64AFAF"/>
              </a:buClr>
              <a:buFont typeface="Arial" panose="020B0604020202020204" pitchFamily="34" charset="0"/>
              <a:buChar char="•"/>
            </a:pPr>
            <a:r>
              <a:rPr lang="en-GB" b="1" dirty="0">
                <a:solidFill>
                  <a:srgbClr val="EC7C69"/>
                </a:solidFill>
              </a:rPr>
              <a:t>Lock-in Brand Consistency </a:t>
            </a:r>
            <a:r>
              <a:rPr lang="en-GB" dirty="0"/>
              <a:t>- Use the board as a reference for cabins, signage, website and socials. Brands that present visuals consistently can lift revenue by ≈23 %. Tip: limit yourself to ≤ 3 core colours and 2 fonts for a coherent look. </a:t>
            </a:r>
          </a:p>
          <a:p>
            <a:pPr marL="342900" indent="-342900">
              <a:buClr>
                <a:srgbClr val="64AFAF"/>
              </a:buClr>
              <a:buFont typeface="Arial" panose="020B0604020202020204" pitchFamily="34" charset="0"/>
              <a:buChar char="•"/>
            </a:pPr>
            <a:endParaRPr lang="en-GB" sz="800" dirty="0"/>
          </a:p>
          <a:p>
            <a:pPr marL="342900" indent="-342900">
              <a:lnSpc>
                <a:spcPts val="2340"/>
              </a:lnSpc>
              <a:buClr>
                <a:srgbClr val="64AFAF"/>
              </a:buClr>
              <a:buFont typeface="Arial" panose="020B0604020202020204" pitchFamily="34" charset="0"/>
              <a:buChar char="•"/>
            </a:pPr>
            <a:r>
              <a:rPr lang="en-GB" b="1" dirty="0">
                <a:solidFill>
                  <a:srgbClr val="EC7C69"/>
                </a:solidFill>
              </a:rPr>
              <a:t>Collaborate in Real Time </a:t>
            </a:r>
            <a:r>
              <a:rPr lang="en-GB" dirty="0"/>
              <a:t>- Share the edit-link with your architect or designer; comments and tweaks sync instantly with version-history built in. </a:t>
            </a:r>
          </a:p>
          <a:p>
            <a:pPr marL="361950">
              <a:lnSpc>
                <a:spcPts val="2340"/>
              </a:lnSpc>
              <a:buClr>
                <a:srgbClr val="64AFAF"/>
              </a:buClr>
            </a:pPr>
            <a:r>
              <a:rPr lang="en-GB" b="1" dirty="0"/>
              <a:t>Example: </a:t>
            </a:r>
            <a:r>
              <a:rPr lang="en-GB" dirty="0"/>
              <a:t>send the edit-link to your architect; they can pin wood-sample photos or comment on texture choices right on the board.</a:t>
            </a:r>
          </a:p>
          <a:p>
            <a:pPr marL="342900" indent="-342900">
              <a:lnSpc>
                <a:spcPts val="2340"/>
              </a:lnSpc>
              <a:buClr>
                <a:srgbClr val="64AFAF"/>
              </a:buClr>
              <a:buFont typeface="Arial" panose="020B0604020202020204" pitchFamily="34" charset="0"/>
              <a:buChar char="•"/>
            </a:pPr>
            <a:endParaRPr lang="en-GB" dirty="0"/>
          </a:p>
        </p:txBody>
      </p:sp>
      <p:sp>
        <p:nvSpPr>
          <p:cNvPr id="17" name="Text Placeholder 6">
            <a:extLst>
              <a:ext uri="{FF2B5EF4-FFF2-40B4-BE49-F238E27FC236}">
                <a16:creationId xmlns:a16="http://schemas.microsoft.com/office/drawing/2014/main" id="{0E6500FD-BBD9-D678-A771-B8FD6F5ADDDF}"/>
              </a:ext>
            </a:extLst>
          </p:cNvPr>
          <p:cNvSpPr txBox="1">
            <a:spLocks/>
          </p:cNvSpPr>
          <p:nvPr/>
        </p:nvSpPr>
        <p:spPr>
          <a:xfrm>
            <a:off x="485146" y="1363207"/>
            <a:ext cx="524526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err="1"/>
              <a:t>Visualize</a:t>
            </a:r>
            <a:r>
              <a:rPr lang="it-IT" dirty="0"/>
              <a:t> Your Story</a:t>
            </a:r>
          </a:p>
          <a:p>
            <a:pPr>
              <a:lnSpc>
                <a:spcPts val="3100"/>
              </a:lnSpc>
            </a:pPr>
            <a:endParaRPr lang="it-IT" dirty="0"/>
          </a:p>
        </p:txBody>
      </p:sp>
      <p:sp>
        <p:nvSpPr>
          <p:cNvPr id="23" name="Flowchart: Connector 22">
            <a:extLst>
              <a:ext uri="{FF2B5EF4-FFF2-40B4-BE49-F238E27FC236}">
                <a16:creationId xmlns:a16="http://schemas.microsoft.com/office/drawing/2014/main" id="{6EA00A12-E9D6-81CB-1A60-8712EDE7DA7A}"/>
              </a:ext>
            </a:extLst>
          </p:cNvPr>
          <p:cNvSpPr/>
          <p:nvPr/>
        </p:nvSpPr>
        <p:spPr>
          <a:xfrm>
            <a:off x="6840596" y="1041905"/>
            <a:ext cx="1647825" cy="1610221"/>
          </a:xfrm>
          <a:prstGeom prst="flowChartConnector">
            <a:avLst/>
          </a:prstGeom>
          <a:solidFill>
            <a:srgbClr val="459597"/>
          </a:solidFill>
          <a:ln w="57150">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Click to Watch Video</a:t>
            </a:r>
          </a:p>
        </p:txBody>
      </p:sp>
      <p:sp>
        <p:nvSpPr>
          <p:cNvPr id="18" name="Text Placeholder 7">
            <a:extLst>
              <a:ext uri="{FF2B5EF4-FFF2-40B4-BE49-F238E27FC236}">
                <a16:creationId xmlns:a16="http://schemas.microsoft.com/office/drawing/2014/main" id="{0930A4EB-6614-4E79-CEAE-447EF3975F74}"/>
              </a:ext>
            </a:extLst>
          </p:cNvPr>
          <p:cNvSpPr txBox="1">
            <a:spLocks/>
          </p:cNvSpPr>
          <p:nvPr/>
        </p:nvSpPr>
        <p:spPr>
          <a:xfrm rot="16200000">
            <a:off x="9406956" y="1786308"/>
            <a:ext cx="4098963"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hlinkClick r:id="rId6">
                  <a:extLst>
                    <a:ext uri="{A12FA001-AC4F-418D-AE19-62706E023703}">
                      <ahyp:hlinkClr xmlns:ahyp="http://schemas.microsoft.com/office/drawing/2018/hyperlinkcolor" val="tx"/>
                    </a:ext>
                  </a:extLst>
                </a:hlinkClick>
              </a:rPr>
              <a:t>https://www.youtube.com/watch?v=aWiwlqsnSX</a:t>
            </a:r>
            <a:endParaRPr lang="en-IE" sz="1200" dirty="0">
              <a:solidFill>
                <a:schemeClr val="bg1"/>
              </a:solidFill>
            </a:endParaRPr>
          </a:p>
        </p:txBody>
      </p:sp>
      <p:sp>
        <p:nvSpPr>
          <p:cNvPr id="19" name="Slide Number Placeholder 5">
            <a:extLst>
              <a:ext uri="{FF2B5EF4-FFF2-40B4-BE49-F238E27FC236}">
                <a16:creationId xmlns:a16="http://schemas.microsoft.com/office/drawing/2014/main" id="{E60034D5-6A62-4D53-C381-B16562AAD579}"/>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28</a:t>
            </a:fld>
            <a:endParaRPr lang="fr-CA" sz="1200" dirty="0"/>
          </a:p>
        </p:txBody>
      </p:sp>
    </p:spTree>
    <p:extLst>
      <p:ext uri="{BB962C8B-B14F-4D97-AF65-F5344CB8AC3E}">
        <p14:creationId xmlns:p14="http://schemas.microsoft.com/office/powerpoint/2010/main" val="174302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35665-E4BB-C18B-2EAF-F3F1D4CF8734}"/>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ABB254B-B6B6-1E28-B697-C4EBD041A93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29</a:t>
            </a:fld>
            <a:endParaRPr lang="fr-CA" sz="1200" dirty="0">
              <a:solidFill>
                <a:schemeClr val="bg1"/>
              </a:solidFill>
            </a:endParaRPr>
          </a:p>
        </p:txBody>
      </p:sp>
      <p:graphicFrame>
        <p:nvGraphicFramePr>
          <p:cNvPr id="5" name="Table 4">
            <a:extLst>
              <a:ext uri="{FF2B5EF4-FFF2-40B4-BE49-F238E27FC236}">
                <a16:creationId xmlns:a16="http://schemas.microsoft.com/office/drawing/2014/main" id="{4BA76EAC-8820-E88E-C019-1770E4513337}"/>
              </a:ext>
            </a:extLst>
          </p:cNvPr>
          <p:cNvGraphicFramePr>
            <a:graphicFrameLocks noGrp="1"/>
          </p:cNvGraphicFramePr>
          <p:nvPr>
            <p:extLst>
              <p:ext uri="{D42A27DB-BD31-4B8C-83A1-F6EECF244321}">
                <p14:modId xmlns:p14="http://schemas.microsoft.com/office/powerpoint/2010/main" val="1397901811"/>
              </p:ext>
            </p:extLst>
          </p:nvPr>
        </p:nvGraphicFramePr>
        <p:xfrm>
          <a:off x="792766" y="1536443"/>
          <a:ext cx="10394068" cy="4233582"/>
        </p:xfrm>
        <a:graphic>
          <a:graphicData uri="http://schemas.openxmlformats.org/drawingml/2006/table">
            <a:tbl>
              <a:tblPr firstRow="1" bandRow="1">
                <a:tableStyleId>{5C22544A-7EE6-4342-B048-85BDC9FD1C3A}</a:tableStyleId>
              </a:tblPr>
              <a:tblGrid>
                <a:gridCol w="2572226">
                  <a:extLst>
                    <a:ext uri="{9D8B030D-6E8A-4147-A177-3AD203B41FA5}">
                      <a16:colId xmlns:a16="http://schemas.microsoft.com/office/drawing/2014/main" val="2947246601"/>
                    </a:ext>
                  </a:extLst>
                </a:gridCol>
                <a:gridCol w="1914144">
                  <a:extLst>
                    <a:ext uri="{9D8B030D-6E8A-4147-A177-3AD203B41FA5}">
                      <a16:colId xmlns:a16="http://schemas.microsoft.com/office/drawing/2014/main" val="559034075"/>
                    </a:ext>
                  </a:extLst>
                </a:gridCol>
                <a:gridCol w="5907698">
                  <a:extLst>
                    <a:ext uri="{9D8B030D-6E8A-4147-A177-3AD203B41FA5}">
                      <a16:colId xmlns:a16="http://schemas.microsoft.com/office/drawing/2014/main" val="2961598198"/>
                    </a:ext>
                  </a:extLst>
                </a:gridCol>
              </a:tblGrid>
              <a:tr h="446149">
                <a:tc>
                  <a:txBody>
                    <a:bodyPr/>
                    <a:lstStyle/>
                    <a:p>
                      <a:r>
                        <a:rPr lang="en-IE" sz="2400" dirty="0"/>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Country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159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459597"/>
                          </a:solidFill>
                          <a:hlinkClick r:id="rId2">
                            <a:extLst>
                              <a:ext uri="{A12FA001-AC4F-418D-AE19-62706E023703}">
                                <ahyp:hlinkClr xmlns:ahyp="http://schemas.microsoft.com/office/drawing/2018/hyperlinkcolor" val="tx"/>
                              </a:ext>
                            </a:extLst>
                          </a:hlinkClick>
                        </a:rPr>
                        <a:t>Icelandic Regional Development Institute (</a:t>
                      </a:r>
                      <a:r>
                        <a:rPr lang="en-US" sz="1800" b="0" dirty="0" err="1">
                          <a:solidFill>
                            <a:srgbClr val="459597"/>
                          </a:solidFill>
                          <a:hlinkClick r:id="rId2">
                            <a:extLst>
                              <a:ext uri="{A12FA001-AC4F-418D-AE19-62706E023703}">
                                <ahyp:hlinkClr xmlns:ahyp="http://schemas.microsoft.com/office/drawing/2018/hyperlinkcolor" val="tx"/>
                              </a:ext>
                            </a:extLst>
                          </a:hlinkClick>
                        </a:rPr>
                        <a:t>Byggðastofnun</a:t>
                      </a:r>
                      <a:r>
                        <a:rPr lang="en-US" sz="1800" b="0" dirty="0">
                          <a:solidFill>
                            <a:srgbClr val="459597"/>
                          </a:solidFill>
                          <a:hlinkClick r:id="rId2">
                            <a:extLst>
                              <a:ext uri="{A12FA001-AC4F-418D-AE19-62706E023703}">
                                <ahyp:hlinkClr xmlns:ahyp="http://schemas.microsoft.com/office/drawing/2018/hyperlinkcolor" val="tx"/>
                              </a:ext>
                            </a:extLst>
                          </a:hlinkClick>
                        </a:rPr>
                        <a:t>)</a:t>
                      </a:r>
                      <a:endParaRPr lang="en-US" sz="1800" b="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kern="1200" dirty="0">
                          <a:solidFill>
                            <a:srgbClr val="414141"/>
                          </a:solidFill>
                          <a:latin typeface="+mn-lt"/>
                          <a:ea typeface="+mn-ea"/>
                          <a:cs typeface="+mn-cs"/>
                        </a:rPr>
                        <a:t>Iceland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dirty="0">
                          <a:solidFill>
                            <a:srgbClr val="414141"/>
                          </a:solidFill>
                        </a:rPr>
                        <a:t>Offers grants &amp; low-interest loans to rural SMEs - Gives small accommodation providers in remote areas affordable capital to renovate, expand or green their operations - helping spread visitor spend and jobs across Iceland. </a:t>
                      </a: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1159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459597"/>
                          </a:solidFill>
                          <a:hlinkClick r:id="rId3">
                            <a:extLst>
                              <a:ext uri="{A12FA001-AC4F-418D-AE19-62706E023703}">
                                <ahyp:hlinkClr xmlns:ahyp="http://schemas.microsoft.com/office/drawing/2018/hyperlinkcolor" val="tx"/>
                              </a:ext>
                            </a:extLst>
                          </a:hlinkClick>
                        </a:rPr>
                        <a:t>Tourist Site Protection Fund (</a:t>
                      </a:r>
                      <a:r>
                        <a:rPr lang="en-US" sz="1800" b="0" dirty="0" err="1">
                          <a:solidFill>
                            <a:srgbClr val="459597"/>
                          </a:solidFill>
                          <a:hlinkClick r:id="rId3">
                            <a:extLst>
                              <a:ext uri="{A12FA001-AC4F-418D-AE19-62706E023703}">
                                <ahyp:hlinkClr xmlns:ahyp="http://schemas.microsoft.com/office/drawing/2018/hyperlinkcolor" val="tx"/>
                              </a:ext>
                            </a:extLst>
                          </a:hlinkClick>
                        </a:rPr>
                        <a:t>Framkvæmdasjóður</a:t>
                      </a:r>
                      <a:r>
                        <a:rPr lang="en-US" sz="1800" b="0" dirty="0">
                          <a:solidFill>
                            <a:srgbClr val="459597"/>
                          </a:solidFill>
                          <a:hlinkClick r:id="rId3">
                            <a:extLst>
                              <a:ext uri="{A12FA001-AC4F-418D-AE19-62706E023703}">
                                <ahyp:hlinkClr xmlns:ahyp="http://schemas.microsoft.com/office/drawing/2018/hyperlinkcolor" val="tx"/>
                              </a:ext>
                            </a:extLst>
                          </a:hlinkClick>
                        </a:rPr>
                        <a:t> </a:t>
                      </a:r>
                      <a:r>
                        <a:rPr lang="en-US" sz="1800" b="0" dirty="0" err="1">
                          <a:solidFill>
                            <a:srgbClr val="459597"/>
                          </a:solidFill>
                          <a:hlinkClick r:id="rId3">
                            <a:extLst>
                              <a:ext uri="{A12FA001-AC4F-418D-AE19-62706E023703}">
                                <ahyp:hlinkClr xmlns:ahyp="http://schemas.microsoft.com/office/drawing/2018/hyperlinkcolor" val="tx"/>
                              </a:ext>
                            </a:extLst>
                          </a:hlinkClick>
                        </a:rPr>
                        <a:t>ferðamannastaða</a:t>
                      </a:r>
                      <a:r>
                        <a:rPr lang="en-US" sz="1800" b="0" dirty="0">
                          <a:solidFill>
                            <a:srgbClr val="459597"/>
                          </a:solidFill>
                          <a:hlinkClick r:id="rId3">
                            <a:extLst>
                              <a:ext uri="{A12FA001-AC4F-418D-AE19-62706E023703}">
                                <ahyp:hlinkClr xmlns:ahyp="http://schemas.microsoft.com/office/drawing/2018/hyperlinkcolor" val="tx"/>
                              </a:ext>
                            </a:extLst>
                          </a:hlinkClick>
                        </a:rPr>
                        <a:t>)</a:t>
                      </a:r>
                      <a:endParaRPr lang="en-IE" sz="1800" b="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kern="1200" dirty="0">
                          <a:solidFill>
                            <a:srgbClr val="414141"/>
                          </a:solidFill>
                          <a:latin typeface="+mn-lt"/>
                          <a:ea typeface="+mn-ea"/>
                          <a:cs typeface="+mn-cs"/>
                        </a:rPr>
                        <a:t>Iceland</a:t>
                      </a:r>
                    </a:p>
                    <a:p>
                      <a:pPr marL="0" marR="0" lvl="0" indent="0" algn="l" defTabSz="914400" rtl="0" eaLnBrk="1" fontAlgn="auto" latinLnBrk="0" hangingPunct="1">
                        <a:lnSpc>
                          <a:spcPts val="1960"/>
                        </a:lnSpc>
                        <a:spcBef>
                          <a:spcPts val="0"/>
                        </a:spcBef>
                        <a:spcAft>
                          <a:spcPts val="0"/>
                        </a:spcAft>
                        <a:buClrTx/>
                        <a:buSzTx/>
                        <a:buFontTx/>
                        <a:buNone/>
                        <a:tabLst/>
                        <a:defRPr/>
                      </a:pP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IE" sz="1800" kern="1200" dirty="0">
                          <a:solidFill>
                            <a:srgbClr val="414141"/>
                          </a:solidFill>
                          <a:latin typeface="+mn-lt"/>
                          <a:ea typeface="+mn-ea"/>
                          <a:cs typeface="+mn-cs"/>
                        </a:rPr>
                        <a:t>Offers grants for infrastructure, safety &amp; nature‐protection projects at </a:t>
                      </a:r>
                      <a:r>
                        <a:rPr lang="en-IE" sz="1800" kern="1200">
                          <a:solidFill>
                            <a:srgbClr val="414141"/>
                          </a:solidFill>
                          <a:latin typeface="+mn-lt"/>
                          <a:ea typeface="+mn-ea"/>
                          <a:cs typeface="+mn-cs"/>
                        </a:rPr>
                        <a:t>visitor sites - </a:t>
                      </a:r>
                      <a:r>
                        <a:rPr lang="en-US" sz="1800" kern="1200">
                          <a:solidFill>
                            <a:srgbClr val="414141"/>
                          </a:solidFill>
                          <a:latin typeface="+mn-lt"/>
                          <a:ea typeface="+mn-ea"/>
                          <a:cs typeface="+mn-cs"/>
                        </a:rPr>
                        <a:t>Ideal </a:t>
                      </a:r>
                      <a:r>
                        <a:rPr lang="en-US" sz="1800" kern="1200" dirty="0">
                          <a:solidFill>
                            <a:srgbClr val="414141"/>
                          </a:solidFill>
                          <a:latin typeface="+mn-lt"/>
                          <a:ea typeface="+mn-ea"/>
                          <a:cs typeface="+mn-cs"/>
                        </a:rPr>
                        <a:t>for paths, signage, viewpoints around your accommodation.</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14276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459597"/>
                          </a:solidFill>
                          <a:hlinkClick r:id="rId4">
                            <a:extLst>
                              <a:ext uri="{A12FA001-AC4F-418D-AE19-62706E023703}">
                                <ahyp:hlinkClr xmlns:ahyp="http://schemas.microsoft.com/office/drawing/2018/hyperlinkcolor" val="tx"/>
                              </a:ext>
                            </a:extLst>
                          </a:hlinkClick>
                        </a:rPr>
                        <a:t>NATA – North Atlantic Tourism Association</a:t>
                      </a:r>
                      <a:endParaRPr lang="en-IE" sz="1800" b="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kern="1200" dirty="0">
                          <a:solidFill>
                            <a:srgbClr val="414141"/>
                          </a:solidFill>
                          <a:latin typeface="+mn-lt"/>
                          <a:ea typeface="+mn-ea"/>
                          <a:cs typeface="+mn-cs"/>
                        </a:rPr>
                        <a:t>West Nordic region – Iceland, Greenland &amp; the Faroe Islands</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dirty="0">
                          <a:solidFill>
                            <a:srgbClr val="414141"/>
                          </a:solidFill>
                        </a:rPr>
                        <a:t>Offers development &amp; marketing grants for West Nordic collaborations, up to DKK 100 000 (≤50 % of costs) for cross-border tourism product, marketing or travel projects that involve at least two West Nordic countries and advance sustainability or innovation.  </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
        <p:nvSpPr>
          <p:cNvPr id="6" name="Freeform 5">
            <a:extLst>
              <a:ext uri="{FF2B5EF4-FFF2-40B4-BE49-F238E27FC236}">
                <a16:creationId xmlns:a16="http://schemas.microsoft.com/office/drawing/2014/main" id="{D36A1B3B-84A4-7D48-B0D8-E296DE97FEA7}"/>
              </a:ext>
            </a:extLst>
          </p:cNvPr>
          <p:cNvSpPr/>
          <p:nvPr/>
        </p:nvSpPr>
        <p:spPr>
          <a:xfrm>
            <a:off x="-1" y="426469"/>
            <a:ext cx="8607651" cy="875479"/>
          </a:xfrm>
          <a:custGeom>
            <a:avLst/>
            <a:gdLst>
              <a:gd name="connsiteX0" fmla="*/ 0 w 8607651"/>
              <a:gd name="connsiteY0" fmla="*/ 0 h 875479"/>
              <a:gd name="connsiteX1" fmla="*/ 723938 w 8607651"/>
              <a:gd name="connsiteY1" fmla="*/ 0 h 875479"/>
              <a:gd name="connsiteX2" fmla="*/ 1629149 w 8607651"/>
              <a:gd name="connsiteY2" fmla="*/ 0 h 875479"/>
              <a:gd name="connsiteX3" fmla="*/ 1765000 w 8607651"/>
              <a:gd name="connsiteY3" fmla="*/ 0 h 875479"/>
              <a:gd name="connsiteX4" fmla="*/ 2353087 w 8607651"/>
              <a:gd name="connsiteY4" fmla="*/ 0 h 875479"/>
              <a:gd name="connsiteX5" fmla="*/ 2488938 w 8607651"/>
              <a:gd name="connsiteY5" fmla="*/ 0 h 875479"/>
              <a:gd name="connsiteX6" fmla="*/ 3394149 w 8607651"/>
              <a:gd name="connsiteY6" fmla="*/ 0 h 875479"/>
              <a:gd name="connsiteX7" fmla="*/ 3897571 w 8607651"/>
              <a:gd name="connsiteY7" fmla="*/ 0 h 875479"/>
              <a:gd name="connsiteX8" fmla="*/ 4118087 w 8607651"/>
              <a:gd name="connsiteY8" fmla="*/ 0 h 875479"/>
              <a:gd name="connsiteX9" fmla="*/ 4621509 w 8607651"/>
              <a:gd name="connsiteY9" fmla="*/ 0 h 875479"/>
              <a:gd name="connsiteX10" fmla="*/ 5526720 w 8607651"/>
              <a:gd name="connsiteY10" fmla="*/ 0 h 875479"/>
              <a:gd name="connsiteX11" fmla="*/ 5662571 w 8607651"/>
              <a:gd name="connsiteY11" fmla="*/ 0 h 875479"/>
              <a:gd name="connsiteX12" fmla="*/ 6250658 w 8607651"/>
              <a:gd name="connsiteY12" fmla="*/ 0 h 875479"/>
              <a:gd name="connsiteX13" fmla="*/ 6386509 w 8607651"/>
              <a:gd name="connsiteY13" fmla="*/ 0 h 875479"/>
              <a:gd name="connsiteX14" fmla="*/ 7291720 w 8607651"/>
              <a:gd name="connsiteY14" fmla="*/ 0 h 875479"/>
              <a:gd name="connsiteX15" fmla="*/ 8015658 w 8607651"/>
              <a:gd name="connsiteY15" fmla="*/ 0 h 875479"/>
              <a:gd name="connsiteX16" fmla="*/ 8607651 w 8607651"/>
              <a:gd name="connsiteY16" fmla="*/ 473717 h 875479"/>
              <a:gd name="connsiteX17" fmla="*/ 8607651 w 8607651"/>
              <a:gd name="connsiteY17" fmla="*/ 875479 h 875479"/>
              <a:gd name="connsiteX18" fmla="*/ 7883713 w 8607651"/>
              <a:gd name="connsiteY18" fmla="*/ 875479 h 875479"/>
              <a:gd name="connsiteX19" fmla="*/ 6978502 w 8607651"/>
              <a:gd name="connsiteY19" fmla="*/ 875479 h 875479"/>
              <a:gd name="connsiteX20" fmla="*/ 6842651 w 8607651"/>
              <a:gd name="connsiteY20" fmla="*/ 875479 h 875479"/>
              <a:gd name="connsiteX21" fmla="*/ 6254564 w 8607651"/>
              <a:gd name="connsiteY21" fmla="*/ 875479 h 875479"/>
              <a:gd name="connsiteX22" fmla="*/ 6118713 w 8607651"/>
              <a:gd name="connsiteY22" fmla="*/ 875479 h 875479"/>
              <a:gd name="connsiteX23" fmla="*/ 5213502 w 8607651"/>
              <a:gd name="connsiteY23" fmla="*/ 875479 h 875479"/>
              <a:gd name="connsiteX24" fmla="*/ 4489564 w 8607651"/>
              <a:gd name="connsiteY24" fmla="*/ 875479 h 875479"/>
              <a:gd name="connsiteX25" fmla="*/ 4118087 w 8607651"/>
              <a:gd name="connsiteY25" fmla="*/ 875479 h 875479"/>
              <a:gd name="connsiteX26" fmla="*/ 3394149 w 8607651"/>
              <a:gd name="connsiteY26" fmla="*/ 875479 h 875479"/>
              <a:gd name="connsiteX27" fmla="*/ 2488938 w 8607651"/>
              <a:gd name="connsiteY27" fmla="*/ 875479 h 875479"/>
              <a:gd name="connsiteX28" fmla="*/ 2353087 w 8607651"/>
              <a:gd name="connsiteY28" fmla="*/ 875479 h 875479"/>
              <a:gd name="connsiteX29" fmla="*/ 1765000 w 8607651"/>
              <a:gd name="connsiteY29" fmla="*/ 875479 h 875479"/>
              <a:gd name="connsiteX30" fmla="*/ 1629149 w 8607651"/>
              <a:gd name="connsiteY30" fmla="*/ 875479 h 875479"/>
              <a:gd name="connsiteX31" fmla="*/ 723938 w 8607651"/>
              <a:gd name="connsiteY31" fmla="*/ 875479 h 875479"/>
              <a:gd name="connsiteX32" fmla="*/ 0 w 8607651"/>
              <a:gd name="connsiteY32" fmla="*/ 875479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07651" h="875479">
                <a:moveTo>
                  <a:pt x="0" y="0"/>
                </a:moveTo>
                <a:lnTo>
                  <a:pt x="723938" y="0"/>
                </a:lnTo>
                <a:lnTo>
                  <a:pt x="1629149" y="0"/>
                </a:lnTo>
                <a:lnTo>
                  <a:pt x="1765000" y="0"/>
                </a:lnTo>
                <a:lnTo>
                  <a:pt x="2353087" y="0"/>
                </a:lnTo>
                <a:lnTo>
                  <a:pt x="2488938" y="0"/>
                </a:lnTo>
                <a:lnTo>
                  <a:pt x="3394149" y="0"/>
                </a:lnTo>
                <a:lnTo>
                  <a:pt x="3897571" y="0"/>
                </a:lnTo>
                <a:lnTo>
                  <a:pt x="4118087" y="0"/>
                </a:lnTo>
                <a:lnTo>
                  <a:pt x="4621509" y="0"/>
                </a:lnTo>
                <a:lnTo>
                  <a:pt x="5526720" y="0"/>
                </a:lnTo>
                <a:lnTo>
                  <a:pt x="5662571" y="0"/>
                </a:lnTo>
                <a:lnTo>
                  <a:pt x="6250658" y="0"/>
                </a:lnTo>
                <a:lnTo>
                  <a:pt x="6386509" y="0"/>
                </a:lnTo>
                <a:lnTo>
                  <a:pt x="7291720" y="0"/>
                </a:lnTo>
                <a:lnTo>
                  <a:pt x="8015658" y="0"/>
                </a:lnTo>
                <a:cubicBezTo>
                  <a:pt x="8341630" y="0"/>
                  <a:pt x="8607651" y="212873"/>
                  <a:pt x="8607651" y="473717"/>
                </a:cubicBezTo>
                <a:lnTo>
                  <a:pt x="8607651" y="875479"/>
                </a:lnTo>
                <a:lnTo>
                  <a:pt x="7883713" y="875479"/>
                </a:lnTo>
                <a:lnTo>
                  <a:pt x="6978502" y="875479"/>
                </a:lnTo>
                <a:lnTo>
                  <a:pt x="6842651" y="875479"/>
                </a:lnTo>
                <a:lnTo>
                  <a:pt x="6254564" y="875479"/>
                </a:lnTo>
                <a:lnTo>
                  <a:pt x="6118713" y="875479"/>
                </a:lnTo>
                <a:lnTo>
                  <a:pt x="5213502" y="875479"/>
                </a:lnTo>
                <a:lnTo>
                  <a:pt x="4489564" y="875479"/>
                </a:lnTo>
                <a:lnTo>
                  <a:pt x="4118087" y="875479"/>
                </a:lnTo>
                <a:lnTo>
                  <a:pt x="3394149" y="875479"/>
                </a:lnTo>
                <a:lnTo>
                  <a:pt x="2488938" y="875479"/>
                </a:lnTo>
                <a:lnTo>
                  <a:pt x="2353087" y="875479"/>
                </a:lnTo>
                <a:lnTo>
                  <a:pt x="1765000" y="875479"/>
                </a:lnTo>
                <a:lnTo>
                  <a:pt x="1629149" y="875479"/>
                </a:lnTo>
                <a:lnTo>
                  <a:pt x="723938"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66AE553C-04D0-C51B-E573-F371BD7D184B}"/>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Grant and Fund Support </a:t>
            </a:r>
            <a:r>
              <a:rPr lang="en-US" b="1" dirty="0" err="1"/>
              <a:t>Organisations</a:t>
            </a:r>
            <a:endParaRPr lang="en-US" b="1" dirty="0"/>
          </a:p>
        </p:txBody>
      </p:sp>
    </p:spTree>
    <p:extLst>
      <p:ext uri="{BB962C8B-B14F-4D97-AF65-F5344CB8AC3E}">
        <p14:creationId xmlns:p14="http://schemas.microsoft.com/office/powerpoint/2010/main" val="3077387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71D12F7E-5F0F-C753-043C-695B63A22D5C}"/>
              </a:ext>
            </a:extLst>
          </p:cNvPr>
          <p:cNvSpPr>
            <a:spLocks noGrp="1"/>
          </p:cNvSpPr>
          <p:nvPr>
            <p:ph type="body" sz="quarter" idx="18"/>
          </p:nvPr>
        </p:nvSpPr>
        <p:spPr/>
        <p:txBody>
          <a:bodyPr/>
          <a:lstStyle/>
          <a:p>
            <a:r>
              <a:rPr lang="en-US" dirty="0"/>
              <a:t>Introduction to Market Research &amp; Business Planning</a:t>
            </a:r>
          </a:p>
        </p:txBody>
      </p:sp>
      <p:sp>
        <p:nvSpPr>
          <p:cNvPr id="22" name="Text Placeholder 21">
            <a:extLst>
              <a:ext uri="{FF2B5EF4-FFF2-40B4-BE49-F238E27FC236}">
                <a16:creationId xmlns:a16="http://schemas.microsoft.com/office/drawing/2014/main" id="{DF1AB381-3DB4-9E27-AF66-31452C2D4F47}"/>
              </a:ext>
            </a:extLst>
          </p:cNvPr>
          <p:cNvSpPr>
            <a:spLocks noGrp="1"/>
          </p:cNvSpPr>
          <p:nvPr>
            <p:ph type="body" sz="quarter" idx="19"/>
          </p:nvPr>
        </p:nvSpPr>
        <p:spPr/>
        <p:txBody>
          <a:bodyPr/>
          <a:lstStyle/>
          <a:p>
            <a:r>
              <a:rPr lang="en-US" dirty="0"/>
              <a:t>01</a:t>
            </a:r>
          </a:p>
        </p:txBody>
      </p:sp>
      <p:sp>
        <p:nvSpPr>
          <p:cNvPr id="25" name="Text Placeholder 24">
            <a:extLst>
              <a:ext uri="{FF2B5EF4-FFF2-40B4-BE49-F238E27FC236}">
                <a16:creationId xmlns:a16="http://schemas.microsoft.com/office/drawing/2014/main" id="{DAAC4FB5-01C8-1729-7BCE-63D05D809E1D}"/>
              </a:ext>
            </a:extLst>
          </p:cNvPr>
          <p:cNvSpPr>
            <a:spLocks noGrp="1"/>
          </p:cNvSpPr>
          <p:nvPr>
            <p:ph type="body" sz="quarter" idx="20"/>
          </p:nvPr>
        </p:nvSpPr>
        <p:spPr/>
        <p:txBody>
          <a:bodyPr/>
          <a:lstStyle/>
          <a:p>
            <a:r>
              <a:rPr lang="en-US" dirty="0"/>
              <a:t>Page 0</a:t>
            </a:r>
          </a:p>
        </p:txBody>
      </p:sp>
      <p:sp>
        <p:nvSpPr>
          <p:cNvPr id="27" name="Text Placeholder 26">
            <a:extLst>
              <a:ext uri="{FF2B5EF4-FFF2-40B4-BE49-F238E27FC236}">
                <a16:creationId xmlns:a16="http://schemas.microsoft.com/office/drawing/2014/main" id="{BD33D437-1D1B-0970-863A-3F4E5678E15E}"/>
              </a:ext>
            </a:extLst>
          </p:cNvPr>
          <p:cNvSpPr>
            <a:spLocks noGrp="1"/>
          </p:cNvSpPr>
          <p:nvPr>
            <p:ph type="body" sz="quarter" idx="66"/>
          </p:nvPr>
        </p:nvSpPr>
        <p:spPr/>
        <p:txBody>
          <a:bodyPr/>
          <a:lstStyle/>
          <a:p>
            <a:r>
              <a:rPr lang="en-GB" dirty="0"/>
              <a:t>Photo Credit: Cave People, Iceland</a:t>
            </a:r>
          </a:p>
        </p:txBody>
      </p:sp>
      <p:sp>
        <p:nvSpPr>
          <p:cNvPr id="31" name="Text Placeholder 30">
            <a:extLst>
              <a:ext uri="{FF2B5EF4-FFF2-40B4-BE49-F238E27FC236}">
                <a16:creationId xmlns:a16="http://schemas.microsoft.com/office/drawing/2014/main" id="{38A6865B-4B41-2DD3-5422-12BF336B91E0}"/>
              </a:ext>
            </a:extLst>
          </p:cNvPr>
          <p:cNvSpPr>
            <a:spLocks noGrp="1"/>
          </p:cNvSpPr>
          <p:nvPr>
            <p:ph type="body" sz="quarter" idx="86"/>
          </p:nvPr>
        </p:nvSpPr>
        <p:spPr/>
        <p:txBody>
          <a:bodyPr/>
          <a:lstStyle/>
          <a:p>
            <a:r>
              <a:rPr lang="en-US" b="1" dirty="0"/>
              <a:t>Module 2 </a:t>
            </a:r>
          </a:p>
          <a:p>
            <a:endParaRPr lang="en-US" dirty="0"/>
          </a:p>
          <a:p>
            <a:r>
              <a:rPr lang="en-US" dirty="0"/>
              <a:t>Overview</a:t>
            </a:r>
          </a:p>
          <a:p>
            <a:endParaRPr lang="en-US" dirty="0"/>
          </a:p>
        </p:txBody>
      </p:sp>
      <p:sp>
        <p:nvSpPr>
          <p:cNvPr id="33" name="Text Placeholder 32">
            <a:extLst>
              <a:ext uri="{FF2B5EF4-FFF2-40B4-BE49-F238E27FC236}">
                <a16:creationId xmlns:a16="http://schemas.microsoft.com/office/drawing/2014/main" id="{FE8A3D68-819C-50D6-7085-42930AB91A65}"/>
              </a:ext>
            </a:extLst>
          </p:cNvPr>
          <p:cNvSpPr>
            <a:spLocks noGrp="1"/>
          </p:cNvSpPr>
          <p:nvPr>
            <p:ph type="body" sz="quarter" idx="87"/>
          </p:nvPr>
        </p:nvSpPr>
        <p:spPr/>
        <p:txBody>
          <a:bodyPr/>
          <a:lstStyle/>
          <a:p>
            <a:r>
              <a:rPr lang="en-US" dirty="0"/>
              <a:t>02</a:t>
            </a:r>
          </a:p>
        </p:txBody>
      </p:sp>
      <p:sp>
        <p:nvSpPr>
          <p:cNvPr id="35" name="Text Placeholder 34">
            <a:extLst>
              <a:ext uri="{FF2B5EF4-FFF2-40B4-BE49-F238E27FC236}">
                <a16:creationId xmlns:a16="http://schemas.microsoft.com/office/drawing/2014/main" id="{E4F6B0C1-8B1A-98D6-6493-56B6E365EF8F}"/>
              </a:ext>
            </a:extLst>
          </p:cNvPr>
          <p:cNvSpPr>
            <a:spLocks noGrp="1"/>
          </p:cNvSpPr>
          <p:nvPr>
            <p:ph type="body" sz="quarter" idx="88"/>
          </p:nvPr>
        </p:nvSpPr>
        <p:spPr/>
        <p:txBody>
          <a:bodyPr/>
          <a:lstStyle/>
          <a:p>
            <a:r>
              <a:rPr lang="en-US" dirty="0"/>
              <a:t>Page 5</a:t>
            </a:r>
          </a:p>
        </p:txBody>
      </p:sp>
      <p:sp>
        <p:nvSpPr>
          <p:cNvPr id="39" name="Text Placeholder 38">
            <a:extLst>
              <a:ext uri="{FF2B5EF4-FFF2-40B4-BE49-F238E27FC236}">
                <a16:creationId xmlns:a16="http://schemas.microsoft.com/office/drawing/2014/main" id="{FBFC37F9-12D0-F4D6-2836-22B62DC69118}"/>
              </a:ext>
            </a:extLst>
          </p:cNvPr>
          <p:cNvSpPr>
            <a:spLocks noGrp="1"/>
          </p:cNvSpPr>
          <p:nvPr>
            <p:ph type="body" sz="quarter" idx="90"/>
          </p:nvPr>
        </p:nvSpPr>
        <p:spPr/>
        <p:txBody>
          <a:bodyPr/>
          <a:lstStyle/>
          <a:p>
            <a:r>
              <a:rPr lang="en-US" dirty="0"/>
              <a:t>Learning Objective for all three sections of this module</a:t>
            </a:r>
          </a:p>
          <a:p>
            <a:endParaRPr lang="en-US" dirty="0"/>
          </a:p>
        </p:txBody>
      </p:sp>
      <p:sp>
        <p:nvSpPr>
          <p:cNvPr id="41" name="Text Placeholder 40">
            <a:extLst>
              <a:ext uri="{FF2B5EF4-FFF2-40B4-BE49-F238E27FC236}">
                <a16:creationId xmlns:a16="http://schemas.microsoft.com/office/drawing/2014/main" id="{7CC3ABA0-7B53-5303-46A2-C54FCAAFE6D7}"/>
              </a:ext>
            </a:extLst>
          </p:cNvPr>
          <p:cNvSpPr>
            <a:spLocks noGrp="1"/>
          </p:cNvSpPr>
          <p:nvPr>
            <p:ph type="body" sz="quarter" idx="91"/>
          </p:nvPr>
        </p:nvSpPr>
        <p:spPr/>
        <p:txBody>
          <a:bodyPr/>
          <a:lstStyle/>
          <a:p>
            <a:r>
              <a:rPr lang="en-US" dirty="0"/>
              <a:t>03</a:t>
            </a:r>
          </a:p>
        </p:txBody>
      </p:sp>
      <p:sp>
        <p:nvSpPr>
          <p:cNvPr id="43" name="Text Placeholder 42">
            <a:extLst>
              <a:ext uri="{FF2B5EF4-FFF2-40B4-BE49-F238E27FC236}">
                <a16:creationId xmlns:a16="http://schemas.microsoft.com/office/drawing/2014/main" id="{DC0FD6CF-E890-CEC4-9940-AA2F663B8FDE}"/>
              </a:ext>
            </a:extLst>
          </p:cNvPr>
          <p:cNvSpPr>
            <a:spLocks noGrp="1"/>
          </p:cNvSpPr>
          <p:nvPr>
            <p:ph type="body" sz="quarter" idx="92"/>
          </p:nvPr>
        </p:nvSpPr>
        <p:spPr/>
        <p:txBody>
          <a:bodyPr/>
          <a:lstStyle/>
          <a:p>
            <a:r>
              <a:rPr lang="en-US" dirty="0"/>
              <a:t>Page 6</a:t>
            </a:r>
          </a:p>
        </p:txBody>
      </p:sp>
      <p:sp>
        <p:nvSpPr>
          <p:cNvPr id="45" name="Text Placeholder 44">
            <a:extLst>
              <a:ext uri="{FF2B5EF4-FFF2-40B4-BE49-F238E27FC236}">
                <a16:creationId xmlns:a16="http://schemas.microsoft.com/office/drawing/2014/main" id="{23A22EDC-1479-DCBF-238C-FC103F222B13}"/>
              </a:ext>
            </a:extLst>
          </p:cNvPr>
          <p:cNvSpPr>
            <a:spLocks noGrp="1"/>
          </p:cNvSpPr>
          <p:nvPr>
            <p:ph type="body" sz="quarter" idx="93"/>
          </p:nvPr>
        </p:nvSpPr>
        <p:spPr/>
        <p:txBody>
          <a:bodyPr/>
          <a:lstStyle/>
          <a:p>
            <a:r>
              <a:rPr lang="en-GB" dirty="0"/>
              <a:t>Photo Credit: </a:t>
            </a:r>
            <a:r>
              <a:rPr lang="en-GB" dirty="0" err="1"/>
              <a:t>Natur</a:t>
            </a:r>
            <a:r>
              <a:rPr lang="en-GB" dirty="0"/>
              <a:t> Air Suite, Italy</a:t>
            </a:r>
          </a:p>
        </p:txBody>
      </p:sp>
      <p:sp>
        <p:nvSpPr>
          <p:cNvPr id="47" name="Text Placeholder 46">
            <a:extLst>
              <a:ext uri="{FF2B5EF4-FFF2-40B4-BE49-F238E27FC236}">
                <a16:creationId xmlns:a16="http://schemas.microsoft.com/office/drawing/2014/main" id="{F1CAD430-D9E2-5C13-0DA1-5F9ECB584574}"/>
              </a:ext>
            </a:extLst>
          </p:cNvPr>
          <p:cNvSpPr>
            <a:spLocks noGrp="1"/>
          </p:cNvSpPr>
          <p:nvPr>
            <p:ph type="body" sz="quarter" idx="98"/>
          </p:nvPr>
        </p:nvSpPr>
        <p:spPr/>
        <p:txBody>
          <a:bodyPr/>
          <a:lstStyle/>
          <a:p>
            <a:r>
              <a:rPr lang="en-US" dirty="0"/>
              <a:t>Photo Credit: </a:t>
            </a:r>
          </a:p>
          <a:p>
            <a:r>
              <a:rPr lang="en-US" dirty="0"/>
              <a:t>A-Frame in </a:t>
            </a:r>
            <a:r>
              <a:rPr lang="en-US" dirty="0" err="1"/>
              <a:t>Soča</a:t>
            </a:r>
            <a:r>
              <a:rPr lang="en-US" dirty="0"/>
              <a:t>, Gorizia, Slovenia</a:t>
            </a:r>
          </a:p>
        </p:txBody>
      </p:sp>
      <p:sp>
        <p:nvSpPr>
          <p:cNvPr id="49" name="Text Placeholder 48">
            <a:extLst>
              <a:ext uri="{FF2B5EF4-FFF2-40B4-BE49-F238E27FC236}">
                <a16:creationId xmlns:a16="http://schemas.microsoft.com/office/drawing/2014/main" id="{E10E7A37-D600-026A-E03B-DDA2A9F92F0A}"/>
              </a:ext>
            </a:extLst>
          </p:cNvPr>
          <p:cNvSpPr>
            <a:spLocks noGrp="1"/>
          </p:cNvSpPr>
          <p:nvPr>
            <p:ph type="body" sz="quarter" idx="42"/>
          </p:nvPr>
        </p:nvSpPr>
        <p:spPr>
          <a:xfrm rot="16200000">
            <a:off x="8077471" y="3119181"/>
            <a:ext cx="6840061" cy="637571"/>
          </a:xfrm>
        </p:spPr>
        <p:txBody>
          <a:bodyPr/>
          <a:lstStyle/>
          <a:p>
            <a:pPr algn="r"/>
            <a:r>
              <a:rPr lang="en-US" dirty="0"/>
              <a:t>CONTENTS</a:t>
            </a:r>
          </a:p>
          <a:p>
            <a:endParaRPr lang="en-US" dirty="0"/>
          </a:p>
        </p:txBody>
      </p:sp>
      <p:pic>
        <p:nvPicPr>
          <p:cNvPr id="51" name="Picture Placeholder 18">
            <a:extLst>
              <a:ext uri="{FF2B5EF4-FFF2-40B4-BE49-F238E27FC236}">
                <a16:creationId xmlns:a16="http://schemas.microsoft.com/office/drawing/2014/main" id="{373ADDC9-59CF-AA87-7665-28358C444587}"/>
              </a:ext>
            </a:extLst>
          </p:cNvPr>
          <p:cNvPicPr>
            <a:picLocks noGrp="1" noChangeAspect="1"/>
          </p:cNvPicPr>
          <p:nvPr>
            <p:ph type="pic" sz="quarter" idx="67"/>
          </p:nvPr>
        </p:nvPicPr>
        <p:blipFill rotWithShape="1">
          <a:blip r:embed="rId2"/>
          <a:srcRect l="26788" r="26788"/>
          <a:stretch/>
        </p:blipFill>
        <p:spPr/>
      </p:pic>
      <p:pic>
        <p:nvPicPr>
          <p:cNvPr id="52" name="Picture Placeholder 20">
            <a:extLst>
              <a:ext uri="{FF2B5EF4-FFF2-40B4-BE49-F238E27FC236}">
                <a16:creationId xmlns:a16="http://schemas.microsoft.com/office/drawing/2014/main" id="{C00C1FCA-4EB4-727C-06C3-5DF4735E43D1}"/>
              </a:ext>
            </a:extLst>
          </p:cNvPr>
          <p:cNvPicPr>
            <a:picLocks noGrp="1" noChangeAspect="1"/>
          </p:cNvPicPr>
          <p:nvPr>
            <p:ph type="pic" sz="quarter" idx="85"/>
          </p:nvPr>
        </p:nvPicPr>
        <p:blipFill>
          <a:blip r:embed="rId3"/>
          <a:srcRect l="26885" r="26885"/>
          <a:stretch>
            <a:fillRect/>
          </a:stretch>
        </p:blipFill>
        <p:spPr/>
      </p:pic>
      <p:pic>
        <p:nvPicPr>
          <p:cNvPr id="53" name="Picture Placeholder 22">
            <a:extLst>
              <a:ext uri="{FF2B5EF4-FFF2-40B4-BE49-F238E27FC236}">
                <a16:creationId xmlns:a16="http://schemas.microsoft.com/office/drawing/2014/main" id="{048E5C4D-AF32-5D9A-2E08-6895FB971DA1}"/>
              </a:ext>
            </a:extLst>
          </p:cNvPr>
          <p:cNvPicPr>
            <a:picLocks noGrp="1" noChangeAspect="1"/>
          </p:cNvPicPr>
          <p:nvPr>
            <p:ph type="pic" sz="quarter" idx="89"/>
          </p:nvPr>
        </p:nvPicPr>
        <p:blipFill rotWithShape="1">
          <a:blip r:embed="rId4"/>
          <a:srcRect l="15182" r="15182"/>
          <a:stretch/>
        </p:blipFill>
        <p:spPr/>
      </p:pic>
    </p:spTree>
    <p:extLst>
      <p:ext uri="{BB962C8B-B14F-4D97-AF65-F5344CB8AC3E}">
        <p14:creationId xmlns:p14="http://schemas.microsoft.com/office/powerpoint/2010/main" val="1951910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279F9-D6A0-C9FE-0CFB-B60F61B73841}"/>
            </a:ext>
          </a:extLst>
        </p:cNvPr>
        <p:cNvGrpSpPr/>
        <p:nvPr/>
      </p:nvGrpSpPr>
      <p:grpSpPr>
        <a:xfrm>
          <a:off x="0" y="0"/>
          <a:ext cx="0" cy="0"/>
          <a:chOff x="0" y="0"/>
          <a:chExt cx="0" cy="0"/>
        </a:xfrm>
      </p:grpSpPr>
      <p:pic>
        <p:nvPicPr>
          <p:cNvPr id="12" name="Staðgengill myndar 11" descr="Mynd sem inniheldur tr�, h�sg�gn, planta, bor�&#10;&#10;Efni búið til af gervigreind getur verið með villum.">
            <a:extLst>
              <a:ext uri="{FF2B5EF4-FFF2-40B4-BE49-F238E27FC236}">
                <a16:creationId xmlns:a16="http://schemas.microsoft.com/office/drawing/2014/main" id="{9A20D061-350C-C193-3CEB-BE1982CAA659}"/>
              </a:ext>
            </a:extLst>
          </p:cNvPr>
          <p:cNvPicPr>
            <a:picLocks noGrp="1" noChangeAspect="1"/>
          </p:cNvPicPr>
          <p:nvPr>
            <p:ph type="pic" sz="quarter" idx="19"/>
          </p:nvPr>
        </p:nvPicPr>
        <p:blipFill>
          <a:blip r:embed="rId2"/>
          <a:srcRect l="9475" r="9475"/>
          <a:stretch>
            <a:fillRect/>
          </a:stretch>
        </p:blipFill>
        <p:spPr/>
      </p:pic>
      <p:sp>
        <p:nvSpPr>
          <p:cNvPr id="2" name="Text Placeholder 1">
            <a:extLst>
              <a:ext uri="{FF2B5EF4-FFF2-40B4-BE49-F238E27FC236}">
                <a16:creationId xmlns:a16="http://schemas.microsoft.com/office/drawing/2014/main" id="{F11657AD-BDA4-0CCB-2518-4506C041FCDF}"/>
              </a:ext>
            </a:extLst>
          </p:cNvPr>
          <p:cNvSpPr>
            <a:spLocks noGrp="1"/>
          </p:cNvSpPr>
          <p:nvPr>
            <p:ph type="body" sz="quarter" idx="16"/>
          </p:nvPr>
        </p:nvSpPr>
        <p:spPr>
          <a:xfrm>
            <a:off x="733931" y="2695992"/>
            <a:ext cx="4617998" cy="3066422"/>
          </a:xfrm>
        </p:spPr>
        <p:txBody>
          <a:bodyPr>
            <a:noAutofit/>
          </a:bodyPr>
          <a:lstStyle/>
          <a:p>
            <a:pPr>
              <a:lnSpc>
                <a:spcPts val="3900"/>
              </a:lnSpc>
            </a:pPr>
            <a:r>
              <a:rPr lang="en-GB" sz="4000" dirty="0"/>
              <a:t>Defining Your Concept &amp; Value Proposition</a:t>
            </a:r>
          </a:p>
          <a:p>
            <a:pPr>
              <a:lnSpc>
                <a:spcPts val="3900"/>
              </a:lnSpc>
            </a:pPr>
            <a:endParaRPr lang="en-GB" sz="4000" dirty="0"/>
          </a:p>
        </p:txBody>
      </p:sp>
      <p:sp>
        <p:nvSpPr>
          <p:cNvPr id="3" name="Text Placeholder 2">
            <a:extLst>
              <a:ext uri="{FF2B5EF4-FFF2-40B4-BE49-F238E27FC236}">
                <a16:creationId xmlns:a16="http://schemas.microsoft.com/office/drawing/2014/main" id="{55B40886-D96A-C863-A71E-E1F45022ED0F}"/>
              </a:ext>
            </a:extLst>
          </p:cNvPr>
          <p:cNvSpPr>
            <a:spLocks noGrp="1"/>
          </p:cNvSpPr>
          <p:nvPr>
            <p:ph type="body" sz="quarter" idx="17"/>
          </p:nvPr>
        </p:nvSpPr>
        <p:spPr>
          <a:xfrm>
            <a:off x="733931" y="1095586"/>
            <a:ext cx="5362069" cy="582221"/>
          </a:xfrm>
        </p:spPr>
        <p:txBody>
          <a:bodyPr/>
          <a:lstStyle/>
          <a:p>
            <a:r>
              <a:rPr lang="en-IE" sz="6600" b="1" dirty="0"/>
              <a:t>Section 2</a:t>
            </a:r>
            <a:endParaRPr lang="en-GB" sz="6600" b="1" dirty="0"/>
          </a:p>
        </p:txBody>
      </p:sp>
      <p:sp>
        <p:nvSpPr>
          <p:cNvPr id="8" name="Text Placeholder 7">
            <a:extLst>
              <a:ext uri="{FF2B5EF4-FFF2-40B4-BE49-F238E27FC236}">
                <a16:creationId xmlns:a16="http://schemas.microsoft.com/office/drawing/2014/main" id="{6F51BB27-2F6E-E4E9-1A3E-68139E4F6A2E}"/>
              </a:ext>
            </a:extLst>
          </p:cNvPr>
          <p:cNvSpPr>
            <a:spLocks noGrp="1"/>
          </p:cNvSpPr>
          <p:nvPr>
            <p:ph type="body" sz="quarter" idx="65"/>
          </p:nvPr>
        </p:nvSpPr>
        <p:spPr>
          <a:xfrm>
            <a:off x="8485094" y="1451578"/>
            <a:ext cx="3706906" cy="452458"/>
          </a:xfrm>
          <a:solidFill>
            <a:srgbClr val="EC7C69"/>
          </a:solidFill>
        </p:spPr>
        <p:txBody>
          <a:bodyPr/>
          <a:lstStyle/>
          <a:p>
            <a:pPr algn="ctr"/>
            <a:r>
              <a:rPr lang="en-GB" sz="1200" dirty="0"/>
              <a:t>Photo Credit: The Bubble Hotel, Iceland</a:t>
            </a:r>
          </a:p>
        </p:txBody>
      </p:sp>
      <p:sp>
        <p:nvSpPr>
          <p:cNvPr id="4" name="Freeform 3">
            <a:extLst>
              <a:ext uri="{FF2B5EF4-FFF2-40B4-BE49-F238E27FC236}">
                <a16:creationId xmlns:a16="http://schemas.microsoft.com/office/drawing/2014/main" id="{2D06F441-48D3-99DF-A34D-94160B5E0C37}"/>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AAFD8447-033D-5594-258D-385193D909DE}"/>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30</a:t>
            </a:fld>
            <a:endParaRPr lang="fr-CA" sz="1200" dirty="0"/>
          </a:p>
        </p:txBody>
      </p:sp>
      <p:pic>
        <p:nvPicPr>
          <p:cNvPr id="9" name="Picture 8">
            <a:extLst>
              <a:ext uri="{FF2B5EF4-FFF2-40B4-BE49-F238E27FC236}">
                <a16:creationId xmlns:a16="http://schemas.microsoft.com/office/drawing/2014/main" id="{55C51D5B-2FC0-586A-D871-3C5BA96F227C}"/>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4093408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4796590" y="1618150"/>
            <a:ext cx="6724241" cy="870198"/>
          </a:xfrm>
        </p:spPr>
        <p:txBody>
          <a:bodyPr/>
          <a:lstStyle/>
          <a:p>
            <a:pPr>
              <a:lnSpc>
                <a:spcPts val="3240"/>
              </a:lnSpc>
            </a:pPr>
            <a:r>
              <a:rPr lang="en-GB" sz="3200" dirty="0"/>
              <a:t>Defining Your Concept </a:t>
            </a:r>
          </a:p>
          <a:p>
            <a:pPr>
              <a:lnSpc>
                <a:spcPts val="3240"/>
              </a:lnSpc>
            </a:pPr>
            <a:r>
              <a:rPr lang="en-GB" sz="3200" dirty="0"/>
              <a:t>&amp; Value Proposition</a:t>
            </a:r>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Section 2</a:t>
            </a:r>
          </a:p>
        </p:txBody>
      </p:sp>
      <p:pic>
        <p:nvPicPr>
          <p:cNvPr id="24" name="Picture Placeholder 23" descr="A group of people wearing helmets in front of a mountain&#10;&#10;AI-generated content may be incorrect.">
            <a:extLst>
              <a:ext uri="{FF2B5EF4-FFF2-40B4-BE49-F238E27FC236}">
                <a16:creationId xmlns:a16="http://schemas.microsoft.com/office/drawing/2014/main" id="{7C546FA8-2B1D-60E1-598F-EACBF6ED1044}"/>
              </a:ext>
            </a:extLst>
          </p:cNvPr>
          <p:cNvPicPr>
            <a:picLocks noGrp="1" noChangeAspect="1"/>
          </p:cNvPicPr>
          <p:nvPr>
            <p:ph type="pic" sz="quarter" idx="67"/>
          </p:nvPr>
        </p:nvPicPr>
        <p:blipFill>
          <a:blip r:embed="rId2"/>
          <a:srcRect t="216" b="216"/>
          <a:stretch>
            <a:fillRect/>
          </a:stretch>
        </p:blipFill>
        <p:spPr/>
      </p:pic>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31</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55462" y="3763001"/>
            <a:ext cx="3130702" cy="1373830"/>
          </a:xfrm>
        </p:spPr>
        <p:txBody>
          <a:bodyPr lIns="91440" tIns="45720" rIns="91440" bIns="45720" anchor="t"/>
          <a:lstStyle/>
          <a:p>
            <a:pPr>
              <a:buNone/>
            </a:pPr>
            <a:r>
              <a:rPr lang="en-US" sz="4000" b="1" dirty="0">
                <a:solidFill>
                  <a:srgbClr val="EC7C69"/>
                </a:solidFill>
              </a:rPr>
              <a:t>Overview:</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3403261" y="3911587"/>
            <a:ext cx="8474410"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In this section, you'll learn how to use the Pitch Deck method to develop and communicate your concept for a unique, experience-based accommodation business. The method breaks your idea into ten simple but powerful elements, helping you define what makes your offer special, who it is for, and how it fits within your personal goals and local context. This tool will give you confidence in your idea, support collaboration with others in your community, and help you move toward a clear, fundable, and meaningful business.</a:t>
            </a:r>
          </a:p>
          <a:p>
            <a:pPr>
              <a:lnSpc>
                <a:spcPts val="2360"/>
              </a:lnSpc>
            </a:pPr>
            <a:endParaRPr lang="en-IE" dirty="0"/>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73839" y="4535644"/>
            <a:ext cx="2911045"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Develop a clear concept and value proposition by using the Pitch Deck method to shape your tourism business idea. </a:t>
            </a:r>
          </a:p>
          <a:p>
            <a:pPr>
              <a:lnSpc>
                <a:spcPts val="2360"/>
              </a:lnSpc>
            </a:pPr>
            <a:endParaRPr lang="en-IE" dirty="0"/>
          </a:p>
        </p:txBody>
      </p:sp>
    </p:spTree>
    <p:extLst>
      <p:ext uri="{BB962C8B-B14F-4D97-AF65-F5344CB8AC3E}">
        <p14:creationId xmlns:p14="http://schemas.microsoft.com/office/powerpoint/2010/main" val="1164802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C7878-E3D1-F41B-3AB4-1B063518C28B}"/>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8323027E-EFEA-BF0E-0F49-F7520F536036}"/>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6ACC7EAD-758D-8B30-0761-617AD943F0F1}"/>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Section 2: </a:t>
            </a:r>
            <a:r>
              <a:rPr lang="en-US" dirty="0"/>
              <a:t>4 Key Learning Areas</a:t>
            </a:r>
          </a:p>
        </p:txBody>
      </p:sp>
      <p:sp>
        <p:nvSpPr>
          <p:cNvPr id="13" name="Slide Number Placeholder 5">
            <a:extLst>
              <a:ext uri="{FF2B5EF4-FFF2-40B4-BE49-F238E27FC236}">
                <a16:creationId xmlns:a16="http://schemas.microsoft.com/office/drawing/2014/main" id="{258AEA38-11B6-3D85-E5F9-3AB98426F0E3}"/>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32</a:t>
            </a:fld>
            <a:endParaRPr lang="fr-CA" sz="1200" dirty="0"/>
          </a:p>
        </p:txBody>
      </p:sp>
      <p:pic>
        <p:nvPicPr>
          <p:cNvPr id="12" name="Picture 11">
            <a:extLst>
              <a:ext uri="{FF2B5EF4-FFF2-40B4-BE49-F238E27FC236}">
                <a16:creationId xmlns:a16="http://schemas.microsoft.com/office/drawing/2014/main" id="{DAAB3BC9-3BA2-66D6-E0A8-8DFB4D669C34}"/>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945310" y="3063534"/>
            <a:ext cx="4246690" cy="3154091"/>
          </a:xfrm>
          <a:prstGeom prst="rect">
            <a:avLst/>
          </a:prstGeom>
        </p:spPr>
      </p:pic>
      <p:sp>
        <p:nvSpPr>
          <p:cNvPr id="5" name="Text Placeholder 1">
            <a:extLst>
              <a:ext uri="{FF2B5EF4-FFF2-40B4-BE49-F238E27FC236}">
                <a16:creationId xmlns:a16="http://schemas.microsoft.com/office/drawing/2014/main" id="{4DF59B6F-076C-FC2C-D474-E7C117CEB671}"/>
              </a:ext>
            </a:extLst>
          </p:cNvPr>
          <p:cNvSpPr txBox="1">
            <a:spLocks/>
          </p:cNvSpPr>
          <p:nvPr/>
        </p:nvSpPr>
        <p:spPr>
          <a:xfrm>
            <a:off x="1783120" y="1993356"/>
            <a:ext cx="6460768"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Introduction to the Pitch Deck: </a:t>
            </a:r>
          </a:p>
          <a:p>
            <a:pPr>
              <a:lnSpc>
                <a:spcPts val="2480"/>
              </a:lnSpc>
            </a:pPr>
            <a:endParaRPr lang="en-GB" sz="2400" b="1" dirty="0"/>
          </a:p>
          <a:p>
            <a:pPr>
              <a:lnSpc>
                <a:spcPts val="2380"/>
              </a:lnSpc>
            </a:pPr>
            <a:r>
              <a:rPr lang="en-IE" sz="2200" dirty="0"/>
              <a:t>Get to know the Pitch Deck as a method. Understand why it's used by entrepreneurs and how it helps define and communicate business ideas clearly</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7" name="Text Placeholder 2">
            <a:extLst>
              <a:ext uri="{FF2B5EF4-FFF2-40B4-BE49-F238E27FC236}">
                <a16:creationId xmlns:a16="http://schemas.microsoft.com/office/drawing/2014/main" id="{01EFF8DE-E794-DA3B-FE46-9AB4B22DCEB4}"/>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6" name="Freeform 15">
            <a:extLst>
              <a:ext uri="{FF2B5EF4-FFF2-40B4-BE49-F238E27FC236}">
                <a16:creationId xmlns:a16="http://schemas.microsoft.com/office/drawing/2014/main" id="{17FA5E30-BE03-7C98-906F-371B7F10DFBB}"/>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17" name="Text Placeholder 1">
            <a:extLst>
              <a:ext uri="{FF2B5EF4-FFF2-40B4-BE49-F238E27FC236}">
                <a16:creationId xmlns:a16="http://schemas.microsoft.com/office/drawing/2014/main" id="{8E76E7A3-58C4-81E7-0E83-7F4816C50425}"/>
              </a:ext>
            </a:extLst>
          </p:cNvPr>
          <p:cNvSpPr txBox="1">
            <a:spLocks/>
          </p:cNvSpPr>
          <p:nvPr/>
        </p:nvSpPr>
        <p:spPr>
          <a:xfrm>
            <a:off x="1783120" y="4250125"/>
            <a:ext cx="6460768"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What Makes a Good Concept? </a:t>
            </a:r>
          </a:p>
          <a:p>
            <a:pPr>
              <a:lnSpc>
                <a:spcPts val="2480"/>
              </a:lnSpc>
            </a:pPr>
            <a:endParaRPr lang="en-GB" sz="2400" b="1" dirty="0"/>
          </a:p>
          <a:p>
            <a:pPr>
              <a:lnSpc>
                <a:spcPts val="2380"/>
              </a:lnSpc>
            </a:pPr>
            <a:r>
              <a:rPr lang="en-IE" sz="2200" dirty="0"/>
              <a:t>Learn how to craft your value proposition and define what makes your accommodation experience-based, unique, and desirable to your target guest.</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18" name="Text Placeholder 2">
            <a:extLst>
              <a:ext uri="{FF2B5EF4-FFF2-40B4-BE49-F238E27FC236}">
                <a16:creationId xmlns:a16="http://schemas.microsoft.com/office/drawing/2014/main" id="{C16D3D23-4230-518C-A6C8-AE2F52D1E75A}"/>
              </a:ext>
            </a:extLst>
          </p:cNvPr>
          <p:cNvSpPr txBox="1">
            <a:spLocks/>
          </p:cNvSpPr>
          <p:nvPr/>
        </p:nvSpPr>
        <p:spPr>
          <a:xfrm>
            <a:off x="733932" y="3732491"/>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9" name="Freeform 18">
            <a:extLst>
              <a:ext uri="{FF2B5EF4-FFF2-40B4-BE49-F238E27FC236}">
                <a16:creationId xmlns:a16="http://schemas.microsoft.com/office/drawing/2014/main" id="{061D728B-B1D0-C6BD-1725-066766CF9500}"/>
              </a:ext>
            </a:extLst>
          </p:cNvPr>
          <p:cNvSpPr/>
          <p:nvPr/>
        </p:nvSpPr>
        <p:spPr>
          <a:xfrm>
            <a:off x="0" y="4474699"/>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1972263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5AC2A-CFC4-7345-4415-F26D318E8BD7}"/>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70DE4633-D2BC-6B21-813F-557BF5D731B3}"/>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992F138B-C3A5-1EB0-25A0-768B96C241FA}"/>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Section 2: </a:t>
            </a:r>
            <a:r>
              <a:rPr lang="en-US" dirty="0"/>
              <a:t>4 Key Learning Areas</a:t>
            </a:r>
          </a:p>
        </p:txBody>
      </p:sp>
      <p:sp>
        <p:nvSpPr>
          <p:cNvPr id="13" name="Slide Number Placeholder 5">
            <a:extLst>
              <a:ext uri="{FF2B5EF4-FFF2-40B4-BE49-F238E27FC236}">
                <a16:creationId xmlns:a16="http://schemas.microsoft.com/office/drawing/2014/main" id="{28C7C18D-F47A-2D18-736B-EA1C159D99CB}"/>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33</a:t>
            </a:fld>
            <a:endParaRPr lang="fr-CA" sz="1200" dirty="0"/>
          </a:p>
        </p:txBody>
      </p:sp>
      <p:pic>
        <p:nvPicPr>
          <p:cNvPr id="12" name="Picture 11">
            <a:extLst>
              <a:ext uri="{FF2B5EF4-FFF2-40B4-BE49-F238E27FC236}">
                <a16:creationId xmlns:a16="http://schemas.microsoft.com/office/drawing/2014/main" id="{CFDC2C2B-B302-A570-63D6-E07360906056}"/>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945310" y="3063534"/>
            <a:ext cx="4246690" cy="3154091"/>
          </a:xfrm>
          <a:prstGeom prst="rect">
            <a:avLst/>
          </a:prstGeom>
        </p:spPr>
      </p:pic>
      <p:sp>
        <p:nvSpPr>
          <p:cNvPr id="5" name="Text Placeholder 1">
            <a:extLst>
              <a:ext uri="{FF2B5EF4-FFF2-40B4-BE49-F238E27FC236}">
                <a16:creationId xmlns:a16="http://schemas.microsoft.com/office/drawing/2014/main" id="{E9D3B5BF-C727-5D23-8112-03DBFB944A68}"/>
              </a:ext>
            </a:extLst>
          </p:cNvPr>
          <p:cNvSpPr txBox="1">
            <a:spLocks/>
          </p:cNvSpPr>
          <p:nvPr/>
        </p:nvSpPr>
        <p:spPr>
          <a:xfrm>
            <a:off x="1783120" y="1993356"/>
            <a:ext cx="6460768"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Testing and Validating Your Idea </a:t>
            </a:r>
          </a:p>
          <a:p>
            <a:pPr>
              <a:lnSpc>
                <a:spcPts val="2480"/>
              </a:lnSpc>
            </a:pPr>
            <a:endParaRPr lang="en-GB" sz="2400" b="1" dirty="0"/>
          </a:p>
          <a:p>
            <a:pPr>
              <a:lnSpc>
                <a:spcPts val="2380"/>
              </a:lnSpc>
            </a:pPr>
            <a:r>
              <a:rPr lang="en-IE" sz="2200" dirty="0"/>
              <a:t>Explore ways to collect early feedback, test your assumptions, and show early "traction" to build confidence in your concept.</a:t>
            </a:r>
          </a:p>
          <a:p>
            <a:pPr>
              <a:lnSpc>
                <a:spcPts val="2380"/>
              </a:lnSpc>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7" name="Text Placeholder 2">
            <a:extLst>
              <a:ext uri="{FF2B5EF4-FFF2-40B4-BE49-F238E27FC236}">
                <a16:creationId xmlns:a16="http://schemas.microsoft.com/office/drawing/2014/main" id="{835FB4F2-3984-40C6-56F2-71FD9F4A02C5}"/>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6" name="Freeform 15">
            <a:extLst>
              <a:ext uri="{FF2B5EF4-FFF2-40B4-BE49-F238E27FC236}">
                <a16:creationId xmlns:a16="http://schemas.microsoft.com/office/drawing/2014/main" id="{29A848FC-DB7A-A446-8D3E-9AA0EBB5671B}"/>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17" name="Text Placeholder 1">
            <a:extLst>
              <a:ext uri="{FF2B5EF4-FFF2-40B4-BE49-F238E27FC236}">
                <a16:creationId xmlns:a16="http://schemas.microsoft.com/office/drawing/2014/main" id="{C3540104-EFE9-ECA1-65E6-A8A74919E538}"/>
              </a:ext>
            </a:extLst>
          </p:cNvPr>
          <p:cNvSpPr txBox="1">
            <a:spLocks/>
          </p:cNvSpPr>
          <p:nvPr/>
        </p:nvSpPr>
        <p:spPr>
          <a:xfrm>
            <a:off x="1783120" y="4250125"/>
            <a:ext cx="6460768"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Making it Real and Relevant </a:t>
            </a:r>
          </a:p>
          <a:p>
            <a:pPr>
              <a:lnSpc>
                <a:spcPts val="2480"/>
              </a:lnSpc>
            </a:pPr>
            <a:endParaRPr lang="en-GB" sz="2400" b="1" dirty="0"/>
          </a:p>
          <a:p>
            <a:pPr>
              <a:lnSpc>
                <a:spcPts val="2380"/>
              </a:lnSpc>
            </a:pPr>
            <a:r>
              <a:rPr lang="en-IE" sz="2200" dirty="0"/>
              <a:t>Align your idea with your personal goals, the needs of your community, and potential partners. Understand your role and your support ecosystem.</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18" name="Text Placeholder 2">
            <a:extLst>
              <a:ext uri="{FF2B5EF4-FFF2-40B4-BE49-F238E27FC236}">
                <a16:creationId xmlns:a16="http://schemas.microsoft.com/office/drawing/2014/main" id="{3D0D558C-0735-ABE7-A270-6C8F3DCA67E8}"/>
              </a:ext>
            </a:extLst>
          </p:cNvPr>
          <p:cNvSpPr txBox="1">
            <a:spLocks/>
          </p:cNvSpPr>
          <p:nvPr/>
        </p:nvSpPr>
        <p:spPr>
          <a:xfrm>
            <a:off x="733932" y="3732491"/>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04</a:t>
            </a:r>
            <a:endParaRPr lang="en-GB" sz="6600" b="1" dirty="0">
              <a:solidFill>
                <a:schemeClr val="bg1"/>
              </a:solidFill>
            </a:endParaRPr>
          </a:p>
        </p:txBody>
      </p:sp>
      <p:sp>
        <p:nvSpPr>
          <p:cNvPr id="19" name="Freeform 18">
            <a:extLst>
              <a:ext uri="{FF2B5EF4-FFF2-40B4-BE49-F238E27FC236}">
                <a16:creationId xmlns:a16="http://schemas.microsoft.com/office/drawing/2014/main" id="{6C38D717-31D8-ADA2-4C2A-50426CA7BECF}"/>
              </a:ext>
            </a:extLst>
          </p:cNvPr>
          <p:cNvSpPr/>
          <p:nvPr/>
        </p:nvSpPr>
        <p:spPr>
          <a:xfrm>
            <a:off x="0" y="4474699"/>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3646135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E697F-D908-0160-CFB0-0BA773CE682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5C3C794-DCB0-D197-DD27-391FD3158F4A}"/>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2D883EDA-BD64-E646-40EA-1B5418EA2803}"/>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BAF65B2F-46AB-6D16-3474-6AFD28596E31}"/>
              </a:ext>
            </a:extLst>
          </p:cNvPr>
          <p:cNvSpPr>
            <a:spLocks noGrp="1"/>
          </p:cNvSpPr>
          <p:nvPr>
            <p:ph type="body" sz="quarter" idx="16"/>
          </p:nvPr>
        </p:nvSpPr>
        <p:spPr>
          <a:xfrm>
            <a:off x="4061011" y="801065"/>
            <a:ext cx="7140389" cy="803654"/>
          </a:xfrm>
          <a:prstGeom prst="rect">
            <a:avLst/>
          </a:prstGeom>
        </p:spPr>
        <p:txBody>
          <a:bodyPr/>
          <a:lstStyle/>
          <a:p>
            <a:pPr>
              <a:lnSpc>
                <a:spcPts val="2960"/>
              </a:lnSpc>
            </a:pPr>
            <a:r>
              <a:rPr lang="en-GB" sz="2800" dirty="0"/>
              <a:t>Introduction to the Pitch Deck Methodology</a:t>
            </a:r>
          </a:p>
          <a:p>
            <a:pPr>
              <a:lnSpc>
                <a:spcPts val="2960"/>
              </a:lnSpc>
            </a:pPr>
            <a:r>
              <a:rPr lang="en-GB" sz="2800" dirty="0"/>
              <a:t>-A Tool for Understanding and Communicating Your Concept</a:t>
            </a:r>
          </a:p>
          <a:p>
            <a:pPr>
              <a:lnSpc>
                <a:spcPts val="2960"/>
              </a:lnSpc>
            </a:pPr>
            <a:endParaRPr lang="en-GB" sz="2800" dirty="0"/>
          </a:p>
          <a:p>
            <a:pPr>
              <a:lnSpc>
                <a:spcPts val="2960"/>
              </a:lnSpc>
            </a:pPr>
            <a:endParaRPr lang="en-GB" sz="2800" dirty="0"/>
          </a:p>
        </p:txBody>
      </p:sp>
      <p:sp>
        <p:nvSpPr>
          <p:cNvPr id="4" name="Text Placeholder 3">
            <a:extLst>
              <a:ext uri="{FF2B5EF4-FFF2-40B4-BE49-F238E27FC236}">
                <a16:creationId xmlns:a16="http://schemas.microsoft.com/office/drawing/2014/main" id="{1FA3C749-C54B-67A7-5017-29C0CC0808B2}"/>
              </a:ext>
            </a:extLst>
          </p:cNvPr>
          <p:cNvSpPr>
            <a:spLocks noGrp="1"/>
          </p:cNvSpPr>
          <p:nvPr>
            <p:ph type="body" sz="quarter" idx="21"/>
          </p:nvPr>
        </p:nvSpPr>
        <p:spPr>
          <a:xfrm>
            <a:off x="4061011" y="2541492"/>
            <a:ext cx="7620455" cy="3773184"/>
          </a:xfrm>
          <a:prstGeom prst="rect">
            <a:avLst/>
          </a:prstGeom>
        </p:spPr>
        <p:txBody>
          <a:bodyPr lIns="91440" tIns="45720" rIns="91440" bIns="45720" anchor="t"/>
          <a:lstStyle/>
          <a:p>
            <a:pPr>
              <a:lnSpc>
                <a:spcPts val="2340"/>
              </a:lnSpc>
            </a:pPr>
            <a:r>
              <a:rPr lang="en-GB" b="1" i="0" dirty="0">
                <a:effectLst/>
                <a:latin typeface="Calibri"/>
                <a:ea typeface="Calibri"/>
                <a:cs typeface="Calibri"/>
              </a:rPr>
              <a:t>Why should tourism SMEs use the Pitch Deck?</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The Pitch Deck is a proven tool used by start-ups, business incubators like the Icelandic </a:t>
            </a:r>
            <a:r>
              <a:rPr lang="en-GB" b="0" i="0" dirty="0" err="1">
                <a:effectLst/>
                <a:latin typeface="Calibri"/>
                <a:ea typeface="Calibri"/>
                <a:cs typeface="Calibri"/>
              </a:rPr>
              <a:t>Gulleggið</a:t>
            </a:r>
            <a:r>
              <a:rPr lang="en-GB" b="0" i="0" dirty="0">
                <a:effectLst/>
                <a:latin typeface="Calibri"/>
                <a:ea typeface="Calibri"/>
                <a:cs typeface="Calibri"/>
              </a:rPr>
              <a:t> ("the Golden Egg"), and innovation-driven tourism companies to shape and sharpen their business idea. It breaks down your concept into 10 key elements, making it easier to understand, develop, and present to others.</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By using this method, you gain clarity about your goals, your guests, and what makes your offering unique. The Pitch Deck is also a powerful communication tool – useful when seeking funding, community collaboration, or even just explaining your idea to your partner or architect.</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D499D545-147C-C13F-AC40-221D2AD0E56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34</a:t>
            </a:fld>
            <a:endParaRPr lang="fr-CA" sz="1200" dirty="0"/>
          </a:p>
        </p:txBody>
      </p:sp>
    </p:spTree>
    <p:extLst>
      <p:ext uri="{BB962C8B-B14F-4D97-AF65-F5344CB8AC3E}">
        <p14:creationId xmlns:p14="http://schemas.microsoft.com/office/powerpoint/2010/main" val="1618451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697A9-F729-1520-67DE-7F2190030717}"/>
            </a:ext>
          </a:extLst>
        </p:cNvPr>
        <p:cNvGrpSpPr/>
        <p:nvPr/>
      </p:nvGrpSpPr>
      <p:grpSpPr>
        <a:xfrm>
          <a:off x="0" y="0"/>
          <a:ext cx="0" cy="0"/>
          <a:chOff x="0" y="0"/>
          <a:chExt cx="0" cy="0"/>
        </a:xfrm>
      </p:grpSpPr>
      <p:pic>
        <p:nvPicPr>
          <p:cNvPr id="26" name="Picture Placeholder 25" descr="A bed in a room&#10;&#10;AI-generated content may be incorrect.">
            <a:extLst>
              <a:ext uri="{FF2B5EF4-FFF2-40B4-BE49-F238E27FC236}">
                <a16:creationId xmlns:a16="http://schemas.microsoft.com/office/drawing/2014/main" id="{08D29165-A454-8EB8-0B3B-CF2B1F1CA7F6}"/>
              </a:ext>
            </a:extLst>
          </p:cNvPr>
          <p:cNvPicPr>
            <a:picLocks noGrp="1" noChangeAspect="1"/>
          </p:cNvPicPr>
          <p:nvPr>
            <p:ph type="pic" sz="quarter" idx="34"/>
          </p:nvPr>
        </p:nvPicPr>
        <p:blipFill>
          <a:blip r:embed="rId2"/>
          <a:srcRect l="484" t="20264" r="-484" b="13016"/>
          <a:stretch/>
        </p:blipFill>
        <p:spPr>
          <a:xfrm>
            <a:off x="-4485" y="435943"/>
            <a:ext cx="5974236" cy="3624947"/>
          </a:xfrm>
        </p:spPr>
      </p:pic>
      <p:sp>
        <p:nvSpPr>
          <p:cNvPr id="5" name="Text Placeholder 4">
            <a:extLst>
              <a:ext uri="{FF2B5EF4-FFF2-40B4-BE49-F238E27FC236}">
                <a16:creationId xmlns:a16="http://schemas.microsoft.com/office/drawing/2014/main" id="{64019D97-964A-5A17-EA38-43D383E53AEE}"/>
              </a:ext>
            </a:extLst>
          </p:cNvPr>
          <p:cNvSpPr>
            <a:spLocks noGrp="1"/>
          </p:cNvSpPr>
          <p:nvPr>
            <p:ph type="body" sz="quarter" idx="21"/>
          </p:nvPr>
        </p:nvSpPr>
        <p:spPr>
          <a:xfrm>
            <a:off x="6096000" y="585780"/>
            <a:ext cx="5729117" cy="4050389"/>
          </a:xfrm>
        </p:spPr>
        <p:txBody>
          <a:bodyPr/>
          <a:lstStyle/>
          <a:p>
            <a:pPr>
              <a:lnSpc>
                <a:spcPts val="2340"/>
              </a:lnSpc>
            </a:pPr>
            <a:r>
              <a:rPr lang="en-US" sz="2200" b="1" dirty="0">
                <a:solidFill>
                  <a:srgbClr val="EC7C69"/>
                </a:solidFill>
              </a:rPr>
              <a:t>How Airbnb Told Their Story: </a:t>
            </a:r>
          </a:p>
          <a:p>
            <a:pPr>
              <a:lnSpc>
                <a:spcPts val="2340"/>
              </a:lnSpc>
            </a:pPr>
            <a:r>
              <a:rPr lang="en-US" sz="2200" dirty="0">
                <a:solidFill>
                  <a:srgbClr val="414141"/>
                </a:solidFill>
              </a:rPr>
              <a:t>In 2008, Airbnb launched their idea with a simple pitch deck. Their core message was: </a:t>
            </a:r>
            <a:r>
              <a:rPr lang="en-US" sz="2200" i="1" dirty="0">
                <a:solidFill>
                  <a:srgbClr val="414141"/>
                </a:solidFill>
              </a:rPr>
              <a:t>“Book rooms with locals, rather than hotels.”</a:t>
            </a:r>
            <a:r>
              <a:rPr lang="en-US" sz="2200" dirty="0">
                <a:solidFill>
                  <a:srgbClr val="414141"/>
                </a:solidFill>
              </a:rPr>
              <a:t> That short phrase explained the problem, the solution, and the unique experience. </a:t>
            </a:r>
          </a:p>
          <a:p>
            <a:pPr>
              <a:lnSpc>
                <a:spcPts val="2340"/>
              </a:lnSpc>
            </a:pPr>
            <a:endParaRPr lang="en-US" sz="2200" dirty="0">
              <a:solidFill>
                <a:srgbClr val="414141"/>
              </a:solidFill>
            </a:endParaRPr>
          </a:p>
          <a:p>
            <a:pPr>
              <a:lnSpc>
                <a:spcPts val="2340"/>
              </a:lnSpc>
            </a:pPr>
            <a:r>
              <a:rPr lang="en-US" b="1" dirty="0">
                <a:solidFill>
                  <a:srgbClr val="EC7C69"/>
                </a:solidFill>
              </a:rPr>
              <a:t>A Startup Example Using 10 Slides:</a:t>
            </a:r>
            <a:endParaRPr lang="en-US" sz="2200" dirty="0">
              <a:solidFill>
                <a:srgbClr val="414141"/>
              </a:solidFill>
            </a:endParaRPr>
          </a:p>
          <a:p>
            <a:pPr>
              <a:lnSpc>
                <a:spcPts val="2340"/>
              </a:lnSpc>
            </a:pPr>
            <a:r>
              <a:rPr lang="en-US" sz="2200" dirty="0">
                <a:solidFill>
                  <a:srgbClr val="414141"/>
                </a:solidFill>
              </a:rPr>
              <a:t>Their deck included slides on the market, their product, early traction, and the team. It was easy to understand – and easy to support.</a:t>
            </a:r>
          </a:p>
          <a:p>
            <a:pPr>
              <a:lnSpc>
                <a:spcPts val="2340"/>
              </a:lnSpc>
            </a:pPr>
            <a:r>
              <a:rPr lang="en-US" sz="2200" dirty="0">
                <a:solidFill>
                  <a:srgbClr val="414141"/>
                </a:solidFill>
              </a:rPr>
              <a:t> “</a:t>
            </a:r>
            <a:r>
              <a:rPr lang="en-US" sz="2200" i="1" dirty="0">
                <a:solidFill>
                  <a:srgbClr val="414141"/>
                </a:solidFill>
              </a:rPr>
              <a:t>You'll become more confident in your product as you build your pitch.”</a:t>
            </a:r>
          </a:p>
        </p:txBody>
      </p:sp>
      <p:sp>
        <p:nvSpPr>
          <p:cNvPr id="6" name="Text Placeholder 5">
            <a:extLst>
              <a:ext uri="{FF2B5EF4-FFF2-40B4-BE49-F238E27FC236}">
                <a16:creationId xmlns:a16="http://schemas.microsoft.com/office/drawing/2014/main" id="{5B46B131-99C9-A245-1F6E-CB4DC34FE1BA}"/>
              </a:ext>
            </a:extLst>
          </p:cNvPr>
          <p:cNvSpPr>
            <a:spLocks noGrp="1"/>
          </p:cNvSpPr>
          <p:nvPr>
            <p:ph type="body" sz="quarter" idx="66"/>
          </p:nvPr>
        </p:nvSpPr>
        <p:spPr>
          <a:xfrm>
            <a:off x="0" y="295382"/>
            <a:ext cx="2953721" cy="452458"/>
          </a:xfrm>
          <a:solidFill>
            <a:srgbClr val="459597"/>
          </a:solidFill>
        </p:spPr>
        <p:txBody>
          <a:bodyPr/>
          <a:lstStyle/>
          <a:p>
            <a:pPr algn="ctr"/>
            <a:r>
              <a:rPr lang="en-GB" sz="1200" dirty="0"/>
              <a:t>Photo Credit: </a:t>
            </a:r>
            <a:r>
              <a:rPr lang="en-GB" sz="1200" dirty="0" err="1"/>
              <a:t>vip.graphics</a:t>
            </a:r>
            <a:endParaRPr lang="en-GB" sz="1200" dirty="0"/>
          </a:p>
        </p:txBody>
      </p:sp>
      <p:sp>
        <p:nvSpPr>
          <p:cNvPr id="3" name="Text Placeholder 2">
            <a:extLst>
              <a:ext uri="{FF2B5EF4-FFF2-40B4-BE49-F238E27FC236}">
                <a16:creationId xmlns:a16="http://schemas.microsoft.com/office/drawing/2014/main" id="{C7F23615-FFFD-C98B-06EE-F0FFED1F5542}"/>
              </a:ext>
            </a:extLst>
          </p:cNvPr>
          <p:cNvSpPr>
            <a:spLocks noGrp="1"/>
          </p:cNvSpPr>
          <p:nvPr>
            <p:ph type="body" sz="quarter" idx="18"/>
          </p:nvPr>
        </p:nvSpPr>
        <p:spPr>
          <a:prstGeom prst="rect">
            <a:avLst/>
          </a:prstGeom>
        </p:spPr>
        <p:txBody>
          <a:bodyPr/>
          <a:lstStyle/>
          <a:p>
            <a:r>
              <a:rPr lang="en-US" dirty="0"/>
              <a:t>Airbnb's First Pitch Deck</a:t>
            </a:r>
          </a:p>
        </p:txBody>
      </p:sp>
      <p:sp>
        <p:nvSpPr>
          <p:cNvPr id="4" name="Text Placeholder 3">
            <a:extLst>
              <a:ext uri="{FF2B5EF4-FFF2-40B4-BE49-F238E27FC236}">
                <a16:creationId xmlns:a16="http://schemas.microsoft.com/office/drawing/2014/main" id="{ADBED659-A8CF-E4A8-E888-88BDA560E1B6}"/>
              </a:ext>
            </a:extLst>
          </p:cNvPr>
          <p:cNvSpPr>
            <a:spLocks noGrp="1"/>
          </p:cNvSpPr>
          <p:nvPr>
            <p:ph type="body" sz="quarter" idx="19"/>
          </p:nvPr>
        </p:nvSpPr>
        <p:spPr>
          <a:prstGeom prst="rect">
            <a:avLst/>
          </a:prstGeom>
        </p:spPr>
        <p:txBody>
          <a:bodyPr/>
          <a:lstStyle/>
          <a:p>
            <a:r>
              <a:rPr lang="en-GB" dirty="0"/>
              <a:t>Case Study</a:t>
            </a:r>
          </a:p>
        </p:txBody>
      </p:sp>
      <p:sp>
        <p:nvSpPr>
          <p:cNvPr id="10" name="TextBox 9">
            <a:extLst>
              <a:ext uri="{FF2B5EF4-FFF2-40B4-BE49-F238E27FC236}">
                <a16:creationId xmlns:a16="http://schemas.microsoft.com/office/drawing/2014/main" id="{9B9D32D7-16CB-0822-4D5D-E461C25627B6}"/>
              </a:ext>
            </a:extLst>
          </p:cNvPr>
          <p:cNvSpPr txBox="1"/>
          <p:nvPr/>
        </p:nvSpPr>
        <p:spPr>
          <a:xfrm>
            <a:off x="6096000" y="4746043"/>
            <a:ext cx="5486513" cy="1631216"/>
          </a:xfrm>
          <a:prstGeom prst="rect">
            <a:avLst/>
          </a:prstGeom>
          <a:noFill/>
        </p:spPr>
        <p:txBody>
          <a:bodyPr wrap="square" rtlCol="0">
            <a:spAutoFit/>
          </a:bodyPr>
          <a:lstStyle/>
          <a:p>
            <a:pPr>
              <a:lnSpc>
                <a:spcPts val="1960"/>
              </a:lnSpc>
            </a:pPr>
            <a:r>
              <a:rPr lang="en-US" b="1" dirty="0">
                <a:solidFill>
                  <a:srgbClr val="414141"/>
                </a:solidFill>
              </a:rPr>
              <a:t>Explore the original pitch deck: </a:t>
            </a:r>
            <a:r>
              <a:rPr lang="en-US" dirty="0">
                <a:solidFill>
                  <a:srgbClr val="459597"/>
                </a:solidFill>
                <a:hlinkClick r:id="rId3">
                  <a:extLst>
                    <a:ext uri="{A12FA001-AC4F-418D-AE19-62706E023703}">
                      <ahyp:hlinkClr xmlns:ahyp="http://schemas.microsoft.com/office/drawing/2018/hyperlinkcolor" val="tx"/>
                    </a:ext>
                  </a:extLst>
                </a:hlinkClick>
              </a:rPr>
              <a:t>https://www.slideshare.net/RyanGum/airbnb-pitch-deck</a:t>
            </a:r>
            <a:endParaRPr lang="en-US" dirty="0">
              <a:solidFill>
                <a:srgbClr val="459597"/>
              </a:solidFill>
            </a:endParaRPr>
          </a:p>
          <a:p>
            <a:pPr>
              <a:lnSpc>
                <a:spcPts val="1960"/>
              </a:lnSpc>
            </a:pPr>
            <a:endParaRPr lang="en-US" b="1" dirty="0">
              <a:solidFill>
                <a:srgbClr val="414141"/>
              </a:solidFill>
            </a:endParaRPr>
          </a:p>
          <a:p>
            <a:pPr>
              <a:lnSpc>
                <a:spcPts val="1960"/>
              </a:lnSpc>
            </a:pPr>
            <a:r>
              <a:rPr lang="en-US" b="1" dirty="0">
                <a:solidFill>
                  <a:srgbClr val="414141"/>
                </a:solidFill>
              </a:rPr>
              <a:t>Further explanation of the slides</a:t>
            </a:r>
            <a:r>
              <a:rPr lang="en-IE" b="1" dirty="0">
                <a:solidFill>
                  <a:srgbClr val="414141"/>
                </a:solidFill>
              </a:rPr>
              <a:t>:</a:t>
            </a:r>
          </a:p>
          <a:p>
            <a:pPr>
              <a:lnSpc>
                <a:spcPts val="1960"/>
              </a:lnSpc>
            </a:pPr>
            <a:r>
              <a:rPr lang="en-US" dirty="0">
                <a:solidFill>
                  <a:srgbClr val="459597"/>
                </a:solidFill>
                <a:hlinkClick r:id="rId4">
                  <a:extLst>
                    <a:ext uri="{A12FA001-AC4F-418D-AE19-62706E023703}">
                      <ahyp:hlinkClr xmlns:ahyp="http://schemas.microsoft.com/office/drawing/2018/hyperlinkcolor" val="tx"/>
                    </a:ext>
                  </a:extLst>
                </a:hlinkClick>
              </a:rPr>
              <a:t>https://www.pitchdeckhunt.com/pitch-decks/airbnb</a:t>
            </a:r>
            <a:endParaRPr lang="en-US" dirty="0">
              <a:solidFill>
                <a:srgbClr val="459597"/>
              </a:solidFill>
            </a:endParaRPr>
          </a:p>
          <a:p>
            <a:pPr>
              <a:lnSpc>
                <a:spcPts val="1960"/>
              </a:lnSpc>
            </a:pPr>
            <a:endParaRPr lang="en-IE" dirty="0">
              <a:solidFill>
                <a:srgbClr val="459597"/>
              </a:solidFill>
            </a:endParaRPr>
          </a:p>
        </p:txBody>
      </p:sp>
      <p:pic>
        <p:nvPicPr>
          <p:cNvPr id="16" name="Picture 15">
            <a:extLst>
              <a:ext uri="{FF2B5EF4-FFF2-40B4-BE49-F238E27FC236}">
                <a16:creationId xmlns:a16="http://schemas.microsoft.com/office/drawing/2014/main" id="{CB6820DB-87AA-0009-7819-387C5D67644D}"/>
              </a:ext>
            </a:extLst>
          </p:cNvPr>
          <p:cNvPicPr>
            <a:picLocks noChangeAspect="1"/>
          </p:cNvPicPr>
          <p:nvPr/>
        </p:nvPicPr>
        <p:blipFill>
          <a:blip r:embed="rId5">
            <a:biLevel thresh="25000"/>
          </a:blip>
          <a:stretch>
            <a:fillRect/>
          </a:stretch>
        </p:blipFill>
        <p:spPr>
          <a:xfrm>
            <a:off x="3358604" y="813697"/>
            <a:ext cx="2362200" cy="1328738"/>
          </a:xfrm>
          <a:prstGeom prst="rect">
            <a:avLst/>
          </a:prstGeom>
        </p:spPr>
      </p:pic>
      <p:sp>
        <p:nvSpPr>
          <p:cNvPr id="27" name="Slide Number Placeholder 5">
            <a:extLst>
              <a:ext uri="{FF2B5EF4-FFF2-40B4-BE49-F238E27FC236}">
                <a16:creationId xmlns:a16="http://schemas.microsoft.com/office/drawing/2014/main" id="{2D0F1670-DD9C-FCBF-B96F-5CF2A1468BA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35</a:t>
            </a:fld>
            <a:endParaRPr lang="fr-CA" sz="1200" dirty="0"/>
          </a:p>
        </p:txBody>
      </p:sp>
    </p:spTree>
    <p:extLst>
      <p:ext uri="{BB962C8B-B14F-4D97-AF65-F5344CB8AC3E}">
        <p14:creationId xmlns:p14="http://schemas.microsoft.com/office/powerpoint/2010/main" val="2995269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1D95D-A131-C642-734E-7D1AF3B0F8E0}"/>
            </a:ext>
          </a:extLst>
        </p:cNvPr>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F676D6C-5862-3E06-D77C-EFB599AD9047}"/>
              </a:ext>
            </a:extLst>
          </p:cNvPr>
          <p:cNvSpPr>
            <a:spLocks noGrp="1"/>
          </p:cNvSpPr>
          <p:nvPr>
            <p:ph type="pic" sz="quarter" idx="20"/>
          </p:nvPr>
        </p:nvSpPr>
        <p:spPr/>
        <p:txBody>
          <a:bodyPr/>
          <a:lstStyle/>
          <a:p>
            <a:endParaRPr lang="en-IE"/>
          </a:p>
        </p:txBody>
      </p:sp>
      <p:pic>
        <p:nvPicPr>
          <p:cNvPr id="12" name="Netmiðlar 11" title="Interview With Airbnb CEO Brian Chesky | Fortune">
            <a:hlinkClick r:id="" action="ppaction://media"/>
            <a:extLst>
              <a:ext uri="{FF2B5EF4-FFF2-40B4-BE49-F238E27FC236}">
                <a16:creationId xmlns:a16="http://schemas.microsoft.com/office/drawing/2014/main" id="{0FBC65D6-148E-7A3B-6014-AC3305BD4788}"/>
              </a:ext>
            </a:extLst>
          </p:cNvPr>
          <p:cNvPicPr>
            <a:picLocks noRot="1" noChangeAspect="1"/>
          </p:cNvPicPr>
          <p:nvPr>
            <a:videoFile r:link="rId1"/>
          </p:nvPr>
        </p:nvPicPr>
        <p:blipFill>
          <a:blip r:embed="rId3"/>
          <a:stretch>
            <a:fillRect/>
          </a:stretch>
        </p:blipFill>
        <p:spPr>
          <a:xfrm>
            <a:off x="7106286" y="1196177"/>
            <a:ext cx="3992713" cy="2255888"/>
          </a:xfrm>
          <a:prstGeom prst="rect">
            <a:avLst/>
          </a:prstGeom>
        </p:spPr>
      </p:pic>
      <p:sp>
        <p:nvSpPr>
          <p:cNvPr id="15" name="Text Placeholder 14">
            <a:extLst>
              <a:ext uri="{FF2B5EF4-FFF2-40B4-BE49-F238E27FC236}">
                <a16:creationId xmlns:a16="http://schemas.microsoft.com/office/drawing/2014/main" id="{FDCA0AAF-F548-01E5-7642-A8AE91C7C1CE}"/>
              </a:ext>
            </a:extLst>
          </p:cNvPr>
          <p:cNvSpPr>
            <a:spLocks noGrp="1"/>
          </p:cNvSpPr>
          <p:nvPr>
            <p:ph type="body" sz="quarter" idx="4294967295"/>
          </p:nvPr>
        </p:nvSpPr>
        <p:spPr>
          <a:xfrm>
            <a:off x="6442232" y="808795"/>
            <a:ext cx="2389518" cy="410447"/>
          </a:xfrm>
          <a:prstGeom prst="rect">
            <a:avLst/>
          </a:prstGeom>
          <a:solidFill>
            <a:srgbClr val="EC7C69"/>
          </a:solidFill>
        </p:spPr>
        <p:txBody>
          <a:bodyPr anchor="ctr"/>
          <a:lstStyle/>
          <a:p>
            <a:pPr marL="0" indent="0" algn="ctr">
              <a:buNone/>
            </a:pPr>
            <a:r>
              <a:rPr lang="en-GB" sz="1200" dirty="0">
                <a:solidFill>
                  <a:schemeClr val="bg1"/>
                </a:solidFill>
              </a:rPr>
              <a:t>Photo Credit:  </a:t>
            </a:r>
            <a:r>
              <a:rPr lang="en-GB" sz="1200" dirty="0" err="1">
                <a:solidFill>
                  <a:schemeClr val="bg1"/>
                </a:solidFill>
              </a:rPr>
              <a:t>Youtube</a:t>
            </a:r>
            <a:endParaRPr lang="en-GB" sz="1200" dirty="0">
              <a:solidFill>
                <a:schemeClr val="bg1"/>
              </a:solidFill>
            </a:endParaRPr>
          </a:p>
        </p:txBody>
      </p:sp>
      <p:sp>
        <p:nvSpPr>
          <p:cNvPr id="4" name="Flowchart: Connector 3">
            <a:extLst>
              <a:ext uri="{FF2B5EF4-FFF2-40B4-BE49-F238E27FC236}">
                <a16:creationId xmlns:a16="http://schemas.microsoft.com/office/drawing/2014/main" id="{4744AD08-6BE8-5165-952B-F21306517426}"/>
              </a:ext>
            </a:extLst>
          </p:cNvPr>
          <p:cNvSpPr/>
          <p:nvPr/>
        </p:nvSpPr>
        <p:spPr>
          <a:xfrm>
            <a:off x="9880597" y="2575610"/>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Click to Watch Video</a:t>
            </a:r>
          </a:p>
        </p:txBody>
      </p:sp>
      <p:cxnSp>
        <p:nvCxnSpPr>
          <p:cNvPr id="17" name="Straight Connector 16">
            <a:extLst>
              <a:ext uri="{FF2B5EF4-FFF2-40B4-BE49-F238E27FC236}">
                <a16:creationId xmlns:a16="http://schemas.microsoft.com/office/drawing/2014/main" id="{9E41CC5D-20A1-019D-8719-997449CFFECD}"/>
              </a:ext>
            </a:extLst>
          </p:cNvPr>
          <p:cNvCxnSpPr>
            <a:cxnSpLocks/>
          </p:cNvCxnSpPr>
          <p:nvPr/>
        </p:nvCxnSpPr>
        <p:spPr>
          <a:xfrm>
            <a:off x="0" y="239489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1B46C8BB-4472-78ED-4491-457F8C39F9B4}"/>
              </a:ext>
            </a:extLst>
          </p:cNvPr>
          <p:cNvSpPr txBox="1">
            <a:spLocks/>
          </p:cNvSpPr>
          <p:nvPr/>
        </p:nvSpPr>
        <p:spPr>
          <a:xfrm>
            <a:off x="485146" y="742482"/>
            <a:ext cx="3894349"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Airbnb Co-founder Explains the Original Deck</a:t>
            </a:r>
          </a:p>
          <a:p>
            <a:pPr>
              <a:lnSpc>
                <a:spcPts val="3720"/>
              </a:lnSpc>
            </a:pPr>
            <a:endParaRPr lang="en-US" dirty="0"/>
          </a:p>
        </p:txBody>
      </p:sp>
      <p:sp>
        <p:nvSpPr>
          <p:cNvPr id="25" name="Text Placeholder 3">
            <a:extLst>
              <a:ext uri="{FF2B5EF4-FFF2-40B4-BE49-F238E27FC236}">
                <a16:creationId xmlns:a16="http://schemas.microsoft.com/office/drawing/2014/main" id="{678AF4B5-5122-BF26-2E29-F4ED57281311}"/>
              </a:ext>
            </a:extLst>
          </p:cNvPr>
          <p:cNvSpPr txBox="1">
            <a:spLocks/>
          </p:cNvSpPr>
          <p:nvPr/>
        </p:nvSpPr>
        <p:spPr>
          <a:xfrm>
            <a:off x="809198" y="4411537"/>
            <a:ext cx="8431837" cy="1682930"/>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tabLst>
                <a:tab pos="1684338" algn="l"/>
                <a:tab pos="2349500" algn="l"/>
              </a:tabLst>
            </a:pPr>
            <a:r>
              <a:rPr lang="en-GB" b="1" dirty="0"/>
              <a:t>Name:	</a:t>
            </a:r>
            <a:r>
              <a:rPr lang="en-GB" dirty="0"/>
              <a:t>Interview With Airbnb CEO Brian Chesky | Fortune</a:t>
            </a:r>
          </a:p>
          <a:p>
            <a:pPr>
              <a:lnSpc>
                <a:spcPts val="2340"/>
              </a:lnSpc>
              <a:buClr>
                <a:srgbClr val="64AFAF"/>
              </a:buClr>
              <a:tabLst>
                <a:tab pos="1684338" algn="l"/>
                <a:tab pos="2349500" algn="l"/>
              </a:tabLst>
            </a:pPr>
            <a:r>
              <a:rPr lang="en-GB" b="1" dirty="0"/>
              <a:t>Description: 	</a:t>
            </a:r>
            <a:r>
              <a:rPr lang="en-GB" dirty="0"/>
              <a:t>Airbnb CEO Brian Chesky discusses how it got started, </a:t>
            </a:r>
          </a:p>
          <a:p>
            <a:pPr>
              <a:lnSpc>
                <a:spcPts val="2340"/>
              </a:lnSpc>
              <a:buClr>
                <a:srgbClr val="64AFAF"/>
              </a:buClr>
              <a:tabLst>
                <a:tab pos="1684338" algn="l"/>
                <a:tab pos="2349500" algn="l"/>
              </a:tabLst>
            </a:pPr>
            <a:r>
              <a:rPr lang="en-GB" dirty="0"/>
              <a:t>	the future of the business, and globalization. </a:t>
            </a:r>
          </a:p>
          <a:p>
            <a:pPr>
              <a:lnSpc>
                <a:spcPts val="2340"/>
              </a:lnSpc>
              <a:buClr>
                <a:srgbClr val="64AFAF"/>
              </a:buClr>
              <a:tabLst>
                <a:tab pos="1684338" algn="l"/>
                <a:tab pos="2349500" algn="l"/>
              </a:tabLst>
            </a:pPr>
            <a:r>
              <a:rPr lang="en-GB" b="1" dirty="0"/>
              <a:t>Link: 	</a:t>
            </a:r>
            <a:r>
              <a:rPr lang="en-GB" dirty="0">
                <a:solidFill>
                  <a:srgbClr val="459597"/>
                </a:solidFill>
                <a:hlinkClick r:id="rId4">
                  <a:extLst>
                    <a:ext uri="{A12FA001-AC4F-418D-AE19-62706E023703}">
                      <ahyp:hlinkClr xmlns:ahyp="http://schemas.microsoft.com/office/drawing/2018/hyperlinkcolor" val="tx"/>
                    </a:ext>
                  </a:extLst>
                </a:hlinkClick>
              </a:rPr>
              <a:t>https://www.youtube.com/watch?v=GFMeuSIhIYg</a:t>
            </a:r>
            <a:endParaRPr lang="en-GB" dirty="0">
              <a:solidFill>
                <a:srgbClr val="459597"/>
              </a:solidFill>
            </a:endParaRPr>
          </a:p>
          <a:p>
            <a:pPr>
              <a:lnSpc>
                <a:spcPts val="2340"/>
              </a:lnSpc>
              <a:buClr>
                <a:srgbClr val="64AFAF"/>
              </a:buClr>
              <a:tabLst>
                <a:tab pos="1684338" algn="l"/>
                <a:tab pos="2349500" algn="l"/>
              </a:tabLst>
            </a:pPr>
            <a:endParaRPr lang="en-GB" dirty="0"/>
          </a:p>
          <a:p>
            <a:pPr>
              <a:lnSpc>
                <a:spcPts val="2340"/>
              </a:lnSpc>
              <a:buClr>
                <a:srgbClr val="64AFAF"/>
              </a:buClr>
              <a:tabLst>
                <a:tab pos="1684338" algn="l"/>
                <a:tab pos="2349500" algn="l"/>
              </a:tabLst>
            </a:pPr>
            <a:endParaRPr lang="en-GB" dirty="0"/>
          </a:p>
          <a:p>
            <a:pPr>
              <a:lnSpc>
                <a:spcPts val="2340"/>
              </a:lnSpc>
              <a:buClr>
                <a:srgbClr val="64AFAF"/>
              </a:buClr>
              <a:tabLst>
                <a:tab pos="1684338" algn="l"/>
                <a:tab pos="2349500" algn="l"/>
              </a:tabLst>
            </a:pPr>
            <a:endParaRPr lang="en-GB" dirty="0"/>
          </a:p>
          <a:p>
            <a:pPr>
              <a:lnSpc>
                <a:spcPts val="2340"/>
              </a:lnSpc>
              <a:buClr>
                <a:srgbClr val="64AFAF"/>
              </a:buClr>
              <a:tabLst>
                <a:tab pos="1684338" algn="l"/>
                <a:tab pos="2349500" algn="l"/>
              </a:tabLst>
            </a:pPr>
            <a:endParaRPr lang="en-GB" dirty="0"/>
          </a:p>
        </p:txBody>
      </p:sp>
      <p:sp>
        <p:nvSpPr>
          <p:cNvPr id="26" name="Rounded Rectangle 25">
            <a:extLst>
              <a:ext uri="{FF2B5EF4-FFF2-40B4-BE49-F238E27FC236}">
                <a16:creationId xmlns:a16="http://schemas.microsoft.com/office/drawing/2014/main" id="{ED97136F-57B0-5F25-7AFF-188E7CB6751A}"/>
              </a:ext>
            </a:extLst>
          </p:cNvPr>
          <p:cNvSpPr/>
          <p:nvPr/>
        </p:nvSpPr>
        <p:spPr>
          <a:xfrm>
            <a:off x="663578" y="4185831"/>
            <a:ext cx="8431837" cy="1908636"/>
          </a:xfrm>
          <a:prstGeom prst="roundRect">
            <a:avLst>
              <a:gd name="adj" fmla="val 7627"/>
            </a:avLst>
          </a:prstGeom>
          <a:noFill/>
          <a:ln w="19050">
            <a:solidFill>
              <a:srgbClr val="41414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EF4B18C2-CC79-6314-7265-7B1B72BE9A6D}"/>
              </a:ext>
            </a:extLst>
          </p:cNvPr>
          <p:cNvGrpSpPr/>
          <p:nvPr/>
        </p:nvGrpSpPr>
        <p:grpSpPr>
          <a:xfrm rot="1164963">
            <a:off x="8706759" y="4843562"/>
            <a:ext cx="1647825" cy="1610221"/>
            <a:chOff x="679317" y="4167878"/>
            <a:chExt cx="1647825" cy="1610221"/>
          </a:xfrm>
        </p:grpSpPr>
        <p:sp>
          <p:nvSpPr>
            <p:cNvPr id="28" name="Oval 27">
              <a:extLst>
                <a:ext uri="{FF2B5EF4-FFF2-40B4-BE49-F238E27FC236}">
                  <a16:creationId xmlns:a16="http://schemas.microsoft.com/office/drawing/2014/main" id="{F15E04FE-CE51-915B-7034-0CD02C872F10}"/>
                </a:ext>
              </a:extLst>
            </p:cNvPr>
            <p:cNvSpPr/>
            <p:nvPr/>
          </p:nvSpPr>
          <p:spPr>
            <a:xfrm>
              <a:off x="798380" y="4268139"/>
              <a:ext cx="1409700" cy="14097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3">
              <a:extLst>
                <a:ext uri="{FF2B5EF4-FFF2-40B4-BE49-F238E27FC236}">
                  <a16:creationId xmlns:a16="http://schemas.microsoft.com/office/drawing/2014/main" id="{D45AA72F-F87D-502D-0D17-03173E2247F5}"/>
                </a:ext>
              </a:extLst>
            </p:cNvPr>
            <p:cNvSpPr/>
            <p:nvPr/>
          </p:nvSpPr>
          <p:spPr>
            <a:xfrm>
              <a:off x="679317" y="4167878"/>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240"/>
                </a:lnSpc>
              </a:pPr>
              <a:r>
                <a:rPr lang="en-IE" sz="2200" b="1" dirty="0">
                  <a:solidFill>
                    <a:schemeClr val="bg1"/>
                  </a:solidFill>
                </a:rPr>
                <a:t>Click to </a:t>
              </a:r>
              <a:r>
                <a:rPr lang="en-IE" sz="2200" b="1" dirty="0">
                  <a:solidFill>
                    <a:schemeClr val="bg1"/>
                  </a:solidFill>
                  <a:hlinkClick r:id="rId4">
                    <a:extLst>
                      <a:ext uri="{A12FA001-AC4F-418D-AE19-62706E023703}">
                        <ahyp:hlinkClr xmlns:ahyp="http://schemas.microsoft.com/office/drawing/2018/hyperlinkcolor" val="tx"/>
                      </a:ext>
                    </a:extLst>
                  </a:hlinkClick>
                </a:rPr>
                <a:t>View</a:t>
              </a:r>
              <a:endParaRPr lang="en-IE" sz="2200" b="1" dirty="0">
                <a:solidFill>
                  <a:schemeClr val="bg1"/>
                </a:solidFill>
              </a:endParaRPr>
            </a:p>
          </p:txBody>
        </p:sp>
      </p:grpSp>
      <p:sp>
        <p:nvSpPr>
          <p:cNvPr id="30" name="Slide Number Placeholder 5">
            <a:extLst>
              <a:ext uri="{FF2B5EF4-FFF2-40B4-BE49-F238E27FC236}">
                <a16:creationId xmlns:a16="http://schemas.microsoft.com/office/drawing/2014/main" id="{D9F9F115-D2CE-6A02-C465-5ECD09AC44C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36</a:t>
            </a:fld>
            <a:endParaRPr lang="fr-CA" sz="1200" dirty="0"/>
          </a:p>
        </p:txBody>
      </p:sp>
    </p:spTree>
    <p:extLst>
      <p:ext uri="{BB962C8B-B14F-4D97-AF65-F5344CB8AC3E}">
        <p14:creationId xmlns:p14="http://schemas.microsoft.com/office/powerpoint/2010/main" val="90097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BC621-2D83-97AA-A7B4-A5C357CE9BF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17A8509-CF54-3AE8-485C-D7707AA9DD5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D0033F57-BA8E-3D98-18AB-A4CE87CCF7BD}"/>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E5002E41-4D3B-D9A2-7858-DD5B57ED3735}"/>
              </a:ext>
            </a:extLst>
          </p:cNvPr>
          <p:cNvSpPr>
            <a:spLocks noGrp="1"/>
          </p:cNvSpPr>
          <p:nvPr>
            <p:ph type="body" sz="quarter" idx="16"/>
          </p:nvPr>
        </p:nvSpPr>
        <p:spPr>
          <a:xfrm>
            <a:off x="4061012" y="801065"/>
            <a:ext cx="4825814" cy="803654"/>
          </a:xfrm>
          <a:prstGeom prst="rect">
            <a:avLst/>
          </a:prstGeom>
        </p:spPr>
        <p:txBody>
          <a:bodyPr/>
          <a:lstStyle/>
          <a:p>
            <a:pPr>
              <a:lnSpc>
                <a:spcPts val="2960"/>
              </a:lnSpc>
            </a:pPr>
            <a:r>
              <a:rPr lang="en-GB" sz="2800" dirty="0"/>
              <a:t>From Idea to Experience: Crafting a Strong Concept</a:t>
            </a:r>
          </a:p>
          <a:p>
            <a:pPr>
              <a:lnSpc>
                <a:spcPts val="2960"/>
              </a:lnSpc>
            </a:pPr>
            <a:endParaRPr lang="en-GB" sz="2800" dirty="0"/>
          </a:p>
        </p:txBody>
      </p:sp>
      <p:sp>
        <p:nvSpPr>
          <p:cNvPr id="4" name="Text Placeholder 3">
            <a:extLst>
              <a:ext uri="{FF2B5EF4-FFF2-40B4-BE49-F238E27FC236}">
                <a16:creationId xmlns:a16="http://schemas.microsoft.com/office/drawing/2014/main" id="{84C39612-4712-6CDC-5FE3-8E6C295F92DB}"/>
              </a:ext>
            </a:extLst>
          </p:cNvPr>
          <p:cNvSpPr>
            <a:spLocks noGrp="1"/>
          </p:cNvSpPr>
          <p:nvPr>
            <p:ph type="body" sz="quarter" idx="21"/>
          </p:nvPr>
        </p:nvSpPr>
        <p:spPr>
          <a:xfrm>
            <a:off x="4061011" y="2171700"/>
            <a:ext cx="7620455" cy="4142976"/>
          </a:xfrm>
          <a:prstGeom prst="rect">
            <a:avLst/>
          </a:prstGeom>
        </p:spPr>
        <p:txBody>
          <a:bodyPr lIns="91440" tIns="45720" rIns="91440" bIns="45720" anchor="t"/>
          <a:lstStyle/>
          <a:p>
            <a:pPr>
              <a:lnSpc>
                <a:spcPts val="2340"/>
              </a:lnSpc>
            </a:pPr>
            <a:r>
              <a:rPr lang="en-GB" b="0" i="0" dirty="0">
                <a:effectLst/>
                <a:latin typeface="Calibri"/>
                <a:ea typeface="Calibri"/>
                <a:cs typeface="Calibri"/>
              </a:rPr>
              <a:t>What makes your accommodation meaningful to guests? A strong concept is more than just a building - it’s a story, a feeling, and a promise. This section explores how to define your value proposition and connect with your ideal guest.</a:t>
            </a:r>
          </a:p>
          <a:p>
            <a:pPr>
              <a:lnSpc>
                <a:spcPts val="2340"/>
              </a:lnSpc>
            </a:pPr>
            <a:endParaRPr lang="en-GB" b="0" i="0" dirty="0">
              <a:effectLst/>
              <a:latin typeface="Calibri"/>
              <a:ea typeface="Calibri"/>
              <a:cs typeface="Calibri"/>
            </a:endParaRPr>
          </a:p>
          <a:p>
            <a:pPr>
              <a:lnSpc>
                <a:spcPts val="2340"/>
              </a:lnSpc>
            </a:pPr>
            <a:r>
              <a:rPr lang="en-GB" b="1" i="0" dirty="0">
                <a:solidFill>
                  <a:srgbClr val="EC7C69"/>
                </a:solidFill>
                <a:effectLst/>
                <a:latin typeface="Calibri"/>
                <a:ea typeface="Calibri"/>
                <a:cs typeface="Calibri"/>
              </a:rPr>
              <a:t>You'll explore: </a:t>
            </a:r>
          </a:p>
          <a:p>
            <a:pPr marL="342900" indent="-342900">
              <a:lnSpc>
                <a:spcPts val="2340"/>
              </a:lnSpc>
              <a:buClr>
                <a:srgbClr val="459597"/>
              </a:buClr>
              <a:buFont typeface="Arial" panose="020B0604020202020204" pitchFamily="34" charset="0"/>
              <a:buChar char="•"/>
            </a:pPr>
            <a:r>
              <a:rPr lang="en-GB" b="0" i="0" dirty="0">
                <a:effectLst/>
                <a:latin typeface="Calibri"/>
                <a:ea typeface="Calibri"/>
                <a:cs typeface="Calibri"/>
              </a:rPr>
              <a:t>The 4 Realms of Experience (Pine &amp; Gilmore)</a:t>
            </a:r>
          </a:p>
          <a:p>
            <a:pPr marL="342900" indent="-342900">
              <a:lnSpc>
                <a:spcPts val="2340"/>
              </a:lnSpc>
              <a:buClr>
                <a:srgbClr val="459597"/>
              </a:buClr>
              <a:buFont typeface="Arial" panose="020B0604020202020204" pitchFamily="34" charset="0"/>
              <a:buChar char="•"/>
            </a:pPr>
            <a:r>
              <a:rPr lang="en-GB" b="0" i="0" dirty="0">
                <a:effectLst/>
                <a:latin typeface="Calibri"/>
                <a:ea typeface="Calibri"/>
                <a:cs typeface="Calibri"/>
              </a:rPr>
              <a:t>Traditional vs. experience-based tourism</a:t>
            </a:r>
          </a:p>
          <a:p>
            <a:pPr marL="342900" indent="-342900">
              <a:lnSpc>
                <a:spcPts val="2340"/>
              </a:lnSpc>
              <a:buClr>
                <a:srgbClr val="459597"/>
              </a:buClr>
              <a:buFont typeface="Arial" panose="020B0604020202020204" pitchFamily="34" charset="0"/>
              <a:buChar char="•"/>
            </a:pPr>
            <a:r>
              <a:rPr lang="en-GB" b="0" i="0" dirty="0">
                <a:effectLst/>
                <a:latin typeface="Calibri"/>
                <a:ea typeface="Calibri"/>
                <a:cs typeface="Calibri"/>
              </a:rPr>
              <a:t>How to define your concept using Pitch Deck steps 3–5 (Solution, Value Proposition, Market)</a:t>
            </a:r>
          </a:p>
          <a:p>
            <a:pPr marL="342900" indent="-342900">
              <a:lnSpc>
                <a:spcPts val="2340"/>
              </a:lnSpc>
              <a:buClr>
                <a:srgbClr val="459597"/>
              </a:buClr>
              <a:buFont typeface="Arial" panose="020B0604020202020204" pitchFamily="34" charset="0"/>
              <a:buChar char="•"/>
            </a:pPr>
            <a:endParaRPr lang="en-GB" b="0" i="0" dirty="0">
              <a:effectLst/>
              <a:latin typeface="Calibri"/>
              <a:ea typeface="Calibri"/>
              <a:cs typeface="Calibri"/>
            </a:endParaRPr>
          </a:p>
          <a:p>
            <a:pPr>
              <a:lnSpc>
                <a:spcPts val="2340"/>
              </a:lnSpc>
            </a:pPr>
            <a:r>
              <a:rPr lang="en-GB" b="0" i="1" dirty="0">
                <a:effectLst/>
                <a:latin typeface="Calibri"/>
                <a:ea typeface="Calibri"/>
                <a:cs typeface="Calibri"/>
              </a:rPr>
              <a:t>Use this learning area to reflect on your unique offer and turn it into a compelling and memorable concept.</a:t>
            </a:r>
          </a:p>
          <a:p>
            <a:pPr>
              <a:lnSpc>
                <a:spcPts val="2340"/>
              </a:lnSpc>
            </a:pPr>
            <a:endParaRPr lang="en-US" sz="2200" dirty="0"/>
          </a:p>
        </p:txBody>
      </p:sp>
      <p:sp>
        <p:nvSpPr>
          <p:cNvPr id="11" name="Slide Number Placeholder 5">
            <a:extLst>
              <a:ext uri="{FF2B5EF4-FFF2-40B4-BE49-F238E27FC236}">
                <a16:creationId xmlns:a16="http://schemas.microsoft.com/office/drawing/2014/main" id="{D03B4C1B-9463-E6C4-3A75-C0EE25C2EB3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37</a:t>
            </a:fld>
            <a:endParaRPr lang="fr-CA" sz="1200" dirty="0"/>
          </a:p>
        </p:txBody>
      </p:sp>
    </p:spTree>
    <p:extLst>
      <p:ext uri="{BB962C8B-B14F-4D97-AF65-F5344CB8AC3E}">
        <p14:creationId xmlns:p14="http://schemas.microsoft.com/office/powerpoint/2010/main" val="119160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05935-970F-DE72-1451-7102D86BA3B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04F193B-873B-2BE5-D5D9-5DA7A04CF6D4}"/>
              </a:ext>
            </a:extLst>
          </p:cNvPr>
          <p:cNvSpPr>
            <a:spLocks noGrp="1"/>
          </p:cNvSpPr>
          <p:nvPr>
            <p:ph type="body" sz="quarter" idx="16"/>
          </p:nvPr>
        </p:nvSpPr>
        <p:spPr>
          <a:xfrm>
            <a:off x="653780" y="472365"/>
            <a:ext cx="10335347" cy="803654"/>
          </a:xfrm>
        </p:spPr>
        <p:txBody>
          <a:bodyPr/>
          <a:lstStyle/>
          <a:p>
            <a:pPr>
              <a:lnSpc>
                <a:spcPts val="3720"/>
              </a:lnSpc>
            </a:pPr>
            <a:r>
              <a:rPr lang="en-US" dirty="0"/>
              <a:t>Pine &amp; Gilmore – The Four Realms of Experience</a:t>
            </a:r>
          </a:p>
          <a:p>
            <a:pPr>
              <a:lnSpc>
                <a:spcPts val="3720"/>
              </a:lnSpc>
            </a:pPr>
            <a:endParaRPr lang="en-US" dirty="0"/>
          </a:p>
        </p:txBody>
      </p:sp>
      <p:sp>
        <p:nvSpPr>
          <p:cNvPr id="6" name="Text Placeholder 5">
            <a:extLst>
              <a:ext uri="{FF2B5EF4-FFF2-40B4-BE49-F238E27FC236}">
                <a16:creationId xmlns:a16="http://schemas.microsoft.com/office/drawing/2014/main" id="{4148376E-411F-4BC8-7B85-37CFD43B8197}"/>
              </a:ext>
            </a:extLst>
          </p:cNvPr>
          <p:cNvSpPr>
            <a:spLocks noGrp="1"/>
          </p:cNvSpPr>
          <p:nvPr>
            <p:ph type="body" sz="quarter" idx="19"/>
          </p:nvPr>
        </p:nvSpPr>
        <p:spPr>
          <a:xfrm>
            <a:off x="653781" y="1541766"/>
            <a:ext cx="3183434" cy="3079219"/>
          </a:xfrm>
        </p:spPr>
        <p:txBody>
          <a:bodyPr/>
          <a:lstStyle/>
          <a:p>
            <a:pPr>
              <a:lnSpc>
                <a:spcPts val="2900"/>
              </a:lnSpc>
            </a:pPr>
            <a:r>
              <a:rPr lang="en-US" dirty="0"/>
              <a:t>Mapping Your Guest Experience - Use the Four Realms to Understand Your Offer</a:t>
            </a:r>
          </a:p>
          <a:p>
            <a:pPr>
              <a:lnSpc>
                <a:spcPts val="2900"/>
              </a:lnSpc>
            </a:pPr>
            <a:r>
              <a:rPr lang="en-US" dirty="0"/>
              <a:t> </a:t>
            </a:r>
          </a:p>
          <a:p>
            <a:pPr>
              <a:lnSpc>
                <a:spcPts val="2900"/>
              </a:lnSpc>
            </a:pPr>
            <a:endParaRPr lang="en-US" dirty="0"/>
          </a:p>
        </p:txBody>
      </p:sp>
      <p:cxnSp>
        <p:nvCxnSpPr>
          <p:cNvPr id="2" name="Straight Connector 1">
            <a:extLst>
              <a:ext uri="{FF2B5EF4-FFF2-40B4-BE49-F238E27FC236}">
                <a16:creationId xmlns:a16="http://schemas.microsoft.com/office/drawing/2014/main" id="{D96F04C4-91FC-E311-4074-710F84F61B09}"/>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089AA72-072B-96EB-6600-FD8F5B109AD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38</a:t>
            </a:fld>
            <a:endParaRPr lang="fr-CA" sz="1200" dirty="0"/>
          </a:p>
        </p:txBody>
      </p:sp>
      <p:sp>
        <p:nvSpPr>
          <p:cNvPr id="3" name="Text Placeholder 4">
            <a:extLst>
              <a:ext uri="{FF2B5EF4-FFF2-40B4-BE49-F238E27FC236}">
                <a16:creationId xmlns:a16="http://schemas.microsoft.com/office/drawing/2014/main" id="{A4EF25EE-5B48-F26C-1F70-EA02C0D78D62}"/>
              </a:ext>
            </a:extLst>
          </p:cNvPr>
          <p:cNvSpPr txBox="1">
            <a:spLocks/>
          </p:cNvSpPr>
          <p:nvPr/>
        </p:nvSpPr>
        <p:spPr>
          <a:xfrm>
            <a:off x="4537494" y="1541766"/>
            <a:ext cx="7143972" cy="506901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The Four Realms:</a:t>
            </a:r>
          </a:p>
          <a:p>
            <a:pPr>
              <a:lnSpc>
                <a:spcPts val="2240"/>
              </a:lnSpc>
            </a:pPr>
            <a:endParaRPr lang="en-GB" sz="2200" b="1" dirty="0">
              <a:solidFill>
                <a:srgbClr val="414141"/>
              </a:solidFill>
            </a:endParaRPr>
          </a:p>
          <a:p>
            <a:pPr>
              <a:lnSpc>
                <a:spcPts val="2240"/>
              </a:lnSpc>
              <a:tabLst>
                <a:tab pos="2217738" algn="l"/>
              </a:tabLst>
            </a:pPr>
            <a:r>
              <a:rPr lang="en-GB" sz="2200" b="1" dirty="0">
                <a:solidFill>
                  <a:srgbClr val="414141"/>
                </a:solidFill>
              </a:rPr>
              <a:t>Entertainment	</a:t>
            </a:r>
            <a:r>
              <a:rPr lang="en-GB" sz="2200" dirty="0">
                <a:solidFill>
                  <a:srgbClr val="414141"/>
                </a:solidFill>
              </a:rPr>
              <a:t>Passive absorption </a:t>
            </a:r>
          </a:p>
          <a:p>
            <a:pPr>
              <a:lnSpc>
                <a:spcPts val="2240"/>
              </a:lnSpc>
              <a:tabLst>
                <a:tab pos="2217738" algn="l"/>
              </a:tabLst>
            </a:pPr>
            <a:r>
              <a:rPr lang="en-GB" sz="2200" dirty="0">
                <a:solidFill>
                  <a:srgbClr val="414141"/>
                </a:solidFill>
              </a:rPr>
              <a:t>	</a:t>
            </a:r>
            <a:r>
              <a:rPr lang="en-GB" sz="2200" i="1" dirty="0">
                <a:solidFill>
                  <a:srgbClr val="414141"/>
                </a:solidFill>
              </a:rPr>
              <a:t>(e.g. watching a performance)</a:t>
            </a:r>
          </a:p>
          <a:p>
            <a:pPr>
              <a:tabLst>
                <a:tab pos="2217738" algn="l"/>
              </a:tabLst>
            </a:pPr>
            <a:endParaRPr lang="en-GB" sz="800" dirty="0">
              <a:solidFill>
                <a:srgbClr val="414141"/>
              </a:solidFill>
            </a:endParaRPr>
          </a:p>
          <a:p>
            <a:pPr>
              <a:lnSpc>
                <a:spcPts val="2240"/>
              </a:lnSpc>
              <a:tabLst>
                <a:tab pos="2217738" algn="l"/>
              </a:tabLst>
            </a:pPr>
            <a:r>
              <a:rPr lang="en-GB" sz="2200" b="1" dirty="0">
                <a:solidFill>
                  <a:srgbClr val="414141"/>
                </a:solidFill>
              </a:rPr>
              <a:t>Education</a:t>
            </a:r>
            <a:r>
              <a:rPr lang="en-GB" sz="2200" dirty="0">
                <a:solidFill>
                  <a:srgbClr val="414141"/>
                </a:solidFill>
              </a:rPr>
              <a:t> 	Active participation + absorption</a:t>
            </a:r>
          </a:p>
          <a:p>
            <a:pPr>
              <a:lnSpc>
                <a:spcPts val="2240"/>
              </a:lnSpc>
              <a:tabLst>
                <a:tab pos="2217738" algn="l"/>
              </a:tabLst>
            </a:pPr>
            <a:r>
              <a:rPr lang="en-GB" sz="2200" dirty="0">
                <a:solidFill>
                  <a:srgbClr val="414141"/>
                </a:solidFill>
              </a:rPr>
              <a:t>	</a:t>
            </a:r>
            <a:r>
              <a:rPr lang="en-GB" sz="2200" i="1" dirty="0">
                <a:solidFill>
                  <a:srgbClr val="414141"/>
                </a:solidFill>
              </a:rPr>
              <a:t> (e.g. bread-making class)</a:t>
            </a:r>
          </a:p>
          <a:p>
            <a:pPr>
              <a:tabLst>
                <a:tab pos="2217738" algn="l"/>
              </a:tabLst>
            </a:pPr>
            <a:endParaRPr lang="en-GB" sz="800" dirty="0">
              <a:solidFill>
                <a:srgbClr val="414141"/>
              </a:solidFill>
            </a:endParaRPr>
          </a:p>
          <a:p>
            <a:pPr>
              <a:lnSpc>
                <a:spcPts val="2240"/>
              </a:lnSpc>
              <a:tabLst>
                <a:tab pos="2217738" algn="l"/>
              </a:tabLst>
            </a:pPr>
            <a:r>
              <a:rPr lang="en-GB" sz="2200" b="1" dirty="0">
                <a:solidFill>
                  <a:srgbClr val="414141"/>
                </a:solidFill>
              </a:rPr>
              <a:t>Escapist</a:t>
            </a:r>
            <a:r>
              <a:rPr lang="en-GB" sz="2200" dirty="0">
                <a:solidFill>
                  <a:srgbClr val="414141"/>
                </a:solidFill>
              </a:rPr>
              <a:t> 	Active + immersive </a:t>
            </a:r>
          </a:p>
          <a:p>
            <a:pPr>
              <a:lnSpc>
                <a:spcPts val="2240"/>
              </a:lnSpc>
              <a:tabLst>
                <a:tab pos="2217738" algn="l"/>
              </a:tabLst>
            </a:pPr>
            <a:r>
              <a:rPr lang="en-GB" sz="2200" dirty="0">
                <a:solidFill>
                  <a:srgbClr val="414141"/>
                </a:solidFill>
              </a:rPr>
              <a:t>	</a:t>
            </a:r>
            <a:r>
              <a:rPr lang="en-GB" sz="2200" i="1" dirty="0">
                <a:solidFill>
                  <a:srgbClr val="414141"/>
                </a:solidFill>
              </a:rPr>
              <a:t>(e.g. hiking, glamping)</a:t>
            </a:r>
          </a:p>
          <a:p>
            <a:pPr>
              <a:tabLst>
                <a:tab pos="2217738" algn="l"/>
              </a:tabLst>
            </a:pPr>
            <a:endParaRPr lang="en-GB" sz="800" b="1" dirty="0">
              <a:solidFill>
                <a:srgbClr val="414141"/>
              </a:solidFill>
            </a:endParaRPr>
          </a:p>
          <a:p>
            <a:pPr>
              <a:lnSpc>
                <a:spcPts val="2240"/>
              </a:lnSpc>
              <a:tabLst>
                <a:tab pos="2217738" algn="l"/>
              </a:tabLst>
            </a:pPr>
            <a:r>
              <a:rPr lang="en-GB" sz="2200" b="1" dirty="0" err="1">
                <a:solidFill>
                  <a:srgbClr val="414141"/>
                </a:solidFill>
              </a:rPr>
              <a:t>Esthetic</a:t>
            </a:r>
            <a:r>
              <a:rPr lang="en-GB" sz="2200" dirty="0">
                <a:solidFill>
                  <a:srgbClr val="414141"/>
                </a:solidFill>
              </a:rPr>
              <a:t> 	 Passive immersion </a:t>
            </a:r>
          </a:p>
          <a:p>
            <a:pPr>
              <a:lnSpc>
                <a:spcPts val="2240"/>
              </a:lnSpc>
              <a:tabLst>
                <a:tab pos="2217738" algn="l"/>
              </a:tabLst>
            </a:pPr>
            <a:r>
              <a:rPr lang="en-GB" sz="2200" i="1" dirty="0">
                <a:solidFill>
                  <a:srgbClr val="414141"/>
                </a:solidFill>
              </a:rPr>
              <a:t>	(e.g. soaking in a hot tub with a view</a:t>
            </a:r>
            <a:r>
              <a:rPr lang="en-GB" sz="2200" dirty="0">
                <a:solidFill>
                  <a:srgbClr val="414141"/>
                </a:solidFill>
              </a:rPr>
              <a:t>)</a:t>
            </a:r>
          </a:p>
          <a:p>
            <a:pPr>
              <a:lnSpc>
                <a:spcPts val="2240"/>
              </a:lnSpc>
            </a:pPr>
            <a:endParaRPr lang="en-GB" sz="2200" b="1" dirty="0">
              <a:solidFill>
                <a:srgbClr val="414141"/>
              </a:solidFill>
            </a:endParaRPr>
          </a:p>
          <a:p>
            <a:pPr>
              <a:lnSpc>
                <a:spcPts val="2240"/>
              </a:lnSpc>
            </a:pPr>
            <a:endParaRPr lang="en-GB" sz="2200" b="1" dirty="0">
              <a:solidFill>
                <a:srgbClr val="414141"/>
              </a:solidFill>
            </a:endParaRPr>
          </a:p>
          <a:p>
            <a:pPr>
              <a:lnSpc>
                <a:spcPts val="2240"/>
              </a:lnSpc>
            </a:pPr>
            <a:r>
              <a:rPr lang="en-GB" sz="2200" b="1" dirty="0">
                <a:solidFill>
                  <a:srgbClr val="414141"/>
                </a:solidFill>
              </a:rPr>
              <a:t>Apply to Your Concept: </a:t>
            </a:r>
          </a:p>
          <a:p>
            <a:pPr>
              <a:lnSpc>
                <a:spcPts val="2240"/>
              </a:lnSpc>
            </a:pPr>
            <a:r>
              <a:rPr lang="en-GB" sz="2200" dirty="0">
                <a:solidFill>
                  <a:srgbClr val="414141"/>
                </a:solidFill>
              </a:rPr>
              <a:t>Where does your accommodation fall? Most great stays blend 2–3 realms. Epic ones touch on all of them.</a:t>
            </a:r>
          </a:p>
          <a:p>
            <a:pPr>
              <a:lnSpc>
                <a:spcPts val="2240"/>
              </a:lnSpc>
            </a:pPr>
            <a:endParaRPr lang="en-US" sz="2200" dirty="0">
              <a:solidFill>
                <a:srgbClr val="414141"/>
              </a:solidFill>
            </a:endParaRPr>
          </a:p>
        </p:txBody>
      </p:sp>
    </p:spTree>
    <p:extLst>
      <p:ext uri="{BB962C8B-B14F-4D97-AF65-F5344CB8AC3E}">
        <p14:creationId xmlns:p14="http://schemas.microsoft.com/office/powerpoint/2010/main" val="690267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C790C-E0C9-5F8B-F8ED-20B3955EF25C}"/>
            </a:ext>
          </a:extLst>
        </p:cNvPr>
        <p:cNvGrpSpPr/>
        <p:nvPr/>
      </p:nvGrpSpPr>
      <p:grpSpPr>
        <a:xfrm>
          <a:off x="0" y="0"/>
          <a:ext cx="0" cy="0"/>
          <a:chOff x="0" y="0"/>
          <a:chExt cx="0" cy="0"/>
        </a:xfrm>
      </p:grpSpPr>
      <p:sp>
        <p:nvSpPr>
          <p:cNvPr id="8" name="TextBox 6">
            <a:extLst>
              <a:ext uri="{FF2B5EF4-FFF2-40B4-BE49-F238E27FC236}">
                <a16:creationId xmlns:a16="http://schemas.microsoft.com/office/drawing/2014/main" id="{EB0A4387-AABA-9A4B-9E38-A01104812C87}"/>
              </a:ext>
            </a:extLst>
          </p:cNvPr>
          <p:cNvSpPr txBox="1"/>
          <p:nvPr/>
        </p:nvSpPr>
        <p:spPr>
          <a:xfrm>
            <a:off x="7053709" y="5107438"/>
            <a:ext cx="405931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sz="1200" b="1" dirty="0">
                <a:solidFill>
                  <a:srgbClr val="414141"/>
                </a:solidFill>
              </a:rPr>
              <a:t>The Four Realms of an Experience - Source: </a:t>
            </a:r>
            <a:r>
              <a:rPr lang="en-IE" sz="1200" dirty="0">
                <a:solidFill>
                  <a:srgbClr val="459597"/>
                </a:solidFill>
                <a:hlinkClick r:id="rId2">
                  <a:extLst>
                    <a:ext uri="{A12FA001-AC4F-418D-AE19-62706E023703}">
                      <ahyp:hlinkClr xmlns:ahyp="http://schemas.microsoft.com/office/drawing/2018/hyperlinkcolor" val="tx"/>
                    </a:ext>
                  </a:extLst>
                </a:hlinkClick>
              </a:rPr>
              <a:t>https://hbr.org/1998/07/welcome-to-the-experience-economy</a:t>
            </a:r>
            <a:endParaRPr lang="en-IE" sz="1200" dirty="0">
              <a:solidFill>
                <a:srgbClr val="459597"/>
              </a:solidFill>
            </a:endParaRPr>
          </a:p>
          <a:p>
            <a:pPr algn="ctr"/>
            <a:endParaRPr lang="en-IE" sz="1200" dirty="0">
              <a:solidFill>
                <a:srgbClr val="414141"/>
              </a:solidFill>
            </a:endParaRPr>
          </a:p>
        </p:txBody>
      </p:sp>
      <p:cxnSp>
        <p:nvCxnSpPr>
          <p:cNvPr id="7" name="Straight Connector 6">
            <a:extLst>
              <a:ext uri="{FF2B5EF4-FFF2-40B4-BE49-F238E27FC236}">
                <a16:creationId xmlns:a16="http://schemas.microsoft.com/office/drawing/2014/main" id="{25265373-4089-29A1-4405-3CD6F89708CC}"/>
              </a:ext>
            </a:extLst>
          </p:cNvPr>
          <p:cNvCxnSpPr>
            <a:cxnSpLocks/>
          </p:cNvCxnSpPr>
          <p:nvPr/>
        </p:nvCxnSpPr>
        <p:spPr>
          <a:xfrm>
            <a:off x="0" y="1677713"/>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7692C17D-8389-F347-9D2D-357EAC4D1813}"/>
              </a:ext>
            </a:extLst>
          </p:cNvPr>
          <p:cNvSpPr txBox="1">
            <a:spLocks/>
          </p:cNvSpPr>
          <p:nvPr/>
        </p:nvSpPr>
        <p:spPr>
          <a:xfrm>
            <a:off x="485146" y="418331"/>
            <a:ext cx="6068054"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Explains How to Define a Strong Value Proposition</a:t>
            </a:r>
          </a:p>
          <a:p>
            <a:pPr>
              <a:lnSpc>
                <a:spcPts val="3720"/>
              </a:lnSpc>
            </a:pPr>
            <a:endParaRPr lang="en-US" dirty="0"/>
          </a:p>
        </p:txBody>
      </p:sp>
      <p:sp>
        <p:nvSpPr>
          <p:cNvPr id="11" name="Text Placeholder 3">
            <a:extLst>
              <a:ext uri="{FF2B5EF4-FFF2-40B4-BE49-F238E27FC236}">
                <a16:creationId xmlns:a16="http://schemas.microsoft.com/office/drawing/2014/main" id="{D5501E37-2D9D-DF1A-AE2C-EFBE54F1F9DB}"/>
              </a:ext>
            </a:extLst>
          </p:cNvPr>
          <p:cNvSpPr txBox="1">
            <a:spLocks/>
          </p:cNvSpPr>
          <p:nvPr/>
        </p:nvSpPr>
        <p:spPr>
          <a:xfrm>
            <a:off x="485146" y="3237478"/>
            <a:ext cx="5920252"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solidFill>
                  <a:srgbClr val="459597"/>
                </a:solidFill>
              </a:rPr>
              <a:t>“The Sweet Spot”</a:t>
            </a:r>
          </a:p>
          <a:p>
            <a:pPr>
              <a:lnSpc>
                <a:spcPts val="2340"/>
              </a:lnSpc>
              <a:buClr>
                <a:srgbClr val="64AFAF"/>
              </a:buClr>
            </a:pPr>
            <a:endParaRPr lang="en-GB" dirty="0"/>
          </a:p>
          <a:p>
            <a:pPr>
              <a:lnSpc>
                <a:spcPts val="2340"/>
              </a:lnSpc>
              <a:buClr>
                <a:srgbClr val="64AFAF"/>
              </a:buClr>
            </a:pPr>
            <a:r>
              <a:rPr lang="en-GB" dirty="0"/>
              <a:t>An experience can consist of four different realms of an experience. It can include active or passive participation, immersive or absorptive experience. </a:t>
            </a:r>
          </a:p>
          <a:p>
            <a:pPr>
              <a:lnSpc>
                <a:spcPts val="2340"/>
              </a:lnSpc>
              <a:buClr>
                <a:srgbClr val="64AFAF"/>
              </a:buClr>
            </a:pPr>
            <a:endParaRPr lang="en-GB" dirty="0"/>
          </a:p>
          <a:p>
            <a:pPr>
              <a:lnSpc>
                <a:spcPts val="2340"/>
              </a:lnSpc>
              <a:buClr>
                <a:srgbClr val="64AFAF"/>
              </a:buClr>
            </a:pPr>
            <a:r>
              <a:rPr lang="en-GB" dirty="0"/>
              <a:t>A business has to ask itself what kind of specific experience does my business want to offer? By looking at all </a:t>
            </a:r>
            <a:r>
              <a:rPr lang="en-US" dirty="0"/>
              <a:t>four realms and the needs of the quest, a business can find its</a:t>
            </a:r>
            <a:r>
              <a:rPr lang="en-GB" dirty="0"/>
              <a:t> ideal experience.</a:t>
            </a:r>
          </a:p>
          <a:p>
            <a:pPr>
              <a:lnSpc>
                <a:spcPts val="2340"/>
              </a:lnSpc>
              <a:buClr>
                <a:srgbClr val="64AFAF"/>
              </a:buClr>
            </a:pPr>
            <a:endParaRPr lang="en-GB" dirty="0"/>
          </a:p>
        </p:txBody>
      </p:sp>
      <p:sp>
        <p:nvSpPr>
          <p:cNvPr id="12" name="Text Placeholder 6">
            <a:extLst>
              <a:ext uri="{FF2B5EF4-FFF2-40B4-BE49-F238E27FC236}">
                <a16:creationId xmlns:a16="http://schemas.microsoft.com/office/drawing/2014/main" id="{78AB25A7-5DAF-2141-CEDD-1BDA09A01252}"/>
              </a:ext>
            </a:extLst>
          </p:cNvPr>
          <p:cNvSpPr txBox="1">
            <a:spLocks/>
          </p:cNvSpPr>
          <p:nvPr/>
        </p:nvSpPr>
        <p:spPr>
          <a:xfrm>
            <a:off x="485146" y="1964784"/>
            <a:ext cx="543351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Why a Guest Would Choose Your Accommodation Over Others</a:t>
            </a:r>
          </a:p>
        </p:txBody>
      </p:sp>
      <p:sp>
        <p:nvSpPr>
          <p:cNvPr id="19" name="Slide Number Placeholder 5">
            <a:extLst>
              <a:ext uri="{FF2B5EF4-FFF2-40B4-BE49-F238E27FC236}">
                <a16:creationId xmlns:a16="http://schemas.microsoft.com/office/drawing/2014/main" id="{9CF81F06-375E-6EE8-2D29-271E899E96C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39</a:t>
            </a:fld>
            <a:endParaRPr lang="fr-CA" sz="1200" dirty="0"/>
          </a:p>
        </p:txBody>
      </p:sp>
      <p:grpSp>
        <p:nvGrpSpPr>
          <p:cNvPr id="20" name="Group 19">
            <a:extLst>
              <a:ext uri="{FF2B5EF4-FFF2-40B4-BE49-F238E27FC236}">
                <a16:creationId xmlns:a16="http://schemas.microsoft.com/office/drawing/2014/main" id="{42FCA055-E179-91B9-C582-1762D3053AE2}"/>
              </a:ext>
            </a:extLst>
          </p:cNvPr>
          <p:cNvGrpSpPr/>
          <p:nvPr/>
        </p:nvGrpSpPr>
        <p:grpSpPr>
          <a:xfrm>
            <a:off x="6156462" y="730117"/>
            <a:ext cx="5634864" cy="4209731"/>
            <a:chOff x="5983979" y="2501081"/>
            <a:chExt cx="5173714" cy="3865212"/>
          </a:xfrm>
        </p:grpSpPr>
        <p:cxnSp>
          <p:nvCxnSpPr>
            <p:cNvPr id="21" name="Straight Arrow Connector 20">
              <a:extLst>
                <a:ext uri="{FF2B5EF4-FFF2-40B4-BE49-F238E27FC236}">
                  <a16:creationId xmlns:a16="http://schemas.microsoft.com/office/drawing/2014/main" id="{EFE792D8-07F5-2677-DB3C-5ED84260F7E4}"/>
                </a:ext>
              </a:extLst>
            </p:cNvPr>
            <p:cNvCxnSpPr>
              <a:cxnSpLocks/>
            </p:cNvCxnSpPr>
            <p:nvPr/>
          </p:nvCxnSpPr>
          <p:spPr>
            <a:xfrm>
              <a:off x="7023819" y="4247388"/>
              <a:ext cx="3108540" cy="0"/>
            </a:xfrm>
            <a:prstGeom prst="straightConnector1">
              <a:avLst/>
            </a:prstGeom>
            <a:ln w="19050">
              <a:solidFill>
                <a:srgbClr val="41414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A0583CD-5EBA-6279-CE2B-EC96BE7BCA5A}"/>
                </a:ext>
              </a:extLst>
            </p:cNvPr>
            <p:cNvCxnSpPr>
              <a:cxnSpLocks/>
            </p:cNvCxnSpPr>
            <p:nvPr/>
          </p:nvCxnSpPr>
          <p:spPr>
            <a:xfrm rot="5400000">
              <a:off x="7006996" y="4309157"/>
              <a:ext cx="3108540" cy="0"/>
            </a:xfrm>
            <a:prstGeom prst="straightConnector1">
              <a:avLst/>
            </a:prstGeom>
            <a:ln w="19050">
              <a:solidFill>
                <a:srgbClr val="41414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053A064-BF7F-0029-CA04-0DFA188D77D6}"/>
                </a:ext>
              </a:extLst>
            </p:cNvPr>
            <p:cNvGrpSpPr/>
            <p:nvPr/>
          </p:nvGrpSpPr>
          <p:grpSpPr>
            <a:xfrm>
              <a:off x="5983979" y="2501081"/>
              <a:ext cx="5173714" cy="3865212"/>
              <a:chOff x="6761184" y="2479825"/>
              <a:chExt cx="4368370" cy="3263552"/>
            </a:xfrm>
          </p:grpSpPr>
          <p:sp>
            <p:nvSpPr>
              <p:cNvPr id="29" name="Freeform 28">
                <a:extLst>
                  <a:ext uri="{FF2B5EF4-FFF2-40B4-BE49-F238E27FC236}">
                    <a16:creationId xmlns:a16="http://schemas.microsoft.com/office/drawing/2014/main" id="{809DB066-0D61-06EF-96D3-997FE7F631E4}"/>
                  </a:ext>
                </a:extLst>
              </p:cNvPr>
              <p:cNvSpPr/>
              <p:nvPr/>
            </p:nvSpPr>
            <p:spPr>
              <a:xfrm>
                <a:off x="8978402" y="2814887"/>
                <a:ext cx="1123760" cy="1095852"/>
              </a:xfrm>
              <a:custGeom>
                <a:avLst/>
                <a:gdLst>
                  <a:gd name="connsiteX0" fmla="*/ 0 w 1123760"/>
                  <a:gd name="connsiteY0" fmla="*/ 0 h 1095852"/>
                  <a:gd name="connsiteX1" fmla="*/ 78222 w 1123760"/>
                  <a:gd name="connsiteY1" fmla="*/ 3908 h 1095852"/>
                  <a:gd name="connsiteX2" fmla="*/ 1120671 w 1123760"/>
                  <a:gd name="connsiteY2" fmla="*/ 1035328 h 1095852"/>
                  <a:gd name="connsiteX3" fmla="*/ 1123760 w 1123760"/>
                  <a:gd name="connsiteY3" fmla="*/ 1095852 h 1095852"/>
                  <a:gd name="connsiteX4" fmla="*/ 0 w 1123760"/>
                  <a:gd name="connsiteY4" fmla="*/ 1095852 h 1095852"/>
                  <a:gd name="connsiteX5" fmla="*/ 0 w 1123760"/>
                  <a:gd name="connsiteY5" fmla="*/ 0 h 10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3760" h="1095852">
                    <a:moveTo>
                      <a:pt x="0" y="0"/>
                    </a:moveTo>
                    <a:lnTo>
                      <a:pt x="78222" y="3908"/>
                    </a:lnTo>
                    <a:cubicBezTo>
                      <a:pt x="627876" y="59138"/>
                      <a:pt x="1064851" y="491489"/>
                      <a:pt x="1120671" y="1035328"/>
                    </a:cubicBezTo>
                    <a:lnTo>
                      <a:pt x="1123760" y="1095852"/>
                    </a:lnTo>
                    <a:lnTo>
                      <a:pt x="0" y="1095852"/>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50"/>
              </a:p>
            </p:txBody>
          </p:sp>
          <p:sp>
            <p:nvSpPr>
              <p:cNvPr id="30" name="Freeform 29">
                <a:extLst>
                  <a:ext uri="{FF2B5EF4-FFF2-40B4-BE49-F238E27FC236}">
                    <a16:creationId xmlns:a16="http://schemas.microsoft.com/office/drawing/2014/main" id="{CFD96876-086F-07BC-48C6-BE7C9042F82B}"/>
                  </a:ext>
                </a:extLst>
              </p:cNvPr>
              <p:cNvSpPr/>
              <p:nvPr/>
            </p:nvSpPr>
            <p:spPr>
              <a:xfrm>
                <a:off x="7772266" y="2814887"/>
                <a:ext cx="1123758" cy="1095852"/>
              </a:xfrm>
              <a:custGeom>
                <a:avLst/>
                <a:gdLst>
                  <a:gd name="connsiteX0" fmla="*/ 1123758 w 1123758"/>
                  <a:gd name="connsiteY0" fmla="*/ 0 h 1095852"/>
                  <a:gd name="connsiteX1" fmla="*/ 1123758 w 1123758"/>
                  <a:gd name="connsiteY1" fmla="*/ 1095852 h 1095852"/>
                  <a:gd name="connsiteX2" fmla="*/ 0 w 1123758"/>
                  <a:gd name="connsiteY2" fmla="*/ 1095852 h 1095852"/>
                  <a:gd name="connsiteX3" fmla="*/ 3089 w 1123758"/>
                  <a:gd name="connsiteY3" fmla="*/ 1035328 h 1095852"/>
                  <a:gd name="connsiteX4" fmla="*/ 1045538 w 1123758"/>
                  <a:gd name="connsiteY4" fmla="*/ 3908 h 1095852"/>
                  <a:gd name="connsiteX5" fmla="*/ 1123758 w 1123758"/>
                  <a:gd name="connsiteY5" fmla="*/ 0 h 10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3758" h="1095852">
                    <a:moveTo>
                      <a:pt x="1123758" y="0"/>
                    </a:moveTo>
                    <a:lnTo>
                      <a:pt x="1123758" y="1095852"/>
                    </a:lnTo>
                    <a:lnTo>
                      <a:pt x="0" y="1095852"/>
                    </a:lnTo>
                    <a:lnTo>
                      <a:pt x="3089" y="1035328"/>
                    </a:lnTo>
                    <a:cubicBezTo>
                      <a:pt x="58909" y="491489"/>
                      <a:pt x="495885" y="59138"/>
                      <a:pt x="1045538" y="3908"/>
                    </a:cubicBezTo>
                    <a:lnTo>
                      <a:pt x="1123758"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50"/>
              </a:p>
            </p:txBody>
          </p:sp>
          <p:sp>
            <p:nvSpPr>
              <p:cNvPr id="31" name="Freeform 30">
                <a:extLst>
                  <a:ext uri="{FF2B5EF4-FFF2-40B4-BE49-F238E27FC236}">
                    <a16:creationId xmlns:a16="http://schemas.microsoft.com/office/drawing/2014/main" id="{F94DA86C-F110-3643-62F0-54A89F21C99F}"/>
                  </a:ext>
                </a:extLst>
              </p:cNvPr>
              <p:cNvSpPr/>
              <p:nvPr/>
            </p:nvSpPr>
            <p:spPr>
              <a:xfrm>
                <a:off x="7770589" y="3993117"/>
                <a:ext cx="1125435" cy="1128718"/>
              </a:xfrm>
              <a:custGeom>
                <a:avLst/>
                <a:gdLst>
                  <a:gd name="connsiteX0" fmla="*/ 0 w 1125435"/>
                  <a:gd name="connsiteY0" fmla="*/ 0 h 1128718"/>
                  <a:gd name="connsiteX1" fmla="*/ 1125435 w 1125435"/>
                  <a:gd name="connsiteY1" fmla="*/ 0 h 1128718"/>
                  <a:gd name="connsiteX2" fmla="*/ 1125435 w 1125435"/>
                  <a:gd name="connsiteY2" fmla="*/ 1128718 h 1128718"/>
                  <a:gd name="connsiteX3" fmla="*/ 1047215 w 1125435"/>
                  <a:gd name="connsiteY3" fmla="*/ 1124810 h 1128718"/>
                  <a:gd name="connsiteX4" fmla="*/ 4766 w 1125435"/>
                  <a:gd name="connsiteY4" fmla="*/ 93390 h 1128718"/>
                  <a:gd name="connsiteX5" fmla="*/ 0 w 1125435"/>
                  <a:gd name="connsiteY5" fmla="*/ 0 h 112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435" h="1128718">
                    <a:moveTo>
                      <a:pt x="0" y="0"/>
                    </a:moveTo>
                    <a:lnTo>
                      <a:pt x="1125435" y="0"/>
                    </a:lnTo>
                    <a:lnTo>
                      <a:pt x="1125435" y="1128718"/>
                    </a:lnTo>
                    <a:lnTo>
                      <a:pt x="1047215" y="1124810"/>
                    </a:lnTo>
                    <a:cubicBezTo>
                      <a:pt x="497562" y="1069581"/>
                      <a:pt x="60586" y="637229"/>
                      <a:pt x="4766" y="93390"/>
                    </a:cubicBez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50"/>
              </a:p>
            </p:txBody>
          </p:sp>
          <p:sp>
            <p:nvSpPr>
              <p:cNvPr id="32" name="Freeform 31">
                <a:extLst>
                  <a:ext uri="{FF2B5EF4-FFF2-40B4-BE49-F238E27FC236}">
                    <a16:creationId xmlns:a16="http://schemas.microsoft.com/office/drawing/2014/main" id="{2EF0625E-EE67-5337-0E88-3938D0856621}"/>
                  </a:ext>
                </a:extLst>
              </p:cNvPr>
              <p:cNvSpPr/>
              <p:nvPr/>
            </p:nvSpPr>
            <p:spPr>
              <a:xfrm>
                <a:off x="8978402" y="3993117"/>
                <a:ext cx="1125437" cy="1128718"/>
              </a:xfrm>
              <a:custGeom>
                <a:avLst/>
                <a:gdLst>
                  <a:gd name="connsiteX0" fmla="*/ 0 w 1125437"/>
                  <a:gd name="connsiteY0" fmla="*/ 0 h 1128718"/>
                  <a:gd name="connsiteX1" fmla="*/ 1125437 w 1125437"/>
                  <a:gd name="connsiteY1" fmla="*/ 0 h 1128718"/>
                  <a:gd name="connsiteX2" fmla="*/ 1120671 w 1125437"/>
                  <a:gd name="connsiteY2" fmla="*/ 93390 h 1128718"/>
                  <a:gd name="connsiteX3" fmla="*/ 78222 w 1125437"/>
                  <a:gd name="connsiteY3" fmla="*/ 1124810 h 1128718"/>
                  <a:gd name="connsiteX4" fmla="*/ 0 w 1125437"/>
                  <a:gd name="connsiteY4" fmla="*/ 1128718 h 1128718"/>
                  <a:gd name="connsiteX5" fmla="*/ 0 w 1125437"/>
                  <a:gd name="connsiteY5" fmla="*/ 0 h 112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437" h="1128718">
                    <a:moveTo>
                      <a:pt x="0" y="0"/>
                    </a:moveTo>
                    <a:lnTo>
                      <a:pt x="1125437" y="0"/>
                    </a:lnTo>
                    <a:lnTo>
                      <a:pt x="1120671" y="93390"/>
                    </a:lnTo>
                    <a:cubicBezTo>
                      <a:pt x="1064851" y="637229"/>
                      <a:pt x="627876" y="1069581"/>
                      <a:pt x="78222" y="1124810"/>
                    </a:cubicBezTo>
                    <a:lnTo>
                      <a:pt x="0" y="1128718"/>
                    </a:lnTo>
                    <a:lnTo>
                      <a:pt x="0" y="0"/>
                    </a:lnTo>
                    <a:close/>
                  </a:path>
                </a:pathLst>
              </a:custGeom>
              <a:solidFill>
                <a:srgbClr val="64AFA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50"/>
              </a:p>
            </p:txBody>
          </p:sp>
          <p:sp>
            <p:nvSpPr>
              <p:cNvPr id="33" name="Oval 32">
                <a:extLst>
                  <a:ext uri="{FF2B5EF4-FFF2-40B4-BE49-F238E27FC236}">
                    <a16:creationId xmlns:a16="http://schemas.microsoft.com/office/drawing/2014/main" id="{B16492C7-0985-CC2F-431A-B387818F3E80}"/>
                  </a:ext>
                </a:extLst>
              </p:cNvPr>
              <p:cNvSpPr/>
              <p:nvPr/>
            </p:nvSpPr>
            <p:spPr>
              <a:xfrm>
                <a:off x="8532188" y="3567621"/>
                <a:ext cx="810051" cy="80148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50"/>
              </a:p>
            </p:txBody>
          </p:sp>
          <p:sp>
            <p:nvSpPr>
              <p:cNvPr id="34" name="TextBox 33">
                <a:extLst>
                  <a:ext uri="{FF2B5EF4-FFF2-40B4-BE49-F238E27FC236}">
                    <a16:creationId xmlns:a16="http://schemas.microsoft.com/office/drawing/2014/main" id="{6490C8C7-7BF4-B17E-CF69-671D6682DD35}"/>
                  </a:ext>
                </a:extLst>
              </p:cNvPr>
              <p:cNvSpPr txBox="1"/>
              <p:nvPr/>
            </p:nvSpPr>
            <p:spPr>
              <a:xfrm>
                <a:off x="7770588" y="3305148"/>
                <a:ext cx="1269245" cy="262461"/>
              </a:xfrm>
              <a:prstGeom prst="rect">
                <a:avLst/>
              </a:prstGeom>
              <a:noFill/>
            </p:spPr>
            <p:txBody>
              <a:bodyPr wrap="square">
                <a:spAutoFit/>
              </a:bodyPr>
              <a:lstStyle/>
              <a:p>
                <a:pPr algn="ctr"/>
                <a:r>
                  <a:rPr lang="en-GB" sz="1550" b="1" dirty="0">
                    <a:solidFill>
                      <a:schemeClr val="bg1"/>
                    </a:solidFill>
                  </a:rPr>
                  <a:t>Entertainment</a:t>
                </a:r>
                <a:endParaRPr lang="en-US" sz="1550" dirty="0">
                  <a:solidFill>
                    <a:schemeClr val="bg1"/>
                  </a:solidFill>
                </a:endParaRPr>
              </a:p>
            </p:txBody>
          </p:sp>
          <p:sp>
            <p:nvSpPr>
              <p:cNvPr id="35" name="TextBox 34">
                <a:extLst>
                  <a:ext uri="{FF2B5EF4-FFF2-40B4-BE49-F238E27FC236}">
                    <a16:creationId xmlns:a16="http://schemas.microsoft.com/office/drawing/2014/main" id="{DEE17099-28E0-CD74-F711-CDB8418F9B17}"/>
                  </a:ext>
                </a:extLst>
              </p:cNvPr>
              <p:cNvSpPr txBox="1"/>
              <p:nvPr/>
            </p:nvSpPr>
            <p:spPr>
              <a:xfrm>
                <a:off x="8844045" y="3282000"/>
                <a:ext cx="1269245" cy="262461"/>
              </a:xfrm>
              <a:prstGeom prst="rect">
                <a:avLst/>
              </a:prstGeom>
              <a:noFill/>
            </p:spPr>
            <p:txBody>
              <a:bodyPr wrap="square">
                <a:spAutoFit/>
              </a:bodyPr>
              <a:lstStyle/>
              <a:p>
                <a:pPr algn="ctr"/>
                <a:r>
                  <a:rPr lang="en-GB" sz="1550" b="1" dirty="0">
                    <a:solidFill>
                      <a:schemeClr val="bg1"/>
                    </a:solidFill>
                  </a:rPr>
                  <a:t>Educational</a:t>
                </a:r>
                <a:endParaRPr lang="en-US" sz="1550" dirty="0">
                  <a:solidFill>
                    <a:schemeClr val="bg1"/>
                  </a:solidFill>
                </a:endParaRPr>
              </a:p>
            </p:txBody>
          </p:sp>
          <p:sp>
            <p:nvSpPr>
              <p:cNvPr id="36" name="TextBox 35">
                <a:extLst>
                  <a:ext uri="{FF2B5EF4-FFF2-40B4-BE49-F238E27FC236}">
                    <a16:creationId xmlns:a16="http://schemas.microsoft.com/office/drawing/2014/main" id="{0CDED9F0-B7C3-5334-1867-BA5D6ED4CBEE}"/>
                  </a:ext>
                </a:extLst>
              </p:cNvPr>
              <p:cNvSpPr txBox="1"/>
              <p:nvPr/>
            </p:nvSpPr>
            <p:spPr>
              <a:xfrm>
                <a:off x="7822567" y="4363948"/>
                <a:ext cx="1269245" cy="453341"/>
              </a:xfrm>
              <a:prstGeom prst="rect">
                <a:avLst/>
              </a:prstGeom>
              <a:noFill/>
            </p:spPr>
            <p:txBody>
              <a:bodyPr wrap="square">
                <a:spAutoFit/>
              </a:bodyPr>
              <a:lstStyle/>
              <a:p>
                <a:pPr algn="ctr"/>
                <a:r>
                  <a:rPr lang="en-GB" sz="1550" b="1" dirty="0" err="1">
                    <a:solidFill>
                      <a:schemeClr val="bg1"/>
                    </a:solidFill>
                  </a:rPr>
                  <a:t>Esthetic</a:t>
                </a:r>
                <a:r>
                  <a:rPr lang="en-GB" sz="1550" b="1" dirty="0">
                    <a:solidFill>
                      <a:schemeClr val="bg1"/>
                    </a:solidFill>
                  </a:rPr>
                  <a:t> </a:t>
                </a:r>
              </a:p>
              <a:p>
                <a:pPr algn="ctr"/>
                <a:endParaRPr lang="en-US" sz="1550" dirty="0">
                  <a:solidFill>
                    <a:schemeClr val="bg1"/>
                  </a:solidFill>
                </a:endParaRPr>
              </a:p>
            </p:txBody>
          </p:sp>
          <p:sp>
            <p:nvSpPr>
              <p:cNvPr id="37" name="TextBox 36">
                <a:extLst>
                  <a:ext uri="{FF2B5EF4-FFF2-40B4-BE49-F238E27FC236}">
                    <a16:creationId xmlns:a16="http://schemas.microsoft.com/office/drawing/2014/main" id="{EEEEA580-8201-484E-3EF6-F026A86B4E79}"/>
                  </a:ext>
                </a:extLst>
              </p:cNvPr>
              <p:cNvSpPr txBox="1"/>
              <p:nvPr/>
            </p:nvSpPr>
            <p:spPr>
              <a:xfrm>
                <a:off x="8896024" y="4372074"/>
                <a:ext cx="1269245" cy="262461"/>
              </a:xfrm>
              <a:prstGeom prst="rect">
                <a:avLst/>
              </a:prstGeom>
              <a:noFill/>
            </p:spPr>
            <p:txBody>
              <a:bodyPr wrap="square">
                <a:spAutoFit/>
              </a:bodyPr>
              <a:lstStyle/>
              <a:p>
                <a:pPr algn="ctr"/>
                <a:r>
                  <a:rPr lang="en-GB" sz="1550" b="1" dirty="0">
                    <a:solidFill>
                      <a:schemeClr val="bg1"/>
                    </a:solidFill>
                  </a:rPr>
                  <a:t>Escapist</a:t>
                </a:r>
                <a:endParaRPr lang="en-US" sz="1550" dirty="0">
                  <a:solidFill>
                    <a:schemeClr val="bg1"/>
                  </a:solidFill>
                </a:endParaRPr>
              </a:p>
            </p:txBody>
          </p:sp>
          <p:sp>
            <p:nvSpPr>
              <p:cNvPr id="38" name="TextBox 37">
                <a:extLst>
                  <a:ext uri="{FF2B5EF4-FFF2-40B4-BE49-F238E27FC236}">
                    <a16:creationId xmlns:a16="http://schemas.microsoft.com/office/drawing/2014/main" id="{2FA7EFE7-6280-0526-4D3F-7D7B6AE1905A}"/>
                  </a:ext>
                </a:extLst>
              </p:cNvPr>
              <p:cNvSpPr txBox="1"/>
              <p:nvPr/>
            </p:nvSpPr>
            <p:spPr>
              <a:xfrm>
                <a:off x="8492691" y="5290036"/>
                <a:ext cx="882172" cy="453341"/>
              </a:xfrm>
              <a:prstGeom prst="rect">
                <a:avLst/>
              </a:prstGeom>
              <a:noFill/>
            </p:spPr>
            <p:txBody>
              <a:bodyPr wrap="square">
                <a:spAutoFit/>
              </a:bodyPr>
              <a:lstStyle/>
              <a:p>
                <a:pPr algn="ctr"/>
                <a:r>
                  <a:rPr lang="en-GB" sz="1550" b="1" dirty="0">
                    <a:solidFill>
                      <a:srgbClr val="414141"/>
                    </a:solidFill>
                  </a:rPr>
                  <a:t>Immersion</a:t>
                </a:r>
              </a:p>
              <a:p>
                <a:pPr algn="ctr"/>
                <a:endParaRPr lang="en-US" sz="1550" dirty="0">
                  <a:solidFill>
                    <a:srgbClr val="414141"/>
                  </a:solidFill>
                </a:endParaRPr>
              </a:p>
            </p:txBody>
          </p:sp>
          <p:sp>
            <p:nvSpPr>
              <p:cNvPr id="39" name="TextBox 38">
                <a:extLst>
                  <a:ext uri="{FF2B5EF4-FFF2-40B4-BE49-F238E27FC236}">
                    <a16:creationId xmlns:a16="http://schemas.microsoft.com/office/drawing/2014/main" id="{0D9AEB92-7184-28BE-1766-4B2AA82C6781}"/>
                  </a:ext>
                </a:extLst>
              </p:cNvPr>
              <p:cNvSpPr txBox="1"/>
              <p:nvPr/>
            </p:nvSpPr>
            <p:spPr>
              <a:xfrm>
                <a:off x="8445850" y="2479825"/>
                <a:ext cx="975855" cy="453341"/>
              </a:xfrm>
              <a:prstGeom prst="rect">
                <a:avLst/>
              </a:prstGeom>
              <a:noFill/>
            </p:spPr>
            <p:txBody>
              <a:bodyPr wrap="square">
                <a:spAutoFit/>
              </a:bodyPr>
              <a:lstStyle/>
              <a:p>
                <a:pPr algn="ctr"/>
                <a:r>
                  <a:rPr lang="en-GB" sz="1550" b="1" dirty="0">
                    <a:solidFill>
                      <a:srgbClr val="414141"/>
                    </a:solidFill>
                  </a:rPr>
                  <a:t>Absorption</a:t>
                </a:r>
              </a:p>
              <a:p>
                <a:pPr algn="ctr"/>
                <a:endParaRPr lang="en-US" sz="1550" dirty="0">
                  <a:solidFill>
                    <a:srgbClr val="414141"/>
                  </a:solidFill>
                </a:endParaRPr>
              </a:p>
            </p:txBody>
          </p:sp>
          <p:sp>
            <p:nvSpPr>
              <p:cNvPr id="40" name="TextBox 39">
                <a:extLst>
                  <a:ext uri="{FF2B5EF4-FFF2-40B4-BE49-F238E27FC236}">
                    <a16:creationId xmlns:a16="http://schemas.microsoft.com/office/drawing/2014/main" id="{17F7D353-DFA4-B6BB-ABD7-69B25F19C23D}"/>
                  </a:ext>
                </a:extLst>
              </p:cNvPr>
              <p:cNvSpPr txBox="1"/>
              <p:nvPr/>
            </p:nvSpPr>
            <p:spPr>
              <a:xfrm>
                <a:off x="6761184" y="3656519"/>
                <a:ext cx="975855" cy="644222"/>
              </a:xfrm>
              <a:prstGeom prst="rect">
                <a:avLst/>
              </a:prstGeom>
              <a:noFill/>
            </p:spPr>
            <p:txBody>
              <a:bodyPr wrap="square">
                <a:spAutoFit/>
              </a:bodyPr>
              <a:lstStyle/>
              <a:p>
                <a:pPr algn="ctr"/>
                <a:r>
                  <a:rPr lang="en-GB" sz="1550" b="1" dirty="0">
                    <a:solidFill>
                      <a:srgbClr val="414141"/>
                    </a:solidFill>
                  </a:rPr>
                  <a:t>Passive Absorption </a:t>
                </a:r>
              </a:p>
              <a:p>
                <a:pPr algn="ctr"/>
                <a:endParaRPr lang="en-US" sz="1550" dirty="0">
                  <a:solidFill>
                    <a:srgbClr val="414141"/>
                  </a:solidFill>
                </a:endParaRPr>
              </a:p>
            </p:txBody>
          </p:sp>
          <p:sp>
            <p:nvSpPr>
              <p:cNvPr id="41" name="TextBox 40">
                <a:extLst>
                  <a:ext uri="{FF2B5EF4-FFF2-40B4-BE49-F238E27FC236}">
                    <a16:creationId xmlns:a16="http://schemas.microsoft.com/office/drawing/2014/main" id="{2FF2D108-8F78-5361-A085-B4AB829BF2D1}"/>
                  </a:ext>
                </a:extLst>
              </p:cNvPr>
              <p:cNvSpPr txBox="1"/>
              <p:nvPr/>
            </p:nvSpPr>
            <p:spPr>
              <a:xfrm>
                <a:off x="10153699" y="3656519"/>
                <a:ext cx="975855" cy="644222"/>
              </a:xfrm>
              <a:prstGeom prst="rect">
                <a:avLst/>
              </a:prstGeom>
              <a:noFill/>
            </p:spPr>
            <p:txBody>
              <a:bodyPr wrap="square">
                <a:spAutoFit/>
              </a:bodyPr>
              <a:lstStyle/>
              <a:p>
                <a:pPr algn="ctr"/>
                <a:r>
                  <a:rPr lang="en-GB" sz="1550" b="1" dirty="0">
                    <a:solidFill>
                      <a:srgbClr val="414141"/>
                    </a:solidFill>
                  </a:rPr>
                  <a:t>Active Absorption </a:t>
                </a:r>
              </a:p>
              <a:p>
                <a:pPr algn="ctr"/>
                <a:endParaRPr lang="en-US" sz="1550" dirty="0">
                  <a:solidFill>
                    <a:srgbClr val="414141"/>
                  </a:solidFill>
                </a:endParaRPr>
              </a:p>
            </p:txBody>
          </p:sp>
        </p:grpSp>
        <p:sp>
          <p:nvSpPr>
            <p:cNvPr id="24" name="TextBox 23">
              <a:extLst>
                <a:ext uri="{FF2B5EF4-FFF2-40B4-BE49-F238E27FC236}">
                  <a16:creationId xmlns:a16="http://schemas.microsoft.com/office/drawing/2014/main" id="{663839E3-C958-F5C0-61E6-C22A00460B62}"/>
                </a:ext>
              </a:extLst>
            </p:cNvPr>
            <p:cNvSpPr txBox="1"/>
            <p:nvPr/>
          </p:nvSpPr>
          <p:spPr>
            <a:xfrm>
              <a:off x="8081483" y="3963976"/>
              <a:ext cx="959389" cy="541510"/>
            </a:xfrm>
            <a:prstGeom prst="rect">
              <a:avLst/>
            </a:prstGeom>
            <a:noFill/>
          </p:spPr>
          <p:txBody>
            <a:bodyPr wrap="square">
              <a:spAutoFit/>
            </a:bodyPr>
            <a:lstStyle/>
            <a:p>
              <a:pPr algn="ctr">
                <a:lnSpc>
                  <a:spcPts val="1860"/>
                </a:lnSpc>
              </a:pPr>
              <a:r>
                <a:rPr lang="en-GB" sz="2100" b="1" dirty="0">
                  <a:solidFill>
                    <a:srgbClr val="414141"/>
                  </a:solidFill>
                </a:rPr>
                <a:t>Four Realms</a:t>
              </a:r>
              <a:endParaRPr lang="en-US" sz="2100" dirty="0">
                <a:solidFill>
                  <a:srgbClr val="414141"/>
                </a:solidFill>
              </a:endParaRPr>
            </a:p>
          </p:txBody>
        </p:sp>
        <p:pic>
          <p:nvPicPr>
            <p:cNvPr id="25" name="Graphic 24" descr="Hike outline">
              <a:extLst>
                <a:ext uri="{FF2B5EF4-FFF2-40B4-BE49-F238E27FC236}">
                  <a16:creationId xmlns:a16="http://schemas.microsoft.com/office/drawing/2014/main" id="{443FDDE0-A717-A384-3969-8F54B07A16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5133" y="5008931"/>
              <a:ext cx="645869" cy="645869"/>
            </a:xfrm>
            <a:prstGeom prst="rect">
              <a:avLst/>
            </a:prstGeom>
          </p:spPr>
        </p:pic>
        <p:pic>
          <p:nvPicPr>
            <p:cNvPr id="26" name="Graphic 25" descr="Easel outline">
              <a:extLst>
                <a:ext uri="{FF2B5EF4-FFF2-40B4-BE49-F238E27FC236}">
                  <a16:creationId xmlns:a16="http://schemas.microsoft.com/office/drawing/2014/main" id="{725AAB32-0AD3-9925-B13F-6F20755E4C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7107" y="2937360"/>
              <a:ext cx="549317" cy="549317"/>
            </a:xfrm>
            <a:prstGeom prst="rect">
              <a:avLst/>
            </a:prstGeom>
          </p:spPr>
        </p:pic>
        <p:pic>
          <p:nvPicPr>
            <p:cNvPr id="27" name="Graphic 26" descr="Homeopathy outline">
              <a:extLst>
                <a:ext uri="{FF2B5EF4-FFF2-40B4-BE49-F238E27FC236}">
                  <a16:creationId xmlns:a16="http://schemas.microsoft.com/office/drawing/2014/main" id="{8ACDD52C-C28B-8D90-E3D1-A7959D724D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592044" y="5030549"/>
              <a:ext cx="702526" cy="702526"/>
            </a:xfrm>
            <a:prstGeom prst="rect">
              <a:avLst/>
            </a:prstGeom>
          </p:spPr>
        </p:pic>
        <p:pic>
          <p:nvPicPr>
            <p:cNvPr id="28" name="Graphic 27" descr="Drama outline">
              <a:extLst>
                <a:ext uri="{FF2B5EF4-FFF2-40B4-BE49-F238E27FC236}">
                  <a16:creationId xmlns:a16="http://schemas.microsoft.com/office/drawing/2014/main" id="{A967A010-351C-5686-E81E-3BD93392CD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92482" y="2827913"/>
              <a:ext cx="651446" cy="651446"/>
            </a:xfrm>
            <a:prstGeom prst="rect">
              <a:avLst/>
            </a:prstGeom>
          </p:spPr>
        </p:pic>
      </p:grpSp>
    </p:spTree>
    <p:extLst>
      <p:ext uri="{BB962C8B-B14F-4D97-AF65-F5344CB8AC3E}">
        <p14:creationId xmlns:p14="http://schemas.microsoft.com/office/powerpoint/2010/main" val="1728068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4ED22FAD-4890-5B48-460C-85E6C6A50E6D}"/>
              </a:ext>
            </a:extLst>
          </p:cNvPr>
          <p:cNvSpPr>
            <a:spLocks noGrp="1"/>
          </p:cNvSpPr>
          <p:nvPr>
            <p:ph type="body" sz="quarter" idx="86"/>
          </p:nvPr>
        </p:nvSpPr>
        <p:spPr>
          <a:xfrm>
            <a:off x="510489" y="1819136"/>
            <a:ext cx="2419055" cy="1643070"/>
          </a:xfrm>
        </p:spPr>
        <p:txBody>
          <a:bodyPr/>
          <a:lstStyle/>
          <a:p>
            <a:r>
              <a:rPr lang="en-GB" b="1" dirty="0"/>
              <a:t>Section 1</a:t>
            </a:r>
          </a:p>
          <a:p>
            <a:endParaRPr lang="en-GB" sz="1800" dirty="0"/>
          </a:p>
          <a:p>
            <a:r>
              <a:rPr lang="en-GB" sz="1800" dirty="0"/>
              <a:t>Tools for Market Research – Understanding </a:t>
            </a:r>
          </a:p>
          <a:p>
            <a:r>
              <a:rPr lang="en-GB" sz="1800" dirty="0"/>
              <a:t>the Market</a:t>
            </a:r>
          </a:p>
          <a:p>
            <a:endParaRPr lang="en-GB" sz="1800" dirty="0"/>
          </a:p>
          <a:p>
            <a:endParaRPr lang="en-GB" dirty="0"/>
          </a:p>
          <a:p>
            <a:endParaRPr lang="en-US" dirty="0"/>
          </a:p>
        </p:txBody>
      </p:sp>
      <p:sp>
        <p:nvSpPr>
          <p:cNvPr id="24" name="Text Placeholder 23">
            <a:extLst>
              <a:ext uri="{FF2B5EF4-FFF2-40B4-BE49-F238E27FC236}">
                <a16:creationId xmlns:a16="http://schemas.microsoft.com/office/drawing/2014/main" id="{AE0D6D4C-3F02-2D52-99F9-F48BE34AB143}"/>
              </a:ext>
            </a:extLst>
          </p:cNvPr>
          <p:cNvSpPr>
            <a:spLocks noGrp="1"/>
          </p:cNvSpPr>
          <p:nvPr>
            <p:ph type="body" sz="quarter" idx="87"/>
          </p:nvPr>
        </p:nvSpPr>
        <p:spPr/>
        <p:txBody>
          <a:bodyPr/>
          <a:lstStyle/>
          <a:p>
            <a:r>
              <a:rPr lang="en-US" dirty="0"/>
              <a:t>04</a:t>
            </a:r>
          </a:p>
        </p:txBody>
      </p:sp>
      <p:sp>
        <p:nvSpPr>
          <p:cNvPr id="26" name="Text Placeholder 25">
            <a:extLst>
              <a:ext uri="{FF2B5EF4-FFF2-40B4-BE49-F238E27FC236}">
                <a16:creationId xmlns:a16="http://schemas.microsoft.com/office/drawing/2014/main" id="{C54B6291-F87F-2917-9C72-200917DB0E58}"/>
              </a:ext>
            </a:extLst>
          </p:cNvPr>
          <p:cNvSpPr>
            <a:spLocks noGrp="1"/>
          </p:cNvSpPr>
          <p:nvPr>
            <p:ph type="body" sz="quarter" idx="88"/>
          </p:nvPr>
        </p:nvSpPr>
        <p:spPr/>
        <p:txBody>
          <a:bodyPr/>
          <a:lstStyle/>
          <a:p>
            <a:r>
              <a:rPr lang="en-US" dirty="0"/>
              <a:t>Page 8</a:t>
            </a:r>
          </a:p>
        </p:txBody>
      </p:sp>
      <p:sp>
        <p:nvSpPr>
          <p:cNvPr id="30" name="Text Placeholder 29">
            <a:extLst>
              <a:ext uri="{FF2B5EF4-FFF2-40B4-BE49-F238E27FC236}">
                <a16:creationId xmlns:a16="http://schemas.microsoft.com/office/drawing/2014/main" id="{322A13B0-456E-56A5-D147-138D1E6ADE1C}"/>
              </a:ext>
            </a:extLst>
          </p:cNvPr>
          <p:cNvSpPr>
            <a:spLocks noGrp="1"/>
          </p:cNvSpPr>
          <p:nvPr>
            <p:ph type="body" sz="quarter" idx="90"/>
          </p:nvPr>
        </p:nvSpPr>
        <p:spPr/>
        <p:txBody>
          <a:bodyPr/>
          <a:lstStyle/>
          <a:p>
            <a:r>
              <a:rPr lang="en-GB" b="1" dirty="0"/>
              <a:t>Section 2 </a:t>
            </a:r>
          </a:p>
          <a:p>
            <a:endParaRPr lang="en-GB" sz="1800" dirty="0"/>
          </a:p>
          <a:p>
            <a:r>
              <a:rPr lang="en-GB" sz="1800" dirty="0"/>
              <a:t>Defining Your Concept &amp; Value Proposition</a:t>
            </a:r>
          </a:p>
          <a:p>
            <a:endParaRPr lang="en-GB" dirty="0"/>
          </a:p>
          <a:p>
            <a:endParaRPr lang="en-US" dirty="0"/>
          </a:p>
        </p:txBody>
      </p:sp>
      <p:sp>
        <p:nvSpPr>
          <p:cNvPr id="32" name="Text Placeholder 31">
            <a:extLst>
              <a:ext uri="{FF2B5EF4-FFF2-40B4-BE49-F238E27FC236}">
                <a16:creationId xmlns:a16="http://schemas.microsoft.com/office/drawing/2014/main" id="{E0CD1AD5-6950-6C0C-0D16-2FD5E9340DEF}"/>
              </a:ext>
            </a:extLst>
          </p:cNvPr>
          <p:cNvSpPr>
            <a:spLocks noGrp="1"/>
          </p:cNvSpPr>
          <p:nvPr>
            <p:ph type="body" sz="quarter" idx="91"/>
          </p:nvPr>
        </p:nvSpPr>
        <p:spPr/>
        <p:txBody>
          <a:bodyPr/>
          <a:lstStyle/>
          <a:p>
            <a:r>
              <a:rPr lang="en-US" dirty="0"/>
              <a:t>05</a:t>
            </a:r>
          </a:p>
        </p:txBody>
      </p:sp>
      <p:sp>
        <p:nvSpPr>
          <p:cNvPr id="34" name="Text Placeholder 33">
            <a:extLst>
              <a:ext uri="{FF2B5EF4-FFF2-40B4-BE49-F238E27FC236}">
                <a16:creationId xmlns:a16="http://schemas.microsoft.com/office/drawing/2014/main" id="{CC3DAB45-FC27-FE21-A5DC-C7B4F7835F68}"/>
              </a:ext>
            </a:extLst>
          </p:cNvPr>
          <p:cNvSpPr>
            <a:spLocks noGrp="1"/>
          </p:cNvSpPr>
          <p:nvPr>
            <p:ph type="body" sz="quarter" idx="92"/>
          </p:nvPr>
        </p:nvSpPr>
        <p:spPr/>
        <p:txBody>
          <a:bodyPr/>
          <a:lstStyle/>
          <a:p>
            <a:r>
              <a:rPr lang="en-US" dirty="0"/>
              <a:t>Page 31</a:t>
            </a:r>
          </a:p>
        </p:txBody>
      </p:sp>
      <p:sp>
        <p:nvSpPr>
          <p:cNvPr id="36" name="Text Placeholder 35">
            <a:extLst>
              <a:ext uri="{FF2B5EF4-FFF2-40B4-BE49-F238E27FC236}">
                <a16:creationId xmlns:a16="http://schemas.microsoft.com/office/drawing/2014/main" id="{AB7FC77A-4BA4-0C77-98DB-59CACA7ABFA2}"/>
              </a:ext>
            </a:extLst>
          </p:cNvPr>
          <p:cNvSpPr>
            <a:spLocks noGrp="1"/>
          </p:cNvSpPr>
          <p:nvPr>
            <p:ph type="body" sz="quarter" idx="93"/>
          </p:nvPr>
        </p:nvSpPr>
        <p:spPr/>
        <p:txBody>
          <a:bodyPr/>
          <a:lstStyle/>
          <a:p>
            <a:r>
              <a:rPr lang="en-GB" dirty="0"/>
              <a:t>Photo Credit: Teapot Lane, Leitrim, Ireland</a:t>
            </a:r>
          </a:p>
        </p:txBody>
      </p:sp>
      <p:sp>
        <p:nvSpPr>
          <p:cNvPr id="38" name="Text Placeholder 37">
            <a:extLst>
              <a:ext uri="{FF2B5EF4-FFF2-40B4-BE49-F238E27FC236}">
                <a16:creationId xmlns:a16="http://schemas.microsoft.com/office/drawing/2014/main" id="{5B7C51A1-E88F-52C8-E71B-57176CAB7DCC}"/>
              </a:ext>
            </a:extLst>
          </p:cNvPr>
          <p:cNvSpPr>
            <a:spLocks noGrp="1"/>
          </p:cNvSpPr>
          <p:nvPr>
            <p:ph type="body" sz="quarter" idx="98"/>
          </p:nvPr>
        </p:nvSpPr>
        <p:spPr/>
        <p:txBody>
          <a:bodyPr/>
          <a:lstStyle/>
          <a:p>
            <a:r>
              <a:rPr lang="en-GB" dirty="0"/>
              <a:t>Photo Credit: Church </a:t>
            </a:r>
            <a:r>
              <a:rPr lang="en-GB" dirty="0" err="1"/>
              <a:t>Blönduós</a:t>
            </a:r>
            <a:r>
              <a:rPr lang="en-GB" dirty="0"/>
              <a:t>, Iceland</a:t>
            </a:r>
          </a:p>
        </p:txBody>
      </p:sp>
      <p:sp>
        <p:nvSpPr>
          <p:cNvPr id="40" name="Text Placeholder 39">
            <a:extLst>
              <a:ext uri="{FF2B5EF4-FFF2-40B4-BE49-F238E27FC236}">
                <a16:creationId xmlns:a16="http://schemas.microsoft.com/office/drawing/2014/main" id="{7A6EA366-616B-056E-5983-37F464219FBA}"/>
              </a:ext>
            </a:extLst>
          </p:cNvPr>
          <p:cNvSpPr>
            <a:spLocks noGrp="1"/>
          </p:cNvSpPr>
          <p:nvPr>
            <p:ph type="body" sz="quarter" idx="42"/>
          </p:nvPr>
        </p:nvSpPr>
        <p:spPr>
          <a:xfrm rot="16200000">
            <a:off x="7929443" y="3097682"/>
            <a:ext cx="6840061" cy="637571"/>
          </a:xfrm>
        </p:spPr>
        <p:txBody>
          <a:bodyPr/>
          <a:lstStyle/>
          <a:p>
            <a:pPr algn="r"/>
            <a:r>
              <a:rPr lang="en-US" dirty="0"/>
              <a:t>CONTENTS</a:t>
            </a:r>
          </a:p>
        </p:txBody>
      </p:sp>
      <p:pic>
        <p:nvPicPr>
          <p:cNvPr id="41" name="Picture Placeholder 18">
            <a:extLst>
              <a:ext uri="{FF2B5EF4-FFF2-40B4-BE49-F238E27FC236}">
                <a16:creationId xmlns:a16="http://schemas.microsoft.com/office/drawing/2014/main" id="{8663D4FF-5290-7126-1E5A-C7452D57438C}"/>
              </a:ext>
            </a:extLst>
          </p:cNvPr>
          <p:cNvPicPr>
            <a:picLocks noGrp="1" noChangeAspect="1"/>
          </p:cNvPicPr>
          <p:nvPr>
            <p:ph type="pic" sz="quarter" idx="85"/>
          </p:nvPr>
        </p:nvPicPr>
        <p:blipFill>
          <a:blip r:embed="rId2"/>
          <a:srcRect l="30415" r="30415"/>
          <a:stretch>
            <a:fillRect/>
          </a:stretch>
        </p:blipFill>
        <p:spPr/>
      </p:pic>
      <p:pic>
        <p:nvPicPr>
          <p:cNvPr id="43" name="Picture Placeholder 20">
            <a:extLst>
              <a:ext uri="{FF2B5EF4-FFF2-40B4-BE49-F238E27FC236}">
                <a16:creationId xmlns:a16="http://schemas.microsoft.com/office/drawing/2014/main" id="{470C50A7-6BF7-FBC0-10E2-20444136B82A}"/>
              </a:ext>
            </a:extLst>
          </p:cNvPr>
          <p:cNvPicPr>
            <a:picLocks noGrp="1" noChangeAspect="1"/>
          </p:cNvPicPr>
          <p:nvPr>
            <p:ph type="pic" sz="quarter" idx="89"/>
          </p:nvPr>
        </p:nvPicPr>
        <p:blipFill>
          <a:blip r:embed="rId3"/>
          <a:srcRect l="26777" r="26777"/>
          <a:stretch>
            <a:fillRect/>
          </a:stretch>
        </p:blipFill>
        <p:spPr/>
      </p:pic>
      <p:pic>
        <p:nvPicPr>
          <p:cNvPr id="44" name="Picture 43">
            <a:extLst>
              <a:ext uri="{FF2B5EF4-FFF2-40B4-BE49-F238E27FC236}">
                <a16:creationId xmlns:a16="http://schemas.microsoft.com/office/drawing/2014/main" id="{8F23999D-F790-0E62-6ECB-DD99A483D1A2}"/>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560169" y="4355558"/>
            <a:ext cx="3580276" cy="2659133"/>
          </a:xfrm>
          <a:prstGeom prst="rect">
            <a:avLst/>
          </a:prstGeom>
        </p:spPr>
      </p:pic>
    </p:spTree>
    <p:extLst>
      <p:ext uri="{BB962C8B-B14F-4D97-AF65-F5344CB8AC3E}">
        <p14:creationId xmlns:p14="http://schemas.microsoft.com/office/powerpoint/2010/main" val="3775079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67C86-1210-FF76-2A4B-40358EAA786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F4C35AF-A450-34ED-2646-DE97107A9BBC}"/>
              </a:ext>
            </a:extLst>
          </p:cNvPr>
          <p:cNvSpPr>
            <a:spLocks noGrp="1"/>
          </p:cNvSpPr>
          <p:nvPr>
            <p:ph type="body" sz="quarter" idx="16"/>
          </p:nvPr>
        </p:nvSpPr>
        <p:spPr>
          <a:xfrm>
            <a:off x="653780" y="472365"/>
            <a:ext cx="9551577" cy="803654"/>
          </a:xfrm>
        </p:spPr>
        <p:txBody>
          <a:bodyPr/>
          <a:lstStyle/>
          <a:p>
            <a:pPr>
              <a:lnSpc>
                <a:spcPts val="3720"/>
              </a:lnSpc>
            </a:pPr>
            <a:r>
              <a:rPr lang="en-US" dirty="0"/>
              <a:t>Traditional vs. Experience-Based Tourism</a:t>
            </a:r>
          </a:p>
          <a:p>
            <a:pPr>
              <a:lnSpc>
                <a:spcPts val="3720"/>
              </a:lnSpc>
            </a:pPr>
            <a:endParaRPr lang="en-US" dirty="0"/>
          </a:p>
        </p:txBody>
      </p:sp>
      <p:sp>
        <p:nvSpPr>
          <p:cNvPr id="6" name="Text Placeholder 5">
            <a:extLst>
              <a:ext uri="{FF2B5EF4-FFF2-40B4-BE49-F238E27FC236}">
                <a16:creationId xmlns:a16="http://schemas.microsoft.com/office/drawing/2014/main" id="{3BF7891E-5682-DF8A-AFA2-822050E7414E}"/>
              </a:ext>
            </a:extLst>
          </p:cNvPr>
          <p:cNvSpPr>
            <a:spLocks noGrp="1"/>
          </p:cNvSpPr>
          <p:nvPr>
            <p:ph type="body" sz="quarter" idx="19"/>
          </p:nvPr>
        </p:nvSpPr>
        <p:spPr>
          <a:xfrm>
            <a:off x="653781" y="1847469"/>
            <a:ext cx="3060969" cy="803654"/>
          </a:xfrm>
        </p:spPr>
        <p:txBody>
          <a:bodyPr/>
          <a:lstStyle/>
          <a:p>
            <a:pPr>
              <a:lnSpc>
                <a:spcPts val="2900"/>
              </a:lnSpc>
            </a:pPr>
            <a:r>
              <a:rPr lang="en-US" dirty="0"/>
              <a:t>What Type of Experience Are You Offering? </a:t>
            </a:r>
          </a:p>
          <a:p>
            <a:pPr>
              <a:lnSpc>
                <a:spcPts val="2900"/>
              </a:lnSpc>
            </a:pPr>
            <a:endParaRPr lang="en-US" dirty="0"/>
          </a:p>
          <a:p>
            <a:pPr>
              <a:lnSpc>
                <a:spcPts val="2900"/>
              </a:lnSpc>
            </a:pPr>
            <a:r>
              <a:rPr lang="en-US" dirty="0"/>
              <a:t>Are You Selling a Room - Or a Story?</a:t>
            </a:r>
          </a:p>
          <a:p>
            <a:pPr>
              <a:lnSpc>
                <a:spcPts val="2900"/>
              </a:lnSpc>
            </a:pPr>
            <a:endParaRPr lang="en-US" dirty="0"/>
          </a:p>
        </p:txBody>
      </p:sp>
      <p:cxnSp>
        <p:nvCxnSpPr>
          <p:cNvPr id="2" name="Straight Connector 1">
            <a:extLst>
              <a:ext uri="{FF2B5EF4-FFF2-40B4-BE49-F238E27FC236}">
                <a16:creationId xmlns:a16="http://schemas.microsoft.com/office/drawing/2014/main" id="{F858C9A1-EC1C-8390-451F-C3BA11538359}"/>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09542EBE-A00E-743B-656B-53D05286DD1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40</a:t>
            </a:fld>
            <a:endParaRPr lang="fr-CA" sz="1200" dirty="0"/>
          </a:p>
        </p:txBody>
      </p:sp>
      <p:sp>
        <p:nvSpPr>
          <p:cNvPr id="15" name="Freeform 14">
            <a:extLst>
              <a:ext uri="{FF2B5EF4-FFF2-40B4-BE49-F238E27FC236}">
                <a16:creationId xmlns:a16="http://schemas.microsoft.com/office/drawing/2014/main" id="{2865173A-1138-D2C6-9525-279A5F31637A}"/>
              </a:ext>
            </a:extLst>
          </p:cNvPr>
          <p:cNvSpPr/>
          <p:nvPr/>
        </p:nvSpPr>
        <p:spPr>
          <a:xfrm rot="5400000" flipH="1">
            <a:off x="5053579" y="670475"/>
            <a:ext cx="5392151" cy="6982898"/>
          </a:xfrm>
          <a:custGeom>
            <a:avLst/>
            <a:gdLst>
              <a:gd name="connsiteX0" fmla="*/ 5392151 w 5392151"/>
              <a:gd name="connsiteY0" fmla="*/ 6402654 h 6982898"/>
              <a:gd name="connsiteX1" fmla="*/ 5392151 w 5392151"/>
              <a:gd name="connsiteY1" fmla="*/ 5625199 h 6982898"/>
              <a:gd name="connsiteX2" fmla="*/ 5392151 w 5392151"/>
              <a:gd name="connsiteY2" fmla="*/ 5506935 h 6982898"/>
              <a:gd name="connsiteX3" fmla="*/ 5392151 w 5392151"/>
              <a:gd name="connsiteY3" fmla="*/ 4729480 h 6982898"/>
              <a:gd name="connsiteX4" fmla="*/ 5392151 w 5392151"/>
              <a:gd name="connsiteY4" fmla="*/ 1673175 h 6982898"/>
              <a:gd name="connsiteX5" fmla="*/ 5392151 w 5392151"/>
              <a:gd name="connsiteY5" fmla="*/ 895720 h 6982898"/>
              <a:gd name="connsiteX6" fmla="*/ 5392151 w 5392151"/>
              <a:gd name="connsiteY6" fmla="*/ 777458 h 6982898"/>
              <a:gd name="connsiteX7" fmla="*/ 5392151 w 5392151"/>
              <a:gd name="connsiteY7" fmla="*/ 3 h 6982898"/>
              <a:gd name="connsiteX8" fmla="*/ 4651387 w 5392151"/>
              <a:gd name="connsiteY8" fmla="*/ 3 h 6982898"/>
              <a:gd name="connsiteX9" fmla="*/ 4461024 w 5392151"/>
              <a:gd name="connsiteY9" fmla="*/ 3 h 6982898"/>
              <a:gd name="connsiteX10" fmla="*/ 4163408 w 5392151"/>
              <a:gd name="connsiteY10" fmla="*/ 3 h 6982898"/>
              <a:gd name="connsiteX11" fmla="*/ 3720261 w 5392151"/>
              <a:gd name="connsiteY11" fmla="*/ 3 h 6982898"/>
              <a:gd name="connsiteX12" fmla="*/ 3422644 w 5392151"/>
              <a:gd name="connsiteY12" fmla="*/ 3 h 6982898"/>
              <a:gd name="connsiteX13" fmla="*/ 3232281 w 5392151"/>
              <a:gd name="connsiteY13" fmla="*/ 3 h 6982898"/>
              <a:gd name="connsiteX14" fmla="*/ 2491518 w 5392151"/>
              <a:gd name="connsiteY14" fmla="*/ 3 h 6982898"/>
              <a:gd name="connsiteX15" fmla="*/ 1784002 w 5392151"/>
              <a:gd name="connsiteY15" fmla="*/ 3 h 6982898"/>
              <a:gd name="connsiteX16" fmla="*/ 1784002 w 5392151"/>
              <a:gd name="connsiteY16" fmla="*/ 0 h 6982898"/>
              <a:gd name="connsiteX17" fmla="*/ 1043239 w 5392151"/>
              <a:gd name="connsiteY17" fmla="*/ 0 h 6982898"/>
              <a:gd name="connsiteX18" fmla="*/ 852876 w 5392151"/>
              <a:gd name="connsiteY18" fmla="*/ 0 h 6982898"/>
              <a:gd name="connsiteX19" fmla="*/ 555259 w 5392151"/>
              <a:gd name="connsiteY19" fmla="*/ 0 h 6982898"/>
              <a:gd name="connsiteX20" fmla="*/ 112112 w 5392151"/>
              <a:gd name="connsiteY20" fmla="*/ 0 h 6982898"/>
              <a:gd name="connsiteX21" fmla="*/ 1 w 5392151"/>
              <a:gd name="connsiteY21" fmla="*/ 0 h 6982898"/>
              <a:gd name="connsiteX22" fmla="*/ 1 w 5392151"/>
              <a:gd name="connsiteY22" fmla="*/ 331291 h 6982898"/>
              <a:gd name="connsiteX23" fmla="*/ 1 w 5392151"/>
              <a:gd name="connsiteY23" fmla="*/ 1072055 h 6982898"/>
              <a:gd name="connsiteX24" fmla="*/ 1 w 5392151"/>
              <a:gd name="connsiteY24" fmla="*/ 1371571 h 6982898"/>
              <a:gd name="connsiteX25" fmla="*/ 1 w 5392151"/>
              <a:gd name="connsiteY25" fmla="*/ 2112334 h 6982898"/>
              <a:gd name="connsiteX26" fmla="*/ 1 w 5392151"/>
              <a:gd name="connsiteY26" fmla="*/ 2302697 h 6982898"/>
              <a:gd name="connsiteX27" fmla="*/ 1 w 5392151"/>
              <a:gd name="connsiteY27" fmla="*/ 2600313 h 6982898"/>
              <a:gd name="connsiteX28" fmla="*/ 1 w 5392151"/>
              <a:gd name="connsiteY28" fmla="*/ 3043460 h 6982898"/>
              <a:gd name="connsiteX29" fmla="*/ 1 w 5392151"/>
              <a:gd name="connsiteY29" fmla="*/ 3341077 h 6982898"/>
              <a:gd name="connsiteX30" fmla="*/ 1 w 5392151"/>
              <a:gd name="connsiteY30" fmla="*/ 3531440 h 6982898"/>
              <a:gd name="connsiteX31" fmla="*/ 2 w 5392151"/>
              <a:gd name="connsiteY31" fmla="*/ 4272203 h 6982898"/>
              <a:gd name="connsiteX32" fmla="*/ 0 w 5392151"/>
              <a:gd name="connsiteY32" fmla="*/ 4272203 h 6982898"/>
              <a:gd name="connsiteX33" fmla="*/ 0 w 5392151"/>
              <a:gd name="connsiteY33" fmla="*/ 4979719 h 6982898"/>
              <a:gd name="connsiteX34" fmla="*/ 0 w 5392151"/>
              <a:gd name="connsiteY34" fmla="*/ 5720482 h 6982898"/>
              <a:gd name="connsiteX35" fmla="*/ 0 w 5392151"/>
              <a:gd name="connsiteY35" fmla="*/ 5910845 h 6982898"/>
              <a:gd name="connsiteX36" fmla="*/ 0 w 5392151"/>
              <a:gd name="connsiteY36" fmla="*/ 6208462 h 6982898"/>
              <a:gd name="connsiteX37" fmla="*/ 0 w 5392151"/>
              <a:gd name="connsiteY37" fmla="*/ 6651609 h 6982898"/>
              <a:gd name="connsiteX38" fmla="*/ 0 w 5392151"/>
              <a:gd name="connsiteY38" fmla="*/ 6949225 h 6982898"/>
              <a:gd name="connsiteX39" fmla="*/ 0 w 5392151"/>
              <a:gd name="connsiteY39" fmla="*/ 6982898 h 6982898"/>
              <a:gd name="connsiteX40" fmla="*/ 190059 w 5392151"/>
              <a:gd name="connsiteY40" fmla="*/ 6982898 h 6982898"/>
              <a:gd name="connsiteX41" fmla="*/ 190064 w 5392151"/>
              <a:gd name="connsiteY41" fmla="*/ 6982898 h 6982898"/>
              <a:gd name="connsiteX42" fmla="*/ 380422 w 5392151"/>
              <a:gd name="connsiteY42" fmla="*/ 6982898 h 6982898"/>
              <a:gd name="connsiteX43" fmla="*/ 380426 w 5392151"/>
              <a:gd name="connsiteY43" fmla="*/ 6982898 h 6982898"/>
              <a:gd name="connsiteX44" fmla="*/ 1121185 w 5392151"/>
              <a:gd name="connsiteY44" fmla="*/ 6982898 h 6982898"/>
              <a:gd name="connsiteX45" fmla="*/ 1121190 w 5392151"/>
              <a:gd name="connsiteY45" fmla="*/ 6982898 h 6982898"/>
              <a:gd name="connsiteX46" fmla="*/ 1828698 w 5392151"/>
              <a:gd name="connsiteY46" fmla="*/ 6982898 h 6982898"/>
              <a:gd name="connsiteX47" fmla="*/ 2569461 w 5392151"/>
              <a:gd name="connsiteY47" fmla="*/ 6982898 h 6982898"/>
              <a:gd name="connsiteX48" fmla="*/ 2759825 w 5392151"/>
              <a:gd name="connsiteY48" fmla="*/ 6982898 h 6982898"/>
              <a:gd name="connsiteX49" fmla="*/ 3057440 w 5392151"/>
              <a:gd name="connsiteY49" fmla="*/ 6982898 h 6982898"/>
              <a:gd name="connsiteX50" fmla="*/ 3500588 w 5392151"/>
              <a:gd name="connsiteY50" fmla="*/ 6982898 h 6982898"/>
              <a:gd name="connsiteX51" fmla="*/ 3798204 w 5392151"/>
              <a:gd name="connsiteY51" fmla="*/ 6982898 h 6982898"/>
              <a:gd name="connsiteX52" fmla="*/ 3988568 w 5392151"/>
              <a:gd name="connsiteY52" fmla="*/ 6982898 h 6982898"/>
              <a:gd name="connsiteX53" fmla="*/ 4729331 w 5392151"/>
              <a:gd name="connsiteY53" fmla="*/ 6982898 h 6982898"/>
              <a:gd name="connsiteX54" fmla="*/ 5392151 w 5392151"/>
              <a:gd name="connsiteY54" fmla="*/ 6402654 h 698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392151" h="6982898">
                <a:moveTo>
                  <a:pt x="5392151" y="6402654"/>
                </a:moveTo>
                <a:lnTo>
                  <a:pt x="5392151" y="5625199"/>
                </a:lnTo>
                <a:lnTo>
                  <a:pt x="5392151" y="5506935"/>
                </a:lnTo>
                <a:lnTo>
                  <a:pt x="5392151" y="4729480"/>
                </a:lnTo>
                <a:lnTo>
                  <a:pt x="5392151" y="1673175"/>
                </a:lnTo>
                <a:lnTo>
                  <a:pt x="5392151" y="895720"/>
                </a:lnTo>
                <a:lnTo>
                  <a:pt x="5392151" y="777458"/>
                </a:lnTo>
                <a:lnTo>
                  <a:pt x="5392151" y="3"/>
                </a:lnTo>
                <a:lnTo>
                  <a:pt x="4651387" y="3"/>
                </a:lnTo>
                <a:lnTo>
                  <a:pt x="4461024" y="3"/>
                </a:lnTo>
                <a:lnTo>
                  <a:pt x="4163408" y="3"/>
                </a:lnTo>
                <a:lnTo>
                  <a:pt x="3720261" y="3"/>
                </a:lnTo>
                <a:lnTo>
                  <a:pt x="3422644" y="3"/>
                </a:lnTo>
                <a:lnTo>
                  <a:pt x="3232281" y="3"/>
                </a:lnTo>
                <a:lnTo>
                  <a:pt x="2491518" y="3"/>
                </a:lnTo>
                <a:lnTo>
                  <a:pt x="1784002" y="3"/>
                </a:lnTo>
                <a:lnTo>
                  <a:pt x="1784002" y="0"/>
                </a:lnTo>
                <a:lnTo>
                  <a:pt x="1043239" y="0"/>
                </a:lnTo>
                <a:lnTo>
                  <a:pt x="852876" y="0"/>
                </a:lnTo>
                <a:lnTo>
                  <a:pt x="555259" y="0"/>
                </a:lnTo>
                <a:lnTo>
                  <a:pt x="112112" y="0"/>
                </a:lnTo>
                <a:lnTo>
                  <a:pt x="1" y="0"/>
                </a:lnTo>
                <a:lnTo>
                  <a:pt x="1" y="331291"/>
                </a:lnTo>
                <a:lnTo>
                  <a:pt x="1" y="1072055"/>
                </a:lnTo>
                <a:lnTo>
                  <a:pt x="1" y="1371571"/>
                </a:lnTo>
                <a:lnTo>
                  <a:pt x="1" y="2112334"/>
                </a:lnTo>
                <a:lnTo>
                  <a:pt x="1" y="2302697"/>
                </a:lnTo>
                <a:lnTo>
                  <a:pt x="1" y="2600313"/>
                </a:lnTo>
                <a:lnTo>
                  <a:pt x="1" y="3043460"/>
                </a:lnTo>
                <a:lnTo>
                  <a:pt x="1" y="3341077"/>
                </a:lnTo>
                <a:lnTo>
                  <a:pt x="1" y="3531440"/>
                </a:lnTo>
                <a:lnTo>
                  <a:pt x="2" y="4272203"/>
                </a:lnTo>
                <a:lnTo>
                  <a:pt x="0" y="4272203"/>
                </a:lnTo>
                <a:lnTo>
                  <a:pt x="0" y="4979719"/>
                </a:lnTo>
                <a:lnTo>
                  <a:pt x="0" y="5720482"/>
                </a:lnTo>
                <a:lnTo>
                  <a:pt x="0" y="5910845"/>
                </a:lnTo>
                <a:lnTo>
                  <a:pt x="0" y="6208462"/>
                </a:lnTo>
                <a:lnTo>
                  <a:pt x="0" y="6651609"/>
                </a:lnTo>
                <a:lnTo>
                  <a:pt x="0" y="6949225"/>
                </a:lnTo>
                <a:lnTo>
                  <a:pt x="0" y="6982898"/>
                </a:lnTo>
                <a:lnTo>
                  <a:pt x="190059" y="6982898"/>
                </a:lnTo>
                <a:lnTo>
                  <a:pt x="190064" y="6982898"/>
                </a:lnTo>
                <a:lnTo>
                  <a:pt x="380422" y="6982898"/>
                </a:lnTo>
                <a:lnTo>
                  <a:pt x="380426" y="6982898"/>
                </a:lnTo>
                <a:lnTo>
                  <a:pt x="1121185" y="6982898"/>
                </a:lnTo>
                <a:lnTo>
                  <a:pt x="1121190" y="6982898"/>
                </a:lnTo>
                <a:lnTo>
                  <a:pt x="1828698" y="6982898"/>
                </a:lnTo>
                <a:lnTo>
                  <a:pt x="2569461" y="6982898"/>
                </a:lnTo>
                <a:lnTo>
                  <a:pt x="2759825" y="6982898"/>
                </a:lnTo>
                <a:lnTo>
                  <a:pt x="3057440" y="6982898"/>
                </a:lnTo>
                <a:lnTo>
                  <a:pt x="3500588" y="6982898"/>
                </a:lnTo>
                <a:lnTo>
                  <a:pt x="3798204" y="6982898"/>
                </a:lnTo>
                <a:lnTo>
                  <a:pt x="3988568" y="6982898"/>
                </a:lnTo>
                <a:lnTo>
                  <a:pt x="4729331" y="6982898"/>
                </a:lnTo>
                <a:cubicBezTo>
                  <a:pt x="5096597" y="6982898"/>
                  <a:pt x="5392151" y="6722262"/>
                  <a:pt x="5392151" y="640265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7" name="Text Placeholder 1">
            <a:extLst>
              <a:ext uri="{FF2B5EF4-FFF2-40B4-BE49-F238E27FC236}">
                <a16:creationId xmlns:a16="http://schemas.microsoft.com/office/drawing/2014/main" id="{823CBE13-3E66-BFBC-8C99-B0A12BEB23FB}"/>
              </a:ext>
            </a:extLst>
          </p:cNvPr>
          <p:cNvSpPr txBox="1">
            <a:spLocks/>
          </p:cNvSpPr>
          <p:nvPr/>
        </p:nvSpPr>
        <p:spPr>
          <a:xfrm>
            <a:off x="4699271" y="1847467"/>
            <a:ext cx="6216908" cy="4196144"/>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tabLst>
                <a:tab pos="2298700" algn="l"/>
              </a:tabLst>
            </a:pPr>
            <a:r>
              <a:rPr lang="en-IE" sz="2200" b="1" dirty="0"/>
              <a:t>Traditional: </a:t>
            </a:r>
            <a:r>
              <a:rPr lang="en-IE" sz="2200" dirty="0"/>
              <a:t>	"Double room in countryside“</a:t>
            </a:r>
          </a:p>
          <a:p>
            <a:pPr algn="l">
              <a:lnSpc>
                <a:spcPts val="2340"/>
              </a:lnSpc>
              <a:spcBef>
                <a:spcPts val="0"/>
              </a:spcBef>
              <a:tabLst>
                <a:tab pos="2298700" algn="l"/>
              </a:tabLst>
            </a:pPr>
            <a:r>
              <a:rPr lang="en-IE" sz="2200" b="1" dirty="0"/>
              <a:t>Experience-based</a:t>
            </a:r>
            <a:r>
              <a:rPr lang="en-IE" sz="2200" dirty="0"/>
              <a:t>: 	"Sleep in a restored sheep barn 	with stories from locals“</a:t>
            </a:r>
          </a:p>
          <a:p>
            <a:pPr algn="l">
              <a:lnSpc>
                <a:spcPts val="2340"/>
              </a:lnSpc>
              <a:spcBef>
                <a:spcPts val="0"/>
              </a:spcBef>
              <a:tabLst>
                <a:tab pos="2298700" algn="l"/>
              </a:tabLst>
            </a:pPr>
            <a:r>
              <a:rPr lang="en-IE" sz="2200" b="1" dirty="0"/>
              <a:t>Traditional: </a:t>
            </a:r>
            <a:r>
              <a:rPr lang="en-IE" sz="2200" dirty="0"/>
              <a:t>	"Breakfast at 8 “</a:t>
            </a:r>
          </a:p>
          <a:p>
            <a:pPr algn="l">
              <a:lnSpc>
                <a:spcPts val="2340"/>
              </a:lnSpc>
              <a:spcBef>
                <a:spcPts val="0"/>
              </a:spcBef>
              <a:tabLst>
                <a:tab pos="2298700" algn="l"/>
              </a:tabLst>
            </a:pPr>
            <a:r>
              <a:rPr lang="en-IE" sz="2200" b="1" dirty="0"/>
              <a:t>Experience-based: </a:t>
            </a:r>
            <a:r>
              <a:rPr lang="en-IE" sz="2200" dirty="0"/>
              <a:t>	"Bake ryebread in a 	geothermal 	oven with your hosts“</a:t>
            </a:r>
          </a:p>
          <a:p>
            <a:pPr algn="l">
              <a:lnSpc>
                <a:spcPts val="2340"/>
              </a:lnSpc>
              <a:spcBef>
                <a:spcPts val="0"/>
              </a:spcBef>
              <a:tabLst>
                <a:tab pos="2298700" algn="l"/>
              </a:tabLst>
            </a:pPr>
            <a:endParaRPr lang="en-IE" sz="2200" dirty="0"/>
          </a:p>
          <a:p>
            <a:pPr algn="l">
              <a:lnSpc>
                <a:spcPts val="2340"/>
              </a:lnSpc>
              <a:spcBef>
                <a:spcPts val="0"/>
              </a:spcBef>
              <a:tabLst>
                <a:tab pos="2298700" algn="l"/>
              </a:tabLst>
            </a:pPr>
            <a:endParaRPr lang="en-IE" sz="2200" dirty="0"/>
          </a:p>
          <a:p>
            <a:pPr algn="l">
              <a:lnSpc>
                <a:spcPts val="2340"/>
              </a:lnSpc>
              <a:spcBef>
                <a:spcPts val="0"/>
              </a:spcBef>
              <a:tabLst>
                <a:tab pos="2298700" algn="l"/>
              </a:tabLst>
            </a:pPr>
            <a:r>
              <a:rPr lang="en-IE" sz="2200" b="1" dirty="0"/>
              <a:t>Tip: </a:t>
            </a:r>
            <a:r>
              <a:rPr lang="en-IE" sz="2200" dirty="0"/>
              <a:t>Think beyond location and amenities. What emotions or stories do you create?</a:t>
            </a:r>
          </a:p>
          <a:p>
            <a:pPr algn="l">
              <a:lnSpc>
                <a:spcPts val="2340"/>
              </a:lnSpc>
              <a:spcBef>
                <a:spcPts val="0"/>
              </a:spcBef>
              <a:tabLst>
                <a:tab pos="2298700" algn="l"/>
              </a:tabLst>
            </a:pPr>
            <a:endParaRPr lang="en-IE" sz="2200" dirty="0"/>
          </a:p>
          <a:p>
            <a:pPr algn="l">
              <a:lnSpc>
                <a:spcPts val="2340"/>
              </a:lnSpc>
              <a:spcBef>
                <a:spcPts val="0"/>
              </a:spcBef>
              <a:tabLst>
                <a:tab pos="2298700" algn="l"/>
              </a:tabLst>
            </a:pPr>
            <a:endParaRPr lang="en-IE" sz="2200" dirty="0"/>
          </a:p>
          <a:p>
            <a:pPr algn="l">
              <a:lnSpc>
                <a:spcPts val="2340"/>
              </a:lnSpc>
              <a:spcBef>
                <a:spcPts val="0"/>
              </a:spcBef>
              <a:tabLst>
                <a:tab pos="2298700" algn="l"/>
              </a:tabLst>
            </a:pPr>
            <a:r>
              <a:rPr lang="en-IE" sz="2200" b="1" dirty="0"/>
              <a:t>Reflection Prompt</a:t>
            </a:r>
            <a:r>
              <a:rPr lang="en-IE" sz="2200" dirty="0"/>
              <a:t>: 	Rewrite one sentence from 	your 	business description to turn it 	into a memory for your guest.</a:t>
            </a:r>
          </a:p>
          <a:p>
            <a:pPr algn="l">
              <a:lnSpc>
                <a:spcPts val="2340"/>
              </a:lnSpc>
              <a:spcBef>
                <a:spcPts val="0"/>
              </a:spcBef>
              <a:tabLst>
                <a:tab pos="2298700" algn="l"/>
              </a:tabLst>
            </a:pPr>
            <a:endParaRPr lang="en-US" sz="2200" dirty="0">
              <a:solidFill>
                <a:srgbClr val="414141"/>
              </a:solidFill>
            </a:endParaRPr>
          </a:p>
        </p:txBody>
      </p:sp>
      <p:cxnSp>
        <p:nvCxnSpPr>
          <p:cNvPr id="8" name="Straight Connector 7">
            <a:extLst>
              <a:ext uri="{FF2B5EF4-FFF2-40B4-BE49-F238E27FC236}">
                <a16:creationId xmlns:a16="http://schemas.microsoft.com/office/drawing/2014/main" id="{4FE4CEE9-7A88-C898-64B9-1137E54FBBE2}"/>
              </a:ext>
            </a:extLst>
          </p:cNvPr>
          <p:cNvCxnSpPr>
            <a:cxnSpLocks/>
          </p:cNvCxnSpPr>
          <p:nvPr/>
        </p:nvCxnSpPr>
        <p:spPr>
          <a:xfrm>
            <a:off x="4088776" y="4017854"/>
            <a:ext cx="7215602"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79F5824-7500-09B0-238C-F2E7F2D9E8B6}"/>
              </a:ext>
            </a:extLst>
          </p:cNvPr>
          <p:cNvCxnSpPr>
            <a:cxnSpLocks/>
          </p:cNvCxnSpPr>
          <p:nvPr/>
        </p:nvCxnSpPr>
        <p:spPr>
          <a:xfrm>
            <a:off x="4025502" y="5056079"/>
            <a:ext cx="7215602"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455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2CDB4-2536-BAC1-BC3C-5D132CB4827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8706604-9D2B-79A5-09EA-C02714B5C4DE}"/>
              </a:ext>
            </a:extLst>
          </p:cNvPr>
          <p:cNvSpPr>
            <a:spLocks noGrp="1"/>
          </p:cNvSpPr>
          <p:nvPr>
            <p:ph type="body" sz="quarter" idx="18"/>
          </p:nvPr>
        </p:nvSpPr>
        <p:spPr>
          <a:xfrm>
            <a:off x="5777345" y="354540"/>
            <a:ext cx="6054436" cy="1300413"/>
          </a:xfrm>
        </p:spPr>
        <p:txBody>
          <a:bodyPr/>
          <a:lstStyle/>
          <a:p>
            <a:pPr indent="0">
              <a:lnSpc>
                <a:spcPts val="2340"/>
              </a:lnSpc>
            </a:pPr>
            <a:r>
              <a:rPr lang="en-GB" sz="2200" dirty="0"/>
              <a:t>Why a guest would choose your accommodation over others. When developing an experience tourism product you should consider the following:</a:t>
            </a:r>
          </a:p>
        </p:txBody>
      </p:sp>
      <p:sp>
        <p:nvSpPr>
          <p:cNvPr id="8" name="TextBox 6">
            <a:extLst>
              <a:ext uri="{FF2B5EF4-FFF2-40B4-BE49-F238E27FC236}">
                <a16:creationId xmlns:a16="http://schemas.microsoft.com/office/drawing/2014/main" id="{FEBB6893-339C-EF70-E13E-E294E005E457}"/>
              </a:ext>
            </a:extLst>
          </p:cNvPr>
          <p:cNvSpPr txBox="1"/>
          <p:nvPr/>
        </p:nvSpPr>
        <p:spPr>
          <a:xfrm>
            <a:off x="633386" y="6282329"/>
            <a:ext cx="101873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200" b="1" dirty="0">
                <a:solidFill>
                  <a:srgbClr val="414141"/>
                </a:solidFill>
              </a:rPr>
              <a:t>Source: </a:t>
            </a:r>
            <a:r>
              <a:rPr lang="en-IE" sz="1200" dirty="0" err="1">
                <a:solidFill>
                  <a:srgbClr val="414141"/>
                </a:solidFill>
              </a:rPr>
              <a:t>Einstök</a:t>
            </a:r>
            <a:r>
              <a:rPr lang="en-IE" sz="1200" dirty="0">
                <a:solidFill>
                  <a:srgbClr val="414141"/>
                </a:solidFill>
              </a:rPr>
              <a:t> </a:t>
            </a:r>
            <a:r>
              <a:rPr lang="en-IE" sz="1200" dirty="0" err="1">
                <a:solidFill>
                  <a:srgbClr val="414141"/>
                </a:solidFill>
              </a:rPr>
              <a:t>íslensk</a:t>
            </a:r>
            <a:r>
              <a:rPr lang="en-IE" sz="1200" dirty="0">
                <a:solidFill>
                  <a:srgbClr val="414141"/>
                </a:solidFill>
              </a:rPr>
              <a:t> </a:t>
            </a:r>
            <a:r>
              <a:rPr lang="en-IE" sz="1200" dirty="0" err="1">
                <a:solidFill>
                  <a:srgbClr val="414141"/>
                </a:solidFill>
              </a:rPr>
              <a:t>upplifun</a:t>
            </a:r>
            <a:r>
              <a:rPr lang="en-IE" sz="1200" dirty="0">
                <a:solidFill>
                  <a:srgbClr val="414141"/>
                </a:solidFill>
              </a:rPr>
              <a:t>: </a:t>
            </a:r>
            <a:r>
              <a:rPr lang="en-IE" sz="1200" dirty="0" err="1">
                <a:solidFill>
                  <a:srgbClr val="414141"/>
                </a:solidFill>
              </a:rPr>
              <a:t>Vegur</a:t>
            </a:r>
            <a:r>
              <a:rPr lang="en-IE" sz="1200" dirty="0">
                <a:solidFill>
                  <a:srgbClr val="414141"/>
                </a:solidFill>
              </a:rPr>
              <a:t> </a:t>
            </a:r>
            <a:r>
              <a:rPr lang="en-IE" sz="1200" dirty="0" err="1">
                <a:solidFill>
                  <a:srgbClr val="414141"/>
                </a:solidFill>
              </a:rPr>
              <a:t>til</a:t>
            </a:r>
            <a:r>
              <a:rPr lang="en-IE" sz="1200" dirty="0">
                <a:solidFill>
                  <a:srgbClr val="414141"/>
                </a:solidFill>
              </a:rPr>
              <a:t> </a:t>
            </a:r>
            <a:r>
              <a:rPr lang="en-IE" sz="1200" dirty="0" err="1">
                <a:solidFill>
                  <a:srgbClr val="414141"/>
                </a:solidFill>
              </a:rPr>
              <a:t>vaxtar</a:t>
            </a:r>
            <a:r>
              <a:rPr lang="en-IE" sz="1200" dirty="0">
                <a:solidFill>
                  <a:srgbClr val="414141"/>
                </a:solidFill>
              </a:rPr>
              <a:t>. </a:t>
            </a:r>
            <a:r>
              <a:rPr lang="en-IE" sz="1200" dirty="0" err="1">
                <a:solidFill>
                  <a:srgbClr val="414141"/>
                </a:solidFill>
              </a:rPr>
              <a:t>Nýsköpunarmiðstöð</a:t>
            </a:r>
            <a:r>
              <a:rPr lang="en-IE" sz="1200" dirty="0">
                <a:solidFill>
                  <a:srgbClr val="414141"/>
                </a:solidFill>
              </a:rPr>
              <a:t> </a:t>
            </a:r>
            <a:r>
              <a:rPr lang="en-IE" sz="1200" dirty="0" err="1">
                <a:solidFill>
                  <a:srgbClr val="414141"/>
                </a:solidFill>
              </a:rPr>
              <a:t>Íslands</a:t>
            </a:r>
            <a:r>
              <a:rPr lang="en-IE" sz="1200" dirty="0">
                <a:solidFill>
                  <a:srgbClr val="414141"/>
                </a:solidFill>
              </a:rPr>
              <a:t> / Unique Icelandic Experience: Road to Growth. Iceland´s Innovation Centre</a:t>
            </a:r>
          </a:p>
        </p:txBody>
      </p:sp>
      <p:graphicFrame>
        <p:nvGraphicFramePr>
          <p:cNvPr id="7" name="Table 6">
            <a:extLst>
              <a:ext uri="{FF2B5EF4-FFF2-40B4-BE49-F238E27FC236}">
                <a16:creationId xmlns:a16="http://schemas.microsoft.com/office/drawing/2014/main" id="{AFED63D7-9360-6E60-D4D3-89BCA391A84F}"/>
              </a:ext>
            </a:extLst>
          </p:cNvPr>
          <p:cNvGraphicFramePr>
            <a:graphicFrameLocks noGrp="1"/>
          </p:cNvGraphicFramePr>
          <p:nvPr>
            <p:extLst>
              <p:ext uri="{D42A27DB-BD31-4B8C-83A1-F6EECF244321}">
                <p14:modId xmlns:p14="http://schemas.microsoft.com/office/powerpoint/2010/main" val="3435199314"/>
              </p:ext>
            </p:extLst>
          </p:nvPr>
        </p:nvGraphicFramePr>
        <p:xfrm>
          <a:off x="633386" y="1724833"/>
          <a:ext cx="10925227" cy="4421697"/>
        </p:xfrm>
        <a:graphic>
          <a:graphicData uri="http://schemas.openxmlformats.org/drawingml/2006/table">
            <a:tbl>
              <a:tblPr firstRow="1" bandRow="1">
                <a:tableStyleId>{5C22544A-7EE6-4342-B048-85BDC9FD1C3A}</a:tableStyleId>
              </a:tblPr>
              <a:tblGrid>
                <a:gridCol w="5218729">
                  <a:extLst>
                    <a:ext uri="{9D8B030D-6E8A-4147-A177-3AD203B41FA5}">
                      <a16:colId xmlns:a16="http://schemas.microsoft.com/office/drawing/2014/main" val="2947246601"/>
                    </a:ext>
                  </a:extLst>
                </a:gridCol>
                <a:gridCol w="5706498">
                  <a:extLst>
                    <a:ext uri="{9D8B030D-6E8A-4147-A177-3AD203B41FA5}">
                      <a16:colId xmlns:a16="http://schemas.microsoft.com/office/drawing/2014/main" val="4224813332"/>
                    </a:ext>
                  </a:extLst>
                </a:gridCol>
              </a:tblGrid>
              <a:tr h="393108">
                <a:tc>
                  <a:txBody>
                    <a:bodyPr/>
                    <a:lstStyle/>
                    <a:p>
                      <a:r>
                        <a:rPr lang="en-IE" sz="2400" dirty="0"/>
                        <a:t>Traditional tourism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Experience tourism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515409">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Within what branch of tourism are we developing the product (adventure, cruise ship, leisure, travel, culture)?</a:t>
                      </a:r>
                      <a:endParaRPr lang="en-US"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
                          <a:srgbClr val="01A54E"/>
                        </a:buClr>
                        <a:buSzTx/>
                        <a:buFontTx/>
                        <a:buNone/>
                        <a:tabLst/>
                        <a:defRPr/>
                      </a:pPr>
                      <a:r>
                        <a:rPr lang="is-IS" sz="1650" dirty="0">
                          <a:solidFill>
                            <a:srgbClr val="414141"/>
                          </a:solidFill>
                          <a:latin typeface="Calibri" panose="020F0502020204030204" pitchFamily="34" charset="0"/>
                          <a:cs typeface="Calibri" panose="020F0502020204030204" pitchFamily="34" charset="0"/>
                        </a:rPr>
                        <a:t>What makes our community speciel? (People, places, stories, tradition and more).</a:t>
                      </a:r>
                      <a:endParaRPr lang="en-US"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515409">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What entertainment or services can our local area offer?</a:t>
                      </a:r>
                      <a:endParaRPr lang="en-IE" sz="1650" b="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What memories do we want our guests to take away from us?</a:t>
                      </a:r>
                      <a:endParaRPr lang="en-IE" sz="1650" b="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952195">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What can visitors do upon arrival,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where should they stay, what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activities or events should be the focus of attracting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people (e.g. golf, festivals, theatre)?</a:t>
                      </a:r>
                      <a:endParaRPr lang="en-IE" sz="1650" b="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What interests do the guest have in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common with our services/activities?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515409">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Which partners and suppliers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want to be part of the package tour?</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Who do I need to work with to create the right experience for the guest?</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543192">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What products already exist that are experience-based or could be developed as the basis for, or as part of, a package tour?</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9133199"/>
                  </a:ext>
                </a:extLst>
              </a:tr>
              <a:tr h="407474">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How can the  experience be personalized for different guests?</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2267943"/>
                  </a:ext>
                </a:extLst>
              </a:tr>
              <a:tr h="515409">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What unique, original, and local “secrets” can be worked with, showcased, or participated in?</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8842917"/>
                  </a:ext>
                </a:extLst>
              </a:tr>
            </a:tbl>
          </a:graphicData>
        </a:graphic>
      </p:graphicFrame>
      <p:sp>
        <p:nvSpPr>
          <p:cNvPr id="10" name="Slide Number Placeholder 5">
            <a:extLst>
              <a:ext uri="{FF2B5EF4-FFF2-40B4-BE49-F238E27FC236}">
                <a16:creationId xmlns:a16="http://schemas.microsoft.com/office/drawing/2014/main" id="{B6490590-13C1-8D53-BC8A-7A4626A20B8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41</a:t>
            </a:fld>
            <a:endParaRPr lang="fr-CA" sz="1200" dirty="0"/>
          </a:p>
        </p:txBody>
      </p:sp>
      <p:sp>
        <p:nvSpPr>
          <p:cNvPr id="11" name="Text Placeholder 3">
            <a:extLst>
              <a:ext uri="{FF2B5EF4-FFF2-40B4-BE49-F238E27FC236}">
                <a16:creationId xmlns:a16="http://schemas.microsoft.com/office/drawing/2014/main" id="{5727B191-7741-3422-3B2D-C2197C70E18A}"/>
              </a:ext>
            </a:extLst>
          </p:cNvPr>
          <p:cNvSpPr txBox="1">
            <a:spLocks/>
          </p:cNvSpPr>
          <p:nvPr/>
        </p:nvSpPr>
        <p:spPr>
          <a:xfrm>
            <a:off x="667634" y="354540"/>
            <a:ext cx="499806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Explains How to Define a Strong Value Proposition</a:t>
            </a:r>
          </a:p>
          <a:p>
            <a:pPr>
              <a:lnSpc>
                <a:spcPts val="3720"/>
              </a:lnSpc>
            </a:pPr>
            <a:r>
              <a:rPr lang="en-US" dirty="0"/>
              <a:t> </a:t>
            </a:r>
          </a:p>
          <a:p>
            <a:pPr>
              <a:lnSpc>
                <a:spcPts val="3720"/>
              </a:lnSpc>
            </a:pPr>
            <a:endParaRPr lang="en-US" dirty="0"/>
          </a:p>
        </p:txBody>
      </p:sp>
      <p:cxnSp>
        <p:nvCxnSpPr>
          <p:cNvPr id="12" name="Straight Connector 11">
            <a:extLst>
              <a:ext uri="{FF2B5EF4-FFF2-40B4-BE49-F238E27FC236}">
                <a16:creationId xmlns:a16="http://schemas.microsoft.com/office/drawing/2014/main" id="{52B9611A-9C63-32EC-866E-8E2BFF1B1330}"/>
              </a:ext>
            </a:extLst>
          </p:cNvPr>
          <p:cNvCxnSpPr>
            <a:cxnSpLocks/>
          </p:cNvCxnSpPr>
          <p:nvPr/>
        </p:nvCxnSpPr>
        <p:spPr>
          <a:xfrm>
            <a:off x="13854" y="1519645"/>
            <a:ext cx="12192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677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5C179-6BAA-DB0F-366B-1B208861DD94}"/>
            </a:ext>
          </a:extLst>
        </p:cNvPr>
        <p:cNvGrpSpPr/>
        <p:nvPr/>
      </p:nvGrpSpPr>
      <p:grpSpPr>
        <a:xfrm>
          <a:off x="0" y="0"/>
          <a:ext cx="0" cy="0"/>
          <a:chOff x="0" y="0"/>
          <a:chExt cx="0" cy="0"/>
        </a:xfrm>
      </p:grpSpPr>
      <p:sp>
        <p:nvSpPr>
          <p:cNvPr id="15" name="Freeform 14">
            <a:extLst>
              <a:ext uri="{FF2B5EF4-FFF2-40B4-BE49-F238E27FC236}">
                <a16:creationId xmlns:a16="http://schemas.microsoft.com/office/drawing/2014/main" id="{6DEE97BC-7856-C325-68DF-8B44D8F9C406}"/>
              </a:ext>
            </a:extLst>
          </p:cNvPr>
          <p:cNvSpPr/>
          <p:nvPr/>
        </p:nvSpPr>
        <p:spPr>
          <a:xfrm rot="5400000" flipH="1">
            <a:off x="376411" y="2860358"/>
            <a:ext cx="4258321" cy="3759942"/>
          </a:xfrm>
          <a:custGeom>
            <a:avLst/>
            <a:gdLst>
              <a:gd name="connsiteX0" fmla="*/ 4258321 w 4258321"/>
              <a:gd name="connsiteY0" fmla="*/ 3447509 h 3759942"/>
              <a:gd name="connsiteX1" fmla="*/ 4258321 w 4258321"/>
              <a:gd name="connsiteY1" fmla="*/ 3028889 h 3759942"/>
              <a:gd name="connsiteX2" fmla="*/ 4258321 w 4258321"/>
              <a:gd name="connsiteY2" fmla="*/ 2965209 h 3759942"/>
              <a:gd name="connsiteX3" fmla="*/ 4258321 w 4258321"/>
              <a:gd name="connsiteY3" fmla="*/ 2546589 h 3759942"/>
              <a:gd name="connsiteX4" fmla="*/ 4258321 w 4258321"/>
              <a:gd name="connsiteY4" fmla="*/ 900922 h 3759942"/>
              <a:gd name="connsiteX5" fmla="*/ 4258321 w 4258321"/>
              <a:gd name="connsiteY5" fmla="*/ 482301 h 3759942"/>
              <a:gd name="connsiteX6" fmla="*/ 4258321 w 4258321"/>
              <a:gd name="connsiteY6" fmla="*/ 418623 h 3759942"/>
              <a:gd name="connsiteX7" fmla="*/ 4258321 w 4258321"/>
              <a:gd name="connsiteY7" fmla="*/ 2 h 3759942"/>
              <a:gd name="connsiteX8" fmla="*/ 3859457 w 4258321"/>
              <a:gd name="connsiteY8" fmla="*/ 2 h 3759942"/>
              <a:gd name="connsiteX9" fmla="*/ 3756955 w 4258321"/>
              <a:gd name="connsiteY9" fmla="*/ 2 h 3759942"/>
              <a:gd name="connsiteX10" fmla="*/ 3596704 w 4258321"/>
              <a:gd name="connsiteY10" fmla="*/ 2 h 3759942"/>
              <a:gd name="connsiteX11" fmla="*/ 3358091 w 4258321"/>
              <a:gd name="connsiteY11" fmla="*/ 2 h 3759942"/>
              <a:gd name="connsiteX12" fmla="*/ 3197839 w 4258321"/>
              <a:gd name="connsiteY12" fmla="*/ 2 h 3759942"/>
              <a:gd name="connsiteX13" fmla="*/ 3095339 w 4258321"/>
              <a:gd name="connsiteY13" fmla="*/ 2 h 3759942"/>
              <a:gd name="connsiteX14" fmla="*/ 2696474 w 4258321"/>
              <a:gd name="connsiteY14" fmla="*/ 2 h 3759942"/>
              <a:gd name="connsiteX15" fmla="*/ 2347981 w 4258321"/>
              <a:gd name="connsiteY15" fmla="*/ 2 h 3759942"/>
              <a:gd name="connsiteX16" fmla="*/ 2315513 w 4258321"/>
              <a:gd name="connsiteY16" fmla="*/ 2 h 3759942"/>
              <a:gd name="connsiteX17" fmla="*/ 2315513 w 4258321"/>
              <a:gd name="connsiteY17" fmla="*/ 0 h 3759942"/>
              <a:gd name="connsiteX18" fmla="*/ 1916649 w 4258321"/>
              <a:gd name="connsiteY18" fmla="*/ 0 h 3759942"/>
              <a:gd name="connsiteX19" fmla="*/ 1814148 w 4258321"/>
              <a:gd name="connsiteY19" fmla="*/ 0 h 3759942"/>
              <a:gd name="connsiteX20" fmla="*/ 1653896 w 4258321"/>
              <a:gd name="connsiteY20" fmla="*/ 0 h 3759942"/>
              <a:gd name="connsiteX21" fmla="*/ 1415284 w 4258321"/>
              <a:gd name="connsiteY21" fmla="*/ 0 h 3759942"/>
              <a:gd name="connsiteX22" fmla="*/ 1354918 w 4258321"/>
              <a:gd name="connsiteY22" fmla="*/ 0 h 3759942"/>
              <a:gd name="connsiteX23" fmla="*/ 1354918 w 4258321"/>
              <a:gd name="connsiteY23" fmla="*/ 2 h 3759942"/>
              <a:gd name="connsiteX24" fmla="*/ 1287499 w 4258321"/>
              <a:gd name="connsiteY24" fmla="*/ 2 h 3759942"/>
              <a:gd name="connsiteX25" fmla="*/ 1184998 w 4258321"/>
              <a:gd name="connsiteY25" fmla="*/ 2 h 3759942"/>
              <a:gd name="connsiteX26" fmla="*/ 786134 w 4258321"/>
              <a:gd name="connsiteY26" fmla="*/ 2 h 3759942"/>
              <a:gd name="connsiteX27" fmla="*/ 405172 w 4258321"/>
              <a:gd name="connsiteY27" fmla="*/ 2 h 3759942"/>
              <a:gd name="connsiteX28" fmla="*/ 405172 w 4258321"/>
              <a:gd name="connsiteY28" fmla="*/ 0 h 3759942"/>
              <a:gd name="connsiteX29" fmla="*/ 6309 w 4258321"/>
              <a:gd name="connsiteY29" fmla="*/ 0 h 3759942"/>
              <a:gd name="connsiteX30" fmla="*/ 2 w 4258321"/>
              <a:gd name="connsiteY30" fmla="*/ 0 h 3759942"/>
              <a:gd name="connsiteX31" fmla="*/ 2 w 4258321"/>
              <a:gd name="connsiteY31" fmla="*/ 34832 h 3759942"/>
              <a:gd name="connsiteX32" fmla="*/ 2 w 4258321"/>
              <a:gd name="connsiteY32" fmla="*/ 433696 h 3759942"/>
              <a:gd name="connsiteX33" fmla="*/ 0 w 4258321"/>
              <a:gd name="connsiteY33" fmla="*/ 433696 h 3759942"/>
              <a:gd name="connsiteX34" fmla="*/ 0 w 4258321"/>
              <a:gd name="connsiteY34" fmla="*/ 814658 h 3759942"/>
              <a:gd name="connsiteX35" fmla="*/ 0 w 4258321"/>
              <a:gd name="connsiteY35" fmla="*/ 1213521 h 3759942"/>
              <a:gd name="connsiteX36" fmla="*/ 0 w 4258321"/>
              <a:gd name="connsiteY36" fmla="*/ 1316023 h 3759942"/>
              <a:gd name="connsiteX37" fmla="*/ 0 w 4258321"/>
              <a:gd name="connsiteY37" fmla="*/ 1383441 h 3759942"/>
              <a:gd name="connsiteX38" fmla="*/ 2 w 4258321"/>
              <a:gd name="connsiteY38" fmla="*/ 1383441 h 3759942"/>
              <a:gd name="connsiteX39" fmla="*/ 2 w 4258321"/>
              <a:gd name="connsiteY39" fmla="*/ 1443807 h 3759942"/>
              <a:gd name="connsiteX40" fmla="*/ 2 w 4258321"/>
              <a:gd name="connsiteY40" fmla="*/ 1682420 h 3759942"/>
              <a:gd name="connsiteX41" fmla="*/ 2 w 4258321"/>
              <a:gd name="connsiteY41" fmla="*/ 1842672 h 3759942"/>
              <a:gd name="connsiteX42" fmla="*/ 2 w 4258321"/>
              <a:gd name="connsiteY42" fmla="*/ 1945173 h 3759942"/>
              <a:gd name="connsiteX43" fmla="*/ 2 w 4258321"/>
              <a:gd name="connsiteY43" fmla="*/ 2344036 h 3759942"/>
              <a:gd name="connsiteX44" fmla="*/ 0 w 4258321"/>
              <a:gd name="connsiteY44" fmla="*/ 2344036 h 3759942"/>
              <a:gd name="connsiteX45" fmla="*/ 0 w 4258321"/>
              <a:gd name="connsiteY45" fmla="*/ 2376504 h 3759942"/>
              <a:gd name="connsiteX46" fmla="*/ 0 w 4258321"/>
              <a:gd name="connsiteY46" fmla="*/ 2724998 h 3759942"/>
              <a:gd name="connsiteX47" fmla="*/ 0 w 4258321"/>
              <a:gd name="connsiteY47" fmla="*/ 3123863 h 3759942"/>
              <a:gd name="connsiteX48" fmla="*/ 0 w 4258321"/>
              <a:gd name="connsiteY48" fmla="*/ 3226363 h 3759942"/>
              <a:gd name="connsiteX49" fmla="*/ 0 w 4258321"/>
              <a:gd name="connsiteY49" fmla="*/ 3386615 h 3759942"/>
              <a:gd name="connsiteX50" fmla="*/ 0 w 4258321"/>
              <a:gd name="connsiteY50" fmla="*/ 3625228 h 3759942"/>
              <a:gd name="connsiteX51" fmla="*/ 0 w 4258321"/>
              <a:gd name="connsiteY51" fmla="*/ 3759942 h 3759942"/>
              <a:gd name="connsiteX52" fmla="*/ 48279 w 4258321"/>
              <a:gd name="connsiteY52" fmla="*/ 3759942 h 3759942"/>
              <a:gd name="connsiteX53" fmla="*/ 48281 w 4258321"/>
              <a:gd name="connsiteY53" fmla="*/ 3759942 h 3759942"/>
              <a:gd name="connsiteX54" fmla="*/ 429239 w 4258321"/>
              <a:gd name="connsiteY54" fmla="*/ 3759942 h 3759942"/>
              <a:gd name="connsiteX55" fmla="*/ 828103 w 4258321"/>
              <a:gd name="connsiteY55" fmla="*/ 3759942 h 3759942"/>
              <a:gd name="connsiteX56" fmla="*/ 930604 w 4258321"/>
              <a:gd name="connsiteY56" fmla="*/ 3759942 h 3759942"/>
              <a:gd name="connsiteX57" fmla="*/ 1090855 w 4258321"/>
              <a:gd name="connsiteY57" fmla="*/ 3759942 h 3759942"/>
              <a:gd name="connsiteX58" fmla="*/ 1329468 w 4258321"/>
              <a:gd name="connsiteY58" fmla="*/ 3759942 h 3759942"/>
              <a:gd name="connsiteX59" fmla="*/ 1354917 w 4258321"/>
              <a:gd name="connsiteY59" fmla="*/ 3759942 h 3759942"/>
              <a:gd name="connsiteX60" fmla="*/ 1457255 w 4258321"/>
              <a:gd name="connsiteY60" fmla="*/ 3759942 h 3759942"/>
              <a:gd name="connsiteX61" fmla="*/ 1457257 w 4258321"/>
              <a:gd name="connsiteY61" fmla="*/ 3759942 h 3759942"/>
              <a:gd name="connsiteX62" fmla="*/ 1489720 w 4258321"/>
              <a:gd name="connsiteY62" fmla="*/ 3759942 h 3759942"/>
              <a:gd name="connsiteX63" fmla="*/ 1559756 w 4258321"/>
              <a:gd name="connsiteY63" fmla="*/ 3759942 h 3759942"/>
              <a:gd name="connsiteX64" fmla="*/ 1559757 w 4258321"/>
              <a:gd name="connsiteY64" fmla="*/ 3759942 h 3759942"/>
              <a:gd name="connsiteX65" fmla="*/ 1592222 w 4258321"/>
              <a:gd name="connsiteY65" fmla="*/ 3759942 h 3759942"/>
              <a:gd name="connsiteX66" fmla="*/ 1958619 w 4258321"/>
              <a:gd name="connsiteY66" fmla="*/ 3759942 h 3759942"/>
              <a:gd name="connsiteX67" fmla="*/ 1958622 w 4258321"/>
              <a:gd name="connsiteY67" fmla="*/ 3759942 h 3759942"/>
              <a:gd name="connsiteX68" fmla="*/ 1991085 w 4258321"/>
              <a:gd name="connsiteY68" fmla="*/ 3759942 h 3759942"/>
              <a:gd name="connsiteX69" fmla="*/ 2339580 w 4258321"/>
              <a:gd name="connsiteY69" fmla="*/ 3759942 h 3759942"/>
              <a:gd name="connsiteX70" fmla="*/ 2738443 w 4258321"/>
              <a:gd name="connsiteY70" fmla="*/ 3759942 h 3759942"/>
              <a:gd name="connsiteX71" fmla="*/ 2840945 w 4258321"/>
              <a:gd name="connsiteY71" fmla="*/ 3759942 h 3759942"/>
              <a:gd name="connsiteX72" fmla="*/ 3001196 w 4258321"/>
              <a:gd name="connsiteY72" fmla="*/ 3759942 h 3759942"/>
              <a:gd name="connsiteX73" fmla="*/ 3239809 w 4258321"/>
              <a:gd name="connsiteY73" fmla="*/ 3759942 h 3759942"/>
              <a:gd name="connsiteX74" fmla="*/ 3400060 w 4258321"/>
              <a:gd name="connsiteY74" fmla="*/ 3759942 h 3759942"/>
              <a:gd name="connsiteX75" fmla="*/ 3502562 w 4258321"/>
              <a:gd name="connsiteY75" fmla="*/ 3759942 h 3759942"/>
              <a:gd name="connsiteX76" fmla="*/ 3901425 w 4258321"/>
              <a:gd name="connsiteY76" fmla="*/ 3759942 h 3759942"/>
              <a:gd name="connsiteX77" fmla="*/ 4258321 w 4258321"/>
              <a:gd name="connsiteY77" fmla="*/ 3447509 h 375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258321" h="3759942">
                <a:moveTo>
                  <a:pt x="4258321" y="3447509"/>
                </a:moveTo>
                <a:lnTo>
                  <a:pt x="4258321" y="3028889"/>
                </a:lnTo>
                <a:lnTo>
                  <a:pt x="4258321" y="2965209"/>
                </a:lnTo>
                <a:lnTo>
                  <a:pt x="4258321" y="2546589"/>
                </a:lnTo>
                <a:lnTo>
                  <a:pt x="4258321" y="900922"/>
                </a:lnTo>
                <a:lnTo>
                  <a:pt x="4258321" y="482301"/>
                </a:lnTo>
                <a:lnTo>
                  <a:pt x="4258321" y="418623"/>
                </a:lnTo>
                <a:lnTo>
                  <a:pt x="4258321" y="2"/>
                </a:lnTo>
                <a:lnTo>
                  <a:pt x="3859457" y="2"/>
                </a:lnTo>
                <a:lnTo>
                  <a:pt x="3756955" y="2"/>
                </a:lnTo>
                <a:lnTo>
                  <a:pt x="3596704" y="2"/>
                </a:lnTo>
                <a:lnTo>
                  <a:pt x="3358091" y="2"/>
                </a:lnTo>
                <a:lnTo>
                  <a:pt x="3197839" y="2"/>
                </a:lnTo>
                <a:lnTo>
                  <a:pt x="3095339" y="2"/>
                </a:lnTo>
                <a:lnTo>
                  <a:pt x="2696474" y="2"/>
                </a:lnTo>
                <a:lnTo>
                  <a:pt x="2347981" y="2"/>
                </a:lnTo>
                <a:lnTo>
                  <a:pt x="2315513" y="2"/>
                </a:lnTo>
                <a:lnTo>
                  <a:pt x="2315513" y="0"/>
                </a:lnTo>
                <a:lnTo>
                  <a:pt x="1916649" y="0"/>
                </a:lnTo>
                <a:lnTo>
                  <a:pt x="1814148" y="0"/>
                </a:lnTo>
                <a:lnTo>
                  <a:pt x="1653896" y="0"/>
                </a:lnTo>
                <a:lnTo>
                  <a:pt x="1415284" y="0"/>
                </a:lnTo>
                <a:lnTo>
                  <a:pt x="1354918" y="0"/>
                </a:lnTo>
                <a:lnTo>
                  <a:pt x="1354918" y="2"/>
                </a:lnTo>
                <a:lnTo>
                  <a:pt x="1287499" y="2"/>
                </a:lnTo>
                <a:lnTo>
                  <a:pt x="1184998" y="2"/>
                </a:lnTo>
                <a:lnTo>
                  <a:pt x="786134" y="2"/>
                </a:lnTo>
                <a:lnTo>
                  <a:pt x="405172" y="2"/>
                </a:lnTo>
                <a:lnTo>
                  <a:pt x="405172" y="0"/>
                </a:lnTo>
                <a:lnTo>
                  <a:pt x="6309" y="0"/>
                </a:lnTo>
                <a:lnTo>
                  <a:pt x="2" y="0"/>
                </a:lnTo>
                <a:lnTo>
                  <a:pt x="2" y="34832"/>
                </a:lnTo>
                <a:lnTo>
                  <a:pt x="2" y="433696"/>
                </a:lnTo>
                <a:lnTo>
                  <a:pt x="0" y="433696"/>
                </a:lnTo>
                <a:lnTo>
                  <a:pt x="0" y="814658"/>
                </a:lnTo>
                <a:lnTo>
                  <a:pt x="0" y="1213521"/>
                </a:lnTo>
                <a:lnTo>
                  <a:pt x="0" y="1316023"/>
                </a:lnTo>
                <a:lnTo>
                  <a:pt x="0" y="1383441"/>
                </a:lnTo>
                <a:lnTo>
                  <a:pt x="2" y="1383441"/>
                </a:lnTo>
                <a:lnTo>
                  <a:pt x="2" y="1443807"/>
                </a:lnTo>
                <a:lnTo>
                  <a:pt x="2" y="1682420"/>
                </a:lnTo>
                <a:lnTo>
                  <a:pt x="2" y="1842672"/>
                </a:lnTo>
                <a:lnTo>
                  <a:pt x="2" y="1945173"/>
                </a:lnTo>
                <a:lnTo>
                  <a:pt x="2" y="2344036"/>
                </a:lnTo>
                <a:lnTo>
                  <a:pt x="0" y="2344036"/>
                </a:lnTo>
                <a:lnTo>
                  <a:pt x="0" y="2376504"/>
                </a:lnTo>
                <a:lnTo>
                  <a:pt x="0" y="2724998"/>
                </a:lnTo>
                <a:lnTo>
                  <a:pt x="0" y="3123863"/>
                </a:lnTo>
                <a:lnTo>
                  <a:pt x="0" y="3226363"/>
                </a:lnTo>
                <a:lnTo>
                  <a:pt x="0" y="3386615"/>
                </a:lnTo>
                <a:lnTo>
                  <a:pt x="0" y="3625228"/>
                </a:lnTo>
                <a:lnTo>
                  <a:pt x="0" y="3759942"/>
                </a:lnTo>
                <a:lnTo>
                  <a:pt x="48279" y="3759942"/>
                </a:lnTo>
                <a:lnTo>
                  <a:pt x="48281" y="3759942"/>
                </a:lnTo>
                <a:lnTo>
                  <a:pt x="429239" y="3759942"/>
                </a:lnTo>
                <a:lnTo>
                  <a:pt x="828103" y="3759942"/>
                </a:lnTo>
                <a:lnTo>
                  <a:pt x="930604" y="3759942"/>
                </a:lnTo>
                <a:lnTo>
                  <a:pt x="1090855" y="3759942"/>
                </a:lnTo>
                <a:lnTo>
                  <a:pt x="1329468" y="3759942"/>
                </a:lnTo>
                <a:lnTo>
                  <a:pt x="1354917" y="3759942"/>
                </a:lnTo>
                <a:lnTo>
                  <a:pt x="1457255" y="3759942"/>
                </a:lnTo>
                <a:lnTo>
                  <a:pt x="1457257" y="3759942"/>
                </a:lnTo>
                <a:lnTo>
                  <a:pt x="1489720" y="3759942"/>
                </a:lnTo>
                <a:lnTo>
                  <a:pt x="1559756" y="3759942"/>
                </a:lnTo>
                <a:lnTo>
                  <a:pt x="1559757" y="3759942"/>
                </a:lnTo>
                <a:lnTo>
                  <a:pt x="1592222" y="3759942"/>
                </a:lnTo>
                <a:lnTo>
                  <a:pt x="1958619" y="3759942"/>
                </a:lnTo>
                <a:lnTo>
                  <a:pt x="1958622" y="3759942"/>
                </a:lnTo>
                <a:lnTo>
                  <a:pt x="1991085" y="3759942"/>
                </a:lnTo>
                <a:lnTo>
                  <a:pt x="2339580" y="3759942"/>
                </a:lnTo>
                <a:lnTo>
                  <a:pt x="2738443" y="3759942"/>
                </a:lnTo>
                <a:lnTo>
                  <a:pt x="2840945" y="3759942"/>
                </a:lnTo>
                <a:lnTo>
                  <a:pt x="3001196" y="3759942"/>
                </a:lnTo>
                <a:lnTo>
                  <a:pt x="3239809" y="3759942"/>
                </a:lnTo>
                <a:lnTo>
                  <a:pt x="3400060" y="3759942"/>
                </a:lnTo>
                <a:lnTo>
                  <a:pt x="3502562" y="3759942"/>
                </a:lnTo>
                <a:lnTo>
                  <a:pt x="3901425" y="3759942"/>
                </a:lnTo>
                <a:cubicBezTo>
                  <a:pt x="4099180" y="3759942"/>
                  <a:pt x="4258321" y="3619603"/>
                  <a:pt x="4258321" y="344750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31E6236F-8128-F80E-075A-517161D2E6C6}"/>
              </a:ext>
            </a:extLst>
          </p:cNvPr>
          <p:cNvSpPr>
            <a:spLocks noGrp="1"/>
          </p:cNvSpPr>
          <p:nvPr>
            <p:ph type="body" sz="quarter" idx="16"/>
          </p:nvPr>
        </p:nvSpPr>
        <p:spPr>
          <a:xfrm>
            <a:off x="653780" y="472365"/>
            <a:ext cx="9551577" cy="803654"/>
          </a:xfrm>
        </p:spPr>
        <p:txBody>
          <a:bodyPr/>
          <a:lstStyle/>
          <a:p>
            <a:pPr>
              <a:lnSpc>
                <a:spcPts val="3720"/>
              </a:lnSpc>
            </a:pPr>
            <a:r>
              <a:rPr lang="en-US" dirty="0"/>
              <a:t>Defining the Core of Your Concept</a:t>
            </a:r>
          </a:p>
          <a:p>
            <a:pPr>
              <a:lnSpc>
                <a:spcPts val="3720"/>
              </a:lnSpc>
            </a:pPr>
            <a:endParaRPr lang="en-US" dirty="0"/>
          </a:p>
        </p:txBody>
      </p:sp>
      <p:sp>
        <p:nvSpPr>
          <p:cNvPr id="6" name="Text Placeholder 5">
            <a:extLst>
              <a:ext uri="{FF2B5EF4-FFF2-40B4-BE49-F238E27FC236}">
                <a16:creationId xmlns:a16="http://schemas.microsoft.com/office/drawing/2014/main" id="{5F1BED46-56A0-1611-1A7D-589DE6904BC9}"/>
              </a:ext>
            </a:extLst>
          </p:cNvPr>
          <p:cNvSpPr>
            <a:spLocks noGrp="1"/>
          </p:cNvSpPr>
          <p:nvPr>
            <p:ph type="body" sz="quarter" idx="19"/>
          </p:nvPr>
        </p:nvSpPr>
        <p:spPr>
          <a:xfrm>
            <a:off x="653780" y="1541767"/>
            <a:ext cx="7463525" cy="803654"/>
          </a:xfrm>
        </p:spPr>
        <p:txBody>
          <a:bodyPr/>
          <a:lstStyle/>
          <a:p>
            <a:pPr>
              <a:lnSpc>
                <a:spcPts val="2900"/>
              </a:lnSpc>
            </a:pPr>
            <a:r>
              <a:rPr lang="en-US" dirty="0"/>
              <a:t>Problem – Solution – Value – For Whom?</a:t>
            </a:r>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00ECD643-CB97-34EA-23EB-920C88607968}"/>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59AFC1E7-B358-48FA-7F39-8623FB11C7C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42</a:t>
            </a:fld>
            <a:endParaRPr lang="fr-CA" sz="1200" dirty="0"/>
          </a:p>
        </p:txBody>
      </p:sp>
      <p:sp>
        <p:nvSpPr>
          <p:cNvPr id="8" name="Text Placeholder 4">
            <a:extLst>
              <a:ext uri="{FF2B5EF4-FFF2-40B4-BE49-F238E27FC236}">
                <a16:creationId xmlns:a16="http://schemas.microsoft.com/office/drawing/2014/main" id="{EB31C2BE-4260-6DE7-633F-9BF6AAD15238}"/>
              </a:ext>
            </a:extLst>
          </p:cNvPr>
          <p:cNvSpPr txBox="1">
            <a:spLocks/>
          </p:cNvSpPr>
          <p:nvPr/>
        </p:nvSpPr>
        <p:spPr>
          <a:xfrm>
            <a:off x="1161297" y="3059411"/>
            <a:ext cx="3224245"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Pitch Deck Focus</a:t>
            </a:r>
            <a:r>
              <a:rPr lang="en-GB" sz="2200" b="1" dirty="0">
                <a:solidFill>
                  <a:schemeClr val="bg1"/>
                </a:solidFill>
              </a:rPr>
              <a:t>:</a:t>
            </a:r>
          </a:p>
          <a:p>
            <a:pPr>
              <a:lnSpc>
                <a:spcPts val="2240"/>
              </a:lnSpc>
            </a:pPr>
            <a:endParaRPr lang="en-GB" sz="2200" b="1" dirty="0">
              <a:solidFill>
                <a:schemeClr val="bg1"/>
              </a:solidFill>
            </a:endParaRPr>
          </a:p>
          <a:p>
            <a:pPr>
              <a:lnSpc>
                <a:spcPts val="2240"/>
              </a:lnSpc>
            </a:pPr>
            <a:r>
              <a:rPr lang="en-GB" sz="2200" b="1" dirty="0">
                <a:solidFill>
                  <a:schemeClr val="bg1"/>
                </a:solidFill>
              </a:rPr>
              <a:t>#3 Solution: </a:t>
            </a:r>
          </a:p>
          <a:p>
            <a:pPr>
              <a:lnSpc>
                <a:spcPts val="2240"/>
              </a:lnSpc>
            </a:pPr>
            <a:r>
              <a:rPr lang="en-GB" sz="2200" dirty="0">
                <a:solidFill>
                  <a:schemeClr val="bg1"/>
                </a:solidFill>
              </a:rPr>
              <a:t>What do you offer?</a:t>
            </a:r>
          </a:p>
          <a:p>
            <a:pPr>
              <a:lnSpc>
                <a:spcPts val="2240"/>
              </a:lnSpc>
            </a:pPr>
            <a:endParaRPr lang="en-GB" sz="2200" dirty="0">
              <a:solidFill>
                <a:schemeClr val="bg1"/>
              </a:solidFill>
            </a:endParaRPr>
          </a:p>
          <a:p>
            <a:pPr>
              <a:lnSpc>
                <a:spcPts val="2240"/>
              </a:lnSpc>
            </a:pPr>
            <a:r>
              <a:rPr lang="en-GB" sz="2200" b="1" dirty="0">
                <a:solidFill>
                  <a:schemeClr val="bg1"/>
                </a:solidFill>
              </a:rPr>
              <a:t>#4 Value Proposition</a:t>
            </a:r>
            <a:r>
              <a:rPr lang="en-GB" sz="2200" dirty="0">
                <a:solidFill>
                  <a:schemeClr val="bg1"/>
                </a:solidFill>
              </a:rPr>
              <a:t>: </a:t>
            </a:r>
          </a:p>
          <a:p>
            <a:pPr>
              <a:lnSpc>
                <a:spcPts val="2240"/>
              </a:lnSpc>
            </a:pPr>
            <a:r>
              <a:rPr lang="en-GB" sz="2200" dirty="0">
                <a:solidFill>
                  <a:schemeClr val="bg1"/>
                </a:solidFill>
              </a:rPr>
              <a:t>Why is it valuable and different?</a:t>
            </a:r>
          </a:p>
          <a:p>
            <a:pPr>
              <a:lnSpc>
                <a:spcPts val="2240"/>
              </a:lnSpc>
            </a:pPr>
            <a:endParaRPr lang="en-GB" sz="2200" dirty="0">
              <a:solidFill>
                <a:schemeClr val="bg1"/>
              </a:solidFill>
            </a:endParaRPr>
          </a:p>
          <a:p>
            <a:pPr>
              <a:lnSpc>
                <a:spcPts val="2240"/>
              </a:lnSpc>
            </a:pPr>
            <a:r>
              <a:rPr lang="en-GB" sz="2200" b="1" dirty="0">
                <a:solidFill>
                  <a:schemeClr val="bg1"/>
                </a:solidFill>
              </a:rPr>
              <a:t>#5 Market: </a:t>
            </a:r>
          </a:p>
          <a:p>
            <a:pPr>
              <a:lnSpc>
                <a:spcPts val="2240"/>
              </a:lnSpc>
            </a:pPr>
            <a:r>
              <a:rPr lang="en-GB" sz="2200" dirty="0">
                <a:solidFill>
                  <a:schemeClr val="bg1"/>
                </a:solidFill>
              </a:rPr>
              <a:t>Who is this for?</a:t>
            </a:r>
          </a:p>
          <a:p>
            <a:pPr>
              <a:lnSpc>
                <a:spcPts val="2240"/>
              </a:lnSpc>
            </a:pPr>
            <a:endParaRPr lang="en-US" sz="2200" dirty="0">
              <a:solidFill>
                <a:schemeClr val="bg1"/>
              </a:solidFill>
            </a:endParaRPr>
          </a:p>
        </p:txBody>
      </p:sp>
      <p:sp>
        <p:nvSpPr>
          <p:cNvPr id="10" name="Text Placeholder 4">
            <a:extLst>
              <a:ext uri="{FF2B5EF4-FFF2-40B4-BE49-F238E27FC236}">
                <a16:creationId xmlns:a16="http://schemas.microsoft.com/office/drawing/2014/main" id="{D0F7658B-FB71-BBC1-64F5-06D8BE50D0A4}"/>
              </a:ext>
            </a:extLst>
          </p:cNvPr>
          <p:cNvSpPr txBox="1">
            <a:spLocks/>
          </p:cNvSpPr>
          <p:nvPr/>
        </p:nvSpPr>
        <p:spPr>
          <a:xfrm>
            <a:off x="4921239" y="3059411"/>
            <a:ext cx="6601596" cy="1673842"/>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rgbClr val="459597"/>
                </a:solidFill>
              </a:rPr>
              <a:t>Activity Prompt: </a:t>
            </a:r>
          </a:p>
          <a:p>
            <a:pPr>
              <a:lnSpc>
                <a:spcPts val="2240"/>
              </a:lnSpc>
            </a:pPr>
            <a:endParaRPr lang="en-GB" sz="2600" b="1" dirty="0">
              <a:solidFill>
                <a:srgbClr val="64AFAF"/>
              </a:solidFill>
            </a:endParaRPr>
          </a:p>
          <a:p>
            <a:pPr indent="0">
              <a:lnSpc>
                <a:spcPts val="2240"/>
              </a:lnSpc>
            </a:pPr>
            <a:r>
              <a:rPr lang="en-GB" sz="2200" dirty="0">
                <a:solidFill>
                  <a:srgbClr val="414141"/>
                </a:solidFill>
              </a:rPr>
              <a:t>Try to answer the following in 1 sentence each:</a:t>
            </a:r>
          </a:p>
          <a:p>
            <a:pPr marL="457200" indent="-457200">
              <a:lnSpc>
                <a:spcPts val="2240"/>
              </a:lnSpc>
              <a:buClr>
                <a:srgbClr val="EC7C69"/>
              </a:buClr>
              <a:buFont typeface="+mj-lt"/>
              <a:buAutoNum type="arabicPeriod"/>
            </a:pPr>
            <a:r>
              <a:rPr lang="en-GB" sz="2200" dirty="0">
                <a:solidFill>
                  <a:srgbClr val="414141"/>
                </a:solidFill>
              </a:rPr>
              <a:t>What are you offering your guest? (the solution)</a:t>
            </a:r>
          </a:p>
          <a:p>
            <a:pPr marL="457200" indent="-457200">
              <a:lnSpc>
                <a:spcPts val="2240"/>
              </a:lnSpc>
              <a:buClr>
                <a:srgbClr val="EC7C69"/>
              </a:buClr>
              <a:buFont typeface="+mj-lt"/>
              <a:buAutoNum type="arabicPeriod"/>
            </a:pPr>
            <a:r>
              <a:rPr lang="en-GB" sz="2200" dirty="0">
                <a:solidFill>
                  <a:srgbClr val="414141"/>
                </a:solidFill>
              </a:rPr>
              <a:t>What makes it emotionally or practically valuable? (the value)</a:t>
            </a:r>
          </a:p>
          <a:p>
            <a:pPr marL="457200" indent="-457200">
              <a:lnSpc>
                <a:spcPts val="2240"/>
              </a:lnSpc>
              <a:buClr>
                <a:srgbClr val="EC7C69"/>
              </a:buClr>
              <a:buFont typeface="+mj-lt"/>
              <a:buAutoNum type="arabicPeriod"/>
            </a:pPr>
            <a:r>
              <a:rPr lang="en-GB" sz="2200" dirty="0">
                <a:solidFill>
                  <a:srgbClr val="414141"/>
                </a:solidFill>
              </a:rPr>
              <a:t>Who will love this most – and why? (the market)</a:t>
            </a:r>
          </a:p>
          <a:p>
            <a:pPr indent="0">
              <a:lnSpc>
                <a:spcPts val="2240"/>
              </a:lnSpc>
            </a:pPr>
            <a:endParaRPr lang="en-GB" sz="2200" dirty="0">
              <a:solidFill>
                <a:srgbClr val="414141"/>
              </a:solidFill>
            </a:endParaRPr>
          </a:p>
          <a:p>
            <a:pPr indent="0">
              <a:lnSpc>
                <a:spcPts val="2240"/>
              </a:lnSpc>
            </a:pPr>
            <a:r>
              <a:rPr lang="en-GB" sz="2200" i="1" dirty="0">
                <a:solidFill>
                  <a:srgbClr val="414141"/>
                </a:solidFill>
              </a:rPr>
              <a:t>These sentences will help you complete your own pitch deck – and describe your concept to others clearly and persuasively.</a:t>
            </a:r>
          </a:p>
          <a:p>
            <a:pPr>
              <a:lnSpc>
                <a:spcPts val="2240"/>
              </a:lnSpc>
            </a:pPr>
            <a:endParaRPr lang="en-US" sz="2200" dirty="0">
              <a:solidFill>
                <a:srgbClr val="414141"/>
              </a:solidFill>
            </a:endParaRPr>
          </a:p>
        </p:txBody>
      </p:sp>
      <p:cxnSp>
        <p:nvCxnSpPr>
          <p:cNvPr id="16" name="Straight Connector 15">
            <a:extLst>
              <a:ext uri="{FF2B5EF4-FFF2-40B4-BE49-F238E27FC236}">
                <a16:creationId xmlns:a16="http://schemas.microsoft.com/office/drawing/2014/main" id="{2E9BE635-317E-D6C0-3EF5-28F8819D7356}"/>
              </a:ext>
            </a:extLst>
          </p:cNvPr>
          <p:cNvCxnSpPr>
            <a:cxnSpLocks/>
          </p:cNvCxnSpPr>
          <p:nvPr/>
        </p:nvCxnSpPr>
        <p:spPr>
          <a:xfrm>
            <a:off x="548427" y="3536591"/>
            <a:ext cx="3816000"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2F8E68-55F3-5BCD-F982-EDD776B0C3F8}"/>
              </a:ext>
            </a:extLst>
          </p:cNvPr>
          <p:cNvCxnSpPr>
            <a:cxnSpLocks/>
          </p:cNvCxnSpPr>
          <p:nvPr/>
        </p:nvCxnSpPr>
        <p:spPr>
          <a:xfrm>
            <a:off x="548427" y="4382309"/>
            <a:ext cx="3816000"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8E3CA5C-1EFF-8239-3949-4D948F0C9479}"/>
              </a:ext>
            </a:extLst>
          </p:cNvPr>
          <p:cNvCxnSpPr>
            <a:cxnSpLocks/>
          </p:cNvCxnSpPr>
          <p:nvPr/>
        </p:nvCxnSpPr>
        <p:spPr>
          <a:xfrm>
            <a:off x="548427" y="5449109"/>
            <a:ext cx="3816000"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7738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E15A6-A51B-0113-0D2D-F3745F811B9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B47FE3F-37A9-8845-FBA8-4BEC9927FA9F}"/>
              </a:ext>
            </a:extLst>
          </p:cNvPr>
          <p:cNvSpPr>
            <a:spLocks noGrp="1"/>
          </p:cNvSpPr>
          <p:nvPr>
            <p:ph type="body" sz="quarter" idx="16"/>
          </p:nvPr>
        </p:nvSpPr>
        <p:spPr>
          <a:xfrm>
            <a:off x="653780" y="472365"/>
            <a:ext cx="9551577" cy="803654"/>
          </a:xfrm>
        </p:spPr>
        <p:txBody>
          <a:bodyPr/>
          <a:lstStyle/>
          <a:p>
            <a:pPr>
              <a:lnSpc>
                <a:spcPts val="3720"/>
              </a:lnSpc>
            </a:pPr>
            <a:r>
              <a:rPr lang="en-US" dirty="0"/>
              <a:t>Recap – What Makes a Good Concept?</a:t>
            </a:r>
          </a:p>
          <a:p>
            <a:pPr>
              <a:lnSpc>
                <a:spcPts val="3720"/>
              </a:lnSpc>
            </a:pPr>
            <a:endParaRPr lang="en-US" dirty="0"/>
          </a:p>
          <a:p>
            <a:pPr>
              <a:lnSpc>
                <a:spcPts val="3720"/>
              </a:lnSpc>
            </a:pPr>
            <a:endParaRPr lang="en-US" dirty="0"/>
          </a:p>
        </p:txBody>
      </p:sp>
      <p:sp>
        <p:nvSpPr>
          <p:cNvPr id="6" name="Text Placeholder 5">
            <a:extLst>
              <a:ext uri="{FF2B5EF4-FFF2-40B4-BE49-F238E27FC236}">
                <a16:creationId xmlns:a16="http://schemas.microsoft.com/office/drawing/2014/main" id="{2CF45E0F-B10B-67F3-0242-7B0F698C9AA7}"/>
              </a:ext>
            </a:extLst>
          </p:cNvPr>
          <p:cNvSpPr>
            <a:spLocks noGrp="1"/>
          </p:cNvSpPr>
          <p:nvPr>
            <p:ph type="body" sz="quarter" idx="19"/>
          </p:nvPr>
        </p:nvSpPr>
        <p:spPr>
          <a:xfrm>
            <a:off x="653780" y="1541767"/>
            <a:ext cx="6741631" cy="803654"/>
          </a:xfrm>
        </p:spPr>
        <p:txBody>
          <a:bodyPr/>
          <a:lstStyle/>
          <a:p>
            <a:pPr>
              <a:lnSpc>
                <a:spcPts val="2900"/>
              </a:lnSpc>
            </a:pPr>
            <a:r>
              <a:rPr lang="en-US" dirty="0"/>
              <a:t>Your Concept Should Be: </a:t>
            </a:r>
          </a:p>
          <a:p>
            <a:pPr>
              <a:lnSpc>
                <a:spcPts val="2900"/>
              </a:lnSpc>
            </a:pPr>
            <a:r>
              <a:rPr lang="en-US" dirty="0"/>
              <a:t>Clear – Memorable – Grounded in Place</a:t>
            </a:r>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1C0D8039-4D31-4EB1-9CE0-2E02F8C1CC6A}"/>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01B49B02-10E3-93DB-8C19-50DA334B527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43</a:t>
            </a:fld>
            <a:endParaRPr lang="fr-CA" sz="1200" dirty="0"/>
          </a:p>
        </p:txBody>
      </p:sp>
      <p:sp>
        <p:nvSpPr>
          <p:cNvPr id="10" name="Text Placeholder 4">
            <a:extLst>
              <a:ext uri="{FF2B5EF4-FFF2-40B4-BE49-F238E27FC236}">
                <a16:creationId xmlns:a16="http://schemas.microsoft.com/office/drawing/2014/main" id="{C82EC4BA-242A-038C-1C8A-E868F1F0696B}"/>
              </a:ext>
            </a:extLst>
          </p:cNvPr>
          <p:cNvSpPr txBox="1">
            <a:spLocks/>
          </p:cNvSpPr>
          <p:nvPr/>
        </p:nvSpPr>
        <p:spPr>
          <a:xfrm>
            <a:off x="723796" y="2838738"/>
            <a:ext cx="7666225" cy="1673842"/>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rgbClr val="459597"/>
                </a:solidFill>
              </a:rPr>
              <a:t>Checklist:</a:t>
            </a:r>
          </a:p>
          <a:p>
            <a:pPr>
              <a:lnSpc>
                <a:spcPts val="2240"/>
              </a:lnSpc>
            </a:pPr>
            <a:endParaRPr lang="en-GB" sz="2600" b="1" dirty="0">
              <a:solidFill>
                <a:srgbClr val="64AFAF"/>
              </a:solidFill>
            </a:endParaRPr>
          </a:p>
          <a:p>
            <a:pPr marL="457200" indent="-457200">
              <a:buClr>
                <a:srgbClr val="EC7C69"/>
              </a:buClr>
              <a:buFont typeface="Wingdings" pitchFamily="2" charset="2"/>
              <a:buChar char="ü"/>
            </a:pPr>
            <a:r>
              <a:rPr lang="en-GB" sz="2200" b="1" dirty="0">
                <a:solidFill>
                  <a:srgbClr val="414141"/>
                </a:solidFill>
              </a:rPr>
              <a:t>Emotionally engaging: </a:t>
            </a:r>
            <a:r>
              <a:rPr lang="en-GB" sz="2200" dirty="0">
                <a:solidFill>
                  <a:srgbClr val="414141"/>
                </a:solidFill>
              </a:rPr>
              <a:t>guests feel something</a:t>
            </a:r>
          </a:p>
          <a:p>
            <a:pPr marL="457200" indent="-457200">
              <a:buClr>
                <a:srgbClr val="EC7C69"/>
              </a:buClr>
              <a:buFont typeface="Wingdings" pitchFamily="2" charset="2"/>
              <a:buChar char="ü"/>
            </a:pPr>
            <a:r>
              <a:rPr lang="en-GB" sz="2200" b="1" dirty="0">
                <a:solidFill>
                  <a:srgbClr val="414141"/>
                </a:solidFill>
              </a:rPr>
              <a:t>Easy to explain: </a:t>
            </a:r>
            <a:r>
              <a:rPr lang="en-GB" sz="2200" dirty="0">
                <a:solidFill>
                  <a:srgbClr val="414141"/>
                </a:solidFill>
              </a:rPr>
              <a:t>one sentence is enough</a:t>
            </a:r>
          </a:p>
          <a:p>
            <a:pPr marL="457200" indent="-457200">
              <a:buClr>
                <a:srgbClr val="EC7C69"/>
              </a:buClr>
              <a:buFont typeface="Wingdings" pitchFamily="2" charset="2"/>
              <a:buChar char="ü"/>
            </a:pPr>
            <a:r>
              <a:rPr lang="en-GB" sz="2200" b="1" dirty="0">
                <a:solidFill>
                  <a:srgbClr val="414141"/>
                </a:solidFill>
              </a:rPr>
              <a:t>Based in place: </a:t>
            </a:r>
            <a:r>
              <a:rPr lang="en-GB" sz="2200" dirty="0">
                <a:solidFill>
                  <a:srgbClr val="414141"/>
                </a:solidFill>
              </a:rPr>
              <a:t>your story connects to the land or community</a:t>
            </a:r>
          </a:p>
          <a:p>
            <a:pPr marL="457200" indent="-457200">
              <a:buClr>
                <a:srgbClr val="EC7C69"/>
              </a:buClr>
              <a:buFont typeface="Wingdings" pitchFamily="2" charset="2"/>
              <a:buChar char="ü"/>
            </a:pPr>
            <a:r>
              <a:rPr lang="en-GB" sz="2200" b="1" dirty="0">
                <a:solidFill>
                  <a:srgbClr val="414141"/>
                </a:solidFill>
              </a:rPr>
              <a:t>Designed with a guest in mind: </a:t>
            </a:r>
            <a:r>
              <a:rPr lang="en-GB" sz="2200" dirty="0">
                <a:solidFill>
                  <a:srgbClr val="414141"/>
                </a:solidFill>
              </a:rPr>
              <a:t>not for “everyone”</a:t>
            </a:r>
          </a:p>
          <a:p>
            <a:pPr marL="457200" indent="-457200">
              <a:lnSpc>
                <a:spcPts val="2240"/>
              </a:lnSpc>
              <a:buClr>
                <a:srgbClr val="EC7C69"/>
              </a:buClr>
              <a:buFont typeface="+mj-lt"/>
              <a:buAutoNum type="arabicPeriod"/>
            </a:pPr>
            <a:endParaRPr lang="en-GB" sz="2200" dirty="0">
              <a:solidFill>
                <a:srgbClr val="414141"/>
              </a:solidFill>
            </a:endParaRPr>
          </a:p>
          <a:p>
            <a:pPr marL="457200" indent="-457200">
              <a:lnSpc>
                <a:spcPts val="2240"/>
              </a:lnSpc>
              <a:buClr>
                <a:srgbClr val="EC7C69"/>
              </a:buClr>
              <a:buFont typeface="+mj-lt"/>
              <a:buAutoNum type="arabicPeriod"/>
            </a:pPr>
            <a:endParaRPr lang="en-GB" sz="2200" dirty="0">
              <a:solidFill>
                <a:srgbClr val="414141"/>
              </a:solidFill>
            </a:endParaRPr>
          </a:p>
          <a:p>
            <a:pPr indent="0">
              <a:lnSpc>
                <a:spcPts val="2240"/>
              </a:lnSpc>
              <a:buClr>
                <a:srgbClr val="EC7C69"/>
              </a:buClr>
            </a:pPr>
            <a:r>
              <a:rPr lang="en-GB" sz="2200" b="1" i="1" dirty="0">
                <a:solidFill>
                  <a:srgbClr val="414141"/>
                </a:solidFill>
              </a:rPr>
              <a:t>Tip: </a:t>
            </a:r>
            <a:r>
              <a:rPr lang="en-GB" sz="2200" i="1" dirty="0">
                <a:solidFill>
                  <a:srgbClr val="414141"/>
                </a:solidFill>
              </a:rPr>
              <a:t>Your Pitch Deck should communicate not only what you do, but why it matters to your guests</a:t>
            </a:r>
          </a:p>
          <a:p>
            <a:pPr>
              <a:lnSpc>
                <a:spcPts val="2240"/>
              </a:lnSpc>
            </a:pPr>
            <a:endParaRPr lang="en-US" sz="2200" dirty="0">
              <a:solidFill>
                <a:srgbClr val="414141"/>
              </a:solidFill>
            </a:endParaRPr>
          </a:p>
        </p:txBody>
      </p:sp>
      <p:pic>
        <p:nvPicPr>
          <p:cNvPr id="3" name="Picture 2">
            <a:extLst>
              <a:ext uri="{FF2B5EF4-FFF2-40B4-BE49-F238E27FC236}">
                <a16:creationId xmlns:a16="http://schemas.microsoft.com/office/drawing/2014/main" id="{57613E5B-EECE-7485-DBD1-6612BFC7E48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887927" y="4301416"/>
            <a:ext cx="3580276" cy="2659133"/>
          </a:xfrm>
          <a:prstGeom prst="rect">
            <a:avLst/>
          </a:prstGeom>
        </p:spPr>
      </p:pic>
    </p:spTree>
    <p:extLst>
      <p:ext uri="{BB962C8B-B14F-4D97-AF65-F5344CB8AC3E}">
        <p14:creationId xmlns:p14="http://schemas.microsoft.com/office/powerpoint/2010/main" val="1881703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1AC14-5CEA-2F40-C8F3-6A41EBF6AD2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855ED6E-B851-7177-B700-B542946F3FC2}"/>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C8C9AE42-0347-0F08-B019-4AA1F06116A1}"/>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ED93F0C0-4C97-361C-8431-11FA1B036724}"/>
              </a:ext>
            </a:extLst>
          </p:cNvPr>
          <p:cNvSpPr>
            <a:spLocks noGrp="1"/>
          </p:cNvSpPr>
          <p:nvPr>
            <p:ph type="body" sz="quarter" idx="16"/>
          </p:nvPr>
        </p:nvSpPr>
        <p:spPr>
          <a:xfrm>
            <a:off x="4061012" y="801065"/>
            <a:ext cx="5692588" cy="803654"/>
          </a:xfrm>
          <a:prstGeom prst="rect">
            <a:avLst/>
          </a:prstGeom>
        </p:spPr>
        <p:txBody>
          <a:bodyPr/>
          <a:lstStyle/>
          <a:p>
            <a:pPr>
              <a:lnSpc>
                <a:spcPts val="2960"/>
              </a:lnSpc>
            </a:pPr>
            <a:r>
              <a:rPr lang="en-GB" sz="2800" dirty="0"/>
              <a:t>From Concept to Validation: </a:t>
            </a:r>
          </a:p>
          <a:p>
            <a:pPr>
              <a:lnSpc>
                <a:spcPts val="2960"/>
              </a:lnSpc>
            </a:pPr>
            <a:r>
              <a:rPr lang="en-GB" sz="2800" dirty="0"/>
              <a:t>How Do You Know Your Idea Works?</a:t>
            </a:r>
          </a:p>
          <a:p>
            <a:pPr>
              <a:lnSpc>
                <a:spcPts val="2960"/>
              </a:lnSpc>
            </a:pPr>
            <a:endParaRPr lang="en-GB" sz="2800" dirty="0"/>
          </a:p>
        </p:txBody>
      </p:sp>
      <p:sp>
        <p:nvSpPr>
          <p:cNvPr id="4" name="Text Placeholder 3">
            <a:extLst>
              <a:ext uri="{FF2B5EF4-FFF2-40B4-BE49-F238E27FC236}">
                <a16:creationId xmlns:a16="http://schemas.microsoft.com/office/drawing/2014/main" id="{E033A598-CE51-3BC4-F581-0A9436C874BE}"/>
              </a:ext>
            </a:extLst>
          </p:cNvPr>
          <p:cNvSpPr>
            <a:spLocks noGrp="1"/>
          </p:cNvSpPr>
          <p:nvPr>
            <p:ph type="body" sz="quarter" idx="21"/>
          </p:nvPr>
        </p:nvSpPr>
        <p:spPr>
          <a:xfrm>
            <a:off x="4061011" y="2312017"/>
            <a:ext cx="7620455" cy="4142976"/>
          </a:xfrm>
          <a:prstGeom prst="rect">
            <a:avLst/>
          </a:prstGeom>
        </p:spPr>
        <p:txBody>
          <a:bodyPr lIns="91440" tIns="45720" rIns="91440" bIns="45720" anchor="t"/>
          <a:lstStyle/>
          <a:p>
            <a:pPr>
              <a:lnSpc>
                <a:spcPts val="2940"/>
              </a:lnSpc>
            </a:pPr>
            <a:r>
              <a:rPr lang="en-GB" sz="2800" b="1" i="0" dirty="0">
                <a:solidFill>
                  <a:srgbClr val="EC7C69"/>
                </a:solidFill>
                <a:effectLst/>
                <a:latin typeface="Calibri"/>
                <a:ea typeface="Calibri"/>
                <a:cs typeface="Calibri"/>
              </a:rPr>
              <a:t>You’ve Crafted a Concept </a:t>
            </a:r>
          </a:p>
          <a:p>
            <a:pPr>
              <a:lnSpc>
                <a:spcPts val="2940"/>
              </a:lnSpc>
            </a:pPr>
            <a:r>
              <a:rPr lang="en-GB" sz="2800" b="1" i="0" dirty="0">
                <a:solidFill>
                  <a:srgbClr val="EC7C69"/>
                </a:solidFill>
                <a:effectLst/>
                <a:latin typeface="Calibri"/>
                <a:ea typeface="Calibri"/>
                <a:cs typeface="Calibri"/>
              </a:rPr>
              <a:t>– But Does It Resonate?</a:t>
            </a:r>
          </a:p>
          <a:p>
            <a:pPr>
              <a:lnSpc>
                <a:spcPts val="2340"/>
              </a:lnSpc>
            </a:pPr>
            <a:endParaRPr lang="en-GB" b="1" i="0" dirty="0">
              <a:effectLst/>
              <a:latin typeface="Calibri"/>
              <a:ea typeface="Calibri"/>
              <a:cs typeface="Calibri"/>
            </a:endParaRPr>
          </a:p>
          <a:p>
            <a:pPr>
              <a:lnSpc>
                <a:spcPts val="2340"/>
              </a:lnSpc>
            </a:pPr>
            <a:r>
              <a:rPr lang="en-GB" b="1" i="0" dirty="0">
                <a:effectLst/>
                <a:latin typeface="Calibri"/>
                <a:ea typeface="Calibri"/>
                <a:cs typeface="Calibri"/>
              </a:rPr>
              <a:t> In Key Learning Area 3, you’ll explore how to</a:t>
            </a:r>
            <a:r>
              <a:rPr lang="en-GB" b="0" i="0" dirty="0">
                <a:effectLst/>
                <a:latin typeface="Calibri"/>
                <a:ea typeface="Calibri"/>
                <a:cs typeface="Calibri"/>
              </a:rPr>
              <a:t>:</a:t>
            </a:r>
          </a:p>
          <a:p>
            <a:pPr marL="342900" indent="-342900">
              <a:lnSpc>
                <a:spcPts val="2340"/>
              </a:lnSpc>
              <a:buClr>
                <a:srgbClr val="EC7C69"/>
              </a:buClr>
              <a:buFont typeface="Arial" panose="020B0604020202020204" pitchFamily="34" charset="0"/>
              <a:buChar char="•"/>
            </a:pPr>
            <a:r>
              <a:rPr lang="en-GB" b="0" i="0" dirty="0">
                <a:effectLst/>
                <a:latin typeface="Calibri"/>
                <a:ea typeface="Calibri"/>
                <a:cs typeface="Calibri"/>
              </a:rPr>
              <a:t>Test your idea early (before spending money)</a:t>
            </a:r>
          </a:p>
          <a:p>
            <a:pPr marL="342900" indent="-342900">
              <a:lnSpc>
                <a:spcPts val="2340"/>
              </a:lnSpc>
              <a:buClr>
                <a:srgbClr val="EC7C69"/>
              </a:buClr>
              <a:buFont typeface="Arial" panose="020B0604020202020204" pitchFamily="34" charset="0"/>
              <a:buChar char="•"/>
            </a:pPr>
            <a:r>
              <a:rPr lang="en-GB" b="0" i="0" dirty="0">
                <a:effectLst/>
                <a:latin typeface="Calibri"/>
                <a:ea typeface="Calibri"/>
                <a:cs typeface="Calibri"/>
              </a:rPr>
              <a:t>Gather useful feedback from real people</a:t>
            </a:r>
          </a:p>
          <a:p>
            <a:pPr marL="342900" indent="-342900">
              <a:lnSpc>
                <a:spcPts val="2340"/>
              </a:lnSpc>
              <a:buClr>
                <a:srgbClr val="EC7C69"/>
              </a:buClr>
              <a:buFont typeface="Arial" panose="020B0604020202020204" pitchFamily="34" charset="0"/>
              <a:buChar char="•"/>
            </a:pPr>
            <a:r>
              <a:rPr lang="en-GB" b="0" i="0" dirty="0">
                <a:effectLst/>
                <a:latin typeface="Calibri"/>
                <a:ea typeface="Calibri"/>
                <a:cs typeface="Calibri"/>
              </a:rPr>
              <a:t>Show small wins and early traction in your Pitch Deck (Element #8)</a:t>
            </a:r>
          </a:p>
          <a:p>
            <a:pPr>
              <a:lnSpc>
                <a:spcPts val="2340"/>
              </a:lnSpc>
            </a:pPr>
            <a:endParaRPr lang="en-GB" b="0" i="0" dirty="0">
              <a:effectLst/>
              <a:latin typeface="Calibri"/>
              <a:ea typeface="Calibri"/>
              <a:cs typeface="Calibri"/>
            </a:endParaRPr>
          </a:p>
          <a:p>
            <a:pPr>
              <a:lnSpc>
                <a:spcPts val="2340"/>
              </a:lnSpc>
            </a:pPr>
            <a:r>
              <a:rPr lang="en-GB" b="1" i="1" dirty="0">
                <a:effectLst/>
                <a:latin typeface="Calibri"/>
                <a:ea typeface="Calibri"/>
                <a:cs typeface="Calibri"/>
              </a:rPr>
              <a:t>Hint: </a:t>
            </a:r>
            <a:r>
              <a:rPr lang="en-GB" b="0" i="1" dirty="0">
                <a:effectLst/>
                <a:latin typeface="Calibri"/>
                <a:ea typeface="Calibri"/>
                <a:cs typeface="Calibri"/>
              </a:rPr>
              <a:t>Even small actions (a survey, a booking, an Instagram comment) are signs your idea has potential</a:t>
            </a:r>
            <a:r>
              <a:rPr lang="en-GB" b="0" i="0" dirty="0">
                <a:effectLst/>
                <a:latin typeface="Calibri"/>
                <a:ea typeface="Calibri"/>
                <a:cs typeface="Calibri"/>
              </a:rPr>
              <a:t>.</a:t>
            </a:r>
          </a:p>
          <a:p>
            <a:pPr>
              <a:lnSpc>
                <a:spcPts val="2340"/>
              </a:lnSpc>
            </a:pPr>
            <a:endParaRPr lang="en-US" sz="2200" dirty="0"/>
          </a:p>
        </p:txBody>
      </p:sp>
      <p:sp>
        <p:nvSpPr>
          <p:cNvPr id="11" name="Slide Number Placeholder 5">
            <a:extLst>
              <a:ext uri="{FF2B5EF4-FFF2-40B4-BE49-F238E27FC236}">
                <a16:creationId xmlns:a16="http://schemas.microsoft.com/office/drawing/2014/main" id="{17EB928B-91C4-28C5-6060-615A2B1B087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44</a:t>
            </a:fld>
            <a:endParaRPr lang="fr-CA" sz="1200" dirty="0"/>
          </a:p>
        </p:txBody>
      </p:sp>
    </p:spTree>
    <p:extLst>
      <p:ext uri="{BB962C8B-B14F-4D97-AF65-F5344CB8AC3E}">
        <p14:creationId xmlns:p14="http://schemas.microsoft.com/office/powerpoint/2010/main" val="1191818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CA0CD-00BB-2D0B-E6AA-BBFE342F750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42EAD66-7E96-E542-B950-882BA1FC882C}"/>
              </a:ext>
            </a:extLst>
          </p:cNvPr>
          <p:cNvSpPr>
            <a:spLocks noGrp="1"/>
          </p:cNvSpPr>
          <p:nvPr>
            <p:ph type="body" sz="quarter" idx="16"/>
          </p:nvPr>
        </p:nvSpPr>
        <p:spPr>
          <a:xfrm>
            <a:off x="653780" y="472365"/>
            <a:ext cx="9551577" cy="803654"/>
          </a:xfrm>
        </p:spPr>
        <p:txBody>
          <a:bodyPr/>
          <a:lstStyle/>
          <a:p>
            <a:pPr>
              <a:lnSpc>
                <a:spcPts val="3720"/>
              </a:lnSpc>
            </a:pPr>
            <a:r>
              <a:rPr lang="en-US" dirty="0"/>
              <a:t>Test Before You Build</a:t>
            </a:r>
          </a:p>
          <a:p>
            <a:pPr>
              <a:lnSpc>
                <a:spcPts val="3720"/>
              </a:lnSpc>
            </a:pPr>
            <a:endParaRPr lang="en-US" dirty="0"/>
          </a:p>
        </p:txBody>
      </p:sp>
      <p:sp>
        <p:nvSpPr>
          <p:cNvPr id="6" name="Text Placeholder 5">
            <a:extLst>
              <a:ext uri="{FF2B5EF4-FFF2-40B4-BE49-F238E27FC236}">
                <a16:creationId xmlns:a16="http://schemas.microsoft.com/office/drawing/2014/main" id="{A399960B-6C12-0F67-B53C-B1A8AB66A364}"/>
              </a:ext>
            </a:extLst>
          </p:cNvPr>
          <p:cNvSpPr>
            <a:spLocks noGrp="1"/>
          </p:cNvSpPr>
          <p:nvPr>
            <p:ph type="body" sz="quarter" idx="19"/>
          </p:nvPr>
        </p:nvSpPr>
        <p:spPr>
          <a:xfrm>
            <a:off x="653780" y="1541767"/>
            <a:ext cx="7736241" cy="803654"/>
          </a:xfrm>
        </p:spPr>
        <p:txBody>
          <a:bodyPr/>
          <a:lstStyle/>
          <a:p>
            <a:pPr>
              <a:lnSpc>
                <a:spcPts val="2900"/>
              </a:lnSpc>
            </a:pPr>
            <a:r>
              <a:rPr lang="en-US" dirty="0"/>
              <a:t>Quick and Low-Cost Ways to Validate Your Idea</a:t>
            </a:r>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B8191025-2EF0-A700-3EC0-7F3361BE9D2E}"/>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D0BC2160-ACD0-2BA7-0F46-F4F050C84D9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45</a:t>
            </a:fld>
            <a:endParaRPr lang="fr-CA" sz="1200" dirty="0"/>
          </a:p>
        </p:txBody>
      </p:sp>
      <p:sp>
        <p:nvSpPr>
          <p:cNvPr id="10" name="Text Placeholder 4">
            <a:extLst>
              <a:ext uri="{FF2B5EF4-FFF2-40B4-BE49-F238E27FC236}">
                <a16:creationId xmlns:a16="http://schemas.microsoft.com/office/drawing/2014/main" id="{8B055620-9360-0816-B98B-E21E9DFFFDF4}"/>
              </a:ext>
            </a:extLst>
          </p:cNvPr>
          <p:cNvSpPr txBox="1">
            <a:spLocks/>
          </p:cNvSpPr>
          <p:nvPr/>
        </p:nvSpPr>
        <p:spPr>
          <a:xfrm>
            <a:off x="653780" y="2631833"/>
            <a:ext cx="9832145" cy="3823159"/>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rgbClr val="459597"/>
                </a:solidFill>
              </a:rPr>
              <a:t>Tools You Can Use:</a:t>
            </a:r>
          </a:p>
          <a:p>
            <a:pPr>
              <a:lnSpc>
                <a:spcPts val="2240"/>
              </a:lnSpc>
            </a:pPr>
            <a:endParaRPr lang="en-GB" sz="2600" b="1" dirty="0">
              <a:solidFill>
                <a:srgbClr val="64AFAF"/>
              </a:solidFill>
            </a:endParaRPr>
          </a:p>
          <a:p>
            <a:pPr marL="342900" indent="-342900">
              <a:buClr>
                <a:srgbClr val="EC7C69"/>
              </a:buClr>
              <a:buFont typeface="Arial" panose="020B0604020202020204" pitchFamily="34" charset="0"/>
              <a:buChar char="•"/>
            </a:pPr>
            <a:r>
              <a:rPr lang="en-GB" sz="2200" b="1" dirty="0" err="1">
                <a:solidFill>
                  <a:srgbClr val="414141"/>
                </a:solidFill>
              </a:rPr>
              <a:t>Typeform</a:t>
            </a:r>
            <a:r>
              <a:rPr lang="en-GB" sz="2200" b="1" dirty="0">
                <a:solidFill>
                  <a:srgbClr val="414141"/>
                </a:solidFill>
              </a:rPr>
              <a:t> or Google Forms </a:t>
            </a:r>
            <a:r>
              <a:rPr lang="en-GB" sz="2200" dirty="0">
                <a:solidFill>
                  <a:srgbClr val="414141"/>
                </a:solidFill>
              </a:rPr>
              <a:t>- Run a simple guest interest survey</a:t>
            </a:r>
          </a:p>
          <a:p>
            <a:pPr marL="342900" indent="-342900">
              <a:buClr>
                <a:srgbClr val="EC7C69"/>
              </a:buClr>
              <a:buFont typeface="Arial" panose="020B0604020202020204" pitchFamily="34" charset="0"/>
              <a:buChar char="•"/>
            </a:pPr>
            <a:r>
              <a:rPr lang="en-GB" sz="2200" b="1" dirty="0">
                <a:solidFill>
                  <a:srgbClr val="414141"/>
                </a:solidFill>
              </a:rPr>
              <a:t>Instagram/Facebook Post </a:t>
            </a:r>
            <a:r>
              <a:rPr lang="en-GB" sz="2200" dirty="0">
                <a:solidFill>
                  <a:srgbClr val="414141"/>
                </a:solidFill>
              </a:rPr>
              <a:t>- Share a concept image, ask: “Would you stay here?”</a:t>
            </a:r>
          </a:p>
          <a:p>
            <a:pPr marL="342900" indent="-342900">
              <a:buClr>
                <a:srgbClr val="EC7C69"/>
              </a:buClr>
              <a:buFont typeface="Arial" panose="020B0604020202020204" pitchFamily="34" charset="0"/>
              <a:buChar char="•"/>
            </a:pPr>
            <a:r>
              <a:rPr lang="en-GB" sz="2200" b="1" dirty="0">
                <a:solidFill>
                  <a:srgbClr val="414141"/>
                </a:solidFill>
              </a:rPr>
              <a:t>Ask Past Guests </a:t>
            </a:r>
            <a:r>
              <a:rPr lang="en-GB" sz="2200" dirty="0">
                <a:solidFill>
                  <a:srgbClr val="414141"/>
                </a:solidFill>
              </a:rPr>
              <a:t>- Send 3 concept ideas and get votes or comments </a:t>
            </a:r>
          </a:p>
          <a:p>
            <a:pPr marL="342900" indent="-342900">
              <a:buClr>
                <a:srgbClr val="EC7C69"/>
              </a:buClr>
              <a:buFont typeface="Arial" panose="020B0604020202020204" pitchFamily="34" charset="0"/>
              <a:buChar char="•"/>
            </a:pPr>
            <a:r>
              <a:rPr lang="en-GB" sz="2200" b="1" dirty="0">
                <a:solidFill>
                  <a:srgbClr val="414141"/>
                </a:solidFill>
              </a:rPr>
              <a:t>Small Prototype </a:t>
            </a:r>
            <a:r>
              <a:rPr lang="en-GB" sz="2200" dirty="0">
                <a:solidFill>
                  <a:srgbClr val="414141"/>
                </a:solidFill>
              </a:rPr>
              <a:t>- Try out a mini version (e.g. 1-night storytelling event)</a:t>
            </a:r>
          </a:p>
          <a:p>
            <a:pPr marL="457200" indent="-457200">
              <a:buClr>
                <a:srgbClr val="EC7C69"/>
              </a:buClr>
              <a:buFont typeface="Wingdings" pitchFamily="2" charset="2"/>
              <a:buChar char="ü"/>
            </a:pPr>
            <a:endParaRPr lang="en-GB" sz="2200" dirty="0">
              <a:solidFill>
                <a:srgbClr val="414141"/>
              </a:solidFill>
            </a:endParaRPr>
          </a:p>
          <a:p>
            <a:pPr marL="457200" indent="-457200">
              <a:lnSpc>
                <a:spcPts val="2240"/>
              </a:lnSpc>
              <a:buClr>
                <a:srgbClr val="EC7C69"/>
              </a:buClr>
              <a:buFont typeface="+mj-lt"/>
              <a:buAutoNum type="arabicPeriod"/>
            </a:pPr>
            <a:endParaRPr lang="en-GB" sz="2200" dirty="0">
              <a:solidFill>
                <a:srgbClr val="414141"/>
              </a:solidFill>
            </a:endParaRPr>
          </a:p>
          <a:p>
            <a:pPr indent="0">
              <a:lnSpc>
                <a:spcPts val="2240"/>
              </a:lnSpc>
              <a:buClr>
                <a:srgbClr val="EC7C69"/>
              </a:buClr>
            </a:pPr>
            <a:r>
              <a:rPr lang="en-GB" sz="2200" b="1" dirty="0">
                <a:solidFill>
                  <a:srgbClr val="414141"/>
                </a:solidFill>
              </a:rPr>
              <a:t>Pitch Deck Tie-In: </a:t>
            </a:r>
            <a:r>
              <a:rPr lang="en-GB" sz="2200" i="1" dirty="0">
                <a:solidFill>
                  <a:srgbClr val="414141"/>
                </a:solidFill>
              </a:rPr>
              <a:t>Use the best results in Pitch Deck </a:t>
            </a:r>
            <a:r>
              <a:rPr lang="en-GB" sz="2200" b="1" i="1" dirty="0">
                <a:solidFill>
                  <a:srgbClr val="414141"/>
                </a:solidFill>
              </a:rPr>
              <a:t>Element #8:</a:t>
            </a:r>
          </a:p>
          <a:p>
            <a:pPr indent="0">
              <a:lnSpc>
                <a:spcPts val="2240"/>
              </a:lnSpc>
              <a:buClr>
                <a:srgbClr val="EC7C69"/>
              </a:buClr>
            </a:pPr>
            <a:r>
              <a:rPr lang="en-GB" sz="2200" b="1" i="1" dirty="0">
                <a:solidFill>
                  <a:srgbClr val="414141"/>
                </a:solidFill>
              </a:rPr>
              <a:t>Traction </a:t>
            </a:r>
            <a:r>
              <a:rPr lang="en-GB" sz="2200" i="1" dirty="0">
                <a:solidFill>
                  <a:srgbClr val="414141"/>
                </a:solidFill>
              </a:rPr>
              <a:t>to show real interest from real people.</a:t>
            </a:r>
          </a:p>
          <a:p>
            <a:pPr indent="0">
              <a:lnSpc>
                <a:spcPts val="2240"/>
              </a:lnSpc>
              <a:buClr>
                <a:srgbClr val="EC7C69"/>
              </a:buClr>
            </a:pPr>
            <a:endParaRPr lang="en-GB" sz="2200" i="1" dirty="0">
              <a:solidFill>
                <a:srgbClr val="414141"/>
              </a:solidFill>
            </a:endParaRPr>
          </a:p>
          <a:p>
            <a:pPr>
              <a:lnSpc>
                <a:spcPts val="2240"/>
              </a:lnSpc>
            </a:pPr>
            <a:endParaRPr lang="en-US" sz="2200" dirty="0">
              <a:solidFill>
                <a:srgbClr val="414141"/>
              </a:solidFill>
            </a:endParaRPr>
          </a:p>
        </p:txBody>
      </p:sp>
      <p:pic>
        <p:nvPicPr>
          <p:cNvPr id="3" name="Picture 2">
            <a:extLst>
              <a:ext uri="{FF2B5EF4-FFF2-40B4-BE49-F238E27FC236}">
                <a16:creationId xmlns:a16="http://schemas.microsoft.com/office/drawing/2014/main" id="{BA652C3A-4ED5-F05A-704F-BAE688E23D2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241368" y="4226166"/>
            <a:ext cx="3580276" cy="2659133"/>
          </a:xfrm>
          <a:prstGeom prst="rect">
            <a:avLst/>
          </a:prstGeom>
        </p:spPr>
      </p:pic>
    </p:spTree>
    <p:extLst>
      <p:ext uri="{BB962C8B-B14F-4D97-AF65-F5344CB8AC3E}">
        <p14:creationId xmlns:p14="http://schemas.microsoft.com/office/powerpoint/2010/main" val="3059896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56D14-6B9D-5BBA-1D49-607AF9DD274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2E68E95-04EA-3CD3-251E-E34E3C5C0D8F}"/>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5446BD7C-58C7-9A91-6155-D5493EB01D7C}"/>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0D6F24DF-29E7-3377-4290-FE5E186F3CA7}"/>
              </a:ext>
            </a:extLst>
          </p:cNvPr>
          <p:cNvSpPr>
            <a:spLocks noGrp="1"/>
          </p:cNvSpPr>
          <p:nvPr>
            <p:ph type="body" sz="quarter" idx="16"/>
          </p:nvPr>
        </p:nvSpPr>
        <p:spPr>
          <a:xfrm>
            <a:off x="4061012" y="801065"/>
            <a:ext cx="6590946" cy="803654"/>
          </a:xfrm>
          <a:prstGeom prst="rect">
            <a:avLst/>
          </a:prstGeom>
        </p:spPr>
        <p:txBody>
          <a:bodyPr/>
          <a:lstStyle/>
          <a:p>
            <a:pPr>
              <a:lnSpc>
                <a:spcPts val="2960"/>
              </a:lnSpc>
            </a:pPr>
            <a:r>
              <a:rPr lang="en-GB" sz="2800" dirty="0"/>
              <a:t>Your Concept in Context: Aligning with You, Your Guests, and Your Place</a:t>
            </a:r>
          </a:p>
          <a:p>
            <a:pPr>
              <a:lnSpc>
                <a:spcPts val="2960"/>
              </a:lnSpc>
            </a:pPr>
            <a:endParaRPr lang="en-GB" sz="2800" dirty="0"/>
          </a:p>
          <a:p>
            <a:pPr>
              <a:lnSpc>
                <a:spcPts val="2960"/>
              </a:lnSpc>
            </a:pPr>
            <a:endParaRPr lang="en-GB" sz="2800" dirty="0"/>
          </a:p>
        </p:txBody>
      </p:sp>
      <p:sp>
        <p:nvSpPr>
          <p:cNvPr id="4" name="Text Placeholder 3">
            <a:extLst>
              <a:ext uri="{FF2B5EF4-FFF2-40B4-BE49-F238E27FC236}">
                <a16:creationId xmlns:a16="http://schemas.microsoft.com/office/drawing/2014/main" id="{575F7516-1A88-817F-4C6E-A81CFC471613}"/>
              </a:ext>
            </a:extLst>
          </p:cNvPr>
          <p:cNvSpPr>
            <a:spLocks noGrp="1"/>
          </p:cNvSpPr>
          <p:nvPr>
            <p:ph type="body" sz="quarter" idx="21"/>
          </p:nvPr>
        </p:nvSpPr>
        <p:spPr>
          <a:xfrm>
            <a:off x="4061011" y="2151596"/>
            <a:ext cx="7620455" cy="4142976"/>
          </a:xfrm>
          <a:prstGeom prst="rect">
            <a:avLst/>
          </a:prstGeom>
        </p:spPr>
        <p:txBody>
          <a:bodyPr lIns="91440" tIns="45720" rIns="91440" bIns="45720" anchor="t"/>
          <a:lstStyle/>
          <a:p>
            <a:pPr>
              <a:lnSpc>
                <a:spcPts val="2340"/>
              </a:lnSpc>
            </a:pPr>
            <a:r>
              <a:rPr lang="en-GB" b="1" i="0" dirty="0">
                <a:solidFill>
                  <a:srgbClr val="EC7C69"/>
                </a:solidFill>
                <a:effectLst/>
                <a:latin typeface="Calibri"/>
                <a:ea typeface="Calibri"/>
                <a:cs typeface="Calibri"/>
              </a:rPr>
              <a:t>Focus Questions:</a:t>
            </a:r>
          </a:p>
          <a:p>
            <a:pPr>
              <a:lnSpc>
                <a:spcPts val="2340"/>
              </a:lnSpc>
            </a:pPr>
            <a:r>
              <a:rPr lang="en-GB" b="0" i="0" dirty="0">
                <a:effectLst/>
                <a:latin typeface="Calibri"/>
                <a:ea typeface="Calibri"/>
                <a:cs typeface="Calibri"/>
              </a:rPr>
              <a:t>Does your idea match your personal goals and lifestyle?</a:t>
            </a:r>
          </a:p>
          <a:p>
            <a:pPr>
              <a:lnSpc>
                <a:spcPts val="2340"/>
              </a:lnSpc>
            </a:pPr>
            <a:r>
              <a:rPr lang="en-GB" b="0" i="0" dirty="0">
                <a:effectLst/>
                <a:latin typeface="Calibri"/>
                <a:ea typeface="Calibri"/>
                <a:cs typeface="Calibri"/>
              </a:rPr>
              <a:t>How does it fit within your local community or landscape?</a:t>
            </a:r>
          </a:p>
          <a:p>
            <a:pPr>
              <a:lnSpc>
                <a:spcPts val="2340"/>
              </a:lnSpc>
            </a:pPr>
            <a:r>
              <a:rPr lang="en-GB" b="0" i="0" dirty="0">
                <a:effectLst/>
                <a:latin typeface="Calibri"/>
                <a:ea typeface="Calibri"/>
                <a:cs typeface="Calibri"/>
              </a:rPr>
              <a:t>Can you connect with other small businesses nearby?</a:t>
            </a:r>
          </a:p>
          <a:p>
            <a:pPr>
              <a:lnSpc>
                <a:spcPts val="2340"/>
              </a:lnSpc>
            </a:pPr>
            <a:endParaRPr lang="en-GB" b="0" i="0" dirty="0">
              <a:effectLst/>
              <a:latin typeface="Calibri"/>
              <a:ea typeface="Calibri"/>
              <a:cs typeface="Calibri"/>
            </a:endParaRPr>
          </a:p>
          <a:p>
            <a:pPr>
              <a:lnSpc>
                <a:spcPts val="2340"/>
              </a:lnSpc>
            </a:pPr>
            <a:r>
              <a:rPr lang="en-GB" b="1" i="0" dirty="0">
                <a:solidFill>
                  <a:srgbClr val="EC7C69"/>
                </a:solidFill>
                <a:effectLst/>
                <a:latin typeface="Calibri"/>
                <a:ea typeface="Calibri"/>
                <a:cs typeface="Calibri"/>
              </a:rPr>
              <a:t>Pitch Deck Elements:</a:t>
            </a:r>
          </a:p>
          <a:p>
            <a:pPr>
              <a:lnSpc>
                <a:spcPts val="2340"/>
              </a:lnSpc>
              <a:tabLst>
                <a:tab pos="3238500" algn="l"/>
              </a:tabLst>
            </a:pPr>
            <a:r>
              <a:rPr lang="en-GB" b="1" i="0" dirty="0">
                <a:effectLst/>
                <a:latin typeface="Calibri"/>
                <a:ea typeface="Calibri"/>
                <a:cs typeface="Calibri"/>
              </a:rPr>
              <a:t>#7 Team</a:t>
            </a:r>
            <a:r>
              <a:rPr lang="en-GB" b="0" i="0" dirty="0">
                <a:effectLst/>
                <a:latin typeface="Calibri"/>
                <a:ea typeface="Calibri"/>
                <a:cs typeface="Calibri"/>
              </a:rPr>
              <a:t>: 	Who is behind the idea and why?</a:t>
            </a:r>
          </a:p>
          <a:p>
            <a:pPr>
              <a:lnSpc>
                <a:spcPts val="2340"/>
              </a:lnSpc>
              <a:tabLst>
                <a:tab pos="3238500" algn="l"/>
              </a:tabLst>
            </a:pPr>
            <a:r>
              <a:rPr lang="en-GB" b="1" i="0" dirty="0">
                <a:effectLst/>
                <a:latin typeface="Calibri"/>
                <a:ea typeface="Calibri"/>
                <a:cs typeface="Calibri"/>
              </a:rPr>
              <a:t>#9–10 Finance &amp; Support: 	</a:t>
            </a:r>
            <a:r>
              <a:rPr lang="en-GB" b="0" i="0" dirty="0">
                <a:effectLst/>
                <a:latin typeface="Calibri"/>
                <a:ea typeface="Calibri"/>
                <a:cs typeface="Calibri"/>
              </a:rPr>
              <a:t>Covered in more detail in Module 6, 	but reflect on what kind of support 	you may need (partners,</a:t>
            </a:r>
          </a:p>
          <a:p>
            <a:pPr>
              <a:lnSpc>
                <a:spcPts val="2340"/>
              </a:lnSpc>
              <a:tabLst>
                <a:tab pos="3238500" algn="l"/>
              </a:tabLst>
            </a:pPr>
            <a:r>
              <a:rPr lang="en-GB" dirty="0">
                <a:latin typeface="Calibri"/>
                <a:ea typeface="Calibri"/>
                <a:cs typeface="Calibri"/>
              </a:rPr>
              <a:t>	</a:t>
            </a:r>
            <a:r>
              <a:rPr lang="en-GB" b="0" i="0" dirty="0">
                <a:effectLst/>
                <a:latin typeface="Calibri"/>
                <a:ea typeface="Calibri"/>
                <a:cs typeface="Calibri"/>
              </a:rPr>
              <a:t> grants, time, training)</a:t>
            </a:r>
          </a:p>
          <a:p>
            <a:pPr>
              <a:lnSpc>
                <a:spcPts val="2340"/>
              </a:lnSpc>
            </a:pPr>
            <a:endParaRPr lang="en-GB" b="0" i="0" dirty="0">
              <a:effectLst/>
              <a:latin typeface="Calibri"/>
              <a:ea typeface="Calibri"/>
              <a:cs typeface="Calibri"/>
            </a:endParaRPr>
          </a:p>
          <a:p>
            <a:pPr>
              <a:lnSpc>
                <a:spcPts val="2340"/>
              </a:lnSpc>
            </a:pPr>
            <a:r>
              <a:rPr lang="en-GB" b="1" i="1" dirty="0">
                <a:effectLst/>
                <a:latin typeface="Calibri"/>
                <a:ea typeface="Calibri"/>
                <a:cs typeface="Calibri"/>
              </a:rPr>
              <a:t>Tip: </a:t>
            </a:r>
            <a:r>
              <a:rPr lang="en-GB" b="0" i="1" dirty="0">
                <a:effectLst/>
                <a:latin typeface="Calibri"/>
                <a:ea typeface="Calibri"/>
                <a:cs typeface="Calibri"/>
              </a:rPr>
              <a:t>A good concept is not only clear – it’s also rooted and supported.</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0FB2814C-558B-3266-5AE3-5B52AA74ABF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46</a:t>
            </a:fld>
            <a:endParaRPr lang="fr-CA" sz="1200" dirty="0"/>
          </a:p>
        </p:txBody>
      </p:sp>
    </p:spTree>
    <p:extLst>
      <p:ext uri="{BB962C8B-B14F-4D97-AF65-F5344CB8AC3E}">
        <p14:creationId xmlns:p14="http://schemas.microsoft.com/office/powerpoint/2010/main" val="2527906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66D5C-A56B-A90C-FA63-531519FB7E7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90A91A3-5478-98CB-FB3E-107EB287249C}"/>
              </a:ext>
            </a:extLst>
          </p:cNvPr>
          <p:cNvSpPr>
            <a:spLocks noGrp="1"/>
          </p:cNvSpPr>
          <p:nvPr>
            <p:ph type="body" sz="quarter" idx="16"/>
          </p:nvPr>
        </p:nvSpPr>
        <p:spPr>
          <a:xfrm>
            <a:off x="653780" y="472365"/>
            <a:ext cx="9551577" cy="803654"/>
          </a:xfrm>
        </p:spPr>
        <p:txBody>
          <a:bodyPr/>
          <a:lstStyle/>
          <a:p>
            <a:r>
              <a:rPr lang="en-US" dirty="0"/>
              <a:t>You’re Not Alone</a:t>
            </a:r>
          </a:p>
        </p:txBody>
      </p:sp>
      <p:sp>
        <p:nvSpPr>
          <p:cNvPr id="6" name="Text Placeholder 5">
            <a:extLst>
              <a:ext uri="{FF2B5EF4-FFF2-40B4-BE49-F238E27FC236}">
                <a16:creationId xmlns:a16="http://schemas.microsoft.com/office/drawing/2014/main" id="{B967251B-5095-FFFB-4571-10838433BBF3}"/>
              </a:ext>
            </a:extLst>
          </p:cNvPr>
          <p:cNvSpPr>
            <a:spLocks noGrp="1"/>
          </p:cNvSpPr>
          <p:nvPr>
            <p:ph type="body" sz="quarter" idx="19"/>
          </p:nvPr>
        </p:nvSpPr>
        <p:spPr>
          <a:xfrm>
            <a:off x="653780" y="1541767"/>
            <a:ext cx="5891399" cy="803654"/>
          </a:xfrm>
        </p:spPr>
        <p:txBody>
          <a:bodyPr/>
          <a:lstStyle/>
          <a:p>
            <a:pPr>
              <a:lnSpc>
                <a:spcPts val="2900"/>
              </a:lnSpc>
            </a:pPr>
            <a:r>
              <a:rPr lang="en-US" dirty="0"/>
              <a:t>Surround Yourself with the Right People and Places</a:t>
            </a:r>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98BF95EC-E079-F6E2-BC49-C88EAD838E91}"/>
              </a:ext>
            </a:extLst>
          </p:cNvPr>
          <p:cNvCxnSpPr>
            <a:cxnSpLocks/>
          </p:cNvCxnSpPr>
          <p:nvPr/>
        </p:nvCxnSpPr>
        <p:spPr>
          <a:xfrm>
            <a:off x="0" y="1207979"/>
            <a:ext cx="6096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F6580F5-A03A-EBBD-15F7-D45F2E94509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47</a:t>
            </a:fld>
            <a:endParaRPr lang="fr-CA" sz="1200" dirty="0"/>
          </a:p>
        </p:txBody>
      </p:sp>
      <p:sp>
        <p:nvSpPr>
          <p:cNvPr id="10" name="Text Placeholder 4">
            <a:extLst>
              <a:ext uri="{FF2B5EF4-FFF2-40B4-BE49-F238E27FC236}">
                <a16:creationId xmlns:a16="http://schemas.microsoft.com/office/drawing/2014/main" id="{136334B9-9AD8-7A44-A365-08A4CFEB7F29}"/>
              </a:ext>
            </a:extLst>
          </p:cNvPr>
          <p:cNvSpPr txBox="1">
            <a:spLocks/>
          </p:cNvSpPr>
          <p:nvPr/>
        </p:nvSpPr>
        <p:spPr>
          <a:xfrm>
            <a:off x="653780" y="5092718"/>
            <a:ext cx="9896709" cy="1673842"/>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b="1" dirty="0">
                <a:solidFill>
                  <a:srgbClr val="414141"/>
                </a:solidFill>
              </a:rPr>
              <a:t>Purpose: </a:t>
            </a:r>
            <a:r>
              <a:rPr lang="en-GB" sz="2200" dirty="0">
                <a:solidFill>
                  <a:srgbClr val="414141"/>
                </a:solidFill>
              </a:rPr>
              <a:t>See how your business fits into the wider tourism system – and where you can build relationships or get support.</a:t>
            </a:r>
          </a:p>
          <a:p>
            <a:pPr indent="0">
              <a:lnSpc>
                <a:spcPts val="2340"/>
              </a:lnSpc>
              <a:buClr>
                <a:srgbClr val="EC7C69"/>
              </a:buClr>
            </a:pPr>
            <a:endParaRPr lang="en-GB" sz="2200" dirty="0">
              <a:solidFill>
                <a:srgbClr val="414141"/>
              </a:solidFill>
            </a:endParaRPr>
          </a:p>
          <a:p>
            <a:pPr indent="0">
              <a:lnSpc>
                <a:spcPts val="2340"/>
              </a:lnSpc>
              <a:buClr>
                <a:srgbClr val="EC7C69"/>
              </a:buClr>
            </a:pPr>
            <a:r>
              <a:rPr lang="en-GB" sz="2200" b="1" dirty="0">
                <a:solidFill>
                  <a:srgbClr val="414141"/>
                </a:solidFill>
              </a:rPr>
              <a:t>Tip: </a:t>
            </a:r>
            <a:r>
              <a:rPr lang="en-GB" sz="2200" i="1" dirty="0">
                <a:solidFill>
                  <a:srgbClr val="414141"/>
                </a:solidFill>
              </a:rPr>
              <a:t>Use this to strengthen Pitch Deck Element #7 (Team) and prepare for networking and funding.</a:t>
            </a:r>
          </a:p>
          <a:p>
            <a:pPr indent="0">
              <a:buClr>
                <a:srgbClr val="EC7C69"/>
              </a:buClr>
            </a:pPr>
            <a:endParaRPr lang="en-GB" sz="2200" i="1" dirty="0">
              <a:solidFill>
                <a:srgbClr val="414141"/>
              </a:solidFill>
            </a:endParaRPr>
          </a:p>
          <a:p>
            <a:pPr indent="0">
              <a:lnSpc>
                <a:spcPts val="2240"/>
              </a:lnSpc>
            </a:pPr>
            <a:endParaRPr lang="en-US" sz="2200" dirty="0">
              <a:solidFill>
                <a:srgbClr val="414141"/>
              </a:solidFill>
            </a:endParaRPr>
          </a:p>
        </p:txBody>
      </p:sp>
      <p:grpSp>
        <p:nvGrpSpPr>
          <p:cNvPr id="5" name="Group 4">
            <a:extLst>
              <a:ext uri="{FF2B5EF4-FFF2-40B4-BE49-F238E27FC236}">
                <a16:creationId xmlns:a16="http://schemas.microsoft.com/office/drawing/2014/main" id="{E519DB10-B272-0B49-69F8-54128D209481}"/>
              </a:ext>
            </a:extLst>
          </p:cNvPr>
          <p:cNvGrpSpPr/>
          <p:nvPr/>
        </p:nvGrpSpPr>
        <p:grpSpPr>
          <a:xfrm>
            <a:off x="7682248" y="610710"/>
            <a:ext cx="4127348" cy="3469421"/>
            <a:chOff x="3577845" y="2283412"/>
            <a:chExt cx="4127348" cy="3469421"/>
          </a:xfrm>
        </p:grpSpPr>
        <p:cxnSp>
          <p:nvCxnSpPr>
            <p:cNvPr id="7" name="Straight Arrow Connector 6">
              <a:extLst>
                <a:ext uri="{FF2B5EF4-FFF2-40B4-BE49-F238E27FC236}">
                  <a16:creationId xmlns:a16="http://schemas.microsoft.com/office/drawing/2014/main" id="{3D107091-63A8-032D-8587-71B476831B48}"/>
                </a:ext>
              </a:extLst>
            </p:cNvPr>
            <p:cNvCxnSpPr>
              <a:cxnSpLocks/>
            </p:cNvCxnSpPr>
            <p:nvPr/>
          </p:nvCxnSpPr>
          <p:spPr>
            <a:xfrm>
              <a:off x="4455446" y="3047533"/>
              <a:ext cx="2241197" cy="1703019"/>
            </a:xfrm>
            <a:prstGeom prst="straightConnector1">
              <a:avLst/>
            </a:prstGeom>
            <a:ln w="19050">
              <a:solidFill>
                <a:srgbClr val="41414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9955C45-A269-C54E-6709-67580659B646}"/>
                </a:ext>
              </a:extLst>
            </p:cNvPr>
            <p:cNvCxnSpPr>
              <a:cxnSpLocks/>
            </p:cNvCxnSpPr>
            <p:nvPr/>
          </p:nvCxnSpPr>
          <p:spPr>
            <a:xfrm flipH="1">
              <a:off x="4455446" y="3047533"/>
              <a:ext cx="2241197" cy="1703019"/>
            </a:xfrm>
            <a:prstGeom prst="straightConnector1">
              <a:avLst/>
            </a:prstGeom>
            <a:ln w="19050">
              <a:solidFill>
                <a:srgbClr val="41414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F3FC9F3-CD36-EF9F-939E-3C7F5EE24E77}"/>
                </a:ext>
              </a:extLst>
            </p:cNvPr>
            <p:cNvSpPr txBox="1"/>
            <p:nvPr/>
          </p:nvSpPr>
          <p:spPr>
            <a:xfrm>
              <a:off x="3577845" y="2306055"/>
              <a:ext cx="1755201" cy="761747"/>
            </a:xfrm>
            <a:prstGeom prst="rect">
              <a:avLst/>
            </a:prstGeom>
            <a:noFill/>
          </p:spPr>
          <p:txBody>
            <a:bodyPr wrap="square">
              <a:spAutoFit/>
            </a:bodyPr>
            <a:lstStyle/>
            <a:p>
              <a:pPr algn="ctr"/>
              <a:r>
                <a:rPr lang="en-GB" sz="1550" b="1" dirty="0">
                  <a:solidFill>
                    <a:srgbClr val="459597"/>
                  </a:solidFill>
                </a:rPr>
                <a:t>Local Collaborators</a:t>
              </a:r>
            </a:p>
            <a:p>
              <a:pPr algn="ctr"/>
              <a:r>
                <a:rPr lang="en-GB" sz="1400" dirty="0">
                  <a:solidFill>
                    <a:srgbClr val="414141"/>
                  </a:solidFill>
                </a:rPr>
                <a:t>(Cafés, Artists, Activity Providers)</a:t>
              </a:r>
              <a:endParaRPr lang="en-US" sz="1400" dirty="0">
                <a:solidFill>
                  <a:srgbClr val="414141"/>
                </a:solidFill>
              </a:endParaRPr>
            </a:p>
          </p:txBody>
        </p:sp>
        <p:grpSp>
          <p:nvGrpSpPr>
            <p:cNvPr id="12" name="Group 11">
              <a:extLst>
                <a:ext uri="{FF2B5EF4-FFF2-40B4-BE49-F238E27FC236}">
                  <a16:creationId xmlns:a16="http://schemas.microsoft.com/office/drawing/2014/main" id="{1A10BCED-DD09-847F-F875-75EEA37C2AB7}"/>
                </a:ext>
              </a:extLst>
            </p:cNvPr>
            <p:cNvGrpSpPr/>
            <p:nvPr/>
          </p:nvGrpSpPr>
          <p:grpSpPr>
            <a:xfrm>
              <a:off x="5048468" y="3413543"/>
              <a:ext cx="1137935" cy="1033849"/>
              <a:chOff x="2980639" y="3748129"/>
              <a:chExt cx="1137935" cy="1033849"/>
            </a:xfrm>
          </p:grpSpPr>
          <p:sp>
            <p:nvSpPr>
              <p:cNvPr id="16" name="Oval 15">
                <a:extLst>
                  <a:ext uri="{FF2B5EF4-FFF2-40B4-BE49-F238E27FC236}">
                    <a16:creationId xmlns:a16="http://schemas.microsoft.com/office/drawing/2014/main" id="{7FD77075-FE3D-7DDF-74D9-AAF00FEB3190}"/>
                  </a:ext>
                </a:extLst>
              </p:cNvPr>
              <p:cNvSpPr/>
              <p:nvPr/>
            </p:nvSpPr>
            <p:spPr>
              <a:xfrm>
                <a:off x="3027155" y="3748129"/>
                <a:ext cx="1044904" cy="1033849"/>
              </a:xfrm>
              <a:prstGeom prst="ellipse">
                <a:avLst/>
              </a:prstGeom>
              <a:solidFill>
                <a:srgbClr val="EC7C6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50"/>
              </a:p>
            </p:txBody>
          </p:sp>
          <p:sp>
            <p:nvSpPr>
              <p:cNvPr id="17" name="TextBox 16">
                <a:extLst>
                  <a:ext uri="{FF2B5EF4-FFF2-40B4-BE49-F238E27FC236}">
                    <a16:creationId xmlns:a16="http://schemas.microsoft.com/office/drawing/2014/main" id="{B627988F-FE06-E58F-E601-E8969018EC01}"/>
                  </a:ext>
                </a:extLst>
              </p:cNvPr>
              <p:cNvSpPr txBox="1"/>
              <p:nvPr/>
            </p:nvSpPr>
            <p:spPr>
              <a:xfrm>
                <a:off x="2980639" y="4118887"/>
                <a:ext cx="1137935" cy="346120"/>
              </a:xfrm>
              <a:prstGeom prst="rect">
                <a:avLst/>
              </a:prstGeom>
              <a:noFill/>
            </p:spPr>
            <p:txBody>
              <a:bodyPr wrap="square">
                <a:spAutoFit/>
              </a:bodyPr>
              <a:lstStyle/>
              <a:p>
                <a:pPr algn="ctr">
                  <a:lnSpc>
                    <a:spcPts val="1860"/>
                  </a:lnSpc>
                </a:pPr>
                <a:r>
                  <a:rPr lang="en-GB" sz="2100" b="1" dirty="0">
                    <a:solidFill>
                      <a:schemeClr val="bg1"/>
                    </a:solidFill>
                  </a:rPr>
                  <a:t>Concept</a:t>
                </a:r>
                <a:endParaRPr lang="en-US" sz="2100" dirty="0">
                  <a:solidFill>
                    <a:schemeClr val="bg1"/>
                  </a:solidFill>
                </a:endParaRPr>
              </a:p>
            </p:txBody>
          </p:sp>
        </p:grpSp>
        <p:sp>
          <p:nvSpPr>
            <p:cNvPr id="13" name="TextBox 12">
              <a:extLst>
                <a:ext uri="{FF2B5EF4-FFF2-40B4-BE49-F238E27FC236}">
                  <a16:creationId xmlns:a16="http://schemas.microsoft.com/office/drawing/2014/main" id="{93B27538-A7FA-4E3D-58CC-6CB3AA1E0B0F}"/>
                </a:ext>
              </a:extLst>
            </p:cNvPr>
            <p:cNvSpPr txBox="1"/>
            <p:nvPr/>
          </p:nvSpPr>
          <p:spPr>
            <a:xfrm>
              <a:off x="5688090" y="2283412"/>
              <a:ext cx="2017103" cy="761747"/>
            </a:xfrm>
            <a:prstGeom prst="rect">
              <a:avLst/>
            </a:prstGeom>
            <a:noFill/>
          </p:spPr>
          <p:txBody>
            <a:bodyPr wrap="square">
              <a:spAutoFit/>
            </a:bodyPr>
            <a:lstStyle/>
            <a:p>
              <a:pPr algn="ctr"/>
              <a:r>
                <a:rPr lang="en-GB" sz="1550" b="1" dirty="0">
                  <a:solidFill>
                    <a:srgbClr val="459597"/>
                  </a:solidFill>
                </a:rPr>
                <a:t>Community Partners</a:t>
              </a:r>
            </a:p>
            <a:p>
              <a:pPr algn="ctr"/>
              <a:r>
                <a:rPr lang="en-GB" sz="1400" dirty="0">
                  <a:solidFill>
                    <a:srgbClr val="414141"/>
                  </a:solidFill>
                </a:rPr>
                <a:t>(Municipality, Development Office)</a:t>
              </a:r>
              <a:endParaRPr lang="en-US" sz="1400" dirty="0">
                <a:solidFill>
                  <a:srgbClr val="414141"/>
                </a:solidFill>
              </a:endParaRPr>
            </a:p>
          </p:txBody>
        </p:sp>
        <p:sp>
          <p:nvSpPr>
            <p:cNvPr id="14" name="TextBox 13">
              <a:extLst>
                <a:ext uri="{FF2B5EF4-FFF2-40B4-BE49-F238E27FC236}">
                  <a16:creationId xmlns:a16="http://schemas.microsoft.com/office/drawing/2014/main" id="{56469D4D-F8EB-C89E-77CE-A67FF60F596A}"/>
                </a:ext>
              </a:extLst>
            </p:cNvPr>
            <p:cNvSpPr txBox="1"/>
            <p:nvPr/>
          </p:nvSpPr>
          <p:spPr>
            <a:xfrm>
              <a:off x="3655568" y="4768179"/>
              <a:ext cx="1599753" cy="761747"/>
            </a:xfrm>
            <a:prstGeom prst="rect">
              <a:avLst/>
            </a:prstGeom>
            <a:noFill/>
          </p:spPr>
          <p:txBody>
            <a:bodyPr wrap="square">
              <a:spAutoFit/>
            </a:bodyPr>
            <a:lstStyle/>
            <a:p>
              <a:pPr algn="ctr"/>
              <a:r>
                <a:rPr lang="en-GB" sz="1550" b="1" dirty="0">
                  <a:solidFill>
                    <a:srgbClr val="459597"/>
                  </a:solidFill>
                </a:rPr>
                <a:t>Geust Sources</a:t>
              </a:r>
            </a:p>
            <a:p>
              <a:pPr algn="ctr"/>
              <a:r>
                <a:rPr lang="en-GB" sz="1400" dirty="0">
                  <a:solidFill>
                    <a:srgbClr val="414141"/>
                  </a:solidFill>
                </a:rPr>
                <a:t>(DMOs, Social Media Groups)</a:t>
              </a:r>
              <a:endParaRPr lang="en-US" sz="1400" dirty="0">
                <a:solidFill>
                  <a:srgbClr val="414141"/>
                </a:solidFill>
              </a:endParaRPr>
            </a:p>
          </p:txBody>
        </p:sp>
        <p:sp>
          <p:nvSpPr>
            <p:cNvPr id="15" name="TextBox 14">
              <a:extLst>
                <a:ext uri="{FF2B5EF4-FFF2-40B4-BE49-F238E27FC236}">
                  <a16:creationId xmlns:a16="http://schemas.microsoft.com/office/drawing/2014/main" id="{D8099B8E-3D04-4BB0-3268-BFDD21D46526}"/>
                </a:ext>
              </a:extLst>
            </p:cNvPr>
            <p:cNvSpPr txBox="1"/>
            <p:nvPr/>
          </p:nvSpPr>
          <p:spPr>
            <a:xfrm>
              <a:off x="5740672" y="4752559"/>
              <a:ext cx="1911941" cy="1000274"/>
            </a:xfrm>
            <a:prstGeom prst="rect">
              <a:avLst/>
            </a:prstGeom>
            <a:noFill/>
          </p:spPr>
          <p:txBody>
            <a:bodyPr wrap="square">
              <a:spAutoFit/>
            </a:bodyPr>
            <a:lstStyle/>
            <a:p>
              <a:pPr algn="ctr"/>
              <a:r>
                <a:rPr lang="en-GB" sz="1550" b="1" dirty="0">
                  <a:solidFill>
                    <a:srgbClr val="459597"/>
                  </a:solidFill>
                </a:rPr>
                <a:t>Support Organisations</a:t>
              </a:r>
            </a:p>
            <a:p>
              <a:pPr algn="ctr"/>
              <a:r>
                <a:rPr lang="en-GB" sz="1400" dirty="0">
                  <a:solidFill>
                    <a:srgbClr val="414141"/>
                  </a:solidFill>
                </a:rPr>
                <a:t>(Grants, Training Programs)</a:t>
              </a:r>
              <a:endParaRPr lang="en-US" sz="1400" dirty="0">
                <a:solidFill>
                  <a:srgbClr val="414141"/>
                </a:solidFill>
              </a:endParaRPr>
            </a:p>
          </p:txBody>
        </p:sp>
      </p:grpSp>
      <p:sp>
        <p:nvSpPr>
          <p:cNvPr id="18" name="Text Placeholder 4">
            <a:extLst>
              <a:ext uri="{FF2B5EF4-FFF2-40B4-BE49-F238E27FC236}">
                <a16:creationId xmlns:a16="http://schemas.microsoft.com/office/drawing/2014/main" id="{8D424B08-9F26-FF51-80BF-F2E50072B9B4}"/>
              </a:ext>
            </a:extLst>
          </p:cNvPr>
          <p:cNvSpPr txBox="1">
            <a:spLocks/>
          </p:cNvSpPr>
          <p:nvPr/>
        </p:nvSpPr>
        <p:spPr>
          <a:xfrm>
            <a:off x="691152" y="2593979"/>
            <a:ext cx="6899367" cy="1670042"/>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pPr>
            <a:r>
              <a:rPr lang="en-GB" sz="2600" b="1" dirty="0">
                <a:solidFill>
                  <a:srgbClr val="459597"/>
                </a:solidFill>
              </a:rPr>
              <a:t>Activity:</a:t>
            </a:r>
          </a:p>
          <a:p>
            <a:pPr indent="0"/>
            <a:endParaRPr lang="en-GB" sz="700" b="1" dirty="0">
              <a:solidFill>
                <a:srgbClr val="459597"/>
              </a:solidFill>
            </a:endParaRPr>
          </a:p>
          <a:p>
            <a:pPr indent="0">
              <a:lnSpc>
                <a:spcPts val="2340"/>
              </a:lnSpc>
              <a:buClr>
                <a:srgbClr val="EC7C69"/>
              </a:buClr>
            </a:pPr>
            <a:r>
              <a:rPr lang="en-GB" sz="2200" dirty="0">
                <a:solidFill>
                  <a:srgbClr val="414141"/>
                </a:solidFill>
              </a:rPr>
              <a:t>Draw a simple map with your concept in the </a:t>
            </a:r>
            <a:r>
              <a:rPr lang="en-GB" sz="2200" dirty="0" err="1">
                <a:solidFill>
                  <a:srgbClr val="414141"/>
                </a:solidFill>
              </a:rPr>
              <a:t>center</a:t>
            </a:r>
            <a:r>
              <a:rPr lang="en-GB" sz="2200" dirty="0">
                <a:solidFill>
                  <a:srgbClr val="414141"/>
                </a:solidFill>
              </a:rPr>
              <a:t>. Around it, place:</a:t>
            </a:r>
          </a:p>
          <a:p>
            <a:pPr marL="342900" indent="-342900">
              <a:lnSpc>
                <a:spcPts val="2340"/>
              </a:lnSpc>
              <a:buClr>
                <a:srgbClr val="EC7C69"/>
              </a:buClr>
              <a:buFont typeface="Arial" panose="020B0604020202020204" pitchFamily="34" charset="0"/>
              <a:buChar char="•"/>
            </a:pPr>
            <a:r>
              <a:rPr lang="en-GB" sz="2200" dirty="0">
                <a:solidFill>
                  <a:srgbClr val="414141"/>
                </a:solidFill>
              </a:rPr>
              <a:t>Local collaborators (cafés, artists, activity providers)</a:t>
            </a:r>
          </a:p>
          <a:p>
            <a:pPr marL="342900" indent="-342900">
              <a:lnSpc>
                <a:spcPts val="2340"/>
              </a:lnSpc>
              <a:buClr>
                <a:srgbClr val="EC7C69"/>
              </a:buClr>
              <a:buFont typeface="Arial" panose="020B0604020202020204" pitchFamily="34" charset="0"/>
              <a:buChar char="•"/>
            </a:pPr>
            <a:r>
              <a:rPr lang="en-GB" sz="2200" dirty="0">
                <a:solidFill>
                  <a:srgbClr val="414141"/>
                </a:solidFill>
              </a:rPr>
              <a:t>Community partners (municipality, development office)</a:t>
            </a:r>
          </a:p>
          <a:p>
            <a:pPr marL="342900" indent="-342900">
              <a:lnSpc>
                <a:spcPts val="2340"/>
              </a:lnSpc>
              <a:buClr>
                <a:srgbClr val="EC7C69"/>
              </a:buClr>
              <a:buFont typeface="Arial" panose="020B0604020202020204" pitchFamily="34" charset="0"/>
              <a:buChar char="•"/>
            </a:pPr>
            <a:r>
              <a:rPr lang="en-GB" sz="2200" dirty="0">
                <a:solidFill>
                  <a:srgbClr val="414141"/>
                </a:solidFill>
              </a:rPr>
              <a:t>Guest sources (DMOs, social media groups)</a:t>
            </a:r>
          </a:p>
          <a:p>
            <a:pPr marL="342900" indent="-342900">
              <a:lnSpc>
                <a:spcPts val="2340"/>
              </a:lnSpc>
              <a:buClr>
                <a:srgbClr val="EC7C69"/>
              </a:buClr>
              <a:buFont typeface="Arial" panose="020B0604020202020204" pitchFamily="34" charset="0"/>
              <a:buChar char="•"/>
            </a:pPr>
            <a:r>
              <a:rPr lang="en-GB" sz="2200" dirty="0">
                <a:solidFill>
                  <a:srgbClr val="414141"/>
                </a:solidFill>
              </a:rPr>
              <a:t>Support organizations (grants, training programs)</a:t>
            </a:r>
            <a:endParaRPr lang="en-US" sz="2200" dirty="0">
              <a:solidFill>
                <a:srgbClr val="414141"/>
              </a:solidFill>
            </a:endParaRPr>
          </a:p>
        </p:txBody>
      </p:sp>
      <p:sp>
        <p:nvSpPr>
          <p:cNvPr id="20" name="Rounded Rectangle 19">
            <a:extLst>
              <a:ext uri="{FF2B5EF4-FFF2-40B4-BE49-F238E27FC236}">
                <a16:creationId xmlns:a16="http://schemas.microsoft.com/office/drawing/2014/main" id="{3A195833-2AFA-F8B3-FA76-84745BF4D28F}"/>
              </a:ext>
            </a:extLst>
          </p:cNvPr>
          <p:cNvSpPr/>
          <p:nvPr/>
        </p:nvSpPr>
        <p:spPr>
          <a:xfrm>
            <a:off x="7590519" y="346025"/>
            <a:ext cx="4305434" cy="3917991"/>
          </a:xfrm>
          <a:prstGeom prst="roundRect">
            <a:avLst>
              <a:gd name="adj" fmla="val 7627"/>
            </a:avLst>
          </a:prstGeom>
          <a:noFill/>
          <a:ln w="19050">
            <a:solidFill>
              <a:srgbClr val="41414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058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94D7-62EC-FFE2-6B32-CD93C76120E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279DB60-909F-2019-89B2-E3D78099FECF}"/>
              </a:ext>
            </a:extLst>
          </p:cNvPr>
          <p:cNvSpPr>
            <a:spLocks noGrp="1"/>
          </p:cNvSpPr>
          <p:nvPr>
            <p:ph type="body" sz="quarter" idx="16"/>
          </p:nvPr>
        </p:nvSpPr>
        <p:spPr>
          <a:xfrm>
            <a:off x="653780" y="472365"/>
            <a:ext cx="9551577" cy="803654"/>
          </a:xfrm>
        </p:spPr>
        <p:txBody>
          <a:bodyPr/>
          <a:lstStyle/>
          <a:p>
            <a:pPr>
              <a:lnSpc>
                <a:spcPts val="3720"/>
              </a:lnSpc>
            </a:pPr>
            <a:r>
              <a:rPr lang="en-US" dirty="0"/>
              <a:t>Crafting Your Core Message</a:t>
            </a:r>
          </a:p>
          <a:p>
            <a:pPr>
              <a:lnSpc>
                <a:spcPts val="3720"/>
              </a:lnSpc>
            </a:pPr>
            <a:endParaRPr lang="en-US" dirty="0"/>
          </a:p>
          <a:p>
            <a:pPr>
              <a:lnSpc>
                <a:spcPts val="3720"/>
              </a:lnSpc>
            </a:pPr>
            <a:endParaRPr lang="en-US" dirty="0"/>
          </a:p>
        </p:txBody>
      </p:sp>
      <p:sp>
        <p:nvSpPr>
          <p:cNvPr id="6" name="Text Placeholder 5">
            <a:extLst>
              <a:ext uri="{FF2B5EF4-FFF2-40B4-BE49-F238E27FC236}">
                <a16:creationId xmlns:a16="http://schemas.microsoft.com/office/drawing/2014/main" id="{719B2653-2073-D43B-F009-CA2DD245484F}"/>
              </a:ext>
            </a:extLst>
          </p:cNvPr>
          <p:cNvSpPr>
            <a:spLocks noGrp="1"/>
          </p:cNvSpPr>
          <p:nvPr>
            <p:ph type="body" sz="quarter" idx="19"/>
          </p:nvPr>
        </p:nvSpPr>
        <p:spPr>
          <a:xfrm>
            <a:off x="653780" y="1541767"/>
            <a:ext cx="7736241" cy="803654"/>
          </a:xfrm>
        </p:spPr>
        <p:txBody>
          <a:bodyPr/>
          <a:lstStyle/>
          <a:p>
            <a:pPr>
              <a:lnSpc>
                <a:spcPts val="2900"/>
              </a:lnSpc>
            </a:pPr>
            <a:r>
              <a:rPr lang="en-US" dirty="0"/>
              <a:t>A Simple Statement with Big Impact</a:t>
            </a:r>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6C4AE3EB-045A-78F7-3548-8338F5074E1A}"/>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BADB839F-92AF-60B6-8B88-797B2C4DA78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48</a:t>
            </a:fld>
            <a:endParaRPr lang="fr-CA" sz="1200" dirty="0"/>
          </a:p>
        </p:txBody>
      </p:sp>
      <p:sp>
        <p:nvSpPr>
          <p:cNvPr id="10" name="Text Placeholder 4">
            <a:extLst>
              <a:ext uri="{FF2B5EF4-FFF2-40B4-BE49-F238E27FC236}">
                <a16:creationId xmlns:a16="http://schemas.microsoft.com/office/drawing/2014/main" id="{FE2EDF7C-2A3C-FB9A-E001-D9602E593E3D}"/>
              </a:ext>
            </a:extLst>
          </p:cNvPr>
          <p:cNvSpPr txBox="1">
            <a:spLocks/>
          </p:cNvSpPr>
          <p:nvPr/>
        </p:nvSpPr>
        <p:spPr>
          <a:xfrm>
            <a:off x="653781" y="2631833"/>
            <a:ext cx="5128454" cy="3823159"/>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rgbClr val="459597"/>
                </a:solidFill>
              </a:rPr>
              <a:t>Prompt:</a:t>
            </a:r>
          </a:p>
          <a:p>
            <a:pPr indent="0">
              <a:buClr>
                <a:srgbClr val="EC7C69"/>
              </a:buClr>
            </a:pPr>
            <a:r>
              <a:rPr lang="en-GB" sz="2200" dirty="0">
                <a:solidFill>
                  <a:srgbClr val="414141"/>
                </a:solidFill>
              </a:rPr>
              <a:t>Complete this sentence:</a:t>
            </a:r>
          </a:p>
          <a:p>
            <a:pPr indent="0">
              <a:buClr>
                <a:srgbClr val="EC7C69"/>
              </a:buClr>
            </a:pPr>
            <a:endParaRPr lang="en-GB" sz="2200" dirty="0">
              <a:solidFill>
                <a:srgbClr val="414141"/>
              </a:solidFill>
            </a:endParaRPr>
          </a:p>
          <a:p>
            <a:pPr indent="0">
              <a:buClr>
                <a:srgbClr val="EC7C69"/>
              </a:buClr>
            </a:pPr>
            <a:r>
              <a:rPr lang="en-GB" sz="2200" i="1" dirty="0">
                <a:solidFill>
                  <a:srgbClr val="459597"/>
                </a:solidFill>
              </a:rPr>
              <a:t>“We offer [type of accommodation] for [guest type] who want to [core experience/value] in [place].”</a:t>
            </a:r>
          </a:p>
          <a:p>
            <a:pPr indent="0">
              <a:buClr>
                <a:srgbClr val="EC7C69"/>
              </a:buClr>
            </a:pPr>
            <a:endParaRPr lang="en-GB" sz="2200" i="1" dirty="0">
              <a:solidFill>
                <a:srgbClr val="414141"/>
              </a:solidFill>
            </a:endParaRPr>
          </a:p>
          <a:p>
            <a:pPr indent="0">
              <a:buClr>
                <a:srgbClr val="EC7C69"/>
              </a:buClr>
            </a:pPr>
            <a:r>
              <a:rPr lang="en-GB" sz="2200" b="1" dirty="0">
                <a:solidFill>
                  <a:srgbClr val="414141"/>
                </a:solidFill>
              </a:rPr>
              <a:t>Example: </a:t>
            </a:r>
            <a:r>
              <a:rPr lang="en-GB" sz="2200" dirty="0">
                <a:solidFill>
                  <a:srgbClr val="414141"/>
                </a:solidFill>
              </a:rPr>
              <a:t>“</a:t>
            </a:r>
            <a:r>
              <a:rPr lang="en-GB" sz="2200" i="1" dirty="0">
                <a:solidFill>
                  <a:srgbClr val="414141"/>
                </a:solidFill>
              </a:rPr>
              <a:t>We offer off-grid cabins for nature-loving couples who want to reconnect and recharge in North Iceland.”</a:t>
            </a:r>
          </a:p>
          <a:p>
            <a:pPr indent="0">
              <a:buClr>
                <a:srgbClr val="EC7C69"/>
              </a:buClr>
            </a:pPr>
            <a:endParaRPr lang="en-GB" sz="2200" i="1" dirty="0">
              <a:solidFill>
                <a:srgbClr val="414141"/>
              </a:solidFill>
            </a:endParaRPr>
          </a:p>
          <a:p>
            <a:pPr indent="0">
              <a:lnSpc>
                <a:spcPts val="2240"/>
              </a:lnSpc>
              <a:buClr>
                <a:srgbClr val="EC7C69"/>
              </a:buClr>
            </a:pPr>
            <a:endParaRPr lang="en-GB" sz="2200" i="1" dirty="0">
              <a:solidFill>
                <a:srgbClr val="414141"/>
              </a:solidFill>
            </a:endParaRPr>
          </a:p>
          <a:p>
            <a:pPr>
              <a:lnSpc>
                <a:spcPts val="2240"/>
              </a:lnSpc>
            </a:pPr>
            <a:endParaRPr lang="en-US" sz="2200" dirty="0">
              <a:solidFill>
                <a:srgbClr val="414141"/>
              </a:solidFill>
            </a:endParaRPr>
          </a:p>
        </p:txBody>
      </p:sp>
      <p:sp>
        <p:nvSpPr>
          <p:cNvPr id="12" name="Freeform 11">
            <a:extLst>
              <a:ext uri="{FF2B5EF4-FFF2-40B4-BE49-F238E27FC236}">
                <a16:creationId xmlns:a16="http://schemas.microsoft.com/office/drawing/2014/main" id="{8177580A-3826-C36D-3E80-E595ECA9934B}"/>
              </a:ext>
            </a:extLst>
          </p:cNvPr>
          <p:cNvSpPr/>
          <p:nvPr/>
        </p:nvSpPr>
        <p:spPr>
          <a:xfrm rot="5400000" flipH="1">
            <a:off x="6888753" y="2662598"/>
            <a:ext cx="4085950" cy="4304853"/>
          </a:xfrm>
          <a:custGeom>
            <a:avLst/>
            <a:gdLst>
              <a:gd name="connsiteX0" fmla="*/ 4258321 w 4258321"/>
              <a:gd name="connsiteY0" fmla="*/ 4174026 h 4486459"/>
              <a:gd name="connsiteX1" fmla="*/ 4258321 w 4258321"/>
              <a:gd name="connsiteY1" fmla="*/ 3755406 h 4486459"/>
              <a:gd name="connsiteX2" fmla="*/ 4258321 w 4258321"/>
              <a:gd name="connsiteY2" fmla="*/ 3691726 h 4486459"/>
              <a:gd name="connsiteX3" fmla="*/ 4258321 w 4258321"/>
              <a:gd name="connsiteY3" fmla="*/ 3447508 h 4486459"/>
              <a:gd name="connsiteX4" fmla="*/ 4258321 w 4258321"/>
              <a:gd name="connsiteY4" fmla="*/ 3273106 h 4486459"/>
              <a:gd name="connsiteX5" fmla="*/ 4258321 w 4258321"/>
              <a:gd name="connsiteY5" fmla="*/ 3028888 h 4486459"/>
              <a:gd name="connsiteX6" fmla="*/ 4258321 w 4258321"/>
              <a:gd name="connsiteY6" fmla="*/ 2965208 h 4486459"/>
              <a:gd name="connsiteX7" fmla="*/ 4258321 w 4258321"/>
              <a:gd name="connsiteY7" fmla="*/ 2546588 h 4486459"/>
              <a:gd name="connsiteX8" fmla="*/ 4258321 w 4258321"/>
              <a:gd name="connsiteY8" fmla="*/ 1627440 h 4486459"/>
              <a:gd name="connsiteX9" fmla="*/ 4258321 w 4258321"/>
              <a:gd name="connsiteY9" fmla="*/ 1208818 h 4486459"/>
              <a:gd name="connsiteX10" fmla="*/ 4258321 w 4258321"/>
              <a:gd name="connsiteY10" fmla="*/ 1145140 h 4486459"/>
              <a:gd name="connsiteX11" fmla="*/ 4258321 w 4258321"/>
              <a:gd name="connsiteY11" fmla="*/ 900922 h 4486459"/>
              <a:gd name="connsiteX12" fmla="*/ 4258321 w 4258321"/>
              <a:gd name="connsiteY12" fmla="*/ 726520 h 4486459"/>
              <a:gd name="connsiteX13" fmla="*/ 4258321 w 4258321"/>
              <a:gd name="connsiteY13" fmla="*/ 482300 h 4486459"/>
              <a:gd name="connsiteX14" fmla="*/ 4258321 w 4258321"/>
              <a:gd name="connsiteY14" fmla="*/ 418622 h 4486459"/>
              <a:gd name="connsiteX15" fmla="*/ 4258321 w 4258321"/>
              <a:gd name="connsiteY15" fmla="*/ 2 h 4486459"/>
              <a:gd name="connsiteX16" fmla="*/ 3859457 w 4258321"/>
              <a:gd name="connsiteY16" fmla="*/ 2 h 4486459"/>
              <a:gd name="connsiteX17" fmla="*/ 3756955 w 4258321"/>
              <a:gd name="connsiteY17" fmla="*/ 2 h 4486459"/>
              <a:gd name="connsiteX18" fmla="*/ 3596704 w 4258321"/>
              <a:gd name="connsiteY18" fmla="*/ 2 h 4486459"/>
              <a:gd name="connsiteX19" fmla="*/ 3358091 w 4258321"/>
              <a:gd name="connsiteY19" fmla="*/ 2 h 4486459"/>
              <a:gd name="connsiteX20" fmla="*/ 3197839 w 4258321"/>
              <a:gd name="connsiteY20" fmla="*/ 2 h 4486459"/>
              <a:gd name="connsiteX21" fmla="*/ 3095339 w 4258321"/>
              <a:gd name="connsiteY21" fmla="*/ 2 h 4486459"/>
              <a:gd name="connsiteX22" fmla="*/ 2696474 w 4258321"/>
              <a:gd name="connsiteY22" fmla="*/ 2 h 4486459"/>
              <a:gd name="connsiteX23" fmla="*/ 2347981 w 4258321"/>
              <a:gd name="connsiteY23" fmla="*/ 2 h 4486459"/>
              <a:gd name="connsiteX24" fmla="*/ 2315513 w 4258321"/>
              <a:gd name="connsiteY24" fmla="*/ 2 h 4486459"/>
              <a:gd name="connsiteX25" fmla="*/ 2315513 w 4258321"/>
              <a:gd name="connsiteY25" fmla="*/ 0 h 4486459"/>
              <a:gd name="connsiteX26" fmla="*/ 1916649 w 4258321"/>
              <a:gd name="connsiteY26" fmla="*/ 0 h 4486459"/>
              <a:gd name="connsiteX27" fmla="*/ 1814148 w 4258321"/>
              <a:gd name="connsiteY27" fmla="*/ 0 h 4486459"/>
              <a:gd name="connsiteX28" fmla="*/ 1653896 w 4258321"/>
              <a:gd name="connsiteY28" fmla="*/ 0 h 4486459"/>
              <a:gd name="connsiteX29" fmla="*/ 1415284 w 4258321"/>
              <a:gd name="connsiteY29" fmla="*/ 0 h 4486459"/>
              <a:gd name="connsiteX30" fmla="*/ 1354918 w 4258321"/>
              <a:gd name="connsiteY30" fmla="*/ 0 h 4486459"/>
              <a:gd name="connsiteX31" fmla="*/ 1354918 w 4258321"/>
              <a:gd name="connsiteY31" fmla="*/ 2 h 4486459"/>
              <a:gd name="connsiteX32" fmla="*/ 1287499 w 4258321"/>
              <a:gd name="connsiteY32" fmla="*/ 2 h 4486459"/>
              <a:gd name="connsiteX33" fmla="*/ 1184998 w 4258321"/>
              <a:gd name="connsiteY33" fmla="*/ 2 h 4486459"/>
              <a:gd name="connsiteX34" fmla="*/ 786134 w 4258321"/>
              <a:gd name="connsiteY34" fmla="*/ 2 h 4486459"/>
              <a:gd name="connsiteX35" fmla="*/ 405172 w 4258321"/>
              <a:gd name="connsiteY35" fmla="*/ 2 h 4486459"/>
              <a:gd name="connsiteX36" fmla="*/ 405172 w 4258321"/>
              <a:gd name="connsiteY36" fmla="*/ 0 h 4486459"/>
              <a:gd name="connsiteX37" fmla="*/ 6309 w 4258321"/>
              <a:gd name="connsiteY37" fmla="*/ 0 h 4486459"/>
              <a:gd name="connsiteX38" fmla="*/ 2 w 4258321"/>
              <a:gd name="connsiteY38" fmla="*/ 0 h 4486459"/>
              <a:gd name="connsiteX39" fmla="*/ 2 w 4258321"/>
              <a:gd name="connsiteY39" fmla="*/ 34832 h 4486459"/>
              <a:gd name="connsiteX40" fmla="*/ 2 w 4258321"/>
              <a:gd name="connsiteY40" fmla="*/ 433696 h 4486459"/>
              <a:gd name="connsiteX41" fmla="*/ 0 w 4258321"/>
              <a:gd name="connsiteY41" fmla="*/ 433696 h 4486459"/>
              <a:gd name="connsiteX42" fmla="*/ 0 w 4258321"/>
              <a:gd name="connsiteY42" fmla="*/ 814658 h 4486459"/>
              <a:gd name="connsiteX43" fmla="*/ 0 w 4258321"/>
              <a:gd name="connsiteY43" fmla="*/ 1160214 h 4486459"/>
              <a:gd name="connsiteX44" fmla="*/ 0 w 4258321"/>
              <a:gd name="connsiteY44" fmla="*/ 1213520 h 4486459"/>
              <a:gd name="connsiteX45" fmla="*/ 0 w 4258321"/>
              <a:gd name="connsiteY45" fmla="*/ 1316022 h 4486459"/>
              <a:gd name="connsiteX46" fmla="*/ 0 w 4258321"/>
              <a:gd name="connsiteY46" fmla="*/ 1383440 h 4486459"/>
              <a:gd name="connsiteX47" fmla="*/ 0 w 4258321"/>
              <a:gd name="connsiteY47" fmla="*/ 1541176 h 4486459"/>
              <a:gd name="connsiteX48" fmla="*/ 0 w 4258321"/>
              <a:gd name="connsiteY48" fmla="*/ 1940038 h 4486459"/>
              <a:gd name="connsiteX49" fmla="*/ 0 w 4258321"/>
              <a:gd name="connsiteY49" fmla="*/ 2042540 h 4486459"/>
              <a:gd name="connsiteX50" fmla="*/ 0 w 4258321"/>
              <a:gd name="connsiteY50" fmla="*/ 2109958 h 4486459"/>
              <a:gd name="connsiteX51" fmla="*/ 2 w 4258321"/>
              <a:gd name="connsiteY51" fmla="*/ 2109958 h 4486459"/>
              <a:gd name="connsiteX52" fmla="*/ 2 w 4258321"/>
              <a:gd name="connsiteY52" fmla="*/ 2170324 h 4486459"/>
              <a:gd name="connsiteX53" fmla="*/ 2 w 4258321"/>
              <a:gd name="connsiteY53" fmla="*/ 2344036 h 4486459"/>
              <a:gd name="connsiteX54" fmla="*/ 0 w 4258321"/>
              <a:gd name="connsiteY54" fmla="*/ 2344036 h 4486459"/>
              <a:gd name="connsiteX55" fmla="*/ 0 w 4258321"/>
              <a:gd name="connsiteY55" fmla="*/ 2376504 h 4486459"/>
              <a:gd name="connsiteX56" fmla="*/ 0 w 4258321"/>
              <a:gd name="connsiteY56" fmla="*/ 2724998 h 4486459"/>
              <a:gd name="connsiteX57" fmla="*/ 0 w 4258321"/>
              <a:gd name="connsiteY57" fmla="*/ 3070554 h 4486459"/>
              <a:gd name="connsiteX58" fmla="*/ 0 w 4258321"/>
              <a:gd name="connsiteY58" fmla="*/ 3103022 h 4486459"/>
              <a:gd name="connsiteX59" fmla="*/ 0 w 4258321"/>
              <a:gd name="connsiteY59" fmla="*/ 3123862 h 4486459"/>
              <a:gd name="connsiteX60" fmla="*/ 0 w 4258321"/>
              <a:gd name="connsiteY60" fmla="*/ 3226362 h 4486459"/>
              <a:gd name="connsiteX61" fmla="*/ 0 w 4258321"/>
              <a:gd name="connsiteY61" fmla="*/ 3386614 h 4486459"/>
              <a:gd name="connsiteX62" fmla="*/ 0 w 4258321"/>
              <a:gd name="connsiteY62" fmla="*/ 3451515 h 4486459"/>
              <a:gd name="connsiteX63" fmla="*/ 0 w 4258321"/>
              <a:gd name="connsiteY63" fmla="*/ 3625227 h 4486459"/>
              <a:gd name="connsiteX64" fmla="*/ 0 w 4258321"/>
              <a:gd name="connsiteY64" fmla="*/ 3759941 h 4486459"/>
              <a:gd name="connsiteX65" fmla="*/ 0 w 4258321"/>
              <a:gd name="connsiteY65" fmla="*/ 3850380 h 4486459"/>
              <a:gd name="connsiteX66" fmla="*/ 0 w 4258321"/>
              <a:gd name="connsiteY66" fmla="*/ 3952880 h 4486459"/>
              <a:gd name="connsiteX67" fmla="*/ 0 w 4258321"/>
              <a:gd name="connsiteY67" fmla="*/ 4113132 h 4486459"/>
              <a:gd name="connsiteX68" fmla="*/ 0 w 4258321"/>
              <a:gd name="connsiteY68" fmla="*/ 4351745 h 4486459"/>
              <a:gd name="connsiteX69" fmla="*/ 0 w 4258321"/>
              <a:gd name="connsiteY69" fmla="*/ 4486459 h 4486459"/>
              <a:gd name="connsiteX70" fmla="*/ 48279 w 4258321"/>
              <a:gd name="connsiteY70" fmla="*/ 4486459 h 4486459"/>
              <a:gd name="connsiteX71" fmla="*/ 48281 w 4258321"/>
              <a:gd name="connsiteY71" fmla="*/ 4486459 h 4486459"/>
              <a:gd name="connsiteX72" fmla="*/ 429239 w 4258321"/>
              <a:gd name="connsiteY72" fmla="*/ 4486459 h 4486459"/>
              <a:gd name="connsiteX73" fmla="*/ 828103 w 4258321"/>
              <a:gd name="connsiteY73" fmla="*/ 4486459 h 4486459"/>
              <a:gd name="connsiteX74" fmla="*/ 930604 w 4258321"/>
              <a:gd name="connsiteY74" fmla="*/ 4486459 h 4486459"/>
              <a:gd name="connsiteX75" fmla="*/ 1090855 w 4258321"/>
              <a:gd name="connsiteY75" fmla="*/ 4486459 h 4486459"/>
              <a:gd name="connsiteX76" fmla="*/ 1329468 w 4258321"/>
              <a:gd name="connsiteY76" fmla="*/ 4486459 h 4486459"/>
              <a:gd name="connsiteX77" fmla="*/ 1354917 w 4258321"/>
              <a:gd name="connsiteY77" fmla="*/ 4486459 h 4486459"/>
              <a:gd name="connsiteX78" fmla="*/ 1457255 w 4258321"/>
              <a:gd name="connsiteY78" fmla="*/ 4486459 h 4486459"/>
              <a:gd name="connsiteX79" fmla="*/ 1457257 w 4258321"/>
              <a:gd name="connsiteY79" fmla="*/ 4486459 h 4486459"/>
              <a:gd name="connsiteX80" fmla="*/ 1489720 w 4258321"/>
              <a:gd name="connsiteY80" fmla="*/ 4486459 h 4486459"/>
              <a:gd name="connsiteX81" fmla="*/ 1559756 w 4258321"/>
              <a:gd name="connsiteY81" fmla="*/ 4486459 h 4486459"/>
              <a:gd name="connsiteX82" fmla="*/ 1559757 w 4258321"/>
              <a:gd name="connsiteY82" fmla="*/ 4486459 h 4486459"/>
              <a:gd name="connsiteX83" fmla="*/ 1592222 w 4258321"/>
              <a:gd name="connsiteY83" fmla="*/ 4486459 h 4486459"/>
              <a:gd name="connsiteX84" fmla="*/ 1958619 w 4258321"/>
              <a:gd name="connsiteY84" fmla="*/ 4486459 h 4486459"/>
              <a:gd name="connsiteX85" fmla="*/ 1958622 w 4258321"/>
              <a:gd name="connsiteY85" fmla="*/ 4486459 h 4486459"/>
              <a:gd name="connsiteX86" fmla="*/ 1991085 w 4258321"/>
              <a:gd name="connsiteY86" fmla="*/ 4486459 h 4486459"/>
              <a:gd name="connsiteX87" fmla="*/ 2339580 w 4258321"/>
              <a:gd name="connsiteY87" fmla="*/ 4486459 h 4486459"/>
              <a:gd name="connsiteX88" fmla="*/ 2738443 w 4258321"/>
              <a:gd name="connsiteY88" fmla="*/ 4486459 h 4486459"/>
              <a:gd name="connsiteX89" fmla="*/ 2840945 w 4258321"/>
              <a:gd name="connsiteY89" fmla="*/ 4486459 h 4486459"/>
              <a:gd name="connsiteX90" fmla="*/ 3001196 w 4258321"/>
              <a:gd name="connsiteY90" fmla="*/ 4486459 h 4486459"/>
              <a:gd name="connsiteX91" fmla="*/ 3239809 w 4258321"/>
              <a:gd name="connsiteY91" fmla="*/ 4486459 h 4486459"/>
              <a:gd name="connsiteX92" fmla="*/ 3400060 w 4258321"/>
              <a:gd name="connsiteY92" fmla="*/ 4486459 h 4486459"/>
              <a:gd name="connsiteX93" fmla="*/ 3502562 w 4258321"/>
              <a:gd name="connsiteY93" fmla="*/ 4486459 h 4486459"/>
              <a:gd name="connsiteX94" fmla="*/ 3901425 w 4258321"/>
              <a:gd name="connsiteY94" fmla="*/ 4486459 h 4486459"/>
              <a:gd name="connsiteX95" fmla="*/ 4258321 w 4258321"/>
              <a:gd name="connsiteY95" fmla="*/ 4174026 h 448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258321" h="4486459">
                <a:moveTo>
                  <a:pt x="4258321" y="4174026"/>
                </a:moveTo>
                <a:lnTo>
                  <a:pt x="4258321" y="3755406"/>
                </a:lnTo>
                <a:lnTo>
                  <a:pt x="4258321" y="3691726"/>
                </a:lnTo>
                <a:lnTo>
                  <a:pt x="4258321" y="3447508"/>
                </a:lnTo>
                <a:lnTo>
                  <a:pt x="4258321" y="3273106"/>
                </a:lnTo>
                <a:lnTo>
                  <a:pt x="4258321" y="3028888"/>
                </a:lnTo>
                <a:lnTo>
                  <a:pt x="4258321" y="2965208"/>
                </a:lnTo>
                <a:lnTo>
                  <a:pt x="4258321" y="2546588"/>
                </a:lnTo>
                <a:lnTo>
                  <a:pt x="4258321" y="1627440"/>
                </a:lnTo>
                <a:lnTo>
                  <a:pt x="4258321" y="1208818"/>
                </a:lnTo>
                <a:lnTo>
                  <a:pt x="4258321" y="1145140"/>
                </a:lnTo>
                <a:lnTo>
                  <a:pt x="4258321" y="900922"/>
                </a:lnTo>
                <a:lnTo>
                  <a:pt x="4258321" y="726520"/>
                </a:lnTo>
                <a:lnTo>
                  <a:pt x="4258321" y="482300"/>
                </a:lnTo>
                <a:lnTo>
                  <a:pt x="4258321" y="418622"/>
                </a:lnTo>
                <a:lnTo>
                  <a:pt x="4258321" y="2"/>
                </a:lnTo>
                <a:lnTo>
                  <a:pt x="3859457" y="2"/>
                </a:lnTo>
                <a:lnTo>
                  <a:pt x="3756955" y="2"/>
                </a:lnTo>
                <a:lnTo>
                  <a:pt x="3596704" y="2"/>
                </a:lnTo>
                <a:lnTo>
                  <a:pt x="3358091" y="2"/>
                </a:lnTo>
                <a:lnTo>
                  <a:pt x="3197839" y="2"/>
                </a:lnTo>
                <a:lnTo>
                  <a:pt x="3095339" y="2"/>
                </a:lnTo>
                <a:lnTo>
                  <a:pt x="2696474" y="2"/>
                </a:lnTo>
                <a:lnTo>
                  <a:pt x="2347981" y="2"/>
                </a:lnTo>
                <a:lnTo>
                  <a:pt x="2315513" y="2"/>
                </a:lnTo>
                <a:lnTo>
                  <a:pt x="2315513" y="0"/>
                </a:lnTo>
                <a:lnTo>
                  <a:pt x="1916649" y="0"/>
                </a:lnTo>
                <a:lnTo>
                  <a:pt x="1814148" y="0"/>
                </a:lnTo>
                <a:lnTo>
                  <a:pt x="1653896" y="0"/>
                </a:lnTo>
                <a:lnTo>
                  <a:pt x="1415284" y="0"/>
                </a:lnTo>
                <a:lnTo>
                  <a:pt x="1354918" y="0"/>
                </a:lnTo>
                <a:lnTo>
                  <a:pt x="1354918" y="2"/>
                </a:lnTo>
                <a:lnTo>
                  <a:pt x="1287499" y="2"/>
                </a:lnTo>
                <a:lnTo>
                  <a:pt x="1184998" y="2"/>
                </a:lnTo>
                <a:lnTo>
                  <a:pt x="786134" y="2"/>
                </a:lnTo>
                <a:lnTo>
                  <a:pt x="405172" y="2"/>
                </a:lnTo>
                <a:lnTo>
                  <a:pt x="405172" y="0"/>
                </a:lnTo>
                <a:lnTo>
                  <a:pt x="6309" y="0"/>
                </a:lnTo>
                <a:lnTo>
                  <a:pt x="2" y="0"/>
                </a:lnTo>
                <a:lnTo>
                  <a:pt x="2" y="34832"/>
                </a:lnTo>
                <a:lnTo>
                  <a:pt x="2" y="433696"/>
                </a:lnTo>
                <a:lnTo>
                  <a:pt x="0" y="433696"/>
                </a:lnTo>
                <a:lnTo>
                  <a:pt x="0" y="814658"/>
                </a:lnTo>
                <a:lnTo>
                  <a:pt x="0" y="1160214"/>
                </a:lnTo>
                <a:lnTo>
                  <a:pt x="0" y="1213520"/>
                </a:lnTo>
                <a:lnTo>
                  <a:pt x="0" y="1316022"/>
                </a:lnTo>
                <a:lnTo>
                  <a:pt x="0" y="1383440"/>
                </a:lnTo>
                <a:lnTo>
                  <a:pt x="0" y="1541176"/>
                </a:lnTo>
                <a:lnTo>
                  <a:pt x="0" y="1940038"/>
                </a:lnTo>
                <a:lnTo>
                  <a:pt x="0" y="2042540"/>
                </a:lnTo>
                <a:lnTo>
                  <a:pt x="0" y="2109958"/>
                </a:lnTo>
                <a:lnTo>
                  <a:pt x="2" y="2109958"/>
                </a:lnTo>
                <a:lnTo>
                  <a:pt x="2" y="2170324"/>
                </a:lnTo>
                <a:lnTo>
                  <a:pt x="2" y="2344036"/>
                </a:lnTo>
                <a:lnTo>
                  <a:pt x="0" y="2344036"/>
                </a:lnTo>
                <a:lnTo>
                  <a:pt x="0" y="2376504"/>
                </a:lnTo>
                <a:lnTo>
                  <a:pt x="0" y="2724998"/>
                </a:lnTo>
                <a:lnTo>
                  <a:pt x="0" y="3070554"/>
                </a:lnTo>
                <a:lnTo>
                  <a:pt x="0" y="3103022"/>
                </a:lnTo>
                <a:lnTo>
                  <a:pt x="0" y="3123862"/>
                </a:lnTo>
                <a:lnTo>
                  <a:pt x="0" y="3226362"/>
                </a:lnTo>
                <a:lnTo>
                  <a:pt x="0" y="3386614"/>
                </a:lnTo>
                <a:lnTo>
                  <a:pt x="0" y="3451515"/>
                </a:lnTo>
                <a:lnTo>
                  <a:pt x="0" y="3625227"/>
                </a:lnTo>
                <a:lnTo>
                  <a:pt x="0" y="3759941"/>
                </a:lnTo>
                <a:lnTo>
                  <a:pt x="0" y="3850380"/>
                </a:lnTo>
                <a:lnTo>
                  <a:pt x="0" y="3952880"/>
                </a:lnTo>
                <a:lnTo>
                  <a:pt x="0" y="4113132"/>
                </a:lnTo>
                <a:lnTo>
                  <a:pt x="0" y="4351745"/>
                </a:lnTo>
                <a:lnTo>
                  <a:pt x="0" y="4486459"/>
                </a:lnTo>
                <a:lnTo>
                  <a:pt x="48279" y="4486459"/>
                </a:lnTo>
                <a:lnTo>
                  <a:pt x="48281" y="4486459"/>
                </a:lnTo>
                <a:lnTo>
                  <a:pt x="429239" y="4486459"/>
                </a:lnTo>
                <a:lnTo>
                  <a:pt x="828103" y="4486459"/>
                </a:lnTo>
                <a:lnTo>
                  <a:pt x="930604" y="4486459"/>
                </a:lnTo>
                <a:lnTo>
                  <a:pt x="1090855" y="4486459"/>
                </a:lnTo>
                <a:lnTo>
                  <a:pt x="1329468" y="4486459"/>
                </a:lnTo>
                <a:lnTo>
                  <a:pt x="1354917" y="4486459"/>
                </a:lnTo>
                <a:lnTo>
                  <a:pt x="1457255" y="4486459"/>
                </a:lnTo>
                <a:lnTo>
                  <a:pt x="1457257" y="4486459"/>
                </a:lnTo>
                <a:lnTo>
                  <a:pt x="1489720" y="4486459"/>
                </a:lnTo>
                <a:lnTo>
                  <a:pt x="1559756" y="4486459"/>
                </a:lnTo>
                <a:lnTo>
                  <a:pt x="1559757" y="4486459"/>
                </a:lnTo>
                <a:lnTo>
                  <a:pt x="1592222" y="4486459"/>
                </a:lnTo>
                <a:lnTo>
                  <a:pt x="1958619" y="4486459"/>
                </a:lnTo>
                <a:lnTo>
                  <a:pt x="1958622" y="4486459"/>
                </a:lnTo>
                <a:lnTo>
                  <a:pt x="1991085" y="4486459"/>
                </a:lnTo>
                <a:lnTo>
                  <a:pt x="2339580" y="4486459"/>
                </a:lnTo>
                <a:lnTo>
                  <a:pt x="2738443" y="4486459"/>
                </a:lnTo>
                <a:lnTo>
                  <a:pt x="2840945" y="4486459"/>
                </a:lnTo>
                <a:lnTo>
                  <a:pt x="3001196" y="4486459"/>
                </a:lnTo>
                <a:lnTo>
                  <a:pt x="3239809" y="4486459"/>
                </a:lnTo>
                <a:lnTo>
                  <a:pt x="3400060" y="4486459"/>
                </a:lnTo>
                <a:lnTo>
                  <a:pt x="3502562" y="4486459"/>
                </a:lnTo>
                <a:lnTo>
                  <a:pt x="3901425" y="4486459"/>
                </a:lnTo>
                <a:cubicBezTo>
                  <a:pt x="4099180" y="4486459"/>
                  <a:pt x="4258321" y="4346120"/>
                  <a:pt x="4258321" y="4174026"/>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4">
            <a:extLst>
              <a:ext uri="{FF2B5EF4-FFF2-40B4-BE49-F238E27FC236}">
                <a16:creationId xmlns:a16="http://schemas.microsoft.com/office/drawing/2014/main" id="{2592F418-1A8C-CC9E-3A69-3D493E4A48D9}"/>
              </a:ext>
            </a:extLst>
          </p:cNvPr>
          <p:cNvSpPr txBox="1">
            <a:spLocks/>
          </p:cNvSpPr>
          <p:nvPr/>
        </p:nvSpPr>
        <p:spPr>
          <a:xfrm>
            <a:off x="7142560" y="3166609"/>
            <a:ext cx="3759943"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Why it matters</a:t>
            </a:r>
            <a:r>
              <a:rPr lang="en-GB" sz="2200" b="1" dirty="0">
                <a:solidFill>
                  <a:schemeClr val="bg1"/>
                </a:solidFill>
              </a:rPr>
              <a:t>:</a:t>
            </a:r>
          </a:p>
          <a:p>
            <a:pPr>
              <a:lnSpc>
                <a:spcPts val="2240"/>
              </a:lnSpc>
            </a:pPr>
            <a:endParaRPr lang="en-GB" sz="2200" b="1" dirty="0">
              <a:solidFill>
                <a:schemeClr val="bg1"/>
              </a:solidFill>
            </a:endParaRPr>
          </a:p>
          <a:p>
            <a:pPr>
              <a:lnSpc>
                <a:spcPts val="2240"/>
              </a:lnSpc>
            </a:pPr>
            <a:r>
              <a:rPr lang="en-GB" sz="2200" dirty="0">
                <a:solidFill>
                  <a:schemeClr val="bg1"/>
                </a:solidFill>
              </a:rPr>
              <a:t>This sentence can:</a:t>
            </a:r>
          </a:p>
          <a:p>
            <a:pPr marL="342900" indent="-342900">
              <a:lnSpc>
                <a:spcPts val="2240"/>
              </a:lnSpc>
              <a:buFont typeface="Arial" panose="020B0604020202020204" pitchFamily="34" charset="0"/>
              <a:buChar char="•"/>
            </a:pPr>
            <a:r>
              <a:rPr lang="en-GB" sz="2200" dirty="0">
                <a:solidFill>
                  <a:schemeClr val="bg1"/>
                </a:solidFill>
              </a:rPr>
              <a:t>Anchor your Pitch Deck</a:t>
            </a:r>
          </a:p>
          <a:p>
            <a:pPr marL="342900" indent="-342900">
              <a:lnSpc>
                <a:spcPts val="2240"/>
              </a:lnSpc>
              <a:buFont typeface="Arial" panose="020B0604020202020204" pitchFamily="34" charset="0"/>
              <a:buChar char="•"/>
            </a:pPr>
            <a:r>
              <a:rPr lang="en-GB" sz="2200" dirty="0">
                <a:solidFill>
                  <a:schemeClr val="bg1"/>
                </a:solidFill>
              </a:rPr>
              <a:t>Guide your marketing</a:t>
            </a:r>
          </a:p>
          <a:p>
            <a:pPr marL="342900" indent="-342900">
              <a:lnSpc>
                <a:spcPts val="2240"/>
              </a:lnSpc>
              <a:buFont typeface="Arial" panose="020B0604020202020204" pitchFamily="34" charset="0"/>
              <a:buChar char="•"/>
            </a:pPr>
            <a:r>
              <a:rPr lang="en-GB" sz="2200" dirty="0">
                <a:solidFill>
                  <a:schemeClr val="bg1"/>
                </a:solidFill>
              </a:rPr>
              <a:t>Help others understand (and remember) your idea</a:t>
            </a:r>
          </a:p>
          <a:p>
            <a:pPr>
              <a:lnSpc>
                <a:spcPts val="2240"/>
              </a:lnSpc>
            </a:pPr>
            <a:endParaRPr lang="en-GB" sz="2200" dirty="0">
              <a:solidFill>
                <a:schemeClr val="bg1"/>
              </a:solidFill>
            </a:endParaRPr>
          </a:p>
          <a:p>
            <a:pPr>
              <a:lnSpc>
                <a:spcPts val="2240"/>
              </a:lnSpc>
            </a:pPr>
            <a:r>
              <a:rPr lang="en-GB" sz="2200" b="1" dirty="0">
                <a:solidFill>
                  <a:schemeClr val="bg1"/>
                </a:solidFill>
              </a:rPr>
              <a:t>Tip: </a:t>
            </a:r>
            <a:r>
              <a:rPr lang="en-GB" sz="2200" i="1" dirty="0">
                <a:solidFill>
                  <a:schemeClr val="bg1"/>
                </a:solidFill>
              </a:rPr>
              <a:t>Say it out loud. Would you remember it in 10 seconds?</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spTree>
    <p:extLst>
      <p:ext uri="{BB962C8B-B14F-4D97-AF65-F5344CB8AC3E}">
        <p14:creationId xmlns:p14="http://schemas.microsoft.com/office/powerpoint/2010/main" val="813506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36DFA-5E20-68EF-F4A3-0311A4DFB3C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D4309CD-45CD-EA14-5E29-5320FBD1626E}"/>
              </a:ext>
            </a:extLst>
          </p:cNvPr>
          <p:cNvSpPr>
            <a:spLocks noGrp="1"/>
          </p:cNvSpPr>
          <p:nvPr>
            <p:ph type="body" sz="quarter" idx="16"/>
          </p:nvPr>
        </p:nvSpPr>
        <p:spPr>
          <a:xfrm>
            <a:off x="653780" y="472365"/>
            <a:ext cx="9551577" cy="803654"/>
          </a:xfrm>
        </p:spPr>
        <p:txBody>
          <a:bodyPr/>
          <a:lstStyle/>
          <a:p>
            <a:pPr>
              <a:lnSpc>
                <a:spcPts val="3720"/>
              </a:lnSpc>
            </a:pPr>
            <a:r>
              <a:rPr lang="en-US" dirty="0"/>
              <a:t>What You’ve Learned in Section 2 (Part 1)</a:t>
            </a:r>
          </a:p>
          <a:p>
            <a:pPr>
              <a:lnSpc>
                <a:spcPts val="3720"/>
              </a:lnSpc>
            </a:pPr>
            <a:endParaRPr lang="en-US" dirty="0"/>
          </a:p>
          <a:p>
            <a:pPr>
              <a:lnSpc>
                <a:spcPts val="3720"/>
              </a:lnSpc>
            </a:pPr>
            <a:endParaRPr lang="en-US" dirty="0"/>
          </a:p>
        </p:txBody>
      </p:sp>
      <p:sp>
        <p:nvSpPr>
          <p:cNvPr id="6" name="Text Placeholder 5">
            <a:extLst>
              <a:ext uri="{FF2B5EF4-FFF2-40B4-BE49-F238E27FC236}">
                <a16:creationId xmlns:a16="http://schemas.microsoft.com/office/drawing/2014/main" id="{8F45F5F5-F892-C673-521C-893E727BB2A1}"/>
              </a:ext>
            </a:extLst>
          </p:cNvPr>
          <p:cNvSpPr>
            <a:spLocks noGrp="1"/>
          </p:cNvSpPr>
          <p:nvPr>
            <p:ph type="body" sz="quarter" idx="19"/>
          </p:nvPr>
        </p:nvSpPr>
        <p:spPr>
          <a:xfrm>
            <a:off x="653780" y="1760140"/>
            <a:ext cx="7736241" cy="803654"/>
          </a:xfrm>
        </p:spPr>
        <p:txBody>
          <a:bodyPr/>
          <a:lstStyle/>
          <a:p>
            <a:pPr>
              <a:lnSpc>
                <a:spcPts val="2900"/>
              </a:lnSpc>
            </a:pPr>
            <a:r>
              <a:rPr lang="en-US" dirty="0"/>
              <a:t>Pitching with Purpose</a:t>
            </a:r>
          </a:p>
          <a:p>
            <a:pPr>
              <a:lnSpc>
                <a:spcPts val="2900"/>
              </a:lnSpc>
            </a:pPr>
            <a:endParaRPr lang="en-US" dirty="0"/>
          </a:p>
        </p:txBody>
      </p:sp>
      <p:cxnSp>
        <p:nvCxnSpPr>
          <p:cNvPr id="2" name="Straight Connector 1">
            <a:extLst>
              <a:ext uri="{FF2B5EF4-FFF2-40B4-BE49-F238E27FC236}">
                <a16:creationId xmlns:a16="http://schemas.microsoft.com/office/drawing/2014/main" id="{7578B48D-F479-FAA9-4470-80C7EFFAD0ED}"/>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EFEEE6E1-1B44-DDCF-2204-CAEE5A26ED8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49</a:t>
            </a:fld>
            <a:endParaRPr lang="fr-CA" sz="1200" dirty="0"/>
          </a:p>
        </p:txBody>
      </p:sp>
      <p:sp>
        <p:nvSpPr>
          <p:cNvPr id="10" name="Text Placeholder 4">
            <a:extLst>
              <a:ext uri="{FF2B5EF4-FFF2-40B4-BE49-F238E27FC236}">
                <a16:creationId xmlns:a16="http://schemas.microsoft.com/office/drawing/2014/main" id="{F8CCB071-628F-9C0B-2C0D-D13ED6A8AFCB}"/>
              </a:ext>
            </a:extLst>
          </p:cNvPr>
          <p:cNvSpPr txBox="1">
            <a:spLocks/>
          </p:cNvSpPr>
          <p:nvPr/>
        </p:nvSpPr>
        <p:spPr>
          <a:xfrm>
            <a:off x="653781" y="2631833"/>
            <a:ext cx="7011043" cy="3823159"/>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In this section, you learned how to define your concept clearly, connect it with guest needs and local opportunities, and prepare to share it with others using the Pitch Deck model.</a:t>
            </a:r>
          </a:p>
          <a:p>
            <a:pPr>
              <a:lnSpc>
                <a:spcPts val="2240"/>
              </a:lnSpc>
            </a:pPr>
            <a:endParaRPr lang="en-GB" sz="2200" dirty="0">
              <a:solidFill>
                <a:srgbClr val="414141"/>
              </a:solidFill>
            </a:endParaRPr>
          </a:p>
          <a:p>
            <a:pPr>
              <a:lnSpc>
                <a:spcPts val="2240"/>
              </a:lnSpc>
            </a:pPr>
            <a:r>
              <a:rPr lang="en-GB" sz="2200" b="1" dirty="0">
                <a:solidFill>
                  <a:srgbClr val="459597"/>
                </a:solidFill>
              </a:rPr>
              <a:t>Summary Points:</a:t>
            </a:r>
          </a:p>
          <a:p>
            <a:pPr marL="342900" indent="-342900">
              <a:lnSpc>
                <a:spcPts val="2240"/>
              </a:lnSpc>
              <a:buClr>
                <a:srgbClr val="459597"/>
              </a:buClr>
              <a:buSzPct val="100000"/>
              <a:buFont typeface="Arial" panose="020B0604020202020204" pitchFamily="34" charset="0"/>
              <a:buChar char="•"/>
            </a:pPr>
            <a:r>
              <a:rPr lang="en-GB" sz="2200" dirty="0">
                <a:solidFill>
                  <a:srgbClr val="414141"/>
                </a:solidFill>
              </a:rPr>
              <a:t>You explored what makes a strong tourism concept</a:t>
            </a:r>
          </a:p>
          <a:p>
            <a:pPr marL="342900" indent="-342900">
              <a:lnSpc>
                <a:spcPts val="2240"/>
              </a:lnSpc>
              <a:buClr>
                <a:srgbClr val="459597"/>
              </a:buClr>
              <a:buSzPct val="100000"/>
              <a:buFont typeface="Arial" panose="020B0604020202020204" pitchFamily="34" charset="0"/>
              <a:buChar char="•"/>
            </a:pPr>
            <a:r>
              <a:rPr lang="en-GB" sz="2200" dirty="0">
                <a:solidFill>
                  <a:srgbClr val="414141"/>
                </a:solidFill>
              </a:rPr>
              <a:t>You used the Pitch Deck method to shape and clarify your idea</a:t>
            </a:r>
          </a:p>
          <a:p>
            <a:pPr marL="342900" indent="-342900">
              <a:lnSpc>
                <a:spcPts val="2240"/>
              </a:lnSpc>
              <a:buClr>
                <a:srgbClr val="459597"/>
              </a:buClr>
              <a:buSzPct val="100000"/>
              <a:buFont typeface="Arial" panose="020B0604020202020204" pitchFamily="34" charset="0"/>
              <a:buChar char="•"/>
            </a:pPr>
            <a:r>
              <a:rPr lang="en-GB" sz="2200" dirty="0">
                <a:solidFill>
                  <a:srgbClr val="414141"/>
                </a:solidFill>
              </a:rPr>
              <a:t>You connected your idea to local assets and real guests</a:t>
            </a:r>
          </a:p>
          <a:p>
            <a:pPr marL="342900" indent="-342900">
              <a:lnSpc>
                <a:spcPts val="2240"/>
              </a:lnSpc>
              <a:buClr>
                <a:srgbClr val="459597"/>
              </a:buClr>
              <a:buSzPct val="100000"/>
              <a:buFont typeface="Arial" panose="020B0604020202020204" pitchFamily="34" charset="0"/>
              <a:buChar char="•"/>
            </a:pPr>
            <a:r>
              <a:rPr lang="en-GB" sz="2200" dirty="0">
                <a:solidFill>
                  <a:srgbClr val="414141"/>
                </a:solidFill>
              </a:rPr>
              <a:t>You tested and refined your concept using practical tools</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pic>
        <p:nvPicPr>
          <p:cNvPr id="3" name="Picture 2">
            <a:extLst>
              <a:ext uri="{FF2B5EF4-FFF2-40B4-BE49-F238E27FC236}">
                <a16:creationId xmlns:a16="http://schemas.microsoft.com/office/drawing/2014/main" id="{E37D45CC-48CE-F86C-754B-AAA8518D1ACE}"/>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957943" y="4320454"/>
            <a:ext cx="3580276" cy="2659133"/>
          </a:xfrm>
          <a:prstGeom prst="rect">
            <a:avLst/>
          </a:prstGeom>
        </p:spPr>
      </p:pic>
    </p:spTree>
    <p:extLst>
      <p:ext uri="{BB962C8B-B14F-4D97-AF65-F5344CB8AC3E}">
        <p14:creationId xmlns:p14="http://schemas.microsoft.com/office/powerpoint/2010/main" val="2932596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5744878" y="947620"/>
            <a:ext cx="700387" cy="689518"/>
          </a:xfrm>
        </p:spPr>
        <p:txBody>
          <a:bodyPr anchor="b"/>
          <a:lstStyle/>
          <a:p>
            <a:r>
              <a:rPr lang="en-US" sz="3600" b="1" dirty="0"/>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6679763" y="947620"/>
            <a:ext cx="4415332" cy="689519"/>
          </a:xfrm>
        </p:spPr>
        <p:txBody>
          <a:bodyPr anchor="t"/>
          <a:lstStyle/>
          <a:p>
            <a:r>
              <a:rPr lang="en-GB" sz="2800" b="1" kern="1200" dirty="0">
                <a:solidFill>
                  <a:srgbClr val="EC7C69"/>
                </a:solidFill>
                <a:latin typeface="+mn-lt"/>
                <a:ea typeface="+mn-ea"/>
                <a:cs typeface="+mn-cs"/>
              </a:rPr>
              <a:t>Tools for Market Research – Understanding the Market</a:t>
            </a:r>
          </a:p>
          <a:p>
            <a:endParaRPr lang="en-GB" sz="2800"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470315" y="1354831"/>
            <a:ext cx="4845756" cy="4246763"/>
          </a:xfrm>
        </p:spPr>
        <p:txBody>
          <a:bodyPr/>
          <a:lstStyle/>
          <a:p>
            <a:pPr marL="0" indent="0">
              <a:spcAft>
                <a:spcPts val="600"/>
              </a:spcAft>
            </a:pPr>
            <a:r>
              <a:rPr lang="en-US" sz="2200" dirty="0"/>
              <a:t>This module explores how to turn your unique accommodation idea into a real business opportunity. </a:t>
            </a:r>
            <a:r>
              <a:rPr lang="en-US" sz="2200" b="0" dirty="0"/>
              <a:t>Learners will gain practical skills to understand their guests better, research the market, develop a strong concept, and present it with confidence.</a:t>
            </a:r>
          </a:p>
          <a:p>
            <a:pPr marL="0" indent="0">
              <a:spcAft>
                <a:spcPts val="600"/>
              </a:spcAft>
            </a:pPr>
            <a:endParaRPr lang="en-US" sz="2200" b="0" dirty="0"/>
          </a:p>
          <a:p>
            <a:pPr marL="0" indent="0">
              <a:spcAft>
                <a:spcPts val="600"/>
              </a:spcAft>
            </a:pPr>
            <a:r>
              <a:rPr lang="en-US" sz="2200" b="0" dirty="0"/>
              <a:t>The journey begins with </a:t>
            </a:r>
            <a:r>
              <a:rPr lang="en-US" sz="2200" dirty="0"/>
              <a:t>market research,</a:t>
            </a:r>
            <a:r>
              <a:rPr lang="en-US" sz="2200" b="0" dirty="0"/>
              <a:t> introducing simple and effective tools to gather reliable insights about who your guests are, what they want, and what is already available in the local area.</a:t>
            </a:r>
          </a:p>
          <a:p>
            <a:pPr marL="0" indent="0">
              <a:spcAft>
                <a:spcPts val="600"/>
              </a:spcAft>
            </a:pPr>
            <a:endParaRPr lang="en-US" sz="2200" b="0" dirty="0"/>
          </a:p>
          <a:p>
            <a:pPr marL="0" indent="0">
              <a:lnSpc>
                <a:spcPts val="2480"/>
              </a:lnSpc>
              <a:spcAft>
                <a:spcPts val="600"/>
              </a:spcAft>
            </a:pPr>
            <a:endParaRPr lang="en-US" sz="22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6679763" y="2117147"/>
            <a:ext cx="5137988" cy="311555"/>
          </a:xfrm>
        </p:spPr>
        <p:txBody>
          <a:bodyPr anchor="t"/>
          <a:lstStyle/>
          <a:p>
            <a:pPr marL="342900" indent="-342900">
              <a:buFont typeface="Arial" panose="020B0604020202020204" pitchFamily="34" charset="0"/>
              <a:buChar char="•"/>
            </a:pPr>
            <a:r>
              <a:rPr lang="en-US" sz="2200" b="1" dirty="0">
                <a:solidFill>
                  <a:srgbClr val="414141"/>
                </a:solidFill>
              </a:rPr>
              <a:t>Apply practical methods </a:t>
            </a:r>
            <a:r>
              <a:rPr lang="en-US" sz="2200" dirty="0">
                <a:solidFill>
                  <a:srgbClr val="414141"/>
                </a:solidFill>
              </a:rPr>
              <a:t>to gather reliable insights into their local tourism market.</a:t>
            </a:r>
          </a:p>
          <a:p>
            <a:pPr marL="342900" indent="-342900">
              <a:buFont typeface="Arial" panose="020B0604020202020204" pitchFamily="34" charset="0"/>
              <a:buChar char="•"/>
            </a:pPr>
            <a:r>
              <a:rPr lang="en-US" sz="2200" b="1" dirty="0">
                <a:solidFill>
                  <a:srgbClr val="414141"/>
                </a:solidFill>
              </a:rPr>
              <a:t>Use simple and effective research </a:t>
            </a:r>
            <a:r>
              <a:rPr lang="en-US" sz="2200" dirty="0">
                <a:solidFill>
                  <a:srgbClr val="414141"/>
                </a:solidFill>
              </a:rPr>
              <a:t>techniques to collect and interpret guest-related data.</a:t>
            </a:r>
          </a:p>
          <a:p>
            <a:pPr marL="342900" indent="-342900">
              <a:buFont typeface="Arial" panose="020B0604020202020204" pitchFamily="34" charset="0"/>
              <a:buChar char="•"/>
            </a:pPr>
            <a:r>
              <a:rPr lang="en-US" sz="2200" b="1" dirty="0">
                <a:solidFill>
                  <a:srgbClr val="414141"/>
                </a:solidFill>
              </a:rPr>
              <a:t>Conduct market research </a:t>
            </a:r>
            <a:r>
              <a:rPr lang="en-US" sz="2200" dirty="0">
                <a:solidFill>
                  <a:srgbClr val="414141"/>
                </a:solidFill>
              </a:rPr>
              <a:t>to identify target guests and their needs.</a:t>
            </a:r>
          </a:p>
          <a:p>
            <a:pPr marL="342900" indent="-342900">
              <a:buFont typeface="Arial" panose="020B0604020202020204" pitchFamily="34" charset="0"/>
              <a:buChar char="•"/>
            </a:pPr>
            <a:r>
              <a:rPr lang="en-US" sz="2200" b="1" dirty="0" err="1">
                <a:solidFill>
                  <a:srgbClr val="414141"/>
                </a:solidFill>
              </a:rPr>
              <a:t>Utilise</a:t>
            </a:r>
            <a:r>
              <a:rPr lang="en-US" sz="2200" b="1" dirty="0">
                <a:solidFill>
                  <a:srgbClr val="414141"/>
                </a:solidFill>
              </a:rPr>
              <a:t> guest-</a:t>
            </a:r>
            <a:r>
              <a:rPr lang="en-US" sz="2200" b="1" dirty="0" err="1">
                <a:solidFill>
                  <a:srgbClr val="414141"/>
                </a:solidFill>
              </a:rPr>
              <a:t>centred</a:t>
            </a:r>
            <a:r>
              <a:rPr lang="en-US" sz="2200" b="1" dirty="0">
                <a:solidFill>
                  <a:srgbClr val="414141"/>
                </a:solidFill>
              </a:rPr>
              <a:t> tools </a:t>
            </a:r>
            <a:r>
              <a:rPr lang="en-US" sz="2200" dirty="0">
                <a:solidFill>
                  <a:srgbClr val="414141"/>
                </a:solidFill>
              </a:rPr>
              <a:t>to </a:t>
            </a:r>
            <a:r>
              <a:rPr lang="en-US" sz="2200" dirty="0" err="1">
                <a:solidFill>
                  <a:srgbClr val="414141"/>
                </a:solidFill>
              </a:rPr>
              <a:t>analyse</a:t>
            </a:r>
            <a:r>
              <a:rPr lang="en-US" sz="2200" dirty="0">
                <a:solidFill>
                  <a:srgbClr val="414141"/>
                </a:solidFill>
              </a:rPr>
              <a:t> who is (or could be) visiting the area, what motivates them, and where accommodation supply gaps exist.</a:t>
            </a:r>
            <a:endParaRPr lang="en-GB" sz="22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Module 2 Overview</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482081" y="198934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5</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
        <p:nvSpPr>
          <p:cNvPr id="23" name="TextBox 22">
            <a:extLst>
              <a:ext uri="{FF2B5EF4-FFF2-40B4-BE49-F238E27FC236}">
                <a16:creationId xmlns:a16="http://schemas.microsoft.com/office/drawing/2014/main" id="{FA6F6F91-34A2-5B98-2617-F3917CA3B8AB}"/>
              </a:ext>
            </a:extLst>
          </p:cNvPr>
          <p:cNvSpPr txBox="1"/>
          <p:nvPr/>
        </p:nvSpPr>
        <p:spPr>
          <a:xfrm>
            <a:off x="6679763" y="228010"/>
            <a:ext cx="4617728" cy="523220"/>
          </a:xfrm>
          <a:prstGeom prst="rect">
            <a:avLst/>
          </a:prstGeom>
          <a:noFill/>
        </p:spPr>
        <p:txBody>
          <a:bodyPr wrap="square" rtlCol="0">
            <a:spAutoFit/>
          </a:bodyPr>
          <a:lstStyle/>
          <a:p>
            <a:r>
              <a:rPr lang="en-US" sz="2800" b="1" dirty="0">
                <a:solidFill>
                  <a:srgbClr val="459597"/>
                </a:solidFill>
              </a:rPr>
              <a:t>Learning Outcomes</a:t>
            </a:r>
            <a:endParaRPr lang="en-IE" sz="2800" b="1" dirty="0">
              <a:solidFill>
                <a:srgbClr val="459597"/>
              </a:solidFill>
            </a:endParaRPr>
          </a:p>
        </p:txBody>
      </p:sp>
    </p:spTree>
    <p:extLst>
      <p:ext uri="{BB962C8B-B14F-4D97-AF65-F5344CB8AC3E}">
        <p14:creationId xmlns:p14="http://schemas.microsoft.com/office/powerpoint/2010/main" val="648164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85140-E35C-165A-3C23-F796CA9B5CC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E9A559B-8677-1885-FCAE-5DDDC0C06912}"/>
              </a:ext>
            </a:extLst>
          </p:cNvPr>
          <p:cNvSpPr>
            <a:spLocks noGrp="1"/>
          </p:cNvSpPr>
          <p:nvPr>
            <p:ph type="body" sz="quarter" idx="16"/>
          </p:nvPr>
        </p:nvSpPr>
        <p:spPr>
          <a:xfrm>
            <a:off x="653780" y="472365"/>
            <a:ext cx="9551577" cy="803654"/>
          </a:xfrm>
        </p:spPr>
        <p:txBody>
          <a:bodyPr/>
          <a:lstStyle/>
          <a:p>
            <a:pPr>
              <a:lnSpc>
                <a:spcPts val="3720"/>
              </a:lnSpc>
            </a:pPr>
            <a:r>
              <a:rPr lang="en-US" dirty="0"/>
              <a:t>What You’ve Learned in Section 2 (Part 2)</a:t>
            </a:r>
          </a:p>
          <a:p>
            <a:pPr>
              <a:lnSpc>
                <a:spcPts val="3720"/>
              </a:lnSpc>
            </a:pPr>
            <a:endParaRPr lang="en-US" dirty="0"/>
          </a:p>
          <a:p>
            <a:pPr>
              <a:lnSpc>
                <a:spcPts val="3720"/>
              </a:lnSpc>
            </a:pPr>
            <a:endParaRPr lang="en-US" dirty="0"/>
          </a:p>
        </p:txBody>
      </p:sp>
      <p:sp>
        <p:nvSpPr>
          <p:cNvPr id="6" name="Text Placeholder 5">
            <a:extLst>
              <a:ext uri="{FF2B5EF4-FFF2-40B4-BE49-F238E27FC236}">
                <a16:creationId xmlns:a16="http://schemas.microsoft.com/office/drawing/2014/main" id="{46AF90A5-B18A-B103-0F02-BDFF511F8D63}"/>
              </a:ext>
            </a:extLst>
          </p:cNvPr>
          <p:cNvSpPr>
            <a:spLocks noGrp="1"/>
          </p:cNvSpPr>
          <p:nvPr>
            <p:ph type="body" sz="quarter" idx="19"/>
          </p:nvPr>
        </p:nvSpPr>
        <p:spPr>
          <a:xfrm>
            <a:off x="653780" y="1670492"/>
            <a:ext cx="7736241" cy="803654"/>
          </a:xfrm>
        </p:spPr>
        <p:txBody>
          <a:bodyPr/>
          <a:lstStyle/>
          <a:p>
            <a:pPr>
              <a:lnSpc>
                <a:spcPts val="2900"/>
              </a:lnSpc>
            </a:pPr>
            <a:r>
              <a:rPr lang="en-US" dirty="0"/>
              <a:t>Start Simple, Learn as You Go</a:t>
            </a:r>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01163B65-72B6-5F3E-0B64-86CC92C1E324}"/>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2A04CBBE-BEB3-19A8-C153-0B4B3470FA1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50</a:t>
            </a:fld>
            <a:endParaRPr lang="fr-CA" sz="1200" dirty="0"/>
          </a:p>
        </p:txBody>
      </p:sp>
      <p:sp>
        <p:nvSpPr>
          <p:cNvPr id="10" name="Text Placeholder 4">
            <a:extLst>
              <a:ext uri="{FF2B5EF4-FFF2-40B4-BE49-F238E27FC236}">
                <a16:creationId xmlns:a16="http://schemas.microsoft.com/office/drawing/2014/main" id="{BAD29362-1E1B-788A-5316-47631CB9319B}"/>
              </a:ext>
            </a:extLst>
          </p:cNvPr>
          <p:cNvSpPr txBox="1">
            <a:spLocks/>
          </p:cNvSpPr>
          <p:nvPr/>
        </p:nvSpPr>
        <p:spPr>
          <a:xfrm>
            <a:off x="653781" y="2413460"/>
            <a:ext cx="7911995" cy="3823159"/>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Now that you’ve clarified your concept, it’s time to take the first steps toward communicating it clearly and persuasively. Your Pitch Deck doesn’t need to be perfect - think of it as a living document that helps you explore, test, and explain your business idea.</a:t>
            </a:r>
          </a:p>
          <a:p>
            <a:pPr>
              <a:lnSpc>
                <a:spcPts val="2240"/>
              </a:lnSpc>
            </a:pPr>
            <a:endParaRPr lang="en-GB" sz="2200" dirty="0">
              <a:solidFill>
                <a:srgbClr val="414141"/>
              </a:solidFill>
            </a:endParaRPr>
          </a:p>
          <a:p>
            <a:pPr>
              <a:lnSpc>
                <a:spcPts val="2240"/>
              </a:lnSpc>
            </a:pPr>
            <a:r>
              <a:rPr lang="en-GB" sz="2200" b="1" dirty="0">
                <a:solidFill>
                  <a:srgbClr val="459597"/>
                </a:solidFill>
              </a:rPr>
              <a:t>Checklist for Drafting:</a:t>
            </a:r>
          </a:p>
          <a:p>
            <a:pPr>
              <a:lnSpc>
                <a:spcPts val="2240"/>
              </a:lnSpc>
            </a:pPr>
            <a:r>
              <a:rPr lang="en-GB" sz="2200" dirty="0">
                <a:solidFill>
                  <a:srgbClr val="414141"/>
                </a:solidFill>
              </a:rPr>
              <a:t>Slide 1: 	Your one-sentence concept</a:t>
            </a:r>
          </a:p>
          <a:p>
            <a:pPr>
              <a:lnSpc>
                <a:spcPts val="2240"/>
              </a:lnSpc>
            </a:pPr>
            <a:r>
              <a:rPr lang="en-GB" sz="2200" dirty="0">
                <a:solidFill>
                  <a:srgbClr val="414141"/>
                </a:solidFill>
              </a:rPr>
              <a:t>Slide 2: The problem your guest faces</a:t>
            </a:r>
          </a:p>
          <a:p>
            <a:pPr>
              <a:lnSpc>
                <a:spcPts val="2240"/>
              </a:lnSpc>
            </a:pPr>
            <a:r>
              <a:rPr lang="en-GB" sz="2200" dirty="0">
                <a:solidFill>
                  <a:srgbClr val="414141"/>
                </a:solidFill>
              </a:rPr>
              <a:t>Slide 3: Your solution and the experience you offer</a:t>
            </a:r>
          </a:p>
          <a:p>
            <a:pPr>
              <a:lnSpc>
                <a:spcPts val="2240"/>
              </a:lnSpc>
            </a:pPr>
            <a:r>
              <a:rPr lang="en-GB" sz="2200" dirty="0">
                <a:solidFill>
                  <a:srgbClr val="414141"/>
                </a:solidFill>
              </a:rPr>
              <a:t>Slide 4: Your guest profile</a:t>
            </a:r>
          </a:p>
          <a:p>
            <a:pPr>
              <a:lnSpc>
                <a:spcPts val="2240"/>
              </a:lnSpc>
            </a:pPr>
            <a:r>
              <a:rPr lang="en-GB" sz="2200" dirty="0">
                <a:solidFill>
                  <a:srgbClr val="414141"/>
                </a:solidFill>
              </a:rPr>
              <a:t>Slide 5: Any traction, feedback, or validation so far</a:t>
            </a:r>
          </a:p>
          <a:p>
            <a:pPr>
              <a:lnSpc>
                <a:spcPts val="2240"/>
              </a:lnSpc>
            </a:pPr>
            <a:endParaRPr lang="en-GB" sz="2200" dirty="0">
              <a:solidFill>
                <a:srgbClr val="414141"/>
              </a:solidFill>
            </a:endParaRPr>
          </a:p>
          <a:p>
            <a:pPr>
              <a:lnSpc>
                <a:spcPts val="2240"/>
              </a:lnSpc>
            </a:pPr>
            <a:r>
              <a:rPr lang="en-GB" sz="2200" b="1" dirty="0">
                <a:solidFill>
                  <a:srgbClr val="414141"/>
                </a:solidFill>
              </a:rPr>
              <a:t>Tip: </a:t>
            </a:r>
            <a:r>
              <a:rPr lang="en-GB" sz="2200" i="1" dirty="0">
                <a:solidFill>
                  <a:srgbClr val="414141"/>
                </a:solidFill>
              </a:rPr>
              <a:t>Save visuals or quotes from your process </a:t>
            </a:r>
          </a:p>
          <a:p>
            <a:pPr>
              <a:lnSpc>
                <a:spcPts val="2240"/>
              </a:lnSpc>
            </a:pPr>
            <a:r>
              <a:rPr lang="en-GB" sz="2200" i="1" dirty="0">
                <a:solidFill>
                  <a:srgbClr val="414141"/>
                </a:solidFill>
              </a:rPr>
              <a:t>- they can go directly into your deck!</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pic>
        <p:nvPicPr>
          <p:cNvPr id="3" name="Picture 2">
            <a:extLst>
              <a:ext uri="{FF2B5EF4-FFF2-40B4-BE49-F238E27FC236}">
                <a16:creationId xmlns:a16="http://schemas.microsoft.com/office/drawing/2014/main" id="{BBCD55F1-B052-7490-A17E-FF3E2471DEA4}"/>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957943" y="4320454"/>
            <a:ext cx="3580276" cy="2659133"/>
          </a:xfrm>
          <a:prstGeom prst="rect">
            <a:avLst/>
          </a:prstGeom>
        </p:spPr>
      </p:pic>
    </p:spTree>
    <p:extLst>
      <p:ext uri="{BB962C8B-B14F-4D97-AF65-F5344CB8AC3E}">
        <p14:creationId xmlns:p14="http://schemas.microsoft.com/office/powerpoint/2010/main" val="34299802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851B6-AF48-E768-01EA-56185BE617DF}"/>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8D6D550B-86A1-84AF-E999-0FF1BAC3441D}"/>
              </a:ext>
            </a:extLst>
          </p:cNvPr>
          <p:cNvSpPr/>
          <p:nvPr/>
        </p:nvSpPr>
        <p:spPr>
          <a:xfrm rot="16200000">
            <a:off x="6648899" y="2074394"/>
            <a:ext cx="4810883" cy="4756324"/>
          </a:xfrm>
          <a:custGeom>
            <a:avLst/>
            <a:gdLst>
              <a:gd name="connsiteX0" fmla="*/ 4609323 w 4609323"/>
              <a:gd name="connsiteY0" fmla="*/ 4681678 h 5105959"/>
              <a:gd name="connsiteX1" fmla="*/ 4609323 w 4609323"/>
              <a:gd name="connsiteY1" fmla="*/ 4113196 h 5105959"/>
              <a:gd name="connsiteX2" fmla="*/ 4609323 w 4609323"/>
              <a:gd name="connsiteY2" fmla="*/ 4026722 h 5105959"/>
              <a:gd name="connsiteX3" fmla="*/ 4609323 w 4609323"/>
              <a:gd name="connsiteY3" fmla="*/ 3458239 h 5105959"/>
              <a:gd name="connsiteX4" fmla="*/ 4609323 w 4609323"/>
              <a:gd name="connsiteY4" fmla="*/ 1223440 h 5105959"/>
              <a:gd name="connsiteX5" fmla="*/ 4609323 w 4609323"/>
              <a:gd name="connsiteY5" fmla="*/ 654958 h 5105959"/>
              <a:gd name="connsiteX6" fmla="*/ 4609323 w 4609323"/>
              <a:gd name="connsiteY6" fmla="*/ 568483 h 5105959"/>
              <a:gd name="connsiteX7" fmla="*/ 4609323 w 4609323"/>
              <a:gd name="connsiteY7" fmla="*/ 0 h 5105959"/>
              <a:gd name="connsiteX8" fmla="*/ 3928474 w 4609323"/>
              <a:gd name="connsiteY8" fmla="*/ 0 h 5105959"/>
              <a:gd name="connsiteX9" fmla="*/ 1971010 w 4609323"/>
              <a:gd name="connsiteY9" fmla="*/ 0 h 5105959"/>
              <a:gd name="connsiteX10" fmla="*/ 1290163 w 4609323"/>
              <a:gd name="connsiteY10" fmla="*/ 0 h 5105959"/>
              <a:gd name="connsiteX11" fmla="*/ 0 w 4609323"/>
              <a:gd name="connsiteY11" fmla="*/ 0 h 5105959"/>
              <a:gd name="connsiteX12" fmla="*/ 0 w 4609323"/>
              <a:gd name="connsiteY12" fmla="*/ 3834818 h 5105959"/>
              <a:gd name="connsiteX13" fmla="*/ 0 w 4609323"/>
              <a:gd name="connsiteY13" fmla="*/ 5105959 h 5105959"/>
              <a:gd name="connsiteX14" fmla="*/ 805504 w 4609323"/>
              <a:gd name="connsiteY14" fmla="*/ 5105959 h 5105959"/>
              <a:gd name="connsiteX15" fmla="*/ 805507 w 4609323"/>
              <a:gd name="connsiteY15" fmla="*/ 5105959 h 5105959"/>
              <a:gd name="connsiteX16" fmla="*/ 1486352 w 4609323"/>
              <a:gd name="connsiteY16" fmla="*/ 5105959 h 5105959"/>
              <a:gd name="connsiteX17" fmla="*/ 1486356 w 4609323"/>
              <a:gd name="connsiteY17" fmla="*/ 5105959 h 5105959"/>
              <a:gd name="connsiteX18" fmla="*/ 3443814 w 4609323"/>
              <a:gd name="connsiteY18" fmla="*/ 5105959 h 5105959"/>
              <a:gd name="connsiteX19" fmla="*/ 4124663 w 4609323"/>
              <a:gd name="connsiteY19" fmla="*/ 5105959 h 5105959"/>
              <a:gd name="connsiteX20" fmla="*/ 4609323 w 4609323"/>
              <a:gd name="connsiteY20" fmla="*/ 4681678 h 510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09323" h="5105959">
                <a:moveTo>
                  <a:pt x="4609323" y="4681678"/>
                </a:moveTo>
                <a:lnTo>
                  <a:pt x="4609323" y="4113196"/>
                </a:lnTo>
                <a:lnTo>
                  <a:pt x="4609323" y="4026722"/>
                </a:lnTo>
                <a:lnTo>
                  <a:pt x="4609323" y="3458239"/>
                </a:lnTo>
                <a:lnTo>
                  <a:pt x="4609323" y="1223440"/>
                </a:lnTo>
                <a:lnTo>
                  <a:pt x="4609323" y="654958"/>
                </a:lnTo>
                <a:lnTo>
                  <a:pt x="4609323" y="568483"/>
                </a:lnTo>
                <a:lnTo>
                  <a:pt x="4609323" y="0"/>
                </a:lnTo>
                <a:lnTo>
                  <a:pt x="3928474" y="0"/>
                </a:lnTo>
                <a:lnTo>
                  <a:pt x="1971010" y="0"/>
                </a:lnTo>
                <a:lnTo>
                  <a:pt x="1290163" y="0"/>
                </a:lnTo>
                <a:lnTo>
                  <a:pt x="0" y="0"/>
                </a:lnTo>
                <a:lnTo>
                  <a:pt x="0" y="3834818"/>
                </a:lnTo>
                <a:lnTo>
                  <a:pt x="0" y="5105959"/>
                </a:lnTo>
                <a:lnTo>
                  <a:pt x="805504" y="5105959"/>
                </a:lnTo>
                <a:lnTo>
                  <a:pt x="805507" y="5105959"/>
                </a:lnTo>
                <a:lnTo>
                  <a:pt x="1486352" y="5105959"/>
                </a:lnTo>
                <a:lnTo>
                  <a:pt x="1486356" y="5105959"/>
                </a:lnTo>
                <a:lnTo>
                  <a:pt x="3443814" y="5105959"/>
                </a:lnTo>
                <a:lnTo>
                  <a:pt x="4124663" y="5105959"/>
                </a:lnTo>
                <a:cubicBezTo>
                  <a:pt x="4393211" y="5105959"/>
                  <a:pt x="4609323" y="4915380"/>
                  <a:pt x="4609323" y="4681678"/>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0" name="Text Placeholder 1">
            <a:extLst>
              <a:ext uri="{FF2B5EF4-FFF2-40B4-BE49-F238E27FC236}">
                <a16:creationId xmlns:a16="http://schemas.microsoft.com/office/drawing/2014/main" id="{393D00BB-531E-9794-09BA-E1D4E91B6A44}"/>
              </a:ext>
            </a:extLst>
          </p:cNvPr>
          <p:cNvSpPr txBox="1">
            <a:spLocks/>
          </p:cNvSpPr>
          <p:nvPr/>
        </p:nvSpPr>
        <p:spPr>
          <a:xfrm>
            <a:off x="6262373" y="2322567"/>
            <a:ext cx="4948830"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50" indent="-539750" algn="l">
              <a:lnSpc>
                <a:spcPts val="2240"/>
              </a:lnSpc>
              <a:spcBef>
                <a:spcPts val="0"/>
              </a:spcBef>
              <a:spcAft>
                <a:spcPts val="400"/>
              </a:spcAft>
              <a:buClr>
                <a:srgbClr val="64AFAF"/>
              </a:buClr>
              <a:buSzPct val="120000"/>
              <a:buFont typeface="+mj-lt"/>
              <a:buAutoNum type="arabicPeriod" startAt="5"/>
            </a:pPr>
            <a:r>
              <a:rPr lang="en-IE" sz="2200" b="1" dirty="0"/>
              <a:t>Customer / Market</a:t>
            </a:r>
            <a:br>
              <a:rPr lang="en-IE" sz="2200" dirty="0"/>
            </a:br>
            <a:r>
              <a:rPr lang="en-IE" sz="2200" dirty="0"/>
              <a:t>Who is the target customer and how big is the market?</a:t>
            </a:r>
          </a:p>
          <a:p>
            <a:pPr marL="539750" indent="-539750" algn="l">
              <a:lnSpc>
                <a:spcPts val="2240"/>
              </a:lnSpc>
              <a:spcBef>
                <a:spcPts val="0"/>
              </a:spcBef>
              <a:spcAft>
                <a:spcPts val="400"/>
              </a:spcAft>
              <a:buClr>
                <a:srgbClr val="64AFAF"/>
              </a:buClr>
              <a:buSzPct val="120000"/>
              <a:buFont typeface="+mj-lt"/>
              <a:buAutoNum type="arabicPeriod" startAt="5"/>
            </a:pPr>
            <a:r>
              <a:rPr lang="en-IE" sz="2200" b="1" dirty="0"/>
              <a:t>Why Now?</a:t>
            </a:r>
            <a:br>
              <a:rPr lang="en-IE" sz="2200" dirty="0"/>
            </a:br>
            <a:r>
              <a:rPr lang="en-IE" sz="2200" dirty="0"/>
              <a:t>Show why now is the right time to introduce this solution.</a:t>
            </a:r>
          </a:p>
          <a:p>
            <a:pPr marL="539750" indent="-539750" algn="l">
              <a:lnSpc>
                <a:spcPts val="2240"/>
              </a:lnSpc>
              <a:spcBef>
                <a:spcPts val="0"/>
              </a:spcBef>
              <a:spcAft>
                <a:spcPts val="400"/>
              </a:spcAft>
              <a:buClr>
                <a:srgbClr val="64AFAF"/>
              </a:buClr>
              <a:buSzPct val="120000"/>
              <a:buFont typeface="+mj-lt"/>
              <a:buAutoNum type="arabicPeriod" startAt="5"/>
            </a:pPr>
            <a:r>
              <a:rPr lang="en-IE" sz="2200" b="1" dirty="0"/>
              <a:t>Competition</a:t>
            </a:r>
            <a:br>
              <a:rPr lang="en-IE" sz="2200" dirty="0"/>
            </a:br>
            <a:r>
              <a:rPr lang="en-IE" sz="2200" dirty="0"/>
              <a:t>Who are the competitors and what is your competitive advantage?</a:t>
            </a:r>
          </a:p>
          <a:p>
            <a:pPr marL="539750" indent="-539750" algn="l">
              <a:lnSpc>
                <a:spcPts val="2240"/>
              </a:lnSpc>
              <a:spcBef>
                <a:spcPts val="0"/>
              </a:spcBef>
              <a:spcAft>
                <a:spcPts val="400"/>
              </a:spcAft>
              <a:buClr>
                <a:srgbClr val="64AFAF"/>
              </a:buClr>
              <a:buSzPct val="120000"/>
              <a:buFont typeface="+mj-lt"/>
              <a:buAutoNum type="arabicPeriod" startAt="5"/>
            </a:pPr>
            <a:r>
              <a:rPr lang="en-IE" sz="2200" b="1" dirty="0"/>
              <a:t>Revenue and Cost Forecast</a:t>
            </a:r>
            <a:br>
              <a:rPr lang="en-IE" sz="2200" dirty="0"/>
            </a:br>
            <a:r>
              <a:rPr lang="en-IE" sz="2200" dirty="0"/>
              <a:t>Describe the key revenue and cost items for the next 12 months.</a:t>
            </a:r>
            <a:br>
              <a:rPr lang="en-IE" sz="2200" dirty="0"/>
            </a:br>
            <a:r>
              <a:rPr lang="en-IE" sz="2200" dirty="0"/>
              <a:t>How will you finance your idea next year? What is your revenue model?</a:t>
            </a:r>
          </a:p>
          <a:p>
            <a:pPr marL="539750" indent="-539750" algn="l">
              <a:lnSpc>
                <a:spcPts val="2240"/>
              </a:lnSpc>
              <a:spcBef>
                <a:spcPts val="0"/>
              </a:spcBef>
              <a:spcAft>
                <a:spcPts val="400"/>
              </a:spcAft>
              <a:buClr>
                <a:srgbClr val="64AFAF"/>
              </a:buClr>
              <a:buSzPct val="120000"/>
              <a:buFont typeface="+mj-lt"/>
              <a:buAutoNum type="arabicPeriod" startAt="5"/>
            </a:pPr>
            <a:endParaRPr lang="en-US" sz="2200" dirty="0">
              <a:solidFill>
                <a:srgbClr val="414141"/>
              </a:solidFill>
            </a:endParaRPr>
          </a:p>
        </p:txBody>
      </p:sp>
      <p:sp>
        <p:nvSpPr>
          <p:cNvPr id="11" name="Freeform 10">
            <a:extLst>
              <a:ext uri="{FF2B5EF4-FFF2-40B4-BE49-F238E27FC236}">
                <a16:creationId xmlns:a16="http://schemas.microsoft.com/office/drawing/2014/main" id="{070896BC-3873-8C1A-9DCC-7F3E83E55B8E}"/>
              </a:ext>
            </a:extLst>
          </p:cNvPr>
          <p:cNvSpPr/>
          <p:nvPr/>
        </p:nvSpPr>
        <p:spPr>
          <a:xfrm rot="16200000">
            <a:off x="953518" y="2074395"/>
            <a:ext cx="4810883" cy="4756324"/>
          </a:xfrm>
          <a:custGeom>
            <a:avLst/>
            <a:gdLst>
              <a:gd name="connsiteX0" fmla="*/ 4609323 w 4609323"/>
              <a:gd name="connsiteY0" fmla="*/ 4681678 h 5105959"/>
              <a:gd name="connsiteX1" fmla="*/ 4609323 w 4609323"/>
              <a:gd name="connsiteY1" fmla="*/ 4113196 h 5105959"/>
              <a:gd name="connsiteX2" fmla="*/ 4609323 w 4609323"/>
              <a:gd name="connsiteY2" fmla="*/ 4026722 h 5105959"/>
              <a:gd name="connsiteX3" fmla="*/ 4609323 w 4609323"/>
              <a:gd name="connsiteY3" fmla="*/ 3458239 h 5105959"/>
              <a:gd name="connsiteX4" fmla="*/ 4609323 w 4609323"/>
              <a:gd name="connsiteY4" fmla="*/ 1223440 h 5105959"/>
              <a:gd name="connsiteX5" fmla="*/ 4609323 w 4609323"/>
              <a:gd name="connsiteY5" fmla="*/ 654958 h 5105959"/>
              <a:gd name="connsiteX6" fmla="*/ 4609323 w 4609323"/>
              <a:gd name="connsiteY6" fmla="*/ 568483 h 5105959"/>
              <a:gd name="connsiteX7" fmla="*/ 4609323 w 4609323"/>
              <a:gd name="connsiteY7" fmla="*/ 0 h 5105959"/>
              <a:gd name="connsiteX8" fmla="*/ 3928474 w 4609323"/>
              <a:gd name="connsiteY8" fmla="*/ 0 h 5105959"/>
              <a:gd name="connsiteX9" fmla="*/ 1971010 w 4609323"/>
              <a:gd name="connsiteY9" fmla="*/ 0 h 5105959"/>
              <a:gd name="connsiteX10" fmla="*/ 1290163 w 4609323"/>
              <a:gd name="connsiteY10" fmla="*/ 0 h 5105959"/>
              <a:gd name="connsiteX11" fmla="*/ 0 w 4609323"/>
              <a:gd name="connsiteY11" fmla="*/ 0 h 5105959"/>
              <a:gd name="connsiteX12" fmla="*/ 0 w 4609323"/>
              <a:gd name="connsiteY12" fmla="*/ 3834818 h 5105959"/>
              <a:gd name="connsiteX13" fmla="*/ 0 w 4609323"/>
              <a:gd name="connsiteY13" fmla="*/ 5105959 h 5105959"/>
              <a:gd name="connsiteX14" fmla="*/ 805504 w 4609323"/>
              <a:gd name="connsiteY14" fmla="*/ 5105959 h 5105959"/>
              <a:gd name="connsiteX15" fmla="*/ 805507 w 4609323"/>
              <a:gd name="connsiteY15" fmla="*/ 5105959 h 5105959"/>
              <a:gd name="connsiteX16" fmla="*/ 1486352 w 4609323"/>
              <a:gd name="connsiteY16" fmla="*/ 5105959 h 5105959"/>
              <a:gd name="connsiteX17" fmla="*/ 1486356 w 4609323"/>
              <a:gd name="connsiteY17" fmla="*/ 5105959 h 5105959"/>
              <a:gd name="connsiteX18" fmla="*/ 3443814 w 4609323"/>
              <a:gd name="connsiteY18" fmla="*/ 5105959 h 5105959"/>
              <a:gd name="connsiteX19" fmla="*/ 4124663 w 4609323"/>
              <a:gd name="connsiteY19" fmla="*/ 5105959 h 5105959"/>
              <a:gd name="connsiteX20" fmla="*/ 4609323 w 4609323"/>
              <a:gd name="connsiteY20" fmla="*/ 4681678 h 510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09323" h="5105959">
                <a:moveTo>
                  <a:pt x="4609323" y="4681678"/>
                </a:moveTo>
                <a:lnTo>
                  <a:pt x="4609323" y="4113196"/>
                </a:lnTo>
                <a:lnTo>
                  <a:pt x="4609323" y="4026722"/>
                </a:lnTo>
                <a:lnTo>
                  <a:pt x="4609323" y="3458239"/>
                </a:lnTo>
                <a:lnTo>
                  <a:pt x="4609323" y="1223440"/>
                </a:lnTo>
                <a:lnTo>
                  <a:pt x="4609323" y="654958"/>
                </a:lnTo>
                <a:lnTo>
                  <a:pt x="4609323" y="568483"/>
                </a:lnTo>
                <a:lnTo>
                  <a:pt x="4609323" y="0"/>
                </a:lnTo>
                <a:lnTo>
                  <a:pt x="3928474" y="0"/>
                </a:lnTo>
                <a:lnTo>
                  <a:pt x="1971010" y="0"/>
                </a:lnTo>
                <a:lnTo>
                  <a:pt x="1290163" y="0"/>
                </a:lnTo>
                <a:lnTo>
                  <a:pt x="0" y="0"/>
                </a:lnTo>
                <a:lnTo>
                  <a:pt x="0" y="3834818"/>
                </a:lnTo>
                <a:lnTo>
                  <a:pt x="0" y="5105959"/>
                </a:lnTo>
                <a:lnTo>
                  <a:pt x="805504" y="5105959"/>
                </a:lnTo>
                <a:lnTo>
                  <a:pt x="805507" y="5105959"/>
                </a:lnTo>
                <a:lnTo>
                  <a:pt x="1486352" y="5105959"/>
                </a:lnTo>
                <a:lnTo>
                  <a:pt x="1486356" y="5105959"/>
                </a:lnTo>
                <a:lnTo>
                  <a:pt x="3443814" y="5105959"/>
                </a:lnTo>
                <a:lnTo>
                  <a:pt x="4124663" y="5105959"/>
                </a:lnTo>
                <a:cubicBezTo>
                  <a:pt x="4393211" y="5105959"/>
                  <a:pt x="4609323" y="4915380"/>
                  <a:pt x="4609323" y="4681678"/>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2" name="Text Placeholder 1">
            <a:extLst>
              <a:ext uri="{FF2B5EF4-FFF2-40B4-BE49-F238E27FC236}">
                <a16:creationId xmlns:a16="http://schemas.microsoft.com/office/drawing/2014/main" id="{FDD69897-2C17-F8E0-49E0-1D40D3BE89BD}"/>
              </a:ext>
            </a:extLst>
          </p:cNvPr>
          <p:cNvSpPr txBox="1">
            <a:spLocks/>
          </p:cNvSpPr>
          <p:nvPr/>
        </p:nvSpPr>
        <p:spPr>
          <a:xfrm>
            <a:off x="566992" y="2322567"/>
            <a:ext cx="499961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50" indent="-539750" algn="l">
              <a:lnSpc>
                <a:spcPts val="2240"/>
              </a:lnSpc>
              <a:spcBef>
                <a:spcPts val="0"/>
              </a:spcBef>
              <a:spcAft>
                <a:spcPts val="400"/>
              </a:spcAft>
              <a:buClr>
                <a:srgbClr val="64AFAF"/>
              </a:buClr>
              <a:buSzPct val="120000"/>
              <a:buFont typeface="+mj-lt"/>
              <a:buAutoNum type="arabicPeriod"/>
            </a:pPr>
            <a:r>
              <a:rPr lang="en-IE" sz="2200" b="1" dirty="0"/>
              <a:t>Name and Short Description</a:t>
            </a:r>
            <a:br>
              <a:rPr lang="en-IE" sz="2200" dirty="0"/>
            </a:br>
            <a:r>
              <a:rPr lang="en-IE" sz="2200" dirty="0"/>
              <a:t>Describe your solution or product briefly.</a:t>
            </a:r>
          </a:p>
          <a:p>
            <a:pPr marL="539750" indent="-539750" algn="l">
              <a:lnSpc>
                <a:spcPts val="2240"/>
              </a:lnSpc>
              <a:spcBef>
                <a:spcPts val="0"/>
              </a:spcBef>
              <a:spcAft>
                <a:spcPts val="400"/>
              </a:spcAft>
              <a:buClr>
                <a:srgbClr val="64AFAF"/>
              </a:buClr>
              <a:buSzPct val="120000"/>
              <a:buFont typeface="+mj-lt"/>
              <a:buAutoNum type="arabicPeriod"/>
            </a:pPr>
            <a:r>
              <a:rPr lang="en-IE" sz="2200" b="1" dirty="0"/>
              <a:t>The Problem</a:t>
            </a:r>
            <a:br>
              <a:rPr lang="en-IE" sz="2200" dirty="0"/>
            </a:br>
            <a:r>
              <a:rPr lang="en-IE" sz="2200" dirty="0"/>
              <a:t>What problem is the target group facing?</a:t>
            </a:r>
          </a:p>
          <a:p>
            <a:pPr marL="539750" indent="-539750" algn="l">
              <a:lnSpc>
                <a:spcPts val="2240"/>
              </a:lnSpc>
              <a:spcBef>
                <a:spcPts val="0"/>
              </a:spcBef>
              <a:spcAft>
                <a:spcPts val="400"/>
              </a:spcAft>
              <a:buClr>
                <a:srgbClr val="64AFAF"/>
              </a:buClr>
              <a:buSzPct val="120000"/>
              <a:buFont typeface="+mj-lt"/>
              <a:buAutoNum type="arabicPeriod"/>
            </a:pPr>
            <a:r>
              <a:rPr lang="en-IE" sz="2200" b="1" dirty="0"/>
              <a:t>The Solution</a:t>
            </a:r>
            <a:br>
              <a:rPr lang="en-IE" sz="2200" dirty="0"/>
            </a:br>
            <a:r>
              <a:rPr lang="en-IE" sz="2200" dirty="0"/>
              <a:t>How does your idea solve this specific problem?</a:t>
            </a:r>
          </a:p>
          <a:p>
            <a:pPr marL="539750" indent="-539750" algn="l">
              <a:lnSpc>
                <a:spcPts val="2240"/>
              </a:lnSpc>
              <a:spcBef>
                <a:spcPts val="0"/>
              </a:spcBef>
              <a:spcAft>
                <a:spcPts val="400"/>
              </a:spcAft>
              <a:buClr>
                <a:srgbClr val="64AFAF"/>
              </a:buClr>
              <a:buSzPct val="120000"/>
              <a:buFont typeface="+mj-lt"/>
              <a:buAutoNum type="arabicPeriod"/>
            </a:pPr>
            <a:r>
              <a:rPr lang="en-IE" sz="2200" b="1" dirty="0"/>
              <a:t>The Team</a:t>
            </a:r>
            <a:br>
              <a:rPr lang="en-IE" sz="2200" dirty="0"/>
            </a:br>
            <a:r>
              <a:rPr lang="en-IE" sz="2200" dirty="0"/>
              <a:t>Highlight the strengths of your team.</a:t>
            </a:r>
          </a:p>
          <a:p>
            <a:pPr marL="539750" indent="-539750" algn="l">
              <a:lnSpc>
                <a:spcPts val="2240"/>
              </a:lnSpc>
              <a:spcBef>
                <a:spcPts val="0"/>
              </a:spcBef>
              <a:spcAft>
                <a:spcPts val="400"/>
              </a:spcAft>
              <a:buClr>
                <a:srgbClr val="64AFAF"/>
              </a:buClr>
              <a:buSzPct val="120000"/>
              <a:buFont typeface="+mj-lt"/>
              <a:buAutoNum type="arabicPeriod"/>
            </a:pPr>
            <a:endParaRPr lang="en-IE" sz="2200" dirty="0"/>
          </a:p>
          <a:p>
            <a:pPr marL="539750" indent="-539750" algn="l">
              <a:lnSpc>
                <a:spcPts val="2240"/>
              </a:lnSpc>
              <a:spcBef>
                <a:spcPts val="0"/>
              </a:spcBef>
              <a:spcAft>
                <a:spcPts val="400"/>
              </a:spcAft>
              <a:buClr>
                <a:srgbClr val="64AFAF"/>
              </a:buClr>
              <a:buSzPct val="120000"/>
              <a:buFont typeface="+mj-lt"/>
              <a:buAutoNum type="arabicPeriod"/>
            </a:pPr>
            <a:endParaRPr lang="en-US" sz="2200" dirty="0">
              <a:solidFill>
                <a:srgbClr val="414141"/>
              </a:solidFill>
            </a:endParaRPr>
          </a:p>
        </p:txBody>
      </p:sp>
      <p:cxnSp>
        <p:nvCxnSpPr>
          <p:cNvPr id="13" name="Straight Connector 12">
            <a:extLst>
              <a:ext uri="{FF2B5EF4-FFF2-40B4-BE49-F238E27FC236}">
                <a16:creationId xmlns:a16="http://schemas.microsoft.com/office/drawing/2014/main" id="{71CEF4B4-B711-DF1C-AD2C-912DE3E27EC1}"/>
              </a:ext>
            </a:extLst>
          </p:cNvPr>
          <p:cNvCxnSpPr>
            <a:cxnSpLocks/>
          </p:cNvCxnSpPr>
          <p:nvPr/>
        </p:nvCxnSpPr>
        <p:spPr>
          <a:xfrm>
            <a:off x="-9079" y="1108150"/>
            <a:ext cx="109953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2E11964C-A0A0-06D0-A2CF-EDF5024E19A8}"/>
              </a:ext>
            </a:extLst>
          </p:cNvPr>
          <p:cNvSpPr txBox="1">
            <a:spLocks/>
          </p:cNvSpPr>
          <p:nvPr/>
        </p:nvSpPr>
        <p:spPr>
          <a:xfrm>
            <a:off x="485146" y="418331"/>
            <a:ext cx="10501146"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 Pitch Deck example </a:t>
            </a:r>
            <a:r>
              <a:rPr lang="en-US" dirty="0" err="1"/>
              <a:t>Gulleggið</a:t>
            </a:r>
            <a:r>
              <a:rPr lang="en-US" dirty="0"/>
              <a:t> (the Golden Egg)</a:t>
            </a:r>
            <a:endParaRPr lang="en-GB" dirty="0"/>
          </a:p>
          <a:p>
            <a:pPr>
              <a:lnSpc>
                <a:spcPts val="3720"/>
              </a:lnSpc>
            </a:pPr>
            <a:endParaRPr lang="en-US" dirty="0"/>
          </a:p>
        </p:txBody>
      </p:sp>
      <p:sp>
        <p:nvSpPr>
          <p:cNvPr id="15" name="Text Placeholder 6">
            <a:extLst>
              <a:ext uri="{FF2B5EF4-FFF2-40B4-BE49-F238E27FC236}">
                <a16:creationId xmlns:a16="http://schemas.microsoft.com/office/drawing/2014/main" id="{BF0190C9-C4BC-0C07-27B9-67B236FE436A}"/>
              </a:ext>
            </a:extLst>
          </p:cNvPr>
          <p:cNvSpPr txBox="1">
            <a:spLocks/>
          </p:cNvSpPr>
          <p:nvPr/>
        </p:nvSpPr>
        <p:spPr>
          <a:xfrm>
            <a:off x="475316" y="1243464"/>
            <a:ext cx="847224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The 8 Elements to Include in a Pitch Deck</a:t>
            </a:r>
          </a:p>
          <a:p>
            <a:pPr>
              <a:lnSpc>
                <a:spcPts val="3100"/>
              </a:lnSpc>
            </a:pPr>
            <a:endParaRPr lang="it-IT" dirty="0"/>
          </a:p>
        </p:txBody>
      </p:sp>
      <p:sp>
        <p:nvSpPr>
          <p:cNvPr id="23" name="TextBox 6">
            <a:extLst>
              <a:ext uri="{FF2B5EF4-FFF2-40B4-BE49-F238E27FC236}">
                <a16:creationId xmlns:a16="http://schemas.microsoft.com/office/drawing/2014/main" id="{F961FE87-4C5F-BEA4-046B-A8465D7EFBC3}"/>
              </a:ext>
            </a:extLst>
          </p:cNvPr>
          <p:cNvSpPr txBox="1"/>
          <p:nvPr/>
        </p:nvSpPr>
        <p:spPr>
          <a:xfrm>
            <a:off x="-9079" y="6224306"/>
            <a:ext cx="3283734" cy="276999"/>
          </a:xfrm>
          <a:prstGeom prst="rect">
            <a:avLst/>
          </a:prstGeom>
          <a:solidFill>
            <a:srgbClr val="64AFAF"/>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sz="1200" dirty="0">
                <a:solidFill>
                  <a:schemeClr val="bg1"/>
                </a:solidFill>
              </a:rPr>
              <a:t>Source: </a:t>
            </a:r>
            <a:r>
              <a:rPr lang="en-IE" sz="1200" dirty="0">
                <a:solidFill>
                  <a:schemeClr val="bg1"/>
                </a:solidFill>
                <a:hlinkClick r:id="rId2">
                  <a:extLst>
                    <a:ext uri="{A12FA001-AC4F-418D-AE19-62706E023703}">
                      <ahyp:hlinkClr xmlns:ahyp="http://schemas.microsoft.com/office/drawing/2018/hyperlinkcolor" val="tx"/>
                    </a:ext>
                  </a:extLst>
                </a:hlinkClick>
              </a:rPr>
              <a:t>https://gulleggid.is/masterclass/</a:t>
            </a:r>
            <a:endParaRPr lang="en-IE" sz="1200" dirty="0">
              <a:solidFill>
                <a:schemeClr val="bg1"/>
              </a:solidFill>
            </a:endParaRPr>
          </a:p>
        </p:txBody>
      </p:sp>
      <p:pic>
        <p:nvPicPr>
          <p:cNvPr id="24" name="Picture 23">
            <a:extLst>
              <a:ext uri="{FF2B5EF4-FFF2-40B4-BE49-F238E27FC236}">
                <a16:creationId xmlns:a16="http://schemas.microsoft.com/office/drawing/2014/main" id="{6E22F044-96CD-08DC-3722-475CB7CADE8D}"/>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3038854" y="5372649"/>
            <a:ext cx="3580276" cy="2659133"/>
          </a:xfrm>
          <a:prstGeom prst="rect">
            <a:avLst/>
          </a:prstGeom>
        </p:spPr>
      </p:pic>
      <p:sp>
        <p:nvSpPr>
          <p:cNvPr id="25" name="Slide Number Placeholder 5">
            <a:extLst>
              <a:ext uri="{FF2B5EF4-FFF2-40B4-BE49-F238E27FC236}">
                <a16:creationId xmlns:a16="http://schemas.microsoft.com/office/drawing/2014/main" id="{8764D3B8-7547-6320-3DF3-8B05585F140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51</a:t>
            </a:fld>
            <a:endParaRPr lang="fr-CA" sz="1200" dirty="0"/>
          </a:p>
        </p:txBody>
      </p:sp>
    </p:spTree>
    <p:extLst>
      <p:ext uri="{BB962C8B-B14F-4D97-AF65-F5344CB8AC3E}">
        <p14:creationId xmlns:p14="http://schemas.microsoft.com/office/powerpoint/2010/main" val="1987145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DB6C2-0C4C-90EC-1CB6-6CCC59AF400C}"/>
            </a:ext>
          </a:extLst>
        </p:cNvPr>
        <p:cNvGrpSpPr/>
        <p:nvPr/>
      </p:nvGrpSpPr>
      <p:grpSpPr>
        <a:xfrm>
          <a:off x="0" y="0"/>
          <a:ext cx="0" cy="0"/>
          <a:chOff x="0" y="0"/>
          <a:chExt cx="0" cy="0"/>
        </a:xfrm>
      </p:grpSpPr>
      <p:pic>
        <p:nvPicPr>
          <p:cNvPr id="10" name="Staðgengill myndar 11" descr="Person taking book from bookshelf">
            <a:extLst>
              <a:ext uri="{FF2B5EF4-FFF2-40B4-BE49-F238E27FC236}">
                <a16:creationId xmlns:a16="http://schemas.microsoft.com/office/drawing/2014/main" id="{10F8CA84-C106-7EB2-A326-7DD4FA258199}"/>
              </a:ext>
            </a:extLst>
          </p:cNvPr>
          <p:cNvPicPr>
            <a:picLocks noGrp="1" noChangeAspect="1"/>
          </p:cNvPicPr>
          <p:nvPr>
            <p:ph type="pic" sz="quarter" idx="19"/>
          </p:nvPr>
        </p:nvPicPr>
        <p:blipFill>
          <a:blip r:embed="rId2"/>
          <a:srcRect l="1999" r="1999"/>
          <a:stretch>
            <a:fillRect/>
          </a:stretch>
        </p:blipFill>
        <p:spPr/>
      </p:pic>
      <p:sp>
        <p:nvSpPr>
          <p:cNvPr id="2" name="Text Placeholder 1">
            <a:extLst>
              <a:ext uri="{FF2B5EF4-FFF2-40B4-BE49-F238E27FC236}">
                <a16:creationId xmlns:a16="http://schemas.microsoft.com/office/drawing/2014/main" id="{365AFA94-AD28-F603-44AB-64AE3D2CB11C}"/>
              </a:ext>
            </a:extLst>
          </p:cNvPr>
          <p:cNvSpPr>
            <a:spLocks noGrp="1"/>
          </p:cNvSpPr>
          <p:nvPr>
            <p:ph type="body" sz="quarter" idx="16"/>
          </p:nvPr>
        </p:nvSpPr>
        <p:spPr>
          <a:xfrm>
            <a:off x="733931" y="3429000"/>
            <a:ext cx="4617998" cy="3066422"/>
          </a:xfrm>
        </p:spPr>
        <p:txBody>
          <a:bodyPr>
            <a:noAutofit/>
          </a:bodyPr>
          <a:lstStyle/>
          <a:p>
            <a:pPr>
              <a:lnSpc>
                <a:spcPts val="3900"/>
              </a:lnSpc>
            </a:pPr>
            <a:r>
              <a:rPr lang="en-GB" sz="4000" dirty="0"/>
              <a:t>Additional templates for Resources, Exercises, etc</a:t>
            </a:r>
          </a:p>
          <a:p>
            <a:pPr>
              <a:lnSpc>
                <a:spcPts val="3900"/>
              </a:lnSpc>
            </a:pPr>
            <a:endParaRPr lang="en-GB" sz="4000" dirty="0"/>
          </a:p>
        </p:txBody>
      </p:sp>
      <p:sp>
        <p:nvSpPr>
          <p:cNvPr id="3" name="Text Placeholder 2">
            <a:extLst>
              <a:ext uri="{FF2B5EF4-FFF2-40B4-BE49-F238E27FC236}">
                <a16:creationId xmlns:a16="http://schemas.microsoft.com/office/drawing/2014/main" id="{DC2DC217-B2B3-F13F-A896-84E8B59BDE79}"/>
              </a:ext>
            </a:extLst>
          </p:cNvPr>
          <p:cNvSpPr>
            <a:spLocks noGrp="1"/>
          </p:cNvSpPr>
          <p:nvPr>
            <p:ph type="body" sz="quarter" idx="17"/>
          </p:nvPr>
        </p:nvSpPr>
        <p:spPr>
          <a:xfrm>
            <a:off x="733931" y="1095586"/>
            <a:ext cx="5362069" cy="582221"/>
          </a:xfrm>
        </p:spPr>
        <p:txBody>
          <a:bodyPr/>
          <a:lstStyle/>
          <a:p>
            <a:pPr>
              <a:lnSpc>
                <a:spcPts val="6220"/>
              </a:lnSpc>
              <a:spcBef>
                <a:spcPts val="0"/>
              </a:spcBef>
            </a:pPr>
            <a:r>
              <a:rPr lang="en-IE" sz="6600" b="1" dirty="0"/>
              <a:t>Resources Section</a:t>
            </a:r>
          </a:p>
        </p:txBody>
      </p:sp>
      <p:sp>
        <p:nvSpPr>
          <p:cNvPr id="8" name="Text Placeholder 7">
            <a:extLst>
              <a:ext uri="{FF2B5EF4-FFF2-40B4-BE49-F238E27FC236}">
                <a16:creationId xmlns:a16="http://schemas.microsoft.com/office/drawing/2014/main" id="{6BFE7435-FDF2-CBBA-5ECF-035E5D1EB252}"/>
              </a:ext>
            </a:extLst>
          </p:cNvPr>
          <p:cNvSpPr>
            <a:spLocks noGrp="1"/>
          </p:cNvSpPr>
          <p:nvPr>
            <p:ph type="body" sz="quarter" idx="65"/>
          </p:nvPr>
        </p:nvSpPr>
        <p:spPr>
          <a:xfrm>
            <a:off x="8485094" y="1451578"/>
            <a:ext cx="3706906" cy="452458"/>
          </a:xfrm>
          <a:solidFill>
            <a:srgbClr val="EC7C69"/>
          </a:solidFill>
        </p:spPr>
        <p:txBody>
          <a:bodyPr/>
          <a:lstStyle/>
          <a:p>
            <a:pPr algn="ctr"/>
            <a:r>
              <a:rPr lang="en-GB" sz="1200" dirty="0"/>
              <a:t>Photo Credit: Images used under license from</a:t>
            </a:r>
          </a:p>
          <a:p>
            <a:pPr algn="ctr"/>
            <a:r>
              <a:rPr lang="en-GB" sz="1200" dirty="0"/>
              <a:t> Microsoft 365 stock library.</a:t>
            </a:r>
          </a:p>
        </p:txBody>
      </p:sp>
      <p:sp>
        <p:nvSpPr>
          <p:cNvPr id="4" name="Freeform 3">
            <a:extLst>
              <a:ext uri="{FF2B5EF4-FFF2-40B4-BE49-F238E27FC236}">
                <a16:creationId xmlns:a16="http://schemas.microsoft.com/office/drawing/2014/main" id="{F6AE061B-82A7-9827-B19A-3FC1CA47BB36}"/>
              </a:ext>
            </a:extLst>
          </p:cNvPr>
          <p:cNvSpPr/>
          <p:nvPr/>
        </p:nvSpPr>
        <p:spPr>
          <a:xfrm>
            <a:off x="0" y="2950938"/>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5B0CB26D-238E-AEE9-045E-CC6D4984104C}"/>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52</a:t>
            </a:fld>
            <a:endParaRPr lang="fr-CA" sz="1200" dirty="0"/>
          </a:p>
        </p:txBody>
      </p:sp>
      <p:pic>
        <p:nvPicPr>
          <p:cNvPr id="9" name="Picture 8">
            <a:extLst>
              <a:ext uri="{FF2B5EF4-FFF2-40B4-BE49-F238E27FC236}">
                <a16:creationId xmlns:a16="http://schemas.microsoft.com/office/drawing/2014/main" id="{F90918ED-4B1D-295F-DA25-4026036127C6}"/>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260081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ADF72-5187-A7A8-FE6C-7449EC0DBDC5}"/>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D824F0F-B5AC-5730-9B79-5157F13B2CB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53</a:t>
            </a:fld>
            <a:endParaRPr lang="fr-CA" sz="1200" dirty="0">
              <a:solidFill>
                <a:schemeClr val="bg1"/>
              </a:solidFill>
            </a:endParaRPr>
          </a:p>
        </p:txBody>
      </p:sp>
      <p:sp>
        <p:nvSpPr>
          <p:cNvPr id="6" name="Freeform 5">
            <a:extLst>
              <a:ext uri="{FF2B5EF4-FFF2-40B4-BE49-F238E27FC236}">
                <a16:creationId xmlns:a16="http://schemas.microsoft.com/office/drawing/2014/main" id="{91F3C47C-A8A8-5093-7958-175109D87D59}"/>
              </a:ext>
            </a:extLst>
          </p:cNvPr>
          <p:cNvSpPr/>
          <p:nvPr/>
        </p:nvSpPr>
        <p:spPr>
          <a:xfrm>
            <a:off x="-1" y="426469"/>
            <a:ext cx="8607651" cy="875479"/>
          </a:xfrm>
          <a:custGeom>
            <a:avLst/>
            <a:gdLst>
              <a:gd name="connsiteX0" fmla="*/ 0 w 8607651"/>
              <a:gd name="connsiteY0" fmla="*/ 0 h 875479"/>
              <a:gd name="connsiteX1" fmla="*/ 723938 w 8607651"/>
              <a:gd name="connsiteY1" fmla="*/ 0 h 875479"/>
              <a:gd name="connsiteX2" fmla="*/ 1629149 w 8607651"/>
              <a:gd name="connsiteY2" fmla="*/ 0 h 875479"/>
              <a:gd name="connsiteX3" fmla="*/ 1765000 w 8607651"/>
              <a:gd name="connsiteY3" fmla="*/ 0 h 875479"/>
              <a:gd name="connsiteX4" fmla="*/ 2353087 w 8607651"/>
              <a:gd name="connsiteY4" fmla="*/ 0 h 875479"/>
              <a:gd name="connsiteX5" fmla="*/ 2488938 w 8607651"/>
              <a:gd name="connsiteY5" fmla="*/ 0 h 875479"/>
              <a:gd name="connsiteX6" fmla="*/ 3394149 w 8607651"/>
              <a:gd name="connsiteY6" fmla="*/ 0 h 875479"/>
              <a:gd name="connsiteX7" fmla="*/ 3897571 w 8607651"/>
              <a:gd name="connsiteY7" fmla="*/ 0 h 875479"/>
              <a:gd name="connsiteX8" fmla="*/ 4118087 w 8607651"/>
              <a:gd name="connsiteY8" fmla="*/ 0 h 875479"/>
              <a:gd name="connsiteX9" fmla="*/ 4621509 w 8607651"/>
              <a:gd name="connsiteY9" fmla="*/ 0 h 875479"/>
              <a:gd name="connsiteX10" fmla="*/ 5526720 w 8607651"/>
              <a:gd name="connsiteY10" fmla="*/ 0 h 875479"/>
              <a:gd name="connsiteX11" fmla="*/ 5662571 w 8607651"/>
              <a:gd name="connsiteY11" fmla="*/ 0 h 875479"/>
              <a:gd name="connsiteX12" fmla="*/ 6250658 w 8607651"/>
              <a:gd name="connsiteY12" fmla="*/ 0 h 875479"/>
              <a:gd name="connsiteX13" fmla="*/ 6386509 w 8607651"/>
              <a:gd name="connsiteY13" fmla="*/ 0 h 875479"/>
              <a:gd name="connsiteX14" fmla="*/ 7291720 w 8607651"/>
              <a:gd name="connsiteY14" fmla="*/ 0 h 875479"/>
              <a:gd name="connsiteX15" fmla="*/ 8015658 w 8607651"/>
              <a:gd name="connsiteY15" fmla="*/ 0 h 875479"/>
              <a:gd name="connsiteX16" fmla="*/ 8607651 w 8607651"/>
              <a:gd name="connsiteY16" fmla="*/ 473717 h 875479"/>
              <a:gd name="connsiteX17" fmla="*/ 8607651 w 8607651"/>
              <a:gd name="connsiteY17" fmla="*/ 875479 h 875479"/>
              <a:gd name="connsiteX18" fmla="*/ 7883713 w 8607651"/>
              <a:gd name="connsiteY18" fmla="*/ 875479 h 875479"/>
              <a:gd name="connsiteX19" fmla="*/ 6978502 w 8607651"/>
              <a:gd name="connsiteY19" fmla="*/ 875479 h 875479"/>
              <a:gd name="connsiteX20" fmla="*/ 6842651 w 8607651"/>
              <a:gd name="connsiteY20" fmla="*/ 875479 h 875479"/>
              <a:gd name="connsiteX21" fmla="*/ 6254564 w 8607651"/>
              <a:gd name="connsiteY21" fmla="*/ 875479 h 875479"/>
              <a:gd name="connsiteX22" fmla="*/ 6118713 w 8607651"/>
              <a:gd name="connsiteY22" fmla="*/ 875479 h 875479"/>
              <a:gd name="connsiteX23" fmla="*/ 5213502 w 8607651"/>
              <a:gd name="connsiteY23" fmla="*/ 875479 h 875479"/>
              <a:gd name="connsiteX24" fmla="*/ 4489564 w 8607651"/>
              <a:gd name="connsiteY24" fmla="*/ 875479 h 875479"/>
              <a:gd name="connsiteX25" fmla="*/ 4118087 w 8607651"/>
              <a:gd name="connsiteY25" fmla="*/ 875479 h 875479"/>
              <a:gd name="connsiteX26" fmla="*/ 3394149 w 8607651"/>
              <a:gd name="connsiteY26" fmla="*/ 875479 h 875479"/>
              <a:gd name="connsiteX27" fmla="*/ 2488938 w 8607651"/>
              <a:gd name="connsiteY27" fmla="*/ 875479 h 875479"/>
              <a:gd name="connsiteX28" fmla="*/ 2353087 w 8607651"/>
              <a:gd name="connsiteY28" fmla="*/ 875479 h 875479"/>
              <a:gd name="connsiteX29" fmla="*/ 1765000 w 8607651"/>
              <a:gd name="connsiteY29" fmla="*/ 875479 h 875479"/>
              <a:gd name="connsiteX30" fmla="*/ 1629149 w 8607651"/>
              <a:gd name="connsiteY30" fmla="*/ 875479 h 875479"/>
              <a:gd name="connsiteX31" fmla="*/ 723938 w 8607651"/>
              <a:gd name="connsiteY31" fmla="*/ 875479 h 875479"/>
              <a:gd name="connsiteX32" fmla="*/ 0 w 8607651"/>
              <a:gd name="connsiteY32" fmla="*/ 875479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07651" h="875479">
                <a:moveTo>
                  <a:pt x="0" y="0"/>
                </a:moveTo>
                <a:lnTo>
                  <a:pt x="723938" y="0"/>
                </a:lnTo>
                <a:lnTo>
                  <a:pt x="1629149" y="0"/>
                </a:lnTo>
                <a:lnTo>
                  <a:pt x="1765000" y="0"/>
                </a:lnTo>
                <a:lnTo>
                  <a:pt x="2353087" y="0"/>
                </a:lnTo>
                <a:lnTo>
                  <a:pt x="2488938" y="0"/>
                </a:lnTo>
                <a:lnTo>
                  <a:pt x="3394149" y="0"/>
                </a:lnTo>
                <a:lnTo>
                  <a:pt x="3897571" y="0"/>
                </a:lnTo>
                <a:lnTo>
                  <a:pt x="4118087" y="0"/>
                </a:lnTo>
                <a:lnTo>
                  <a:pt x="4621509" y="0"/>
                </a:lnTo>
                <a:lnTo>
                  <a:pt x="5526720" y="0"/>
                </a:lnTo>
                <a:lnTo>
                  <a:pt x="5662571" y="0"/>
                </a:lnTo>
                <a:lnTo>
                  <a:pt x="6250658" y="0"/>
                </a:lnTo>
                <a:lnTo>
                  <a:pt x="6386509" y="0"/>
                </a:lnTo>
                <a:lnTo>
                  <a:pt x="7291720" y="0"/>
                </a:lnTo>
                <a:lnTo>
                  <a:pt x="8015658" y="0"/>
                </a:lnTo>
                <a:cubicBezTo>
                  <a:pt x="8341630" y="0"/>
                  <a:pt x="8607651" y="212873"/>
                  <a:pt x="8607651" y="473717"/>
                </a:cubicBezTo>
                <a:lnTo>
                  <a:pt x="8607651" y="875479"/>
                </a:lnTo>
                <a:lnTo>
                  <a:pt x="7883713" y="875479"/>
                </a:lnTo>
                <a:lnTo>
                  <a:pt x="6978502" y="875479"/>
                </a:lnTo>
                <a:lnTo>
                  <a:pt x="6842651" y="875479"/>
                </a:lnTo>
                <a:lnTo>
                  <a:pt x="6254564" y="875479"/>
                </a:lnTo>
                <a:lnTo>
                  <a:pt x="6118713" y="875479"/>
                </a:lnTo>
                <a:lnTo>
                  <a:pt x="5213502" y="875479"/>
                </a:lnTo>
                <a:lnTo>
                  <a:pt x="4489564" y="875479"/>
                </a:lnTo>
                <a:lnTo>
                  <a:pt x="4118087" y="875479"/>
                </a:lnTo>
                <a:lnTo>
                  <a:pt x="3394149" y="875479"/>
                </a:lnTo>
                <a:lnTo>
                  <a:pt x="2488938" y="875479"/>
                </a:lnTo>
                <a:lnTo>
                  <a:pt x="2353087" y="875479"/>
                </a:lnTo>
                <a:lnTo>
                  <a:pt x="1765000" y="875479"/>
                </a:lnTo>
                <a:lnTo>
                  <a:pt x="1629149" y="875479"/>
                </a:lnTo>
                <a:lnTo>
                  <a:pt x="723938"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0D5A7783-D09A-1007-80F4-90DBD75CB9C3}"/>
              </a:ext>
            </a:extLst>
          </p:cNvPr>
          <p:cNvSpPr txBox="1">
            <a:spLocks/>
          </p:cNvSpPr>
          <p:nvPr/>
        </p:nvSpPr>
        <p:spPr>
          <a:xfrm>
            <a:off x="792765" y="547917"/>
            <a:ext cx="1139923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Additional Reading, Tools &amp; Templates</a:t>
            </a:r>
          </a:p>
        </p:txBody>
      </p:sp>
      <p:graphicFrame>
        <p:nvGraphicFramePr>
          <p:cNvPr id="13" name="Table 12">
            <a:extLst>
              <a:ext uri="{FF2B5EF4-FFF2-40B4-BE49-F238E27FC236}">
                <a16:creationId xmlns:a16="http://schemas.microsoft.com/office/drawing/2014/main" id="{0D9D1C71-D721-E416-428A-7569D34B0B42}"/>
              </a:ext>
            </a:extLst>
          </p:cNvPr>
          <p:cNvGraphicFramePr>
            <a:graphicFrameLocks noGrp="1"/>
          </p:cNvGraphicFramePr>
          <p:nvPr>
            <p:extLst>
              <p:ext uri="{D42A27DB-BD31-4B8C-83A1-F6EECF244321}">
                <p14:modId xmlns:p14="http://schemas.microsoft.com/office/powerpoint/2010/main" val="1351374052"/>
              </p:ext>
            </p:extLst>
          </p:nvPr>
        </p:nvGraphicFramePr>
        <p:xfrm>
          <a:off x="792765" y="1423396"/>
          <a:ext cx="10394068" cy="4564470"/>
        </p:xfrm>
        <a:graphic>
          <a:graphicData uri="http://schemas.openxmlformats.org/drawingml/2006/table">
            <a:tbl>
              <a:tblPr firstRow="1" bandRow="1">
                <a:tableStyleId>{5C22544A-7EE6-4342-B048-85BDC9FD1C3A}</a:tableStyleId>
              </a:tblPr>
              <a:tblGrid>
                <a:gridCol w="2891728">
                  <a:extLst>
                    <a:ext uri="{9D8B030D-6E8A-4147-A177-3AD203B41FA5}">
                      <a16:colId xmlns:a16="http://schemas.microsoft.com/office/drawing/2014/main" val="2947246601"/>
                    </a:ext>
                  </a:extLst>
                </a:gridCol>
                <a:gridCol w="7502340">
                  <a:extLst>
                    <a:ext uri="{9D8B030D-6E8A-4147-A177-3AD203B41FA5}">
                      <a16:colId xmlns:a16="http://schemas.microsoft.com/office/drawing/2014/main" val="4224813332"/>
                    </a:ext>
                  </a:extLst>
                </a:gridCol>
              </a:tblGrid>
              <a:tr h="363921">
                <a:tc>
                  <a:txBody>
                    <a:bodyPr/>
                    <a:lstStyle/>
                    <a:p>
                      <a:r>
                        <a:rPr lang="en-IE" sz="2400" dirty="0"/>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Description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164547">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GB" sz="1800" kern="1200" dirty="0">
                          <a:solidFill>
                            <a:srgbClr val="414141"/>
                          </a:solidFill>
                          <a:latin typeface="+mn-lt"/>
                          <a:ea typeface="+mn-ea"/>
                          <a:cs typeface="+mn-cs"/>
                        </a:rPr>
                        <a:t>Pine Joseph; Gilmore, James H. (2011), </a:t>
                      </a:r>
                      <a:r>
                        <a:rPr lang="en-GB" sz="1800" b="1" kern="1200" dirty="0">
                          <a:solidFill>
                            <a:srgbClr val="414141"/>
                          </a:solidFill>
                          <a:latin typeface="+mn-lt"/>
                          <a:ea typeface="+mn-ea"/>
                          <a:cs typeface="+mn-cs"/>
                        </a:rPr>
                        <a:t>The Experience Economy</a:t>
                      </a:r>
                      <a:r>
                        <a:rPr lang="en-GB" sz="1800" kern="1200" dirty="0">
                          <a:solidFill>
                            <a:srgbClr val="414141"/>
                          </a:solidFill>
                          <a:latin typeface="+mn-lt"/>
                          <a:ea typeface="+mn-ea"/>
                          <a:cs typeface="+mn-cs"/>
                        </a:rPr>
                        <a:t>, Updated  Edition, Harvard Business Review Press Kindle Edition</a:t>
                      </a: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
                          <a:srgbClr val="01A54E"/>
                        </a:buClr>
                        <a:buSzTx/>
                        <a:buFontTx/>
                        <a:buNone/>
                        <a:tabLst/>
                        <a:defRPr/>
                      </a:pPr>
                      <a:r>
                        <a:rPr lang="is-IS" dirty="0">
                          <a:solidFill>
                            <a:srgbClr val="414141"/>
                          </a:solidFill>
                        </a:rPr>
                        <a:t>A key business book that describes how the experience economy works, what it is about and presents many case-studies that you can learn from</a:t>
                      </a:r>
                      <a:r>
                        <a:rPr lang="en-IE" dirty="0">
                          <a:solidFill>
                            <a:srgbClr val="414141"/>
                          </a:solidFill>
                        </a:rPr>
                        <a:t>. This link provides an introduction to the ideas behind this concept: </a:t>
                      </a:r>
                      <a:r>
                        <a:rPr lang="en-IE" dirty="0">
                          <a:solidFill>
                            <a:srgbClr val="459597"/>
                          </a:solidFill>
                          <a:hlinkClick r:id="rId2">
                            <a:extLst>
                              <a:ext uri="{A12FA001-AC4F-418D-AE19-62706E023703}">
                                <ahyp:hlinkClr xmlns:ahyp="http://schemas.microsoft.com/office/drawing/2018/hyperlinkcolor" val="tx"/>
                              </a:ext>
                            </a:extLst>
                          </a:hlinkClick>
                        </a:rPr>
                        <a:t>https://hbr.org/1998/07/welcome-to-the-experience-economy</a:t>
                      </a:r>
                      <a:endParaRPr lang="en-IE"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773284">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b="1" dirty="0">
                          <a:solidFill>
                            <a:srgbClr val="459597"/>
                          </a:solidFill>
                        </a:rPr>
                        <a:t>Pitch Deck Masterclass (</a:t>
                      </a:r>
                      <a:r>
                        <a:rPr lang="en-US" b="1" dirty="0" err="1">
                          <a:solidFill>
                            <a:srgbClr val="459597"/>
                          </a:solidFill>
                        </a:rPr>
                        <a:t>Gulleggið</a:t>
                      </a:r>
                      <a:r>
                        <a:rPr lang="en-US" b="1" dirty="0">
                          <a:solidFill>
                            <a:srgbClr val="459597"/>
                          </a:solidFill>
                        </a:rPr>
                        <a:t>)</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dirty="0">
                          <a:solidFill>
                            <a:srgbClr val="414141"/>
                          </a:solidFill>
                        </a:rPr>
                        <a:t>Short Icelandic video lessons explaining how to structure your pitch deck step-by-step. Ideal for first-time entrepreneurs in tourism or creative sectors.</a:t>
                      </a:r>
                      <a:br>
                        <a:rPr lang="en-US" dirty="0">
                          <a:solidFill>
                            <a:srgbClr val="414141"/>
                          </a:solidFill>
                        </a:rPr>
                      </a:br>
                      <a:r>
                        <a:rPr lang="en-US" dirty="0">
                          <a:solidFill>
                            <a:srgbClr val="459597"/>
                          </a:solidFill>
                          <a:hlinkClick r:id="rId3">
                            <a:extLst>
                              <a:ext uri="{A12FA001-AC4F-418D-AE19-62706E023703}">
                                <ahyp:hlinkClr xmlns:ahyp="http://schemas.microsoft.com/office/drawing/2018/hyperlinkcolor" val="tx"/>
                              </a:ext>
                            </a:extLst>
                          </a:hlinkClick>
                        </a:rPr>
                        <a:t>Visit: https://gulleggid.is/masterclass/</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946195">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b="1" dirty="0">
                          <a:solidFill>
                            <a:srgbClr val="459597"/>
                          </a:solidFill>
                        </a:rPr>
                        <a:t>Canva – Free Pitch Deck Templates</a:t>
                      </a:r>
                      <a:endParaRPr lang="en-US" dirty="0">
                        <a:solidFill>
                          <a:srgbClr val="459597"/>
                        </a:solidFill>
                      </a:endParaRPr>
                    </a:p>
                    <a:p>
                      <a:pPr marL="0" marR="0" lvl="0" indent="0" algn="l" defTabSz="914400" rtl="0" eaLnBrk="1" fontAlgn="auto" latinLnBrk="0" hangingPunct="1">
                        <a:lnSpc>
                          <a:spcPts val="1960"/>
                        </a:lnSpc>
                        <a:spcBef>
                          <a:spcPts val="0"/>
                        </a:spcBef>
                        <a:spcAft>
                          <a:spcPts val="0"/>
                        </a:spcAft>
                        <a:buClrTx/>
                        <a:buSzTx/>
                        <a:buFontTx/>
                        <a:buNone/>
                        <a:tabLst/>
                        <a:defRPr/>
                      </a:pPr>
                      <a:endParaRPr lang="en-IE" sz="1800" b="1"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dirty="0">
                          <a:solidFill>
                            <a:srgbClr val="414141"/>
                          </a:solidFill>
                        </a:rPr>
                        <a:t>Pre-designed, drag-and-drop slide decks with modern visuals. Customize easily to match your concept's tone and style.</a:t>
                      </a:r>
                      <a:br>
                        <a:rPr lang="en-US" dirty="0">
                          <a:solidFill>
                            <a:srgbClr val="414141"/>
                          </a:solidFill>
                        </a:rPr>
                      </a:br>
                      <a:r>
                        <a:rPr lang="en-US" dirty="0">
                          <a:solidFill>
                            <a:srgbClr val="459597"/>
                          </a:solidFill>
                          <a:hlinkClick r:id="rId4">
                            <a:extLst>
                              <a:ext uri="{A12FA001-AC4F-418D-AE19-62706E023703}">
                                <ahyp:hlinkClr xmlns:ahyp="http://schemas.microsoft.com/office/drawing/2018/hyperlinkcolor" val="tx"/>
                              </a:ext>
                            </a:extLst>
                          </a:hlinkClick>
                        </a:rPr>
                        <a:t>Visit: https://www.canva.com/presentations/pitch-deck/</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946195">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b="1" dirty="0" err="1">
                          <a:solidFill>
                            <a:srgbClr val="459597"/>
                          </a:solidFill>
                        </a:rPr>
                        <a:t>Typeform</a:t>
                      </a:r>
                      <a:r>
                        <a:rPr lang="en-US" b="1" dirty="0">
                          <a:solidFill>
                            <a:srgbClr val="459597"/>
                          </a:solidFill>
                        </a:rPr>
                        <a:t> – Create Guest Feedback Surveys</a:t>
                      </a:r>
                      <a:endParaRPr lang="en-IE"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dirty="0">
                          <a:solidFill>
                            <a:srgbClr val="414141"/>
                          </a:solidFill>
                        </a:rPr>
                        <a:t>Use this to gather insights from guests and test parts of your concept. Great for validating your idea.</a:t>
                      </a:r>
                      <a:br>
                        <a:rPr lang="en-US" dirty="0">
                          <a:solidFill>
                            <a:srgbClr val="414141"/>
                          </a:solidFill>
                        </a:rPr>
                      </a:br>
                      <a:r>
                        <a:rPr lang="en-US" dirty="0">
                          <a:solidFill>
                            <a:srgbClr val="459597"/>
                          </a:solidFill>
                          <a:hlinkClick r:id="rId5">
                            <a:extLst>
                              <a:ext uri="{A12FA001-AC4F-418D-AE19-62706E023703}">
                                <ahyp:hlinkClr xmlns:ahyp="http://schemas.microsoft.com/office/drawing/2018/hyperlinkcolor" val="tx"/>
                              </a:ext>
                            </a:extLst>
                          </a:hlinkClick>
                        </a:rPr>
                        <a:t>Visit: https://www.typeform.com/</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bl>
          </a:graphicData>
        </a:graphic>
      </p:graphicFrame>
    </p:spTree>
    <p:extLst>
      <p:ext uri="{BB962C8B-B14F-4D97-AF65-F5344CB8AC3E}">
        <p14:creationId xmlns:p14="http://schemas.microsoft.com/office/powerpoint/2010/main" val="12520125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440C2-D575-A7F9-AA8D-3B8AFDE9E828}"/>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16A4E00-1E77-6A85-E09D-39CBF1C106D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54</a:t>
            </a:fld>
            <a:endParaRPr lang="fr-CA" sz="1200" dirty="0">
              <a:solidFill>
                <a:schemeClr val="bg1"/>
              </a:solidFill>
            </a:endParaRPr>
          </a:p>
        </p:txBody>
      </p:sp>
      <p:sp>
        <p:nvSpPr>
          <p:cNvPr id="9" name="Freeform 8">
            <a:extLst>
              <a:ext uri="{FF2B5EF4-FFF2-40B4-BE49-F238E27FC236}">
                <a16:creationId xmlns:a16="http://schemas.microsoft.com/office/drawing/2014/main" id="{BD24F390-CA83-D060-6539-AAAB0947BA7D}"/>
              </a:ext>
            </a:extLst>
          </p:cNvPr>
          <p:cNvSpPr/>
          <p:nvPr/>
        </p:nvSpPr>
        <p:spPr>
          <a:xfrm>
            <a:off x="-16042" y="426469"/>
            <a:ext cx="6923227" cy="875479"/>
          </a:xfrm>
          <a:custGeom>
            <a:avLst/>
            <a:gdLst>
              <a:gd name="connsiteX0" fmla="*/ 0 w 6923227"/>
              <a:gd name="connsiteY0" fmla="*/ 0 h 875479"/>
              <a:gd name="connsiteX1" fmla="*/ 80576 w 6923227"/>
              <a:gd name="connsiteY1" fmla="*/ 0 h 875479"/>
              <a:gd name="connsiteX2" fmla="*/ 668663 w 6923227"/>
              <a:gd name="connsiteY2" fmla="*/ 0 h 875479"/>
              <a:gd name="connsiteX3" fmla="*/ 804514 w 6923227"/>
              <a:gd name="connsiteY3" fmla="*/ 0 h 875479"/>
              <a:gd name="connsiteX4" fmla="*/ 1709725 w 6923227"/>
              <a:gd name="connsiteY4" fmla="*/ 0 h 875479"/>
              <a:gd name="connsiteX5" fmla="*/ 2213147 w 6923227"/>
              <a:gd name="connsiteY5" fmla="*/ 0 h 875479"/>
              <a:gd name="connsiteX6" fmla="*/ 2433663 w 6923227"/>
              <a:gd name="connsiteY6" fmla="*/ 0 h 875479"/>
              <a:gd name="connsiteX7" fmla="*/ 2937085 w 6923227"/>
              <a:gd name="connsiteY7" fmla="*/ 0 h 875479"/>
              <a:gd name="connsiteX8" fmla="*/ 3842296 w 6923227"/>
              <a:gd name="connsiteY8" fmla="*/ 0 h 875479"/>
              <a:gd name="connsiteX9" fmla="*/ 3978147 w 6923227"/>
              <a:gd name="connsiteY9" fmla="*/ 0 h 875479"/>
              <a:gd name="connsiteX10" fmla="*/ 4566234 w 6923227"/>
              <a:gd name="connsiteY10" fmla="*/ 0 h 875479"/>
              <a:gd name="connsiteX11" fmla="*/ 4702085 w 6923227"/>
              <a:gd name="connsiteY11" fmla="*/ 0 h 875479"/>
              <a:gd name="connsiteX12" fmla="*/ 5607296 w 6923227"/>
              <a:gd name="connsiteY12" fmla="*/ 0 h 875479"/>
              <a:gd name="connsiteX13" fmla="*/ 6331234 w 6923227"/>
              <a:gd name="connsiteY13" fmla="*/ 0 h 875479"/>
              <a:gd name="connsiteX14" fmla="*/ 6923227 w 6923227"/>
              <a:gd name="connsiteY14" fmla="*/ 473717 h 875479"/>
              <a:gd name="connsiteX15" fmla="*/ 6923227 w 6923227"/>
              <a:gd name="connsiteY15" fmla="*/ 875479 h 875479"/>
              <a:gd name="connsiteX16" fmla="*/ 6199289 w 6923227"/>
              <a:gd name="connsiteY16" fmla="*/ 875479 h 875479"/>
              <a:gd name="connsiteX17" fmla="*/ 5294078 w 6923227"/>
              <a:gd name="connsiteY17" fmla="*/ 875479 h 875479"/>
              <a:gd name="connsiteX18" fmla="*/ 5158227 w 6923227"/>
              <a:gd name="connsiteY18" fmla="*/ 875479 h 875479"/>
              <a:gd name="connsiteX19" fmla="*/ 4570140 w 6923227"/>
              <a:gd name="connsiteY19" fmla="*/ 875479 h 875479"/>
              <a:gd name="connsiteX20" fmla="*/ 4434289 w 6923227"/>
              <a:gd name="connsiteY20" fmla="*/ 875479 h 875479"/>
              <a:gd name="connsiteX21" fmla="*/ 3529078 w 6923227"/>
              <a:gd name="connsiteY21" fmla="*/ 875479 h 875479"/>
              <a:gd name="connsiteX22" fmla="*/ 2805140 w 6923227"/>
              <a:gd name="connsiteY22" fmla="*/ 875479 h 875479"/>
              <a:gd name="connsiteX23" fmla="*/ 2433663 w 6923227"/>
              <a:gd name="connsiteY23" fmla="*/ 875479 h 875479"/>
              <a:gd name="connsiteX24" fmla="*/ 1709725 w 6923227"/>
              <a:gd name="connsiteY24" fmla="*/ 875479 h 875479"/>
              <a:gd name="connsiteX25" fmla="*/ 804514 w 6923227"/>
              <a:gd name="connsiteY25" fmla="*/ 875479 h 875479"/>
              <a:gd name="connsiteX26" fmla="*/ 668663 w 6923227"/>
              <a:gd name="connsiteY26" fmla="*/ 875479 h 875479"/>
              <a:gd name="connsiteX27" fmla="*/ 80576 w 6923227"/>
              <a:gd name="connsiteY27" fmla="*/ 875479 h 875479"/>
              <a:gd name="connsiteX28" fmla="*/ 0 w 6923227"/>
              <a:gd name="connsiteY28" fmla="*/ 875479 h 875479"/>
              <a:gd name="connsiteX29" fmla="*/ 0 w 6923227"/>
              <a:gd name="connsiteY29" fmla="*/ 537958 h 875479"/>
              <a:gd name="connsiteX30" fmla="*/ 0 w 6923227"/>
              <a:gd name="connsiteY30" fmla="*/ 445314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923227" h="875479">
                <a:moveTo>
                  <a:pt x="0" y="0"/>
                </a:moveTo>
                <a:lnTo>
                  <a:pt x="80576" y="0"/>
                </a:lnTo>
                <a:lnTo>
                  <a:pt x="668663" y="0"/>
                </a:lnTo>
                <a:lnTo>
                  <a:pt x="804514" y="0"/>
                </a:lnTo>
                <a:lnTo>
                  <a:pt x="1709725" y="0"/>
                </a:lnTo>
                <a:lnTo>
                  <a:pt x="2213147" y="0"/>
                </a:lnTo>
                <a:lnTo>
                  <a:pt x="2433663" y="0"/>
                </a:lnTo>
                <a:lnTo>
                  <a:pt x="2937085" y="0"/>
                </a:lnTo>
                <a:lnTo>
                  <a:pt x="3842296" y="0"/>
                </a:lnTo>
                <a:lnTo>
                  <a:pt x="3978147" y="0"/>
                </a:lnTo>
                <a:lnTo>
                  <a:pt x="4566234" y="0"/>
                </a:lnTo>
                <a:lnTo>
                  <a:pt x="4702085" y="0"/>
                </a:lnTo>
                <a:lnTo>
                  <a:pt x="5607296" y="0"/>
                </a:lnTo>
                <a:lnTo>
                  <a:pt x="6331234" y="0"/>
                </a:lnTo>
                <a:cubicBezTo>
                  <a:pt x="6657206" y="0"/>
                  <a:pt x="6923227" y="212873"/>
                  <a:pt x="6923227" y="473717"/>
                </a:cubicBezTo>
                <a:lnTo>
                  <a:pt x="6923227" y="875479"/>
                </a:lnTo>
                <a:lnTo>
                  <a:pt x="6199289" y="875479"/>
                </a:lnTo>
                <a:lnTo>
                  <a:pt x="5294078" y="875479"/>
                </a:lnTo>
                <a:lnTo>
                  <a:pt x="5158227" y="875479"/>
                </a:lnTo>
                <a:lnTo>
                  <a:pt x="4570140" y="875479"/>
                </a:lnTo>
                <a:lnTo>
                  <a:pt x="4434289" y="875479"/>
                </a:lnTo>
                <a:lnTo>
                  <a:pt x="3529078" y="875479"/>
                </a:lnTo>
                <a:lnTo>
                  <a:pt x="2805140" y="875479"/>
                </a:lnTo>
                <a:lnTo>
                  <a:pt x="2433663" y="875479"/>
                </a:lnTo>
                <a:lnTo>
                  <a:pt x="1709725" y="875479"/>
                </a:lnTo>
                <a:lnTo>
                  <a:pt x="804514" y="875479"/>
                </a:lnTo>
                <a:lnTo>
                  <a:pt x="668663" y="875479"/>
                </a:lnTo>
                <a:lnTo>
                  <a:pt x="80576" y="875479"/>
                </a:lnTo>
                <a:lnTo>
                  <a:pt x="0" y="875479"/>
                </a:lnTo>
                <a:lnTo>
                  <a:pt x="0" y="537958"/>
                </a:lnTo>
                <a:lnTo>
                  <a:pt x="0" y="445314"/>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081AF1E7-9B88-92B8-981A-1DAA2400E6A7}"/>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Additional Tools &amp; Templates</a:t>
            </a:r>
          </a:p>
        </p:txBody>
      </p:sp>
      <p:graphicFrame>
        <p:nvGraphicFramePr>
          <p:cNvPr id="7" name="Table 6">
            <a:extLst>
              <a:ext uri="{FF2B5EF4-FFF2-40B4-BE49-F238E27FC236}">
                <a16:creationId xmlns:a16="http://schemas.microsoft.com/office/drawing/2014/main" id="{5E0E7194-B2EF-FE9D-5485-7ACB3D2B23C1}"/>
              </a:ext>
            </a:extLst>
          </p:cNvPr>
          <p:cNvGraphicFramePr>
            <a:graphicFrameLocks noGrp="1"/>
          </p:cNvGraphicFramePr>
          <p:nvPr>
            <p:extLst>
              <p:ext uri="{D42A27DB-BD31-4B8C-83A1-F6EECF244321}">
                <p14:modId xmlns:p14="http://schemas.microsoft.com/office/powerpoint/2010/main" val="354556144"/>
              </p:ext>
            </p:extLst>
          </p:nvPr>
        </p:nvGraphicFramePr>
        <p:xfrm>
          <a:off x="792766" y="1503164"/>
          <a:ext cx="10404000" cy="3861219"/>
        </p:xfrm>
        <a:graphic>
          <a:graphicData uri="http://schemas.openxmlformats.org/drawingml/2006/table">
            <a:tbl>
              <a:tblPr firstRow="1" bandRow="1">
                <a:tableStyleId>{5C22544A-7EE6-4342-B048-85BDC9FD1C3A}</a:tableStyleId>
              </a:tblPr>
              <a:tblGrid>
                <a:gridCol w="2855912">
                  <a:extLst>
                    <a:ext uri="{9D8B030D-6E8A-4147-A177-3AD203B41FA5}">
                      <a16:colId xmlns:a16="http://schemas.microsoft.com/office/drawing/2014/main" val="2947246601"/>
                    </a:ext>
                  </a:extLst>
                </a:gridCol>
                <a:gridCol w="7548088">
                  <a:extLst>
                    <a:ext uri="{9D8B030D-6E8A-4147-A177-3AD203B41FA5}">
                      <a16:colId xmlns:a16="http://schemas.microsoft.com/office/drawing/2014/main" val="4224813332"/>
                    </a:ext>
                  </a:extLst>
                </a:gridCol>
              </a:tblGrid>
              <a:tr h="495634">
                <a:tc>
                  <a:txBody>
                    <a:bodyPr/>
                    <a:lstStyle/>
                    <a:p>
                      <a:r>
                        <a:rPr lang="en-IE" sz="2400"/>
                        <a:t>Name</a:t>
                      </a:r>
                      <a:endParaRPr lang="en-IE"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Description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482176">
                <a:tc>
                  <a:txBody>
                    <a:bodyPr/>
                    <a:lstStyle/>
                    <a:p>
                      <a:r>
                        <a:rPr lang="en-US" b="1" dirty="0"/>
                        <a:t>University Lab Partners – Pitch Deck Guide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rgbClr val="414141"/>
                          </a:solidFill>
                        </a:rPr>
                        <a:t>Clear explanations of each slide in a 10-step pitch deck, with business-focused examples.</a:t>
                      </a:r>
                      <a:br>
                        <a:rPr lang="en-US" dirty="0">
                          <a:solidFill>
                            <a:srgbClr val="414141"/>
                          </a:solidFill>
                        </a:rPr>
                      </a:br>
                      <a:r>
                        <a:rPr lang="en-US" dirty="0">
                          <a:solidFill>
                            <a:srgbClr val="459597"/>
                          </a:solidFill>
                          <a:hlinkClick r:id="rId2">
                            <a:extLst>
                              <a:ext uri="{A12FA001-AC4F-418D-AE19-62706E023703}">
                                <ahyp:hlinkClr xmlns:ahyp="http://schemas.microsoft.com/office/drawing/2018/hyperlinkcolor" val="tx"/>
                              </a:ext>
                            </a:extLst>
                          </a:hlinkClick>
                        </a:rPr>
                        <a:t>Visit: https://www.universitylabpartners.org/blog/the-10-slide-pitch-deck-template</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1883409">
                <a:tc>
                  <a:txBody>
                    <a:bodyPr/>
                    <a:lstStyle/>
                    <a:p>
                      <a:r>
                        <a:rPr lang="en-US" b="1" dirty="0"/>
                        <a:t>Downloadable Templates: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solidFill>
                            <a:srgbClr val="414141"/>
                          </a:solidFill>
                        </a:rPr>
                        <a:t>Concept Canvas (PPT / PDF):</a:t>
                      </a:r>
                      <a:r>
                        <a:rPr lang="en-US" dirty="0">
                          <a:solidFill>
                            <a:srgbClr val="414141"/>
                          </a:solidFill>
                        </a:rPr>
                        <a:t> One-page overview of your business idea.</a:t>
                      </a:r>
                    </a:p>
                    <a:p>
                      <a:r>
                        <a:rPr lang="en-US" b="1" dirty="0">
                          <a:solidFill>
                            <a:srgbClr val="414141"/>
                          </a:solidFill>
                        </a:rPr>
                        <a:t>Guest Persona Sheet:</a:t>
                      </a:r>
                      <a:r>
                        <a:rPr lang="en-US" dirty="0">
                          <a:solidFill>
                            <a:srgbClr val="414141"/>
                          </a:solidFill>
                        </a:rPr>
                        <a:t> Helps define your ideal guest and their needs.</a:t>
                      </a:r>
                    </a:p>
                    <a:p>
                      <a:r>
                        <a:rPr lang="en-US" b="1" dirty="0">
                          <a:solidFill>
                            <a:srgbClr val="414141"/>
                          </a:solidFill>
                        </a:rPr>
                        <a:t>Pitch Deck Slide Outline:</a:t>
                      </a:r>
                      <a:r>
                        <a:rPr lang="en-US" dirty="0">
                          <a:solidFill>
                            <a:srgbClr val="414141"/>
                          </a:solidFill>
                        </a:rPr>
                        <a:t> A blank outline you can fill in step-by-step.</a:t>
                      </a:r>
                    </a:p>
                    <a:p>
                      <a:endParaRPr lang="en-US" dirty="0">
                        <a:solidFill>
                          <a:srgbClr val="414141"/>
                        </a:solidFill>
                      </a:endParaRPr>
                    </a:p>
                    <a:p>
                      <a:r>
                        <a:rPr lang="en-US" b="1" dirty="0">
                          <a:solidFill>
                            <a:srgbClr val="414141"/>
                          </a:solidFill>
                        </a:rPr>
                        <a:t>Tip:</a:t>
                      </a:r>
                      <a:r>
                        <a:rPr lang="en-US" dirty="0">
                          <a:solidFill>
                            <a:srgbClr val="414141"/>
                          </a:solidFill>
                        </a:rPr>
                        <a:t> Bookmark and reuse these as you grow and improve your idea!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bl>
          </a:graphicData>
        </a:graphic>
      </p:graphicFrame>
    </p:spTree>
    <p:extLst>
      <p:ext uri="{BB962C8B-B14F-4D97-AF65-F5344CB8AC3E}">
        <p14:creationId xmlns:p14="http://schemas.microsoft.com/office/powerpoint/2010/main" val="24832677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2 (Part 1) </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3906799"/>
            <a:ext cx="4734298" cy="2337628"/>
          </a:xfrm>
          <a:prstGeom prst="rect">
            <a:avLst/>
          </a:prstGeom>
          <a:noFill/>
        </p:spPr>
        <p:txBody>
          <a:bodyPr wrap="square" rtlCol="0">
            <a:spAutoFit/>
          </a:bodyPr>
          <a:lstStyle/>
          <a:p>
            <a:pPr algn="ctr">
              <a:lnSpc>
                <a:spcPts val="2520"/>
              </a:lnSpc>
            </a:pPr>
            <a:r>
              <a:rPr lang="en-IE" sz="2400" b="1" dirty="0">
                <a:solidFill>
                  <a:srgbClr val="459597"/>
                </a:solidFill>
              </a:rPr>
              <a:t>Section 1: </a:t>
            </a:r>
            <a:r>
              <a:rPr lang="en-IE" sz="2400" dirty="0">
                <a:solidFill>
                  <a:srgbClr val="414141"/>
                </a:solidFill>
              </a:rPr>
              <a:t>Tools for Market Research. Understanding the Market</a:t>
            </a:r>
          </a:p>
          <a:p>
            <a:pPr algn="ctr">
              <a:lnSpc>
                <a:spcPts val="2520"/>
              </a:lnSpc>
            </a:pPr>
            <a:endParaRPr lang="en-IE" sz="2400" dirty="0">
              <a:solidFill>
                <a:srgbClr val="414141"/>
              </a:solidFill>
            </a:endParaRPr>
          </a:p>
          <a:p>
            <a:pPr algn="ctr">
              <a:lnSpc>
                <a:spcPts val="2520"/>
              </a:lnSpc>
            </a:pPr>
            <a:r>
              <a:rPr lang="en-IE" sz="2400" b="1" dirty="0">
                <a:solidFill>
                  <a:srgbClr val="459597"/>
                </a:solidFill>
              </a:rPr>
              <a:t>Section 2:</a:t>
            </a:r>
            <a:r>
              <a:rPr lang="en-IE" sz="2400" dirty="0">
                <a:solidFill>
                  <a:srgbClr val="414141"/>
                </a:solidFill>
              </a:rPr>
              <a:t>Defining Your </a:t>
            </a:r>
          </a:p>
          <a:p>
            <a:pPr algn="ctr">
              <a:lnSpc>
                <a:spcPts val="2520"/>
              </a:lnSpc>
            </a:pPr>
            <a:r>
              <a:rPr lang="en-IE" sz="2400" dirty="0">
                <a:solidFill>
                  <a:srgbClr val="414141"/>
                </a:solidFill>
              </a:rPr>
              <a:t>Concept &amp; Value Proposition</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123694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2 (Part 2)</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850196"/>
            <a:ext cx="4464312" cy="1055225"/>
          </a:xfrm>
          <a:prstGeom prst="rect">
            <a:avLst/>
          </a:prstGeom>
          <a:noFill/>
        </p:spPr>
        <p:txBody>
          <a:bodyPr wrap="square" rtlCol="0">
            <a:spAutoFit/>
          </a:bodyPr>
          <a:lstStyle/>
          <a:p>
            <a:pPr algn="ctr">
              <a:lnSpc>
                <a:spcPts val="2520"/>
              </a:lnSpc>
            </a:pPr>
            <a:r>
              <a:rPr lang="en-IE" sz="2400" b="1" dirty="0">
                <a:solidFill>
                  <a:srgbClr val="EC7C69"/>
                </a:solidFill>
              </a:rPr>
              <a:t>Section 3</a:t>
            </a:r>
            <a:r>
              <a:rPr lang="en-IE" sz="2400" dirty="0">
                <a:solidFill>
                  <a:srgbClr val="382B1B"/>
                </a:solidFill>
              </a:rPr>
              <a:t>: </a:t>
            </a:r>
            <a:r>
              <a:rPr lang="en-IE" sz="2400" dirty="0">
                <a:solidFill>
                  <a:srgbClr val="414141"/>
                </a:solidFill>
              </a:rPr>
              <a:t>Building a simple,</a:t>
            </a:r>
            <a:br>
              <a:rPr lang="en-IE" sz="2400" dirty="0">
                <a:solidFill>
                  <a:srgbClr val="414141"/>
                </a:solidFill>
              </a:rPr>
            </a:br>
            <a:r>
              <a:rPr lang="en-IE" sz="2400" dirty="0">
                <a:solidFill>
                  <a:srgbClr val="414141"/>
                </a:solidFill>
              </a:rPr>
              <a:t>viable Business Plan via a</a:t>
            </a:r>
            <a:br>
              <a:rPr lang="en-IE" sz="2400" dirty="0">
                <a:solidFill>
                  <a:srgbClr val="414141"/>
                </a:solidFill>
              </a:rPr>
            </a:br>
            <a:r>
              <a:rPr lang="en-IE" sz="2400" dirty="0">
                <a:solidFill>
                  <a:srgbClr val="414141"/>
                </a:solidFill>
              </a:rPr>
              <a:t>Business Model Canvas</a:t>
            </a: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62CA9-30D0-955A-0C40-24998ACA3CF4}"/>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2C77720-E62D-3F04-2F03-BE728DBA1683}"/>
              </a:ext>
            </a:extLst>
          </p:cNvPr>
          <p:cNvSpPr>
            <a:spLocks noGrp="1"/>
          </p:cNvSpPr>
          <p:nvPr>
            <p:ph type="body" sz="quarter" idx="28"/>
          </p:nvPr>
        </p:nvSpPr>
        <p:spPr>
          <a:xfrm>
            <a:off x="518594" y="1349845"/>
            <a:ext cx="4911103" cy="4246763"/>
          </a:xfrm>
        </p:spPr>
        <p:txBody>
          <a:bodyPr/>
          <a:lstStyle/>
          <a:p>
            <a:pPr marL="0" indent="0">
              <a:spcAft>
                <a:spcPts val="600"/>
              </a:spcAft>
            </a:pPr>
            <a:r>
              <a:rPr lang="en-US" sz="2200" b="0" dirty="0"/>
              <a:t>From Section 1, learners will then begin to focus on Section 2 which covers </a:t>
            </a:r>
            <a:r>
              <a:rPr lang="en-US" sz="2200" dirty="0"/>
              <a:t>concept development</a:t>
            </a:r>
            <a:r>
              <a:rPr lang="en-US" sz="2200" b="0" dirty="0"/>
              <a:t>, using research findings to shape a distinct idea and define a strong value proposition — clarifying why guests should choose their accommodation.</a:t>
            </a:r>
          </a:p>
          <a:p>
            <a:pPr marL="0" indent="0">
              <a:spcAft>
                <a:spcPts val="600"/>
              </a:spcAft>
            </a:pPr>
            <a:endParaRPr lang="en-US" sz="2200" b="0" dirty="0"/>
          </a:p>
          <a:p>
            <a:pPr marL="0" indent="0">
              <a:spcAft>
                <a:spcPts val="600"/>
              </a:spcAft>
            </a:pPr>
            <a:r>
              <a:rPr lang="en-US" sz="2200" b="0" dirty="0"/>
              <a:t>Through the </a:t>
            </a:r>
            <a:r>
              <a:rPr lang="en-US" sz="2200" dirty="0"/>
              <a:t>Pitch Deck </a:t>
            </a:r>
            <a:r>
              <a:rPr lang="en-US" sz="2200" b="0" dirty="0"/>
              <a:t>method, participants will also learn how to communicate their idea professionally and test it for funding or collaboration.</a:t>
            </a:r>
          </a:p>
          <a:p>
            <a:pPr marL="0" indent="0">
              <a:lnSpc>
                <a:spcPts val="2480"/>
              </a:lnSpc>
              <a:spcAft>
                <a:spcPts val="600"/>
              </a:spcAft>
            </a:pPr>
            <a:endParaRPr lang="en-US" sz="2200" b="0" dirty="0"/>
          </a:p>
        </p:txBody>
      </p:sp>
      <p:sp>
        <p:nvSpPr>
          <p:cNvPr id="12" name="Text Placeholder 11">
            <a:extLst>
              <a:ext uri="{FF2B5EF4-FFF2-40B4-BE49-F238E27FC236}">
                <a16:creationId xmlns:a16="http://schemas.microsoft.com/office/drawing/2014/main" id="{5AAB6771-C672-4497-BE0C-B8CDF54403DE}"/>
              </a:ext>
            </a:extLst>
          </p:cNvPr>
          <p:cNvSpPr>
            <a:spLocks noGrp="1"/>
          </p:cNvSpPr>
          <p:nvPr>
            <p:ph type="body" sz="quarter" idx="31"/>
          </p:nvPr>
        </p:nvSpPr>
        <p:spPr>
          <a:xfrm>
            <a:off x="5745806" y="1162065"/>
            <a:ext cx="700387" cy="626835"/>
          </a:xfrm>
        </p:spPr>
        <p:txBody>
          <a:bodyPr anchor="b"/>
          <a:lstStyle/>
          <a:p>
            <a:r>
              <a:rPr lang="en-US" sz="3600" b="1" dirty="0"/>
              <a:t>02</a:t>
            </a:r>
          </a:p>
        </p:txBody>
      </p:sp>
      <p:sp>
        <p:nvSpPr>
          <p:cNvPr id="13" name="Text Placeholder 12">
            <a:extLst>
              <a:ext uri="{FF2B5EF4-FFF2-40B4-BE49-F238E27FC236}">
                <a16:creationId xmlns:a16="http://schemas.microsoft.com/office/drawing/2014/main" id="{13FD9667-45DA-D782-3DC9-183EF39B13A1}"/>
              </a:ext>
            </a:extLst>
          </p:cNvPr>
          <p:cNvSpPr>
            <a:spLocks noGrp="1"/>
          </p:cNvSpPr>
          <p:nvPr>
            <p:ph type="body" sz="quarter" idx="32"/>
          </p:nvPr>
        </p:nvSpPr>
        <p:spPr>
          <a:xfrm>
            <a:off x="6680691" y="880369"/>
            <a:ext cx="4850695" cy="469476"/>
          </a:xfrm>
        </p:spPr>
        <p:txBody>
          <a:bodyPr anchor="t"/>
          <a:lstStyle/>
          <a:p>
            <a:r>
              <a:rPr lang="en-US" sz="2800" b="1" dirty="0">
                <a:solidFill>
                  <a:srgbClr val="EC7C69"/>
                </a:solidFill>
              </a:rPr>
              <a:t>Defining Your Concept &amp; </a:t>
            </a:r>
          </a:p>
          <a:p>
            <a:r>
              <a:rPr lang="en-US" sz="2800" b="1" dirty="0">
                <a:solidFill>
                  <a:srgbClr val="EC7C69"/>
                </a:solidFill>
              </a:rPr>
              <a:t>Value Proposition</a:t>
            </a:r>
          </a:p>
          <a:p>
            <a:pPr>
              <a:lnSpc>
                <a:spcPts val="2340"/>
              </a:lnSpc>
            </a:pPr>
            <a:endParaRPr lang="en-US" b="1" dirty="0">
              <a:solidFill>
                <a:srgbClr val="EC7C69"/>
              </a:solidFill>
            </a:endParaRPr>
          </a:p>
        </p:txBody>
      </p:sp>
      <p:sp>
        <p:nvSpPr>
          <p:cNvPr id="15" name="Text Placeholder 14">
            <a:extLst>
              <a:ext uri="{FF2B5EF4-FFF2-40B4-BE49-F238E27FC236}">
                <a16:creationId xmlns:a16="http://schemas.microsoft.com/office/drawing/2014/main" id="{CFD7C11B-40F5-1355-DAA1-B15EB52BF3D9}"/>
              </a:ext>
            </a:extLst>
          </p:cNvPr>
          <p:cNvSpPr>
            <a:spLocks noGrp="1"/>
          </p:cNvSpPr>
          <p:nvPr>
            <p:ph type="body" sz="quarter" idx="34"/>
          </p:nvPr>
        </p:nvSpPr>
        <p:spPr>
          <a:xfrm>
            <a:off x="6680691" y="1877621"/>
            <a:ext cx="5137988" cy="723299"/>
          </a:xfrm>
        </p:spPr>
        <p:txBody>
          <a:bodyPr anchor="t">
            <a:noAutofit/>
          </a:bodyPr>
          <a:lstStyle/>
          <a:p>
            <a:pPr marL="342900" indent="-342900">
              <a:buFont typeface="Arial" panose="020B0604020202020204" pitchFamily="34" charset="0"/>
              <a:buChar char="•"/>
            </a:pPr>
            <a:r>
              <a:rPr lang="en-US" sz="2000" b="1" dirty="0">
                <a:solidFill>
                  <a:srgbClr val="414141"/>
                </a:solidFill>
              </a:rPr>
              <a:t>Translate market research findings </a:t>
            </a:r>
            <a:r>
              <a:rPr lang="en-US" sz="2000" dirty="0">
                <a:solidFill>
                  <a:srgbClr val="414141"/>
                </a:solidFill>
              </a:rPr>
              <a:t>into a clear and compelling business idea using the Pitch Deck method.</a:t>
            </a:r>
          </a:p>
          <a:p>
            <a:pPr marL="342900" indent="-342900">
              <a:buFont typeface="Arial" panose="020B0604020202020204" pitchFamily="34" charset="0"/>
              <a:buChar char="•"/>
            </a:pPr>
            <a:r>
              <a:rPr lang="en-US" sz="2000" b="1" dirty="0">
                <a:solidFill>
                  <a:srgbClr val="414141"/>
                </a:solidFill>
              </a:rPr>
              <a:t>Identify the qualities of a strong concept </a:t>
            </a:r>
            <a:r>
              <a:rPr lang="en-US" sz="2000" dirty="0">
                <a:solidFill>
                  <a:srgbClr val="414141"/>
                </a:solidFill>
              </a:rPr>
              <a:t>and define a value proposition that highlights why guests would choose their accommodation.</a:t>
            </a:r>
          </a:p>
          <a:p>
            <a:pPr marL="342900" indent="-342900">
              <a:buFont typeface="Arial" panose="020B0604020202020204" pitchFamily="34" charset="0"/>
              <a:buChar char="•"/>
            </a:pPr>
            <a:r>
              <a:rPr lang="en-US" sz="2000" b="1" dirty="0">
                <a:solidFill>
                  <a:srgbClr val="414141"/>
                </a:solidFill>
              </a:rPr>
              <a:t>Develop a distinct concept </a:t>
            </a:r>
            <a:r>
              <a:rPr lang="en-US" sz="2000" dirty="0">
                <a:solidFill>
                  <a:srgbClr val="414141"/>
                </a:solidFill>
              </a:rPr>
              <a:t>and value proposition for their business.</a:t>
            </a:r>
          </a:p>
          <a:p>
            <a:pPr marL="342900" indent="-342900">
              <a:buFont typeface="Arial" panose="020B0604020202020204" pitchFamily="34" charset="0"/>
              <a:buChar char="•"/>
            </a:pPr>
            <a:r>
              <a:rPr lang="en-US" sz="2000" b="1" dirty="0">
                <a:solidFill>
                  <a:srgbClr val="414141"/>
                </a:solidFill>
              </a:rPr>
              <a:t>Create a short pitch deck </a:t>
            </a:r>
            <a:r>
              <a:rPr lang="en-US" sz="2000" dirty="0">
                <a:solidFill>
                  <a:srgbClr val="414141"/>
                </a:solidFill>
              </a:rPr>
              <a:t>to test the idea for funding or collaboration opportunities.</a:t>
            </a:r>
          </a:p>
          <a:p>
            <a:pPr marL="342900" indent="-342900">
              <a:buFont typeface="Arial" panose="020B0604020202020204" pitchFamily="34" charset="0"/>
              <a:buChar char="•"/>
            </a:pPr>
            <a:r>
              <a:rPr lang="en-US" sz="2000" b="1" dirty="0">
                <a:solidFill>
                  <a:srgbClr val="414141"/>
                </a:solidFill>
              </a:rPr>
              <a:t>Communicate your value proposition </a:t>
            </a:r>
            <a:r>
              <a:rPr lang="en-US" sz="2000" dirty="0">
                <a:solidFill>
                  <a:srgbClr val="414141"/>
                </a:solidFill>
              </a:rPr>
              <a:t>clearly to both guests and partners.</a:t>
            </a:r>
            <a:endParaRPr lang="en-GB" sz="2000" dirty="0">
              <a:solidFill>
                <a:srgbClr val="414141"/>
              </a:solidFill>
            </a:endParaRPr>
          </a:p>
        </p:txBody>
      </p:sp>
      <p:sp>
        <p:nvSpPr>
          <p:cNvPr id="8" name="Text Placeholder 7">
            <a:extLst>
              <a:ext uri="{FF2B5EF4-FFF2-40B4-BE49-F238E27FC236}">
                <a16:creationId xmlns:a16="http://schemas.microsoft.com/office/drawing/2014/main" id="{BB673362-CDFD-5BB2-3344-331B2964490B}"/>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Module 2 Overview</a:t>
            </a:r>
          </a:p>
        </p:txBody>
      </p:sp>
      <p:cxnSp>
        <p:nvCxnSpPr>
          <p:cNvPr id="26" name="Straight Connector 25">
            <a:extLst>
              <a:ext uri="{FF2B5EF4-FFF2-40B4-BE49-F238E27FC236}">
                <a16:creationId xmlns:a16="http://schemas.microsoft.com/office/drawing/2014/main" id="{A5DD0F32-48C8-0E08-4F8A-01F638184867}"/>
              </a:ext>
            </a:extLst>
          </p:cNvPr>
          <p:cNvCxnSpPr>
            <a:cxnSpLocks/>
          </p:cNvCxnSpPr>
          <p:nvPr/>
        </p:nvCxnSpPr>
        <p:spPr>
          <a:xfrm flipH="1">
            <a:off x="5393491" y="177875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912A06BB-E19B-8E4D-C013-5872E19885D1}"/>
              </a:ext>
            </a:extLst>
          </p:cNvPr>
          <p:cNvSpPr>
            <a:spLocks noGrp="1"/>
          </p:cNvSpPr>
          <p:nvPr>
            <p:ph type="sldNum" sz="quarter" idx="4"/>
          </p:nvPr>
        </p:nvSpPr>
        <p:spPr>
          <a:xfrm>
            <a:off x="11682394" y="4402661"/>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6</a:t>
            </a:fld>
            <a:endParaRPr lang="fr-CA" sz="1200" dirty="0"/>
          </a:p>
        </p:txBody>
      </p:sp>
      <p:pic>
        <p:nvPicPr>
          <p:cNvPr id="16" name="Picture 15">
            <a:extLst>
              <a:ext uri="{FF2B5EF4-FFF2-40B4-BE49-F238E27FC236}">
                <a16:creationId xmlns:a16="http://schemas.microsoft.com/office/drawing/2014/main" id="{3CAFBBFE-B5F1-CC98-6416-2C0945FF884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
        <p:nvSpPr>
          <p:cNvPr id="18" name="TextBox 17">
            <a:extLst>
              <a:ext uri="{FF2B5EF4-FFF2-40B4-BE49-F238E27FC236}">
                <a16:creationId xmlns:a16="http://schemas.microsoft.com/office/drawing/2014/main" id="{7FEF6165-F65F-94F4-2769-1244B882C88D}"/>
              </a:ext>
            </a:extLst>
          </p:cNvPr>
          <p:cNvSpPr txBox="1"/>
          <p:nvPr/>
        </p:nvSpPr>
        <p:spPr>
          <a:xfrm>
            <a:off x="6679763" y="228010"/>
            <a:ext cx="4617728" cy="523220"/>
          </a:xfrm>
          <a:prstGeom prst="rect">
            <a:avLst/>
          </a:prstGeom>
          <a:noFill/>
        </p:spPr>
        <p:txBody>
          <a:bodyPr wrap="square" rtlCol="0">
            <a:spAutoFit/>
          </a:bodyPr>
          <a:lstStyle/>
          <a:p>
            <a:r>
              <a:rPr lang="en-US" sz="2800" b="1" dirty="0">
                <a:solidFill>
                  <a:srgbClr val="459597"/>
                </a:solidFill>
              </a:rPr>
              <a:t>Learning Outcomes</a:t>
            </a:r>
            <a:endParaRPr lang="en-IE" sz="2800" b="1" dirty="0">
              <a:solidFill>
                <a:srgbClr val="459597"/>
              </a:solidFill>
            </a:endParaRPr>
          </a:p>
        </p:txBody>
      </p:sp>
    </p:spTree>
    <p:extLst>
      <p:ext uri="{BB962C8B-B14F-4D97-AF65-F5344CB8AC3E}">
        <p14:creationId xmlns:p14="http://schemas.microsoft.com/office/powerpoint/2010/main" val="3450865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5" descr="A person in a hot tub overlooking a field&#10;&#10;AI-generated content may be incorrect.">
            <a:extLst>
              <a:ext uri="{FF2B5EF4-FFF2-40B4-BE49-F238E27FC236}">
                <a16:creationId xmlns:a16="http://schemas.microsoft.com/office/drawing/2014/main" id="{F036C27C-2F7C-F33E-4806-CDA90AF04C67}"/>
              </a:ext>
            </a:extLst>
          </p:cNvPr>
          <p:cNvPicPr>
            <a:picLocks noGrp="1" noChangeAspect="1"/>
          </p:cNvPicPr>
          <p:nvPr>
            <p:ph type="pic" sz="quarter" idx="19"/>
          </p:nvPr>
        </p:nvPicPr>
        <p:blipFill>
          <a:blip r:embed="rId2"/>
          <a:srcRect l="2009" r="2009"/>
          <a:stretch>
            <a:fillRect/>
          </a:stretch>
        </p:blipFill>
        <p:spPr/>
      </p:pic>
      <p:sp>
        <p:nvSpPr>
          <p:cNvPr id="2" name="Text Placeholder 1">
            <a:extLst>
              <a:ext uri="{FF2B5EF4-FFF2-40B4-BE49-F238E27FC236}">
                <a16:creationId xmlns:a16="http://schemas.microsoft.com/office/drawing/2014/main" id="{D8F9702C-3125-C77E-A503-4BFD72760723}"/>
              </a:ext>
            </a:extLst>
          </p:cNvPr>
          <p:cNvSpPr>
            <a:spLocks noGrp="1"/>
          </p:cNvSpPr>
          <p:nvPr>
            <p:ph type="body" sz="quarter" idx="16"/>
          </p:nvPr>
        </p:nvSpPr>
        <p:spPr>
          <a:xfrm>
            <a:off x="733931" y="2695992"/>
            <a:ext cx="4617998" cy="3066422"/>
          </a:xfrm>
        </p:spPr>
        <p:txBody>
          <a:bodyPr>
            <a:noAutofit/>
          </a:bodyPr>
          <a:lstStyle/>
          <a:p>
            <a:pPr>
              <a:lnSpc>
                <a:spcPts val="3900"/>
              </a:lnSpc>
            </a:pPr>
            <a:r>
              <a:rPr lang="en-GB" sz="4000" dirty="0"/>
              <a:t>Tools for Market Research – Understanding </a:t>
            </a:r>
          </a:p>
          <a:p>
            <a:pPr>
              <a:lnSpc>
                <a:spcPts val="3900"/>
              </a:lnSpc>
            </a:pPr>
            <a:r>
              <a:rPr lang="en-GB" sz="4000" dirty="0"/>
              <a:t>the Market</a:t>
            </a:r>
          </a:p>
          <a:p>
            <a:pPr>
              <a:lnSpc>
                <a:spcPts val="3900"/>
              </a:lnSpc>
            </a:pPr>
            <a:endParaRPr lang="en-GB" sz="4000" dirty="0"/>
          </a:p>
        </p:txBody>
      </p:sp>
      <p:sp>
        <p:nvSpPr>
          <p:cNvPr id="3" name="Text Placeholder 2">
            <a:extLst>
              <a:ext uri="{FF2B5EF4-FFF2-40B4-BE49-F238E27FC236}">
                <a16:creationId xmlns:a16="http://schemas.microsoft.com/office/drawing/2014/main" id="{CD801361-236F-A53C-BAD7-CD8759C54088}"/>
              </a:ext>
            </a:extLst>
          </p:cNvPr>
          <p:cNvSpPr>
            <a:spLocks noGrp="1"/>
          </p:cNvSpPr>
          <p:nvPr>
            <p:ph type="body" sz="quarter" idx="17"/>
          </p:nvPr>
        </p:nvSpPr>
        <p:spPr>
          <a:xfrm>
            <a:off x="733931" y="1095586"/>
            <a:ext cx="5362069" cy="582221"/>
          </a:xfrm>
        </p:spPr>
        <p:txBody>
          <a:bodyPr/>
          <a:lstStyle/>
          <a:p>
            <a:r>
              <a:rPr lang="en-IE" sz="6600" b="1" dirty="0"/>
              <a:t>Section 1</a:t>
            </a:r>
            <a:endParaRPr lang="en-GB" sz="6600" b="1" dirty="0"/>
          </a:p>
        </p:txBody>
      </p:sp>
      <p:sp>
        <p:nvSpPr>
          <p:cNvPr id="8" name="Text Placeholder 7">
            <a:extLst>
              <a:ext uri="{FF2B5EF4-FFF2-40B4-BE49-F238E27FC236}">
                <a16:creationId xmlns:a16="http://schemas.microsoft.com/office/drawing/2014/main" id="{BA935956-FB5E-0DE2-1EB9-1DEABC46DE1F}"/>
              </a:ext>
            </a:extLst>
          </p:cNvPr>
          <p:cNvSpPr>
            <a:spLocks noGrp="1"/>
          </p:cNvSpPr>
          <p:nvPr>
            <p:ph type="body" sz="quarter" idx="65"/>
          </p:nvPr>
        </p:nvSpPr>
        <p:spPr>
          <a:xfrm>
            <a:off x="8485094" y="1451578"/>
            <a:ext cx="3706906" cy="452458"/>
          </a:xfrm>
          <a:solidFill>
            <a:srgbClr val="EC7C69"/>
          </a:solidFill>
        </p:spPr>
        <p:txBody>
          <a:bodyPr/>
          <a:lstStyle/>
          <a:p>
            <a:pPr algn="ctr"/>
            <a:r>
              <a:rPr lang="en-GB" sz="1200" dirty="0"/>
              <a:t>Photo Credit: Midgard, Iceland</a:t>
            </a:r>
            <a:endParaRPr lang="en-IE" sz="1200" dirty="0"/>
          </a:p>
        </p:txBody>
      </p:sp>
      <p:sp>
        <p:nvSpPr>
          <p:cNvPr id="4" name="Freeform 3">
            <a:extLst>
              <a:ext uri="{FF2B5EF4-FFF2-40B4-BE49-F238E27FC236}">
                <a16:creationId xmlns:a16="http://schemas.microsoft.com/office/drawing/2014/main" id="{589A67BA-1D02-5EB6-E35E-902671F654BE}"/>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03329F74-865D-717E-B9CD-53FA4B8764FF}"/>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7</a:t>
            </a:fld>
            <a:endParaRPr lang="fr-CA" sz="1200" dirty="0"/>
          </a:p>
        </p:txBody>
      </p:sp>
      <p:pic>
        <p:nvPicPr>
          <p:cNvPr id="9" name="Picture 8">
            <a:extLst>
              <a:ext uri="{FF2B5EF4-FFF2-40B4-BE49-F238E27FC236}">
                <a16:creationId xmlns:a16="http://schemas.microsoft.com/office/drawing/2014/main" id="{349B5CDE-F997-D88E-2292-01A179C1AFA3}"/>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
        <p:nvSpPr>
          <p:cNvPr id="11" name="TextBox 10">
            <a:extLst>
              <a:ext uri="{FF2B5EF4-FFF2-40B4-BE49-F238E27FC236}">
                <a16:creationId xmlns:a16="http://schemas.microsoft.com/office/drawing/2014/main" id="{83F6933B-6152-512E-B1F5-9BAAC1A3CACE}"/>
              </a:ext>
            </a:extLst>
          </p:cNvPr>
          <p:cNvSpPr txBox="1"/>
          <p:nvPr/>
        </p:nvSpPr>
        <p:spPr>
          <a:xfrm>
            <a:off x="6817582" y="3057039"/>
            <a:ext cx="4704655" cy="1107996"/>
          </a:xfrm>
          <a:prstGeom prst="rect">
            <a:avLst/>
          </a:prstGeom>
          <a:noFill/>
        </p:spPr>
        <p:txBody>
          <a:bodyPr wrap="square">
            <a:spAutoFit/>
          </a:bodyPr>
          <a:lstStyle/>
          <a:p>
            <a:pPr algn="ctr"/>
            <a:r>
              <a:rPr lang="en-US" sz="2200" i="1" dirty="0">
                <a:solidFill>
                  <a:schemeClr val="bg1"/>
                </a:solidFill>
              </a:rPr>
              <a:t>“You can’t design the perfect stay if you don't know who is knocking on the door “</a:t>
            </a:r>
          </a:p>
        </p:txBody>
      </p:sp>
    </p:spTree>
    <p:extLst>
      <p:ext uri="{BB962C8B-B14F-4D97-AF65-F5344CB8AC3E}">
        <p14:creationId xmlns:p14="http://schemas.microsoft.com/office/powerpoint/2010/main" val="1397779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A055D-94F4-0F77-B72D-3832A0B9557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D4C0CB-3E55-160E-AF17-8C3DB9613B37}"/>
              </a:ext>
            </a:extLst>
          </p:cNvPr>
          <p:cNvSpPr>
            <a:spLocks noGrp="1"/>
          </p:cNvSpPr>
          <p:nvPr>
            <p:ph type="body" sz="quarter" idx="18"/>
          </p:nvPr>
        </p:nvSpPr>
        <p:spPr>
          <a:xfrm>
            <a:off x="4796590" y="1618150"/>
            <a:ext cx="6724241" cy="870198"/>
          </a:xfrm>
        </p:spPr>
        <p:txBody>
          <a:bodyPr/>
          <a:lstStyle/>
          <a:p>
            <a:pPr>
              <a:lnSpc>
                <a:spcPts val="3240"/>
              </a:lnSpc>
            </a:pPr>
            <a:r>
              <a:rPr lang="en-GB" sz="3200" dirty="0"/>
              <a:t>Tools for Market Research </a:t>
            </a:r>
          </a:p>
          <a:p>
            <a:pPr>
              <a:lnSpc>
                <a:spcPts val="3240"/>
              </a:lnSpc>
            </a:pPr>
            <a:r>
              <a:rPr lang="en-GB" sz="3200" dirty="0"/>
              <a:t>– Understanding </a:t>
            </a:r>
          </a:p>
          <a:p>
            <a:pPr>
              <a:lnSpc>
                <a:spcPts val="3240"/>
              </a:lnSpc>
            </a:pPr>
            <a:r>
              <a:rPr lang="en-GB" sz="3200" dirty="0"/>
              <a:t>the Market</a:t>
            </a:r>
          </a:p>
          <a:p>
            <a:pPr>
              <a:lnSpc>
                <a:spcPts val="3240"/>
              </a:lnSpc>
            </a:pPr>
            <a:endParaRPr lang="en-GB" sz="3200" dirty="0"/>
          </a:p>
        </p:txBody>
      </p:sp>
      <p:sp>
        <p:nvSpPr>
          <p:cNvPr id="3" name="Text Placeholder 2">
            <a:extLst>
              <a:ext uri="{FF2B5EF4-FFF2-40B4-BE49-F238E27FC236}">
                <a16:creationId xmlns:a16="http://schemas.microsoft.com/office/drawing/2014/main" id="{36B35410-420E-3CC6-6A3C-E36390AA9E28}"/>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Section 1</a:t>
            </a:r>
          </a:p>
        </p:txBody>
      </p:sp>
      <p:pic>
        <p:nvPicPr>
          <p:cNvPr id="24" name="Picture Placeholder 23" descr="A group of people wearing helmets in front of a mountain&#10;&#10;AI-generated content may be incorrect.">
            <a:extLst>
              <a:ext uri="{FF2B5EF4-FFF2-40B4-BE49-F238E27FC236}">
                <a16:creationId xmlns:a16="http://schemas.microsoft.com/office/drawing/2014/main" id="{A212AA48-33C9-7619-50C9-D7F38028F398}"/>
              </a:ext>
            </a:extLst>
          </p:cNvPr>
          <p:cNvPicPr>
            <a:picLocks noGrp="1" noChangeAspect="1"/>
          </p:cNvPicPr>
          <p:nvPr>
            <p:ph type="pic" sz="quarter" idx="67"/>
          </p:nvPr>
        </p:nvPicPr>
        <p:blipFill>
          <a:blip r:embed="rId2"/>
          <a:srcRect t="216" b="216"/>
          <a:stretch>
            <a:fillRect/>
          </a:stretch>
        </p:blipFill>
        <p:spPr/>
      </p:pic>
      <p:sp>
        <p:nvSpPr>
          <p:cNvPr id="29" name="Slide Number Placeholder 5">
            <a:extLst>
              <a:ext uri="{FF2B5EF4-FFF2-40B4-BE49-F238E27FC236}">
                <a16:creationId xmlns:a16="http://schemas.microsoft.com/office/drawing/2014/main" id="{32412987-848E-EF41-C5F7-6240AC19FE2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8</a:t>
            </a:fld>
            <a:endParaRPr lang="fr-CA" sz="1200" dirty="0"/>
          </a:p>
        </p:txBody>
      </p:sp>
      <p:sp>
        <p:nvSpPr>
          <p:cNvPr id="25" name="Text Placeholder 4">
            <a:extLst>
              <a:ext uri="{FF2B5EF4-FFF2-40B4-BE49-F238E27FC236}">
                <a16:creationId xmlns:a16="http://schemas.microsoft.com/office/drawing/2014/main" id="{4CF5067B-6FE2-4C53-8DA0-8A68861D13FD}"/>
              </a:ext>
            </a:extLst>
          </p:cNvPr>
          <p:cNvSpPr>
            <a:spLocks noGrp="1"/>
          </p:cNvSpPr>
          <p:nvPr>
            <p:ph type="body" sz="quarter" idx="23"/>
          </p:nvPr>
        </p:nvSpPr>
        <p:spPr>
          <a:xfrm>
            <a:off x="455462" y="3763001"/>
            <a:ext cx="3130702" cy="1373830"/>
          </a:xfrm>
        </p:spPr>
        <p:txBody>
          <a:bodyPr lIns="91440" tIns="45720" rIns="91440" bIns="45720" anchor="t"/>
          <a:lstStyle/>
          <a:p>
            <a:pPr>
              <a:buNone/>
            </a:pPr>
            <a:r>
              <a:rPr lang="en-US" sz="4000" b="1" dirty="0">
                <a:solidFill>
                  <a:srgbClr val="EC7C69"/>
                </a:solidFill>
              </a:rPr>
              <a:t>Overview:</a:t>
            </a:r>
            <a:endParaRPr lang="en-US" sz="4000" dirty="0"/>
          </a:p>
        </p:txBody>
      </p:sp>
      <p:sp>
        <p:nvSpPr>
          <p:cNvPr id="26" name="Text Placeholder 4">
            <a:extLst>
              <a:ext uri="{FF2B5EF4-FFF2-40B4-BE49-F238E27FC236}">
                <a16:creationId xmlns:a16="http://schemas.microsoft.com/office/drawing/2014/main" id="{BBC8E4D7-1606-A424-8BFD-0441EB376881}"/>
              </a:ext>
            </a:extLst>
          </p:cNvPr>
          <p:cNvSpPr txBox="1">
            <a:spLocks/>
          </p:cNvSpPr>
          <p:nvPr/>
        </p:nvSpPr>
        <p:spPr>
          <a:xfrm>
            <a:off x="3403261" y="3911587"/>
            <a:ext cx="8474410"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To achieve this, you need to understand the importance of market research. This section introduces you to practical methods for gathering reliable insights about your local tourism market. It covers key research techniques that help you create a viable business. It encourages you to undertake market research for your tourism product and in that process learn how to document findings and look for patterns, such as: What kinds of guests visit (or could visit)? About customer feedback: How to find out what your guests like and what the do not like?</a:t>
            </a:r>
          </a:p>
        </p:txBody>
      </p:sp>
      <p:sp>
        <p:nvSpPr>
          <p:cNvPr id="27" name="Text Placeholder 4">
            <a:extLst>
              <a:ext uri="{FF2B5EF4-FFF2-40B4-BE49-F238E27FC236}">
                <a16:creationId xmlns:a16="http://schemas.microsoft.com/office/drawing/2014/main" id="{C56AD355-3CD4-84E8-C9D5-506E8866AF13}"/>
              </a:ext>
            </a:extLst>
          </p:cNvPr>
          <p:cNvSpPr txBox="1">
            <a:spLocks/>
          </p:cNvSpPr>
          <p:nvPr/>
        </p:nvSpPr>
        <p:spPr>
          <a:xfrm>
            <a:off x="473839" y="4535644"/>
            <a:ext cx="2911045"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Understanding Who Your Guests Are and What They Want Is Essential For Long-term Success. </a:t>
            </a:r>
            <a:endParaRPr lang="en-IE" dirty="0"/>
          </a:p>
        </p:txBody>
      </p:sp>
    </p:spTree>
    <p:extLst>
      <p:ext uri="{BB962C8B-B14F-4D97-AF65-F5344CB8AC3E}">
        <p14:creationId xmlns:p14="http://schemas.microsoft.com/office/powerpoint/2010/main" val="142823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789904-5AC4-A0DF-A009-74965FDDA45D}"/>
              </a:ext>
            </a:extLst>
          </p:cNvPr>
          <p:cNvSpPr>
            <a:spLocks noGrp="1"/>
          </p:cNvSpPr>
          <p:nvPr>
            <p:ph type="body" sz="quarter" idx="16"/>
          </p:nvPr>
        </p:nvSpPr>
        <p:spPr>
          <a:xfrm>
            <a:off x="1783120" y="1993356"/>
            <a:ext cx="4521427" cy="1176527"/>
          </a:xfrm>
        </p:spPr>
        <p:txBody>
          <a:bodyPr>
            <a:noAutofit/>
          </a:bodyPr>
          <a:lstStyle/>
          <a:p>
            <a:pPr>
              <a:lnSpc>
                <a:spcPts val="2480"/>
              </a:lnSpc>
            </a:pPr>
            <a:r>
              <a:rPr lang="en-GB" sz="2600" b="1" dirty="0"/>
              <a:t>Understanding What Kind of Guests Visit (or Could Visit)</a:t>
            </a:r>
          </a:p>
        </p:txBody>
      </p:sp>
      <p:sp>
        <p:nvSpPr>
          <p:cNvPr id="11" name="Freeform 10">
            <a:extLst>
              <a:ext uri="{FF2B5EF4-FFF2-40B4-BE49-F238E27FC236}">
                <a16:creationId xmlns:a16="http://schemas.microsoft.com/office/drawing/2014/main" id="{6B14956A-4F2E-99B5-AB95-F513417A9178}"/>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Section 1: </a:t>
            </a:r>
            <a:r>
              <a:rPr lang="en-US" dirty="0"/>
              <a:t>3 Key Learning Areas</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9</a:t>
            </a:fld>
            <a:endParaRPr lang="fr-CA" sz="1200" dirty="0"/>
          </a:p>
        </p:txBody>
      </p:sp>
      <p:sp>
        <p:nvSpPr>
          <p:cNvPr id="14" name="Text Placeholder 2">
            <a:extLst>
              <a:ext uri="{FF2B5EF4-FFF2-40B4-BE49-F238E27FC236}">
                <a16:creationId xmlns:a16="http://schemas.microsoft.com/office/drawing/2014/main" id="{4C321E42-DB56-0EDD-84BF-482F92402EE4}"/>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5" name="Freeform 14">
            <a:extLst>
              <a:ext uri="{FF2B5EF4-FFF2-40B4-BE49-F238E27FC236}">
                <a16:creationId xmlns:a16="http://schemas.microsoft.com/office/drawing/2014/main" id="{C1CA5488-AEC4-B3E8-C576-E727816B4770}"/>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783120" y="3687517"/>
            <a:ext cx="4521427"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Customer Feedback: </a:t>
            </a:r>
          </a:p>
          <a:p>
            <a:pPr>
              <a:lnSpc>
                <a:spcPts val="2480"/>
              </a:lnSpc>
            </a:pPr>
            <a:endParaRPr lang="en-GB" sz="2400" b="1" dirty="0"/>
          </a:p>
          <a:p>
            <a:pPr>
              <a:lnSpc>
                <a:spcPts val="2380"/>
              </a:lnSpc>
            </a:pPr>
            <a:r>
              <a:rPr lang="en-IE" sz="2200" dirty="0"/>
              <a:t>How to find out what your guests like and what the do not like? Learn to collect customer feedback in a simple way and use that to improve your accommodation business.</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33932" y="3169883"/>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0" y="3912091"/>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2" name="Picture 11">
            <a:extLst>
              <a:ext uri="{FF2B5EF4-FFF2-40B4-BE49-F238E27FC236}">
                <a16:creationId xmlns:a16="http://schemas.microsoft.com/office/drawing/2014/main" id="{9E319B4D-BF4F-6963-B1F5-4D3AABC827CE}"/>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096000" y="3429000"/>
            <a:ext cx="4246690" cy="3154091"/>
          </a:xfrm>
          <a:prstGeom prst="rect">
            <a:avLst/>
          </a:prstGeom>
        </p:spPr>
      </p:pic>
    </p:spTree>
    <p:extLst>
      <p:ext uri="{BB962C8B-B14F-4D97-AF65-F5344CB8AC3E}">
        <p14:creationId xmlns:p14="http://schemas.microsoft.com/office/powerpoint/2010/main" val="1514040697"/>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5" ma:contentTypeDescription="Create a new document." ma:contentTypeScope="" ma:versionID="1004a1fcfdaedc499d1fdbf9e606bbc9">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c246fbac5ae566393edce5c1df43e7b4"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2.xml><?xml version="1.0" encoding="utf-8"?>
<ds:datastoreItem xmlns:ds="http://schemas.openxmlformats.org/officeDocument/2006/customXml" ds:itemID="{2E59C63F-829D-49AE-9103-D67903FDCD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53bf8c-4569-44df-ad60-bb18397340c4"/>
    <ds:schemaRef ds:uri="835803b3-5fd4-490d-9118-e08d8d43fc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076E18-2B84-4508-B120-3C096464AE89}">
  <ds:schemaRefs>
    <ds:schemaRef ds:uri="http://schemas.microsoft.com/office/2006/metadata/properties"/>
    <ds:schemaRef ds:uri="http://schemas.microsoft.com/office/infopath/2007/PartnerControls"/>
    <ds:schemaRef ds:uri="835803b3-5fd4-490d-9118-e08d8d43fc1e"/>
    <ds:schemaRef ds:uri="7b53bf8c-4569-44df-ad60-bb18397340c4"/>
  </ds:schemaRefs>
</ds:datastoreItem>
</file>

<file path=docProps/app.xml><?xml version="1.0" encoding="utf-8"?>
<Properties xmlns="http://schemas.openxmlformats.org/officeDocument/2006/extended-properties" xmlns:vt="http://schemas.openxmlformats.org/officeDocument/2006/docPropsVTypes">
  <TotalTime>12651</TotalTime>
  <Words>5999</Words>
  <Application>Microsoft Office PowerPoint</Application>
  <PresentationFormat>Widescreen</PresentationFormat>
  <Paragraphs>690</Paragraphs>
  <Slides>55</Slides>
  <Notes>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846</cp:revision>
  <dcterms:created xsi:type="dcterms:W3CDTF">2020-10-14T13:32:04Z</dcterms:created>
  <dcterms:modified xsi:type="dcterms:W3CDTF">2025-08-19T17:16:46Z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