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53"/>
  </p:notesMasterIdLst>
  <p:sldIdLst>
    <p:sldId id="7694" r:id="rId5"/>
    <p:sldId id="7685" r:id="rId6"/>
    <p:sldId id="7689" r:id="rId7"/>
    <p:sldId id="4303" r:id="rId8"/>
    <p:sldId id="6455" r:id="rId9"/>
    <p:sldId id="6456" r:id="rId10"/>
    <p:sldId id="6457" r:id="rId11"/>
    <p:sldId id="6459" r:id="rId12"/>
    <p:sldId id="6473" r:id="rId13"/>
    <p:sldId id="6478" r:id="rId14"/>
    <p:sldId id="7703" r:id="rId15"/>
    <p:sldId id="6475" r:id="rId16"/>
    <p:sldId id="7704" r:id="rId17"/>
    <p:sldId id="7705" r:id="rId18"/>
    <p:sldId id="7706" r:id="rId19"/>
    <p:sldId id="7707" r:id="rId20"/>
    <p:sldId id="6494" r:id="rId21"/>
    <p:sldId id="7712" r:id="rId22"/>
    <p:sldId id="6463" r:id="rId23"/>
    <p:sldId id="6464" r:id="rId24"/>
    <p:sldId id="7708" r:id="rId25"/>
    <p:sldId id="7709" r:id="rId26"/>
    <p:sldId id="7710" r:id="rId27"/>
    <p:sldId id="7711" r:id="rId28"/>
    <p:sldId id="7713" r:id="rId29"/>
    <p:sldId id="7714" r:id="rId30"/>
    <p:sldId id="7715" r:id="rId31"/>
    <p:sldId id="7716" r:id="rId32"/>
    <p:sldId id="7717" r:id="rId33"/>
    <p:sldId id="7718" r:id="rId34"/>
    <p:sldId id="7719" r:id="rId35"/>
    <p:sldId id="7720" r:id="rId36"/>
    <p:sldId id="7721" r:id="rId37"/>
    <p:sldId id="7723" r:id="rId38"/>
    <p:sldId id="7722" r:id="rId39"/>
    <p:sldId id="7724" r:id="rId40"/>
    <p:sldId id="6511" r:id="rId41"/>
    <p:sldId id="7726" r:id="rId42"/>
    <p:sldId id="6442" r:id="rId43"/>
    <p:sldId id="7727" r:id="rId44"/>
    <p:sldId id="7728" r:id="rId45"/>
    <p:sldId id="7729" r:id="rId46"/>
    <p:sldId id="7730" r:id="rId47"/>
    <p:sldId id="7731" r:id="rId48"/>
    <p:sldId id="7732" r:id="rId49"/>
    <p:sldId id="7733" r:id="rId50"/>
    <p:sldId id="7734"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6F7FA"/>
    <a:srgbClr val="64AFAF"/>
    <a:srgbClr val="000000"/>
    <a:srgbClr val="82CCCA"/>
    <a:srgbClr val="E5BEAC"/>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7"/>
    <p:restoredTop sz="94963"/>
  </p:normalViewPr>
  <p:slideViewPr>
    <p:cSldViewPr snapToGrid="0">
      <p:cViewPr varScale="1">
        <p:scale>
          <a:sx n="103" d="100"/>
          <a:sy n="103" d="100"/>
        </p:scale>
        <p:origin x="516" y="102"/>
      </p:cViewPr>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107117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E9A1-F3EB-FB2F-7C7C-F86F73B56E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B330E4-AFB9-A9DF-B52E-74AA14497F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2D10754-1FDA-EDD0-54EF-C7CAB2A2C1F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FD56934F-9662-2BCC-9F3B-3428B7BF5100}"/>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71052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2052822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creativecommons.org/licenses/by-sa/4.0/?ref=chooser-v1"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B19E9-2395-080F-9285-F8F40B5E43B7}"/>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838DA452-10B9-81AA-F01E-D5AB3EE8944B}"/>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8FF444EC-63FB-3350-DBD8-6F08A8410D1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6C45C162-E152-D628-3A50-F98600535F72}"/>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C509386C-92B0-A002-892C-6EC2EBFE00F1}"/>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395C747E-912E-BDB8-C55A-A38F1546AE50}"/>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65E2F6-7982-A9F8-A15D-970E4D5B2F9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F5C51923-4F72-782E-6E5D-37618A650C8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49423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E69AA7-936C-F1BD-D470-C01BCBFE097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4C7B1BB-A964-DB1F-BF4E-7FCD44FF6941}"/>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7C697DFA-94EF-3BC2-FC0C-C53BC8FE9C1D}"/>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B6268AE3-2549-57D5-D813-13CBF77266C9}"/>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045BD119-AFD1-81F1-0002-3CF15DA3044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BB7D028-856C-D810-DDE6-8348EE8EC1EC}"/>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A5D92AC-621D-FC09-8E6C-386816A4ADA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1E8EA3D3-A823-FB90-A93D-1CF10BE5136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6290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01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B4272A-6EE2-62D3-4365-4025207B24DE}"/>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60EF47CB-04DD-D033-DCC9-4E72E1DF2F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40D211A5-5F33-B5D4-17C3-8CC2AFB0C57E}"/>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BAA51C89-5E9D-B998-50ED-3C1B8DD2641A}"/>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ED04A3F5-4F83-07C0-CCE7-917EE1DEC1DB}"/>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6CB862F-8CF5-112E-5763-E4A02AF7F4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9858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0F1CAF7-971F-D013-8154-8BC280AD9800}"/>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3B42103-4B46-92D7-7AC9-6B0449890488}"/>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40E95E7-065C-AC9A-04B7-40D24C599AD7}"/>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5FCE8B7-C42E-745B-63C4-DA539467A05C}"/>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E7FE36-5013-28A7-2998-4B74509C1AF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6B072C65-DFD4-AB58-D31E-E6A223062CB6}"/>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ACF53EF6-B07E-DE37-83B6-1C152B5B4E92}"/>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F41B0A29-35C0-434C-76C9-0F7323A54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B241814-A8EC-0ABE-D081-BC4CD0F220C4}"/>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29" name="Group 28">
            <a:extLst>
              <a:ext uri="{FF2B5EF4-FFF2-40B4-BE49-F238E27FC236}">
                <a16:creationId xmlns:a16="http://schemas.microsoft.com/office/drawing/2014/main" id="{153FE9C0-FD1E-63DE-E9F0-5509F3ADF82B}"/>
              </a:ext>
            </a:extLst>
          </p:cNvPr>
          <p:cNvGrpSpPr/>
          <p:nvPr userDrawn="1"/>
        </p:nvGrpSpPr>
        <p:grpSpPr>
          <a:xfrm>
            <a:off x="441852" y="5691396"/>
            <a:ext cx="6969049" cy="851642"/>
            <a:chOff x="441852" y="5691396"/>
            <a:chExt cx="6969049" cy="851642"/>
          </a:xfrm>
        </p:grpSpPr>
        <p:pic>
          <p:nvPicPr>
            <p:cNvPr id="32" name="Picture 31" descr="Co-funded by the European Union logo in png for web usage">
              <a:extLst>
                <a:ext uri="{FF2B5EF4-FFF2-40B4-BE49-F238E27FC236}">
                  <a16:creationId xmlns:a16="http://schemas.microsoft.com/office/drawing/2014/main" id="{07C74B60-439F-B8B8-6A12-4A46414B7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33" name="Rectangle 32">
              <a:extLst>
                <a:ext uri="{FF2B5EF4-FFF2-40B4-BE49-F238E27FC236}">
                  <a16:creationId xmlns:a16="http://schemas.microsoft.com/office/drawing/2014/main" id="{38D7BD95-1F36-9AEE-0B2B-EE79143669DA}"/>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34" name="Group 33">
              <a:extLst>
                <a:ext uri="{FF2B5EF4-FFF2-40B4-BE49-F238E27FC236}">
                  <a16:creationId xmlns:a16="http://schemas.microsoft.com/office/drawing/2014/main" id="{54096A87-8118-35F8-7DB4-E37DC5A93859}"/>
                </a:ext>
              </a:extLst>
            </p:cNvPr>
            <p:cNvGrpSpPr/>
            <p:nvPr userDrawn="1"/>
          </p:nvGrpSpPr>
          <p:grpSpPr>
            <a:xfrm>
              <a:off x="441852" y="5691396"/>
              <a:ext cx="1307461" cy="742180"/>
              <a:chOff x="340586" y="8789227"/>
              <a:chExt cx="1307461" cy="742180"/>
            </a:xfrm>
          </p:grpSpPr>
          <p:sp>
            <p:nvSpPr>
              <p:cNvPr id="35" name="Rectangle 34">
                <a:extLst>
                  <a:ext uri="{FF2B5EF4-FFF2-40B4-BE49-F238E27FC236}">
                    <a16:creationId xmlns:a16="http://schemas.microsoft.com/office/drawing/2014/main" id="{6D6F7164-F7FA-C8B1-14E3-90A5BE61532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36" name="Picture 35">
                <a:extLst>
                  <a:ext uri="{FF2B5EF4-FFF2-40B4-BE49-F238E27FC236}">
                    <a16:creationId xmlns:a16="http://schemas.microsoft.com/office/drawing/2014/main" id="{022ECBFC-D4CC-4ADE-4C0A-D68630EB5F4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510973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4869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s Slide 02">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EC6CEABE-7080-815B-62C1-56D26BD465FE}"/>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5" name="Freeform 4">
            <a:extLst>
              <a:ext uri="{FF2B5EF4-FFF2-40B4-BE49-F238E27FC236}">
                <a16:creationId xmlns:a16="http://schemas.microsoft.com/office/drawing/2014/main" id="{9D4FA593-D335-1BE3-FBA2-987C644F064A}"/>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Picture Placeholder 26">
            <a:extLst>
              <a:ext uri="{FF2B5EF4-FFF2-40B4-BE49-F238E27FC236}">
                <a16:creationId xmlns:a16="http://schemas.microsoft.com/office/drawing/2014/main" id="{3FF40BAB-4DE7-00BC-C8F2-34352CB4B890}"/>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8" name="Text Placeholder 32">
            <a:extLst>
              <a:ext uri="{FF2B5EF4-FFF2-40B4-BE49-F238E27FC236}">
                <a16:creationId xmlns:a16="http://schemas.microsoft.com/office/drawing/2014/main" id="{99B606A0-D6FA-03E5-1242-5CD00DE9F1B3}"/>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6A7B665D-8C61-958B-FA72-C41AE8A14BED}"/>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3" name="Text Placeholder 32">
            <a:extLst>
              <a:ext uri="{FF2B5EF4-FFF2-40B4-BE49-F238E27FC236}">
                <a16:creationId xmlns:a16="http://schemas.microsoft.com/office/drawing/2014/main" id="{B4E211BC-DEF1-A335-A437-FE027CE061FF}"/>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23">
            <a:extLst>
              <a:ext uri="{FF2B5EF4-FFF2-40B4-BE49-F238E27FC236}">
                <a16:creationId xmlns:a16="http://schemas.microsoft.com/office/drawing/2014/main" id="{1FF68A6A-835F-33DF-FB79-AFA420EEC7C8}"/>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5" name="Straight Connector 34">
            <a:extLst>
              <a:ext uri="{FF2B5EF4-FFF2-40B4-BE49-F238E27FC236}">
                <a16:creationId xmlns:a16="http://schemas.microsoft.com/office/drawing/2014/main" id="{603517BB-5BE8-8223-DF62-7FE6299C6CA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FC6A39C6-E6AA-7AB2-983B-A72FD4D3D1EE}"/>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object 3">
            <a:extLst>
              <a:ext uri="{FF2B5EF4-FFF2-40B4-BE49-F238E27FC236}">
                <a16:creationId xmlns:a16="http://schemas.microsoft.com/office/drawing/2014/main" id="{AF60BCDF-3BDD-80D8-143E-73B4E7C12708}"/>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8" name="Picture Placeholder 63">
            <a:extLst>
              <a:ext uri="{FF2B5EF4-FFF2-40B4-BE49-F238E27FC236}">
                <a16:creationId xmlns:a16="http://schemas.microsoft.com/office/drawing/2014/main" id="{844685ED-1ABD-CA84-0F8B-DE122AF384A7}"/>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9" name="Text Placeholder 32">
            <a:extLst>
              <a:ext uri="{FF2B5EF4-FFF2-40B4-BE49-F238E27FC236}">
                <a16:creationId xmlns:a16="http://schemas.microsoft.com/office/drawing/2014/main" id="{30EA453D-D3AC-78B9-2858-8BEBEB06AA73}"/>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19A6410D-E731-9F8C-A814-2D464BB775F8}"/>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DF60A9CD-7A58-8A7E-AE59-4F7400991F0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2" name="Straight Connector 41">
            <a:extLst>
              <a:ext uri="{FF2B5EF4-FFF2-40B4-BE49-F238E27FC236}">
                <a16:creationId xmlns:a16="http://schemas.microsoft.com/office/drawing/2014/main" id="{BA2AB834-4E3B-8179-DE6C-EF91E5B1E7E1}"/>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 Placeholder 23">
            <a:extLst>
              <a:ext uri="{FF2B5EF4-FFF2-40B4-BE49-F238E27FC236}">
                <a16:creationId xmlns:a16="http://schemas.microsoft.com/office/drawing/2014/main" id="{452D4613-5FA5-F20A-BF1A-2605FA50FC81}"/>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9" name="Text Placeholder 32">
            <a:extLst>
              <a:ext uri="{FF2B5EF4-FFF2-40B4-BE49-F238E27FC236}">
                <a16:creationId xmlns:a16="http://schemas.microsoft.com/office/drawing/2014/main" id="{68C5AF61-8227-53F6-4045-EF55D6D53EED}"/>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81296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F6881A3-FFC2-0E1C-84F4-79DC653D20E9}"/>
              </a:ext>
            </a:extLst>
          </p:cNvPr>
          <p:cNvSpPr/>
          <p:nvPr userDrawn="1"/>
        </p:nvSpPr>
        <p:spPr>
          <a:xfrm>
            <a:off x="130914" y="0"/>
            <a:ext cx="6359126"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F25C264-E2FC-B144-B921-83A5E87812D5}"/>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E752BE40-AB4C-1E89-1520-F244709C4358}"/>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A0999013-7299-8D31-470E-F0804BD1716B}"/>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77080455-523A-02AE-A875-49091818C9CF}"/>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35331E4A-42FE-F0A9-E478-F9E044474A11}"/>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39ACFB92-5027-F9D7-188C-0A560227920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6590C9CD-C708-196C-841A-E2CA5EA7E048}"/>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8CFA13C7-28D5-74EF-3960-CAD9DC3A5EC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333B8C1A-104F-50F7-DF17-E699EC58C0A1}"/>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EFB2ADDD-5655-69DD-4954-9C5174DDC9A3}"/>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97B1BF8-FC6D-DD5D-7F21-91B7D97D785D}"/>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E3D1ABCE-C08F-A941-E042-A793D0E20CDC}"/>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70820A5-A246-5771-E82E-D0A59AC10E0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E095D13D-926E-182F-A7B1-CDD80D55C9DC}"/>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97FC833E-6249-E76E-F6DD-762657E3EB6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80968133-1325-C8A1-8634-6BC9F54790BB}"/>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57087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3" name="Freeform 2">
            <a:extLst>
              <a:ext uri="{FF2B5EF4-FFF2-40B4-BE49-F238E27FC236}">
                <a16:creationId xmlns:a16="http://schemas.microsoft.com/office/drawing/2014/main" id="{54A4CB5F-FF64-4FB1-DD4A-BA330F1F6D7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C242E94A-FE8C-34AE-9F28-C39FF6ADF13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B11A8D-1834-5025-EF00-24FB96F3B95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7C0C0A7A-BF50-8FED-82FF-4DAD1D20061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178853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6998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95DEDE3-B5E7-7411-043D-B596821142B1}"/>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2">
            <a:extLst>
              <a:ext uri="{FF2B5EF4-FFF2-40B4-BE49-F238E27FC236}">
                <a16:creationId xmlns:a16="http://schemas.microsoft.com/office/drawing/2014/main" id="{52134BD2-171B-FEB4-9E4B-33E919DE5DB0}"/>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450484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879909D-3E71-F389-CD3A-B7A8E24734D7}"/>
              </a:ext>
            </a:extLst>
          </p:cNvPr>
          <p:cNvSpPr/>
          <p:nvPr userDrawn="1"/>
        </p:nvSpPr>
        <p:spPr>
          <a:xfrm rot="5400000">
            <a:off x="8346120" y="-740515"/>
            <a:ext cx="2714948" cy="4976812"/>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9CE6ECF6-CF35-79AA-9202-80536074B5F6}"/>
              </a:ext>
            </a:extLst>
          </p:cNvPr>
          <p:cNvSpPr>
            <a:spLocks noGrp="1"/>
          </p:cNvSpPr>
          <p:nvPr>
            <p:ph type="pic" sz="quarter" idx="67"/>
          </p:nvPr>
        </p:nvSpPr>
        <p:spPr>
          <a:xfrm>
            <a:off x="-2" y="178005"/>
            <a:ext cx="7841500" cy="3354626"/>
          </a:xfrm>
          <a:custGeom>
            <a:avLst/>
            <a:gdLst>
              <a:gd name="connsiteX0" fmla="*/ 0 w 7841500"/>
              <a:gd name="connsiteY0" fmla="*/ 0 h 3354626"/>
              <a:gd name="connsiteX1" fmla="*/ 2057401 w 7841500"/>
              <a:gd name="connsiteY1" fmla="*/ 0 h 3354626"/>
              <a:gd name="connsiteX2" fmla="*/ 4013534 w 7841500"/>
              <a:gd name="connsiteY2" fmla="*/ 0 h 3354626"/>
              <a:gd name="connsiteX3" fmla="*/ 4127503 w 7841500"/>
              <a:gd name="connsiteY3" fmla="*/ 0 h 3354626"/>
              <a:gd name="connsiteX4" fmla="*/ 6070935 w 7841500"/>
              <a:gd name="connsiteY4" fmla="*/ 0 h 3354626"/>
              <a:gd name="connsiteX5" fmla="*/ 6070935 w 7841500"/>
              <a:gd name="connsiteY5" fmla="*/ 3501 h 3354626"/>
              <a:gd name="connsiteX6" fmla="*/ 6184905 w 7841500"/>
              <a:gd name="connsiteY6" fmla="*/ 0 h 3354626"/>
              <a:gd name="connsiteX7" fmla="*/ 7615335 w 7841500"/>
              <a:gd name="connsiteY7" fmla="*/ 490675 h 3354626"/>
              <a:gd name="connsiteX8" fmla="*/ 7722759 w 7841500"/>
              <a:gd name="connsiteY8" fmla="*/ 588750 h 3354626"/>
              <a:gd name="connsiteX9" fmla="*/ 7695168 w 7841500"/>
              <a:gd name="connsiteY9" fmla="*/ 609523 h 3354626"/>
              <a:gd name="connsiteX10" fmla="*/ 7215190 w 7841500"/>
              <a:gd name="connsiteY10" fmla="*/ 1569886 h 3354626"/>
              <a:gd name="connsiteX11" fmla="*/ 7810028 w 7841500"/>
              <a:gd name="connsiteY11" fmla="*/ 2617796 h 3354626"/>
              <a:gd name="connsiteX12" fmla="*/ 7841500 w 7841500"/>
              <a:gd name="connsiteY12" fmla="*/ 2637306 h 3354626"/>
              <a:gd name="connsiteX13" fmla="*/ 7744369 w 7841500"/>
              <a:gd name="connsiteY13" fmla="*/ 2744902 h 3354626"/>
              <a:gd name="connsiteX14" fmla="*/ 6184904 w 7841500"/>
              <a:gd name="connsiteY14" fmla="*/ 3354626 h 3354626"/>
              <a:gd name="connsiteX15" fmla="*/ 6070933 w 7841500"/>
              <a:gd name="connsiteY15" fmla="*/ 3351125 h 3354626"/>
              <a:gd name="connsiteX16" fmla="*/ 6070933 w 7841500"/>
              <a:gd name="connsiteY16" fmla="*/ 3354626 h 3354626"/>
              <a:gd name="connsiteX17" fmla="*/ 4127503 w 7841500"/>
              <a:gd name="connsiteY17" fmla="*/ 3354626 h 3354626"/>
              <a:gd name="connsiteX18" fmla="*/ 4013532 w 7841500"/>
              <a:gd name="connsiteY18" fmla="*/ 3354626 h 3354626"/>
              <a:gd name="connsiteX19" fmla="*/ 2057401 w 7841500"/>
              <a:gd name="connsiteY19" fmla="*/ 3354626 h 3354626"/>
              <a:gd name="connsiteX20" fmla="*/ 0 w 7841500"/>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41500" h="3354626">
                <a:moveTo>
                  <a:pt x="0" y="0"/>
                </a:moveTo>
                <a:lnTo>
                  <a:pt x="2057401" y="0"/>
                </a:lnTo>
                <a:lnTo>
                  <a:pt x="4013534" y="0"/>
                </a:lnTo>
                <a:lnTo>
                  <a:pt x="4127503" y="0"/>
                </a:lnTo>
                <a:lnTo>
                  <a:pt x="6070935" y="0"/>
                </a:lnTo>
                <a:lnTo>
                  <a:pt x="6070935" y="3501"/>
                </a:lnTo>
                <a:cubicBezTo>
                  <a:pt x="6108924" y="0"/>
                  <a:pt x="6146915" y="0"/>
                  <a:pt x="6184905" y="0"/>
                </a:cubicBezTo>
                <a:cubicBezTo>
                  <a:pt x="6744203" y="0"/>
                  <a:pt x="7249682" y="187341"/>
                  <a:pt x="7615335" y="490675"/>
                </a:cubicBezTo>
                <a:lnTo>
                  <a:pt x="7722759" y="588750"/>
                </a:lnTo>
                <a:lnTo>
                  <a:pt x="7695168" y="609523"/>
                </a:lnTo>
                <a:cubicBezTo>
                  <a:pt x="7398812" y="855016"/>
                  <a:pt x="7215190" y="1194385"/>
                  <a:pt x="7215190" y="1569886"/>
                </a:cubicBezTo>
                <a:cubicBezTo>
                  <a:pt x="7215190" y="1992326"/>
                  <a:pt x="7446505" y="2369034"/>
                  <a:pt x="7810028" y="2617796"/>
                </a:cubicBezTo>
                <a:lnTo>
                  <a:pt x="7841500" y="2637306"/>
                </a:lnTo>
                <a:lnTo>
                  <a:pt x="7744369" y="2744902"/>
                </a:lnTo>
                <a:cubicBezTo>
                  <a:pt x="7373131" y="3117523"/>
                  <a:pt x="6811739"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9767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B2ACFE-480F-AF4B-ABD7-66A1D8E3F8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F30F5A02-8EE2-9FB6-A648-6B6C03030FD2}"/>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76AB1E34-E281-07CE-E55F-FE421110AAC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0CDFC1A6-4151-48B4-1C6B-DA264B2A641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C80EAAA5-81A4-4608-2D5C-1995BF140378}"/>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12FC10A6-EF19-E588-B546-85C082CD5056}"/>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88E73-0C30-158B-792C-3BC7AA503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3" name="Picture Placeholder 9">
            <a:extLst>
              <a:ext uri="{FF2B5EF4-FFF2-40B4-BE49-F238E27FC236}">
                <a16:creationId xmlns:a16="http://schemas.microsoft.com/office/drawing/2014/main" id="{2C953208-FB39-B29E-40E0-A1EC24B142E7}"/>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FBAA81D-076F-702A-B4C4-DE394FC349A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1B822E2-9DA7-5C32-C213-5F98566FEECF}"/>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ED981C30-9E62-A5F6-2A43-D6F2DFC3E05A}"/>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E06ED2EB-368F-773A-AF12-6B7C63C835B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6" name="object 3">
            <a:extLst>
              <a:ext uri="{FF2B5EF4-FFF2-40B4-BE49-F238E27FC236}">
                <a16:creationId xmlns:a16="http://schemas.microsoft.com/office/drawing/2014/main" id="{465EAE2D-7F6B-603E-BBCC-439C776CAE38}"/>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23">
            <a:extLst>
              <a:ext uri="{FF2B5EF4-FFF2-40B4-BE49-F238E27FC236}">
                <a16:creationId xmlns:a16="http://schemas.microsoft.com/office/drawing/2014/main" id="{1CF61134-68A8-6E37-11A2-22D7E841F63A}"/>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BA81E8-9870-5AE7-302A-13300703D796}"/>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FD11A38-3908-D0E3-1B96-48888EA88EDA}"/>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77AD53B1-FF41-17F3-E2F1-489FD377ABF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39" r:id="rId4"/>
    <p:sldLayoutId id="2147483920" r:id="rId5"/>
    <p:sldLayoutId id="2147483922" r:id="rId6"/>
    <p:sldLayoutId id="2147483923" r:id="rId7"/>
    <p:sldLayoutId id="2147483924" r:id="rId8"/>
    <p:sldLayoutId id="2147483925" r:id="rId9"/>
    <p:sldLayoutId id="2147483926" r:id="rId10"/>
    <p:sldLayoutId id="2147483927" r:id="rId11"/>
    <p:sldLayoutId id="2147483928" r:id="rId12"/>
    <p:sldLayoutId id="2147483936" r:id="rId13"/>
    <p:sldLayoutId id="2147483931" r:id="rId14"/>
    <p:sldLayoutId id="2147483932" r:id="rId15"/>
    <p:sldLayoutId id="2147483934" r:id="rId16"/>
    <p:sldLayoutId id="2147483935" r:id="rId17"/>
    <p:sldLayoutId id="2147483937" r:id="rId18"/>
    <p:sldLayoutId id="214748393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https://www.youtube.com/embed/627MhR0pjDE?feature=oembed" TargetMode="External"/><Relationship Id="rId5" Type="http://schemas.openxmlformats.org/officeDocument/2006/relationships/image" Target="../media/image1.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rategyzer.com/library/the-business-model-canvas" TargetMode="External"/><Relationship Id="rId2" Type="http://schemas.openxmlformats.org/officeDocument/2006/relationships/hyperlink" Target="https://www.europarl.europa.eu/thinktank/en/document/EPRS_BRI(2023)751464"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cobnb.com/blog/2016/01/lighthouse-unusual-hotels/" TargetMode="External"/><Relationship Id="rId2" Type="http://schemas.openxmlformats.org/officeDocument/2006/relationships/hyperlink" Target="https://www.diggitmagazine.com/articles/church-buildings-reused"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www.my-french-house.com/property-french-farm-house.shtml" TargetMode="External"/><Relationship Id="rId2" Type="http://schemas.openxmlformats.org/officeDocument/2006/relationships/hyperlink" Target="https://edition.cnn.com/travel/article/italy-hamlet-hotels"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www.festivalfinder.eu/" TargetMode="External"/><Relationship Id="rId2" Type="http://schemas.openxmlformats.org/officeDocument/2006/relationships/hyperlink" Target="https://www.fondazioneslowfood.com/en/slow-food-presidia/"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s://natura2000.eea.europa.eu/" TargetMode="External"/><Relationship Id="rId2" Type="http://schemas.openxmlformats.org/officeDocument/2006/relationships/hyperlink" Target="http://www.liberationroute.com/"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aisitalia.it/" TargetMode="External"/><Relationship Id="rId2" Type="http://schemas.openxmlformats.org/officeDocument/2006/relationships/hyperlink" Target="https://boerenenburen.nl/nl"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www.comitedesfetes.org/" TargetMode="External"/><Relationship Id="rId4" Type="http://schemas.openxmlformats.org/officeDocument/2006/relationships/hyperlink" Target="https://www.unpli.info/"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www.youtube.com/watch?v=GY_NRnP6np8&amp;t=72s"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hyperlink" Target="https://www.eatwith.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hyperlink" Target="https://www.youtube.com/watch?v=v-EkQ0ILkfw"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untouristguide.com/"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www.linkedin.com/advice/3/what-best-ways-suggest-outdoor-activities-tkp1f"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visitworldheritage.com/en/eu/visitor-experience-toolkit/a88e1013-4ee9-40e6-9729-e832a29ef7c9" TargetMode="External"/><Relationship Id="rId2" Type="http://schemas.openxmlformats.org/officeDocument/2006/relationships/hyperlink" Target="https://www.waterlandvanfriesland.nl/en/visit/things-to-see-and-do/outdoor-activities" TargetMode="External"/><Relationship Id="rId1" Type="http://schemas.openxmlformats.org/officeDocument/2006/relationships/slideLayout" Target="../slideLayouts/slideLayout1.xml"/><Relationship Id="rId4" Type="http://schemas.openxmlformats.org/officeDocument/2006/relationships/hyperlink" Target="https://www.coursera.org/learn/introduction-to-tourism-and-hospitalit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06366"/>
            <a:ext cx="5089964" cy="697353"/>
          </a:xfrm>
        </p:spPr>
        <p:txBody>
          <a:bodyPr lIns="91440" tIns="45720" rIns="91440" bIns="45720" anchor="t">
            <a:noAutofit/>
          </a:bodyPr>
          <a:lstStyle/>
          <a:p>
            <a:r>
              <a:rPr lang="en-GB" dirty="0"/>
              <a:t>Module 1 (Part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b="1" dirty="0">
                <a:ea typeface="Calibri"/>
                <a:cs typeface="Calibri"/>
              </a:rPr>
              <a:t>Introduction to Alternative Tourism Accommodation:</a:t>
            </a:r>
          </a:p>
          <a:p>
            <a:pPr defTabSz="777514">
              <a:lnSpc>
                <a:spcPts val="3340"/>
              </a:lnSpc>
              <a:spcBef>
                <a:spcPts val="0"/>
              </a:spcBef>
              <a:defRPr/>
            </a:pPr>
            <a:r>
              <a:rPr lang="en-GB" sz="3200" dirty="0">
                <a:ea typeface="Calibri"/>
                <a:cs typeface="Calibri"/>
              </a:rPr>
              <a:t>Business Planning and Spotting Opportunities</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Photo Credit: </a:t>
            </a:r>
          </a:p>
          <a:p>
            <a:pPr algn="ctr"/>
            <a:r>
              <a:rPr lang="en-GB" sz="1200" dirty="0" err="1"/>
              <a:t>ECOstay</a:t>
            </a:r>
            <a:r>
              <a:rPr lang="en-GB" sz="1200" dirty="0"/>
              <a:t>, de </a:t>
            </a:r>
            <a:r>
              <a:rPr lang="en-GB" sz="1200" dirty="0" err="1"/>
              <a:t>Wildernis</a:t>
            </a:r>
            <a:r>
              <a:rPr lang="en-GB" sz="1200" dirty="0"/>
              <a:t>, Netherlands</a:t>
            </a:r>
          </a:p>
        </p:txBody>
      </p:sp>
      <p:pic>
        <p:nvPicPr>
          <p:cNvPr id="20" name="Picture Placeholder 19" descr="A red trailer with a table and chairs in the woods">
            <a:extLst>
              <a:ext uri="{FF2B5EF4-FFF2-40B4-BE49-F238E27FC236}">
                <a16:creationId xmlns:a16="http://schemas.microsoft.com/office/drawing/2014/main" id="{AE60E179-6773-57A6-35E4-50399B604D77}"/>
              </a:ext>
            </a:extLst>
          </p:cNvPr>
          <p:cNvPicPr>
            <a:picLocks noGrp="1" noChangeAspect="1"/>
          </p:cNvPicPr>
          <p:nvPr>
            <p:ph type="pic" sz="quarter" idx="19"/>
          </p:nvPr>
        </p:nvPicPr>
        <p:blipFill>
          <a:blip r:embed="rId2"/>
          <a:srcRect l="11176" r="11176"/>
          <a:stretch>
            <a:fillRect/>
          </a:stretch>
        </p:blipFill>
        <p:spPr/>
      </p:pic>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spTree>
    <p:extLst>
      <p:ext uri="{BB962C8B-B14F-4D97-AF65-F5344CB8AC3E}">
        <p14:creationId xmlns:p14="http://schemas.microsoft.com/office/powerpoint/2010/main" val="3986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10</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583758" y="2528061"/>
            <a:ext cx="535061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The owner is directly involved in managing all aspects of the accommodation, often residing on-site to offer personalized service and create a warm, welcoming atmosphere.</a:t>
            </a:r>
          </a:p>
          <a:p>
            <a:pPr>
              <a:lnSpc>
                <a:spcPts val="2340"/>
              </a:lnSpc>
            </a:pPr>
            <a:endParaRPr lang="en-IE" dirty="0"/>
          </a:p>
          <a:p>
            <a:pPr>
              <a:lnSpc>
                <a:spcPts val="2340"/>
              </a:lnSpc>
            </a:pPr>
            <a:r>
              <a:rPr lang="en-IE" dirty="0"/>
              <a:t>This hands-on approach includes direct interaction with guests, oversight of daily operations, and delivering tailored experiences. </a:t>
            </a:r>
          </a:p>
          <a:p>
            <a:pPr>
              <a:lnSpc>
                <a:spcPts val="2340"/>
              </a:lnSpc>
            </a:pPr>
            <a:endParaRPr lang="en-IE" dirty="0"/>
          </a:p>
          <a:p>
            <a:pPr>
              <a:lnSpc>
                <a:spcPts val="2340"/>
              </a:lnSpc>
            </a:pPr>
            <a:r>
              <a:rPr lang="en-IE" b="1" dirty="0">
                <a:solidFill>
                  <a:srgbClr val="EC7C69"/>
                </a:solidFill>
              </a:rPr>
              <a:t>Examples</a:t>
            </a:r>
            <a:r>
              <a:rPr lang="en-IE" dirty="0"/>
              <a:t> include boutique B&amp;Bs, cozy guesthouses, and charming inns that thrive on the owner's unique personal touch</a:t>
            </a:r>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457617"/>
            <a:ext cx="50932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Business Model 1: </a:t>
            </a:r>
            <a:r>
              <a:rPr lang="en-US" dirty="0"/>
              <a:t>Traditional </a:t>
            </a:r>
          </a:p>
          <a:p>
            <a:pPr>
              <a:lnSpc>
                <a:spcPts val="3720"/>
              </a:lnSpc>
            </a:pPr>
            <a:r>
              <a:rPr lang="en-US" dirty="0"/>
              <a:t>Owner - Operated</a:t>
            </a:r>
          </a:p>
          <a:p>
            <a:pPr>
              <a:lnSpc>
                <a:spcPts val="3720"/>
              </a:lnSpc>
            </a:pPr>
            <a:endParaRPr lang="en-US" dirty="0"/>
          </a:p>
        </p:txBody>
      </p:sp>
      <p:pic>
        <p:nvPicPr>
          <p:cNvPr id="13" name="Picture Placeholder 12" descr="Two milk cans on a wooden table&#10;&#10;AI-generated content may be incorrect.">
            <a:extLst>
              <a:ext uri="{FF2B5EF4-FFF2-40B4-BE49-F238E27FC236}">
                <a16:creationId xmlns:a16="http://schemas.microsoft.com/office/drawing/2014/main" id="{D412C34E-D58B-BEC9-7073-7404D391AB99}"/>
              </a:ext>
            </a:extLst>
          </p:cNvPr>
          <p:cNvPicPr>
            <a:picLocks noGrp="1" noChangeAspect="1"/>
          </p:cNvPicPr>
          <p:nvPr>
            <p:ph type="pic" sz="quarter" idx="13"/>
          </p:nvPr>
        </p:nvPicPr>
        <p:blipFill>
          <a:blip r:embed="rId2"/>
          <a:srcRect l="471" r="471"/>
          <a:stretch>
            <a:fillRect/>
          </a:stretch>
        </p:blipFill>
        <p:spPr/>
      </p:pic>
      <p:sp>
        <p:nvSpPr>
          <p:cNvPr id="11" name="Text Placeholder 10">
            <a:extLst>
              <a:ext uri="{FF2B5EF4-FFF2-40B4-BE49-F238E27FC236}">
                <a16:creationId xmlns:a16="http://schemas.microsoft.com/office/drawing/2014/main" id="{1DB2DF3C-EA98-7A17-503E-4C95B842FA9A}"/>
              </a:ext>
            </a:extLst>
          </p:cNvPr>
          <p:cNvSpPr>
            <a:spLocks noGrp="1"/>
          </p:cNvSpPr>
          <p:nvPr>
            <p:ph type="body" sz="quarter" idx="65"/>
          </p:nvPr>
        </p:nvSpPr>
        <p:spPr/>
        <p:txBody>
          <a:bodyPr/>
          <a:lstStyle/>
          <a:p>
            <a:pPr algn="ctr"/>
            <a:r>
              <a:rPr lang="en-US" sz="1200" dirty="0"/>
              <a:t>Photo Credit:   Chalet </a:t>
            </a:r>
            <a:r>
              <a:rPr lang="en-US" sz="1200" dirty="0" err="1"/>
              <a:t>Rušovc</a:t>
            </a:r>
            <a:r>
              <a:rPr lang="en-US" sz="1200" dirty="0"/>
              <a:t>, Slovenia</a:t>
            </a:r>
          </a:p>
        </p:txBody>
      </p:sp>
    </p:spTree>
    <p:extLst>
      <p:ext uri="{BB962C8B-B14F-4D97-AF65-F5344CB8AC3E}">
        <p14:creationId xmlns:p14="http://schemas.microsoft.com/office/powerpoint/2010/main" val="124929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6550-CE4A-9DD0-8DF6-A5C2AA75A9B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CB57E5-153A-2ECF-81AF-814AAFC425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sp>
        <p:nvSpPr>
          <p:cNvPr id="7" name="Text Placeholder 3">
            <a:extLst>
              <a:ext uri="{FF2B5EF4-FFF2-40B4-BE49-F238E27FC236}">
                <a16:creationId xmlns:a16="http://schemas.microsoft.com/office/drawing/2014/main" id="{446A4297-E9DF-A78B-EDEC-74F0708DCB2A}"/>
              </a:ext>
            </a:extLst>
          </p:cNvPr>
          <p:cNvSpPr txBox="1">
            <a:spLocks/>
          </p:cNvSpPr>
          <p:nvPr/>
        </p:nvSpPr>
        <p:spPr>
          <a:xfrm>
            <a:off x="583758" y="2246076"/>
            <a:ext cx="544397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Management is conducted remotely using digital tools and automation, streamlining operations.</a:t>
            </a:r>
          </a:p>
          <a:p>
            <a:pPr>
              <a:lnSpc>
                <a:spcPts val="2340"/>
              </a:lnSpc>
            </a:pPr>
            <a:endParaRPr lang="en-IE" dirty="0"/>
          </a:p>
          <a:p>
            <a:pPr>
              <a:lnSpc>
                <a:spcPts val="2340"/>
              </a:lnSpc>
            </a:pPr>
            <a:r>
              <a:rPr lang="en-IE" dirty="0"/>
              <a:t>Key features include automated bookings (online platforms, email confirmations), self-check-in (smart locks, keyless entry), and remote tools (property management software, online communication). </a:t>
            </a:r>
          </a:p>
          <a:p>
            <a:pPr>
              <a:lnSpc>
                <a:spcPts val="2340"/>
              </a:lnSpc>
            </a:pPr>
            <a:endParaRPr lang="en-IE" dirty="0"/>
          </a:p>
          <a:p>
            <a:pPr>
              <a:lnSpc>
                <a:spcPts val="2340"/>
              </a:lnSpc>
            </a:pPr>
            <a:r>
              <a:rPr lang="en-IE" b="1" dirty="0">
                <a:solidFill>
                  <a:srgbClr val="EC7C69"/>
                </a:solidFill>
              </a:rPr>
              <a:t>Examples</a:t>
            </a:r>
            <a:r>
              <a:rPr lang="en-IE" dirty="0"/>
              <a:t> include stylish apartments on Airbnb or </a:t>
            </a:r>
            <a:r>
              <a:rPr lang="en-IE" dirty="0" err="1"/>
              <a:t>Booking.com</a:t>
            </a:r>
            <a:r>
              <a:rPr lang="en-IE" dirty="0"/>
              <a:t>, modern vacation homes run via software, and secluded cabins with smart lock access</a:t>
            </a:r>
          </a:p>
          <a:p>
            <a:pPr>
              <a:lnSpc>
                <a:spcPts val="2340"/>
              </a:lnSpc>
            </a:pPr>
            <a:endParaRPr lang="en-GB" dirty="0"/>
          </a:p>
        </p:txBody>
      </p:sp>
      <p:cxnSp>
        <p:nvCxnSpPr>
          <p:cNvPr id="8" name="Straight Connector 7">
            <a:extLst>
              <a:ext uri="{FF2B5EF4-FFF2-40B4-BE49-F238E27FC236}">
                <a16:creationId xmlns:a16="http://schemas.microsoft.com/office/drawing/2014/main" id="{BE46867E-0E7E-86A5-F602-4362DE6E5C6C}"/>
              </a:ext>
            </a:extLst>
          </p:cNvPr>
          <p:cNvCxnSpPr>
            <a:cxnSpLocks/>
          </p:cNvCxnSpPr>
          <p:nvPr/>
        </p:nvCxnSpPr>
        <p:spPr>
          <a:xfrm>
            <a:off x="0" y="17808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84E82AA-37D6-6958-8E3F-182B907A4E9B}"/>
              </a:ext>
            </a:extLst>
          </p:cNvPr>
          <p:cNvSpPr txBox="1">
            <a:spLocks/>
          </p:cNvSpPr>
          <p:nvPr/>
        </p:nvSpPr>
        <p:spPr>
          <a:xfrm>
            <a:off x="545533" y="457617"/>
            <a:ext cx="57790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Business Model 2: </a:t>
            </a:r>
          </a:p>
          <a:p>
            <a:pPr>
              <a:lnSpc>
                <a:spcPts val="3720"/>
              </a:lnSpc>
            </a:pPr>
            <a:r>
              <a:rPr lang="en-US" dirty="0"/>
              <a:t>Remote Hosting/Check- In  </a:t>
            </a:r>
          </a:p>
          <a:p>
            <a:pPr>
              <a:lnSpc>
                <a:spcPts val="3720"/>
              </a:lnSpc>
            </a:pPr>
            <a:endParaRPr lang="en-US" dirty="0"/>
          </a:p>
        </p:txBody>
      </p:sp>
      <p:sp>
        <p:nvSpPr>
          <p:cNvPr id="11" name="Text Placeholder 10">
            <a:extLst>
              <a:ext uri="{FF2B5EF4-FFF2-40B4-BE49-F238E27FC236}">
                <a16:creationId xmlns:a16="http://schemas.microsoft.com/office/drawing/2014/main" id="{A0CD527C-9633-0B3B-9FF8-424F286ACAFB}"/>
              </a:ext>
            </a:extLst>
          </p:cNvPr>
          <p:cNvSpPr>
            <a:spLocks noGrp="1"/>
          </p:cNvSpPr>
          <p:nvPr>
            <p:ph type="body" sz="quarter" idx="65"/>
          </p:nvPr>
        </p:nvSpPr>
        <p:spPr/>
        <p:txBody>
          <a:bodyPr/>
          <a:lstStyle/>
          <a:p>
            <a:pPr algn="ctr"/>
            <a:r>
              <a:rPr lang="en-US" sz="1200" dirty="0"/>
              <a:t>Photo Credit: Trulli Holiday Albergo </a:t>
            </a:r>
            <a:r>
              <a:rPr lang="en-US" sz="1200" dirty="0" err="1"/>
              <a:t>Diffuso,Italy</a:t>
            </a:r>
            <a:endParaRPr lang="en-US" sz="1200" dirty="0"/>
          </a:p>
        </p:txBody>
      </p:sp>
      <p:pic>
        <p:nvPicPr>
          <p:cNvPr id="6" name="Picture Placeholder 5" descr="A white house with a round roof with Alberobello in the background&#10;&#10;AI-generated content may be incorrect.">
            <a:extLst>
              <a:ext uri="{FF2B5EF4-FFF2-40B4-BE49-F238E27FC236}">
                <a16:creationId xmlns:a16="http://schemas.microsoft.com/office/drawing/2014/main" id="{57E073C8-9AEC-02FC-0EAD-4808368C4D37}"/>
              </a:ext>
            </a:extLst>
          </p:cNvPr>
          <p:cNvPicPr>
            <a:picLocks noGrp="1" noChangeAspect="1"/>
          </p:cNvPicPr>
          <p:nvPr>
            <p:ph type="pic" sz="quarter" idx="13"/>
          </p:nvPr>
        </p:nvPicPr>
        <p:blipFill>
          <a:blip r:embed="rId2"/>
          <a:srcRect t="572" b="572"/>
          <a:stretch>
            <a:fillRect/>
          </a:stretch>
        </p:blipFill>
        <p:spPr/>
      </p:pic>
    </p:spTree>
    <p:extLst>
      <p:ext uri="{BB962C8B-B14F-4D97-AF65-F5344CB8AC3E}">
        <p14:creationId xmlns:p14="http://schemas.microsoft.com/office/powerpoint/2010/main" val="1162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The accommodation is owned and operated by a local community or cooperative, with profits reinvested in the community.</a:t>
            </a:r>
          </a:p>
          <a:p>
            <a:pPr>
              <a:lnSpc>
                <a:spcPts val="2340"/>
              </a:lnSpc>
            </a:pPr>
            <a:endParaRPr lang="en-GB" dirty="0"/>
          </a:p>
          <a:p>
            <a:pPr>
              <a:lnSpc>
                <a:spcPts val="2340"/>
              </a:lnSpc>
            </a:pPr>
            <a:r>
              <a:rPr lang="en-GB" dirty="0"/>
              <a:t>Community ownership (shared decision-making and profit distribution), cultural preservation (showcasing local traditions and heritage), sustainable practices (environmentally friendly operations, support for local producers)</a:t>
            </a:r>
          </a:p>
          <a:p>
            <a:pPr>
              <a:lnSpc>
                <a:spcPts val="2340"/>
              </a:lnSpc>
            </a:pPr>
            <a:endParaRPr lang="en-GB" dirty="0"/>
          </a:p>
          <a:p>
            <a:pPr>
              <a:lnSpc>
                <a:spcPts val="2340"/>
              </a:lnSpc>
            </a:pPr>
            <a:r>
              <a:rPr lang="en-GB" b="1" dirty="0">
                <a:solidFill>
                  <a:srgbClr val="EC7C69"/>
                </a:solidFill>
              </a:rPr>
              <a:t>Examples: </a:t>
            </a:r>
            <a:r>
              <a:rPr lang="en-GB" dirty="0"/>
              <a:t>Community-run Eco-Lodges in rural villages, Cultural Tourism Initiatives showcasing local traditions, </a:t>
            </a:r>
            <a:r>
              <a:rPr lang="en-GB" dirty="0" err="1"/>
              <a:t>Agro</a:t>
            </a:r>
            <a:r>
              <a:rPr lang="en-GB" dirty="0"/>
              <a:t>-Tourism Projects supporting local farmers, Diffused Hospitality.</a:t>
            </a:r>
          </a:p>
          <a:p>
            <a:pPr>
              <a:lnSpc>
                <a:spcPts val="2340"/>
              </a:lnSpc>
            </a:pPr>
            <a:endParaRPr lang="en-GB" dirty="0"/>
          </a:p>
          <a:p>
            <a:pPr>
              <a:lnSpc>
                <a:spcPts val="2340"/>
              </a:lnSpc>
            </a:pPr>
            <a:endParaRPr lang="en-GB" dirty="0"/>
          </a:p>
          <a:p>
            <a:pPr>
              <a:lnSpc>
                <a:spcPts val="2340"/>
              </a:lnSpc>
            </a:pPr>
            <a:endParaRPr lang="en-GB" dirty="0"/>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620578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GB" dirty="0">
                <a:solidFill>
                  <a:srgbClr val="EC7C69"/>
                </a:solidFill>
              </a:rPr>
              <a:t>Business Model 3: </a:t>
            </a:r>
            <a:r>
              <a:rPr lang="en-GB" dirty="0"/>
              <a:t>Cooperative/Community-Based</a:t>
            </a:r>
            <a:endParaRPr lang="en-US" dirty="0"/>
          </a:p>
          <a:p>
            <a:pPr>
              <a:lnSpc>
                <a:spcPts val="3720"/>
              </a:lnSpc>
            </a:pPr>
            <a:endParaRPr lang="en-US" dirty="0"/>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12</a:t>
            </a:fld>
            <a:endParaRPr lang="fr-CA" sz="1200" dirty="0"/>
          </a:p>
        </p:txBody>
      </p:sp>
      <p:pic>
        <p:nvPicPr>
          <p:cNvPr id="5" name="Picture Placeholder 4" descr="Chartwell with a moat and a pond&#10;&#10;AI-generated content may be incorrect.">
            <a:extLst>
              <a:ext uri="{FF2B5EF4-FFF2-40B4-BE49-F238E27FC236}">
                <a16:creationId xmlns:a16="http://schemas.microsoft.com/office/drawing/2014/main" id="{7DD796BA-8DDD-D9BD-8317-4CC78282E4D8}"/>
              </a:ext>
            </a:extLst>
          </p:cNvPr>
          <p:cNvPicPr>
            <a:picLocks noGrp="1" noChangeAspect="1"/>
          </p:cNvPicPr>
          <p:nvPr>
            <p:ph type="pic" sz="quarter" idx="13"/>
          </p:nvPr>
        </p:nvPicPr>
        <p:blipFill>
          <a:blip r:embed="rId2"/>
          <a:srcRect l="1983" r="1983"/>
          <a:stretch>
            <a:fillRect/>
          </a:stretch>
        </p:blipFill>
        <p:spPr/>
      </p:pic>
      <p:sp>
        <p:nvSpPr>
          <p:cNvPr id="11" name="Text Placeholder 7">
            <a:extLst>
              <a:ext uri="{FF2B5EF4-FFF2-40B4-BE49-F238E27FC236}">
                <a16:creationId xmlns:a16="http://schemas.microsoft.com/office/drawing/2014/main" id="{84E20A1A-AABC-1CB8-30E2-5C1C3800CB0C}"/>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Font typeface="Arial" panose="020B0604020202020204" pitchFamily="34" charset="0"/>
              <a:buNone/>
            </a:pPr>
            <a:r>
              <a:rPr lang="en-IE" sz="1200">
                <a:solidFill>
                  <a:schemeClr val="bg1"/>
                </a:solidFill>
              </a:rPr>
              <a:t>Photo Credit: Kasteel Huis Bergh, </a:t>
            </a:r>
          </a:p>
          <a:p>
            <a:pPr marL="0" indent="0" algn="ctr">
              <a:lnSpc>
                <a:spcPts val="1340"/>
              </a:lnSpc>
              <a:spcBef>
                <a:spcPts val="0"/>
              </a:spcBef>
              <a:buFont typeface="Arial" panose="020B0604020202020204" pitchFamily="34" charset="0"/>
              <a:buNone/>
            </a:pPr>
            <a:r>
              <a:rPr lang="en-IE" sz="1200">
                <a:solidFill>
                  <a:schemeClr val="bg1"/>
                </a:solidFill>
              </a:rPr>
              <a:t>Arnhem, The Netherlands</a:t>
            </a:r>
          </a:p>
          <a:p>
            <a:pPr marL="0" indent="0" algn="ctr">
              <a:lnSpc>
                <a:spcPts val="1340"/>
              </a:lnSpc>
              <a:spcBef>
                <a:spcPts val="0"/>
              </a:spcBef>
              <a:buFont typeface="Arial" panose="020B0604020202020204" pitchFamily="34" charset="0"/>
              <a:buNone/>
            </a:pPr>
            <a:endParaRPr lang="en-GB" sz="1200" dirty="0">
              <a:solidFill>
                <a:schemeClr val="bg1"/>
              </a:solidFill>
            </a:endParaRPr>
          </a:p>
        </p:txBody>
      </p:sp>
    </p:spTree>
    <p:extLst>
      <p:ext uri="{BB962C8B-B14F-4D97-AF65-F5344CB8AC3E}">
        <p14:creationId xmlns:p14="http://schemas.microsoft.com/office/powerpoint/2010/main" val="171114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9E39-F348-CE3C-F09C-5740F149483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60712C-3C90-2E4A-9005-A8544221CF1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sp>
        <p:nvSpPr>
          <p:cNvPr id="7" name="Text Placeholder 3">
            <a:extLst>
              <a:ext uri="{FF2B5EF4-FFF2-40B4-BE49-F238E27FC236}">
                <a16:creationId xmlns:a16="http://schemas.microsoft.com/office/drawing/2014/main" id="{220E9AE9-217F-5AA0-52C2-6144D2BA6D0B}"/>
              </a:ext>
            </a:extLst>
          </p:cNvPr>
          <p:cNvSpPr txBox="1">
            <a:spLocks/>
          </p:cNvSpPr>
          <p:nvPr/>
        </p:nvSpPr>
        <p:spPr>
          <a:xfrm>
            <a:off x="583758" y="2052148"/>
            <a:ext cx="5106514"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This model leverages seasonal events and peak travel periods by offering unique, short-term stays in unconventional locations - requiring flexibility and creativity. Temporary or mobile units are set up for specific events or seasons, creating high-impact, limited-time accommodation experiences.</a:t>
            </a:r>
          </a:p>
          <a:p>
            <a:pPr>
              <a:lnSpc>
                <a:spcPts val="2340"/>
              </a:lnSpc>
            </a:pPr>
            <a:endParaRPr lang="en-IE" dirty="0"/>
          </a:p>
          <a:p>
            <a:pPr>
              <a:lnSpc>
                <a:spcPts val="2340"/>
              </a:lnSpc>
            </a:pPr>
            <a:r>
              <a:rPr lang="en-IE" b="1" dirty="0">
                <a:solidFill>
                  <a:srgbClr val="EC7C69"/>
                </a:solidFill>
              </a:rPr>
              <a:t>Examples</a:t>
            </a:r>
            <a:r>
              <a:rPr lang="en-IE" dirty="0"/>
              <a:t> include glamping at music festivals, yurts in ski resorts during winter, and summer campsites near popular hiking trails. Easy to set up and remove, these stays offer something new and ideal for special occasions.</a:t>
            </a:r>
          </a:p>
          <a:p>
            <a:pPr>
              <a:lnSpc>
                <a:spcPts val="2340"/>
              </a:lnSpc>
            </a:pPr>
            <a:endParaRPr lang="en-IE" dirty="0"/>
          </a:p>
          <a:p>
            <a:pPr>
              <a:lnSpc>
                <a:spcPts val="2340"/>
              </a:lnSpc>
            </a:pPr>
            <a:endParaRPr lang="en-IE" dirty="0"/>
          </a:p>
          <a:p>
            <a:pPr>
              <a:lnSpc>
                <a:spcPts val="2340"/>
              </a:lnSpc>
            </a:pPr>
            <a:endParaRPr lang="en-GB" dirty="0"/>
          </a:p>
        </p:txBody>
      </p:sp>
      <p:cxnSp>
        <p:nvCxnSpPr>
          <p:cNvPr id="8" name="Straight Connector 7">
            <a:extLst>
              <a:ext uri="{FF2B5EF4-FFF2-40B4-BE49-F238E27FC236}">
                <a16:creationId xmlns:a16="http://schemas.microsoft.com/office/drawing/2014/main" id="{8AB5D644-3A52-E117-91E7-FFEAA97F6EFB}"/>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454C023-6095-2CA8-A41E-7D18D42E852D}"/>
              </a:ext>
            </a:extLst>
          </p:cNvPr>
          <p:cNvSpPr txBox="1">
            <a:spLocks/>
          </p:cNvSpPr>
          <p:nvPr/>
        </p:nvSpPr>
        <p:spPr>
          <a:xfrm>
            <a:off x="545533" y="457617"/>
            <a:ext cx="627212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Business Model 4: </a:t>
            </a:r>
            <a:r>
              <a:rPr lang="en-US" dirty="0"/>
              <a:t>Pop-Up/ Seasonal Accommodation</a:t>
            </a:r>
          </a:p>
        </p:txBody>
      </p:sp>
      <p:sp>
        <p:nvSpPr>
          <p:cNvPr id="11" name="Text Placeholder 10">
            <a:extLst>
              <a:ext uri="{FF2B5EF4-FFF2-40B4-BE49-F238E27FC236}">
                <a16:creationId xmlns:a16="http://schemas.microsoft.com/office/drawing/2014/main" id="{7DB4CA94-2C72-1408-6A31-BA622D4BD504}"/>
              </a:ext>
            </a:extLst>
          </p:cNvPr>
          <p:cNvSpPr>
            <a:spLocks noGrp="1"/>
          </p:cNvSpPr>
          <p:nvPr>
            <p:ph type="body" sz="quarter" idx="65"/>
          </p:nvPr>
        </p:nvSpPr>
        <p:spPr/>
        <p:txBody>
          <a:bodyPr/>
          <a:lstStyle/>
          <a:p>
            <a:pPr algn="ctr"/>
            <a:r>
              <a:rPr lang="en-US" sz="1200" dirty="0"/>
              <a:t>Photo Credit:</a:t>
            </a:r>
          </a:p>
          <a:p>
            <a:pPr algn="ctr"/>
            <a:r>
              <a:rPr lang="en-US" sz="1200" dirty="0"/>
              <a:t>Circus Wagon, </a:t>
            </a:r>
            <a:r>
              <a:rPr lang="en-US" sz="1200" dirty="0" err="1"/>
              <a:t>Enchede</a:t>
            </a:r>
            <a:r>
              <a:rPr lang="en-US" sz="1200" dirty="0"/>
              <a:t>, The Netherlands</a:t>
            </a:r>
          </a:p>
        </p:txBody>
      </p:sp>
      <p:pic>
        <p:nvPicPr>
          <p:cNvPr id="9" name="Picture Placeholder 8" descr="A backyard with a tent and chairs&#10;&#10;AI-generated content may be incorrect.">
            <a:extLst>
              <a:ext uri="{FF2B5EF4-FFF2-40B4-BE49-F238E27FC236}">
                <a16:creationId xmlns:a16="http://schemas.microsoft.com/office/drawing/2014/main" id="{40EE11FA-C125-D21A-3239-FF84D817B086}"/>
              </a:ext>
            </a:extLst>
          </p:cNvPr>
          <p:cNvPicPr>
            <a:picLocks noGrp="1" noChangeAspect="1"/>
          </p:cNvPicPr>
          <p:nvPr>
            <p:ph type="pic" sz="quarter" idx="13"/>
          </p:nvPr>
        </p:nvPicPr>
        <p:blipFill>
          <a:blip r:embed="rId2"/>
          <a:srcRect l="1557" r="1557"/>
          <a:stretch>
            <a:fillRect/>
          </a:stretch>
        </p:blipFill>
        <p:spPr/>
      </p:pic>
    </p:spTree>
    <p:extLst>
      <p:ext uri="{BB962C8B-B14F-4D97-AF65-F5344CB8AC3E}">
        <p14:creationId xmlns:p14="http://schemas.microsoft.com/office/powerpoint/2010/main" val="275362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DA083-963C-7D0F-8D7E-DC8AB758F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1236DE-8F0E-68D6-8D2A-98F275A6867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816D5E13-C456-828A-E52A-7468DDFA5290}"/>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AD8F3B30-F547-B8EA-B6BC-9C618FEB90E4}"/>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Providing a practical framework for selecting the most suitable business model based on individual circumstances.</a:t>
            </a:r>
          </a:p>
          <a:p>
            <a:pPr>
              <a:lnSpc>
                <a:spcPts val="2960"/>
              </a:lnSpc>
            </a:pPr>
            <a:endParaRPr lang="en-GB" sz="2800" dirty="0"/>
          </a:p>
        </p:txBody>
      </p:sp>
      <p:sp>
        <p:nvSpPr>
          <p:cNvPr id="4" name="Text Placeholder 3">
            <a:extLst>
              <a:ext uri="{FF2B5EF4-FFF2-40B4-BE49-F238E27FC236}">
                <a16:creationId xmlns:a16="http://schemas.microsoft.com/office/drawing/2014/main" id="{15EABDE9-1C2E-20DB-5504-1E41A07354B5}"/>
              </a:ext>
            </a:extLst>
          </p:cNvPr>
          <p:cNvSpPr>
            <a:spLocks noGrp="1"/>
          </p:cNvSpPr>
          <p:nvPr>
            <p:ph type="body" sz="quarter" idx="21"/>
          </p:nvPr>
        </p:nvSpPr>
        <p:spPr>
          <a:xfrm>
            <a:off x="4061012" y="2093257"/>
            <a:ext cx="7491868"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This section provides a structured approach to selecting a suitable business model within the alternative accommodation sector. </a:t>
            </a:r>
          </a:p>
          <a:p>
            <a:pPr>
              <a:lnSpc>
                <a:spcPts val="2340"/>
              </a:lnSpc>
            </a:pPr>
            <a:endParaRPr lang="en-GB" b="1" dirty="0">
              <a:latin typeface="Calibri"/>
              <a:ea typeface="Calibri"/>
              <a:cs typeface="Calibri"/>
            </a:endParaRPr>
          </a:p>
          <a:p>
            <a:pPr>
              <a:lnSpc>
                <a:spcPts val="2340"/>
              </a:lnSpc>
            </a:pPr>
            <a:r>
              <a:rPr lang="en-GB" b="0" i="0" dirty="0">
                <a:effectLst/>
                <a:latin typeface="Calibri"/>
                <a:ea typeface="Calibri"/>
                <a:cs typeface="Calibri"/>
              </a:rPr>
              <a:t>It focuses on the key considerations of time commitment, location assets, and desired scale of operation. The goal is to equip learners with a framework for objectively evaluating different business models and aligning them with specific project parameters.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By analysing these factors, learners will be able to identify the advantages and disadvantages of each model in relation to a specific context. This enables informed decision-making and maximises the potential for a sustainable and successful alternative accommodation venture.</a:t>
            </a:r>
          </a:p>
          <a:p>
            <a:pPr>
              <a:lnSpc>
                <a:spcPts val="2340"/>
              </a:lnSpc>
            </a:pPr>
            <a:endParaRPr lang="en-US" sz="2200" dirty="0"/>
          </a:p>
        </p:txBody>
      </p:sp>
      <p:sp>
        <p:nvSpPr>
          <p:cNvPr id="11" name="Slide Number Placeholder 5">
            <a:extLst>
              <a:ext uri="{FF2B5EF4-FFF2-40B4-BE49-F238E27FC236}">
                <a16:creationId xmlns:a16="http://schemas.microsoft.com/office/drawing/2014/main" id="{6BCFA631-F5E1-E56D-F897-860190077E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spTree>
    <p:extLst>
      <p:ext uri="{BB962C8B-B14F-4D97-AF65-F5344CB8AC3E}">
        <p14:creationId xmlns:p14="http://schemas.microsoft.com/office/powerpoint/2010/main" val="400320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3C99-639A-2D73-682B-624C8E5AD19B}"/>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EDE07D30-7A20-7EAC-75A7-E9EF6CEB7CD2}"/>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The secret to success in alternative accommodation is choosing a business model that resonates with you, your available resources, and unique local assets.</a:t>
            </a:r>
          </a:p>
          <a:p>
            <a:pPr>
              <a:lnSpc>
                <a:spcPts val="2340"/>
              </a:lnSpc>
            </a:pPr>
            <a:endParaRPr lang="en-GB" dirty="0"/>
          </a:p>
          <a:p>
            <a:pPr>
              <a:lnSpc>
                <a:spcPts val="2340"/>
              </a:lnSpc>
            </a:pPr>
            <a:r>
              <a:rPr lang="en-GB" b="1" dirty="0">
                <a:solidFill>
                  <a:srgbClr val="EC7C69"/>
                </a:solidFill>
              </a:rPr>
              <a:t>Time Commitment: </a:t>
            </a:r>
            <a:r>
              <a:rPr lang="en-GB" dirty="0"/>
              <a:t>Be honest with yourself—how much time can you realistically dedicate to it? Do you want a side hustle or a full-time career? Hands on? Or more hands off?</a:t>
            </a:r>
          </a:p>
          <a:p>
            <a:pPr>
              <a:lnSpc>
                <a:spcPts val="2340"/>
              </a:lnSpc>
            </a:pPr>
            <a:endParaRPr lang="en-GB" dirty="0"/>
          </a:p>
          <a:p>
            <a:pPr>
              <a:lnSpc>
                <a:spcPts val="2340"/>
              </a:lnSpc>
            </a:pPr>
            <a:r>
              <a:rPr lang="en-GB" b="1" dirty="0">
                <a:solidFill>
                  <a:srgbClr val="EC7C69"/>
                </a:solidFill>
              </a:rPr>
              <a:t>Location: </a:t>
            </a:r>
            <a:r>
              <a:rPr lang="en-GB" dirty="0"/>
              <a:t>What unique assets does your location offer? Identify what makes your area special and choose an accommodation that complements its unique features. Also, consider where it is, accessible vs inaccessible.</a:t>
            </a:r>
          </a:p>
          <a:p>
            <a:pPr>
              <a:lnSpc>
                <a:spcPts val="2340"/>
              </a:lnSpc>
            </a:pPr>
            <a:endParaRPr lang="en-GB" dirty="0"/>
          </a:p>
        </p:txBody>
      </p:sp>
      <p:cxnSp>
        <p:nvCxnSpPr>
          <p:cNvPr id="9" name="Straight Connector 8">
            <a:extLst>
              <a:ext uri="{FF2B5EF4-FFF2-40B4-BE49-F238E27FC236}">
                <a16:creationId xmlns:a16="http://schemas.microsoft.com/office/drawing/2014/main" id="{720FB253-058A-2401-3D65-79CA2AAA3FE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3C6D5104-EA03-2311-A3BC-8351CDD51732}"/>
              </a:ext>
            </a:extLst>
          </p:cNvPr>
          <p:cNvSpPr txBox="1">
            <a:spLocks/>
          </p:cNvSpPr>
          <p:nvPr/>
        </p:nvSpPr>
        <p:spPr>
          <a:xfrm>
            <a:off x="545533" y="354085"/>
            <a:ext cx="620578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Time, Location, Scale: </a:t>
            </a:r>
            <a:r>
              <a:rPr lang="en-IE" dirty="0"/>
              <a:t>Finding What Works for You</a:t>
            </a:r>
          </a:p>
          <a:p>
            <a:pPr>
              <a:lnSpc>
                <a:spcPts val="3720"/>
              </a:lnSpc>
            </a:pPr>
            <a:endParaRPr lang="en-US" dirty="0"/>
          </a:p>
        </p:txBody>
      </p:sp>
      <p:sp>
        <p:nvSpPr>
          <p:cNvPr id="15" name="Slide Number Placeholder 5">
            <a:extLst>
              <a:ext uri="{FF2B5EF4-FFF2-40B4-BE49-F238E27FC236}">
                <a16:creationId xmlns:a16="http://schemas.microsoft.com/office/drawing/2014/main" id="{BD663C16-AB59-A496-51ED-70CB21EF2C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E5F7D028-A52D-8FAF-997A-E0CA4FD80E99}"/>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1F37B485-FA49-CA6A-E0FF-34CC060404E8}"/>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a:t>
            </a:r>
          </a:p>
          <a:p>
            <a:pPr marL="0" indent="0" algn="ctr">
              <a:lnSpc>
                <a:spcPts val="1340"/>
              </a:lnSpc>
              <a:spcBef>
                <a:spcPts val="0"/>
              </a:spcBef>
              <a:buNone/>
            </a:pPr>
            <a:r>
              <a:rPr lang="en-IE" sz="1200" dirty="0">
                <a:solidFill>
                  <a:schemeClr val="bg1"/>
                </a:solidFill>
              </a:rPr>
              <a:t>Panorama Glass Lodge, Iceland</a:t>
            </a:r>
          </a:p>
          <a:p>
            <a:pPr marL="0" indent="0" algn="ctr">
              <a:lnSpc>
                <a:spcPts val="1340"/>
              </a:lnSpc>
              <a:spcBef>
                <a:spcPts val="0"/>
              </a:spcBef>
              <a:buNone/>
            </a:pPr>
            <a:endParaRPr lang="en-GB" sz="1200" dirty="0">
              <a:solidFill>
                <a:schemeClr val="bg1"/>
              </a:solidFill>
            </a:endParaRPr>
          </a:p>
        </p:txBody>
      </p:sp>
    </p:spTree>
    <p:extLst>
      <p:ext uri="{BB962C8B-B14F-4D97-AF65-F5344CB8AC3E}">
        <p14:creationId xmlns:p14="http://schemas.microsoft.com/office/powerpoint/2010/main" val="56074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A991-C0C3-252D-8147-0B6696B205D9}"/>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004899EE-5316-82E1-D24A-6A31871CE6E1}"/>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Scale: </a:t>
            </a:r>
            <a:r>
              <a:rPr lang="en-GB" dirty="0"/>
              <a:t>What size operation can you realistically manage, given your expertise and your access to capital? Starting small and scaling up can be a smart way to test the waters and minimize risk.</a:t>
            </a:r>
          </a:p>
          <a:p>
            <a:pPr>
              <a:lnSpc>
                <a:spcPts val="2340"/>
              </a:lnSpc>
            </a:pPr>
            <a:endParaRPr lang="en-GB" dirty="0"/>
          </a:p>
          <a:p>
            <a:pPr>
              <a:lnSpc>
                <a:spcPts val="2340"/>
              </a:lnSpc>
            </a:pPr>
            <a:r>
              <a:rPr lang="en-GB" b="1" dirty="0">
                <a:solidFill>
                  <a:srgbClr val="EC7C69"/>
                </a:solidFill>
              </a:rPr>
              <a:t>Think: </a:t>
            </a:r>
            <a:r>
              <a:rPr lang="en-GB" dirty="0"/>
              <a:t>what are you good at? What resources do you have and where? Then choose your best strategy to effectively make use of these resources. </a:t>
            </a:r>
          </a:p>
          <a:p>
            <a:pPr>
              <a:lnSpc>
                <a:spcPts val="2340"/>
              </a:lnSpc>
            </a:pPr>
            <a:endParaRPr lang="en-GB" dirty="0"/>
          </a:p>
        </p:txBody>
      </p:sp>
      <p:cxnSp>
        <p:nvCxnSpPr>
          <p:cNvPr id="9" name="Straight Connector 8">
            <a:extLst>
              <a:ext uri="{FF2B5EF4-FFF2-40B4-BE49-F238E27FC236}">
                <a16:creationId xmlns:a16="http://schemas.microsoft.com/office/drawing/2014/main" id="{004C669C-87AE-AB43-75BA-36F20CB78E5E}"/>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ECD0567-4600-2993-E204-29D894A85D9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Time, Location, Scale: </a:t>
            </a:r>
            <a:r>
              <a:rPr lang="en-IE" dirty="0"/>
              <a:t>Finding What Works for You </a:t>
            </a:r>
            <a:r>
              <a:rPr lang="en-GB" dirty="0"/>
              <a:t>(Continued)</a:t>
            </a:r>
            <a:endParaRPr lang="en-IE" dirty="0"/>
          </a:p>
          <a:p>
            <a:pPr>
              <a:lnSpc>
                <a:spcPts val="3720"/>
              </a:lnSpc>
            </a:pPr>
            <a:endParaRPr lang="en-US" dirty="0"/>
          </a:p>
        </p:txBody>
      </p:sp>
      <p:sp>
        <p:nvSpPr>
          <p:cNvPr id="15" name="Slide Number Placeholder 5">
            <a:extLst>
              <a:ext uri="{FF2B5EF4-FFF2-40B4-BE49-F238E27FC236}">
                <a16:creationId xmlns:a16="http://schemas.microsoft.com/office/drawing/2014/main" id="{965A7EA9-AD25-E861-C1B5-3FA9833A29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CD2002A5-F7A8-3D5F-7685-F7B3B497EBD7}"/>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A21B242A-19E1-AB2D-BCE9-E65C9D8F0DB4}"/>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a:t>
            </a:r>
          </a:p>
          <a:p>
            <a:pPr marL="0" indent="0" algn="ctr">
              <a:lnSpc>
                <a:spcPts val="1340"/>
              </a:lnSpc>
              <a:spcBef>
                <a:spcPts val="0"/>
              </a:spcBef>
              <a:buNone/>
            </a:pPr>
            <a:r>
              <a:rPr lang="en-IE" sz="1200" dirty="0">
                <a:solidFill>
                  <a:schemeClr val="bg1"/>
                </a:solidFill>
              </a:rPr>
              <a:t>Panorama Glass Lodge, Iceland</a:t>
            </a:r>
          </a:p>
          <a:p>
            <a:pPr marL="0" indent="0" algn="ctr">
              <a:lnSpc>
                <a:spcPts val="1340"/>
              </a:lnSpc>
              <a:spcBef>
                <a:spcPts val="0"/>
              </a:spcBef>
              <a:buNone/>
            </a:pPr>
            <a:endParaRPr lang="en-GB" sz="1200" dirty="0">
              <a:solidFill>
                <a:schemeClr val="bg1"/>
              </a:solidFill>
            </a:endParaRPr>
          </a:p>
        </p:txBody>
      </p:sp>
      <p:pic>
        <p:nvPicPr>
          <p:cNvPr id="2" name="Picture 1">
            <a:extLst>
              <a:ext uri="{FF2B5EF4-FFF2-40B4-BE49-F238E27FC236}">
                <a16:creationId xmlns:a16="http://schemas.microsoft.com/office/drawing/2014/main" id="{627A82D0-AFD8-31C0-EBC6-A2FED76DCB99}"/>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Tree>
    <p:extLst>
      <p:ext uri="{BB962C8B-B14F-4D97-AF65-F5344CB8AC3E}">
        <p14:creationId xmlns:p14="http://schemas.microsoft.com/office/powerpoint/2010/main" val="3649808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BC13-4670-159C-F502-DF8B2AE32C9D}"/>
            </a:ext>
          </a:extLst>
        </p:cNvPr>
        <p:cNvGrpSpPr/>
        <p:nvPr/>
      </p:nvGrpSpPr>
      <p:grpSpPr>
        <a:xfrm>
          <a:off x="0" y="0"/>
          <a:ext cx="0" cy="0"/>
          <a:chOff x="0" y="0"/>
          <a:chExt cx="0" cy="0"/>
        </a:xfrm>
      </p:grpSpPr>
      <p:pic>
        <p:nvPicPr>
          <p:cNvPr id="19" name="Picture Placeholder 18" descr="A group of tents in a grassy area&#10;&#10;AI-generated content may be incorrect.">
            <a:extLst>
              <a:ext uri="{FF2B5EF4-FFF2-40B4-BE49-F238E27FC236}">
                <a16:creationId xmlns:a16="http://schemas.microsoft.com/office/drawing/2014/main" id="{F96E5095-6184-EED8-8490-3E21FB610C44}"/>
              </a:ext>
            </a:extLst>
          </p:cNvPr>
          <p:cNvPicPr>
            <a:picLocks noGrp="1" noChangeAspect="1"/>
          </p:cNvPicPr>
          <p:nvPr>
            <p:ph type="pic" sz="quarter" idx="13"/>
          </p:nvPr>
        </p:nvPicPr>
        <p:blipFill>
          <a:blip r:embed="rId3"/>
          <a:srcRect t="1069" b="1069"/>
          <a:stretch>
            <a:fillRect/>
          </a:stretch>
        </p:blipFill>
        <p:spPr/>
      </p:pic>
      <p:pic>
        <p:nvPicPr>
          <p:cNvPr id="6" name="Online Media 5" title="HOW TO SET UP A GLAMPING BUSINESS!">
            <a:hlinkClick r:id="" action="ppaction://media"/>
            <a:extLst>
              <a:ext uri="{FF2B5EF4-FFF2-40B4-BE49-F238E27FC236}">
                <a16:creationId xmlns:a16="http://schemas.microsoft.com/office/drawing/2014/main" id="{A89148B1-C40F-2D64-9C2F-E27790AEA25A}"/>
              </a:ext>
            </a:extLst>
          </p:cNvPr>
          <p:cNvPicPr>
            <a:picLocks noRot="1" noChangeAspect="1"/>
          </p:cNvPicPr>
          <p:nvPr>
            <a:videoFile r:link="rId1"/>
          </p:nvPr>
        </p:nvPicPr>
        <p:blipFill>
          <a:blip r:embed="rId4"/>
          <a:stretch>
            <a:fillRect/>
          </a:stretch>
        </p:blipFill>
        <p:spPr>
          <a:xfrm>
            <a:off x="7319353" y="3791269"/>
            <a:ext cx="3896842" cy="2299638"/>
          </a:xfrm>
          <a:prstGeom prst="rect">
            <a:avLst/>
          </a:prstGeom>
        </p:spPr>
      </p:pic>
      <p:sp>
        <p:nvSpPr>
          <p:cNvPr id="14" name="Text Placeholder 3">
            <a:extLst>
              <a:ext uri="{FF2B5EF4-FFF2-40B4-BE49-F238E27FC236}">
                <a16:creationId xmlns:a16="http://schemas.microsoft.com/office/drawing/2014/main" id="{EA5B39F5-9950-F850-A1F2-5AC3FF12DA66}"/>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Scale: </a:t>
            </a:r>
            <a:r>
              <a:rPr lang="en-GB" dirty="0"/>
              <a:t>What size operation can you realistically manage, given your expertise and your access to capital? Starting small and scaling up can be a smart way to test the waters and minimize risk.</a:t>
            </a:r>
          </a:p>
          <a:p>
            <a:pPr>
              <a:lnSpc>
                <a:spcPts val="2340"/>
              </a:lnSpc>
            </a:pPr>
            <a:endParaRPr lang="en-GB" dirty="0"/>
          </a:p>
          <a:p>
            <a:pPr>
              <a:lnSpc>
                <a:spcPts val="2340"/>
              </a:lnSpc>
            </a:pPr>
            <a:r>
              <a:rPr lang="en-GB" b="1" dirty="0">
                <a:solidFill>
                  <a:srgbClr val="EC7C69"/>
                </a:solidFill>
              </a:rPr>
              <a:t>Think: </a:t>
            </a:r>
            <a:r>
              <a:rPr lang="en-GB" dirty="0"/>
              <a:t>what are you good at? What resources do you have and where? Then choose your best strategy to effectively make use of these resources. </a:t>
            </a:r>
          </a:p>
          <a:p>
            <a:pPr>
              <a:lnSpc>
                <a:spcPts val="2340"/>
              </a:lnSpc>
            </a:pPr>
            <a:endParaRPr lang="en-GB" dirty="0"/>
          </a:p>
        </p:txBody>
      </p:sp>
      <p:cxnSp>
        <p:nvCxnSpPr>
          <p:cNvPr id="15" name="Straight Connector 14">
            <a:extLst>
              <a:ext uri="{FF2B5EF4-FFF2-40B4-BE49-F238E27FC236}">
                <a16:creationId xmlns:a16="http://schemas.microsoft.com/office/drawing/2014/main" id="{C23FCB02-F537-3342-597B-CB0A106DDEC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BCA4CD6-4EB4-D958-2607-787BB9B734A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Time, Location, Scale: </a:t>
            </a:r>
            <a:r>
              <a:rPr lang="en-IE" dirty="0"/>
              <a:t>Finding What Works for You </a:t>
            </a:r>
            <a:r>
              <a:rPr lang="en-GB" dirty="0"/>
              <a:t>(Continued)</a:t>
            </a:r>
            <a:endParaRPr lang="en-IE" dirty="0"/>
          </a:p>
          <a:p>
            <a:pPr>
              <a:lnSpc>
                <a:spcPts val="3720"/>
              </a:lnSpc>
            </a:pPr>
            <a:endParaRPr lang="en-US" dirty="0"/>
          </a:p>
        </p:txBody>
      </p:sp>
      <p:pic>
        <p:nvPicPr>
          <p:cNvPr id="20" name="Picture 19">
            <a:extLst>
              <a:ext uri="{FF2B5EF4-FFF2-40B4-BE49-F238E27FC236}">
                <a16:creationId xmlns:a16="http://schemas.microsoft.com/office/drawing/2014/main" id="{658C37D9-B6EE-38CB-C916-CC6ADBA24FD4}"/>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
        <p:nvSpPr>
          <p:cNvPr id="21" name="Slide Number Placeholder 5">
            <a:extLst>
              <a:ext uri="{FF2B5EF4-FFF2-40B4-BE49-F238E27FC236}">
                <a16:creationId xmlns:a16="http://schemas.microsoft.com/office/drawing/2014/main" id="{E8BBB101-24AF-8FD3-B763-1B45DD4177D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17</a:t>
            </a:fld>
            <a:endParaRPr lang="fr-CA" sz="1200" dirty="0"/>
          </a:p>
        </p:txBody>
      </p:sp>
    </p:spTree>
    <p:extLst>
      <p:ext uri="{BB962C8B-B14F-4D97-AF65-F5344CB8AC3E}">
        <p14:creationId xmlns:p14="http://schemas.microsoft.com/office/powerpoint/2010/main" val="156374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A99C-9B2A-4206-5C25-60F2261EE6D0}"/>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5799A8E9-6533-1B73-94B0-41A741FD5867}"/>
              </a:ext>
            </a:extLst>
          </p:cNvPr>
          <p:cNvSpPr/>
          <p:nvPr/>
        </p:nvSpPr>
        <p:spPr>
          <a:xfrm rot="5400000">
            <a:off x="-951178" y="946349"/>
            <a:ext cx="6308273" cy="4415576"/>
          </a:xfrm>
          <a:custGeom>
            <a:avLst/>
            <a:gdLst>
              <a:gd name="connsiteX0" fmla="*/ 0 w 6308273"/>
              <a:gd name="connsiteY0" fmla="*/ 4410746 h 4415576"/>
              <a:gd name="connsiteX1" fmla="*/ 0 w 6308273"/>
              <a:gd name="connsiteY1" fmla="*/ 0 h 4415576"/>
              <a:gd name="connsiteX2" fmla="*/ 408880 w 6308273"/>
              <a:gd name="connsiteY2" fmla="*/ 0 h 4415576"/>
              <a:gd name="connsiteX3" fmla="*/ 408880 w 6308273"/>
              <a:gd name="connsiteY3" fmla="*/ 4831 h 4415576"/>
              <a:gd name="connsiteX4" fmla="*/ 690644 w 6308273"/>
              <a:gd name="connsiteY4" fmla="*/ 0 h 4415576"/>
              <a:gd name="connsiteX5" fmla="*/ 802615 w 6308273"/>
              <a:gd name="connsiteY5" fmla="*/ 2609 h 4415576"/>
              <a:gd name="connsiteX6" fmla="*/ 802615 w 6308273"/>
              <a:gd name="connsiteY6" fmla="*/ 0 h 4415576"/>
              <a:gd name="connsiteX7" fmla="*/ 4250878 w 6308273"/>
              <a:gd name="connsiteY7" fmla="*/ 0 h 4415576"/>
              <a:gd name="connsiteX8" fmla="*/ 4250878 w 6308273"/>
              <a:gd name="connsiteY8" fmla="*/ 4831 h 4415576"/>
              <a:gd name="connsiteX9" fmla="*/ 4360660 w 6308273"/>
              <a:gd name="connsiteY9" fmla="*/ 0 h 4415576"/>
              <a:gd name="connsiteX10" fmla="*/ 6308273 w 6308273"/>
              <a:gd name="connsiteY10" fmla="*/ 2314185 h 4415576"/>
              <a:gd name="connsiteX11" fmla="*/ 5288026 w 6308273"/>
              <a:gd name="connsiteY11" fmla="*/ 4349503 h 4415576"/>
              <a:gd name="connsiteX12" fmla="*/ 5177211 w 6308273"/>
              <a:gd name="connsiteY12" fmla="*/ 4412864 h 4415576"/>
              <a:gd name="connsiteX13" fmla="*/ 5115565 w 6308273"/>
              <a:gd name="connsiteY13" fmla="*/ 4415576 h 4415576"/>
              <a:gd name="connsiteX14" fmla="*/ 5115565 w 6308273"/>
              <a:gd name="connsiteY14" fmla="*/ 4410746 h 4415576"/>
              <a:gd name="connsiteX15" fmla="*/ 1667302 w 6308273"/>
              <a:gd name="connsiteY15" fmla="*/ 4410746 h 4415576"/>
              <a:gd name="connsiteX16" fmla="*/ 1667302 w 6308273"/>
              <a:gd name="connsiteY16" fmla="*/ 4413355 h 4415576"/>
              <a:gd name="connsiteX17" fmla="*/ 1555331 w 6308273"/>
              <a:gd name="connsiteY17" fmla="*/ 4410746 h 4415576"/>
              <a:gd name="connsiteX18" fmla="*/ 1273567 w 6308273"/>
              <a:gd name="connsiteY18" fmla="*/ 4415576 h 4415576"/>
              <a:gd name="connsiteX19" fmla="*/ 1273567 w 6308273"/>
              <a:gd name="connsiteY19" fmla="*/ 4410746 h 441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8273" h="4415576">
                <a:moveTo>
                  <a:pt x="0" y="4410746"/>
                </a:moveTo>
                <a:lnTo>
                  <a:pt x="0" y="0"/>
                </a:lnTo>
                <a:lnTo>
                  <a:pt x="408880" y="0"/>
                </a:lnTo>
                <a:lnTo>
                  <a:pt x="408880" y="4831"/>
                </a:lnTo>
                <a:cubicBezTo>
                  <a:pt x="502802" y="0"/>
                  <a:pt x="596723" y="0"/>
                  <a:pt x="690644" y="0"/>
                </a:cubicBezTo>
                <a:lnTo>
                  <a:pt x="802615" y="2609"/>
                </a:lnTo>
                <a:lnTo>
                  <a:pt x="802615" y="0"/>
                </a:lnTo>
                <a:lnTo>
                  <a:pt x="4250878" y="0"/>
                </a:lnTo>
                <a:lnTo>
                  <a:pt x="4250878" y="4831"/>
                </a:lnTo>
                <a:cubicBezTo>
                  <a:pt x="4287472" y="0"/>
                  <a:pt x="4324067" y="0"/>
                  <a:pt x="4360660" y="0"/>
                </a:cubicBezTo>
                <a:cubicBezTo>
                  <a:pt x="5438150" y="0"/>
                  <a:pt x="6308273" y="1033894"/>
                  <a:pt x="6308273" y="2314185"/>
                </a:cubicBezTo>
                <a:cubicBezTo>
                  <a:pt x="6308273" y="3194384"/>
                  <a:pt x="5895081" y="3958123"/>
                  <a:pt x="5288026" y="4349503"/>
                </a:cubicBezTo>
                <a:lnTo>
                  <a:pt x="5177211" y="4412864"/>
                </a:lnTo>
                <a:lnTo>
                  <a:pt x="5115565" y="4415576"/>
                </a:lnTo>
                <a:lnTo>
                  <a:pt x="5115565" y="4410746"/>
                </a:lnTo>
                <a:lnTo>
                  <a:pt x="1667302" y="4410746"/>
                </a:lnTo>
                <a:lnTo>
                  <a:pt x="1667302" y="4413355"/>
                </a:lnTo>
                <a:lnTo>
                  <a:pt x="1555331" y="4410746"/>
                </a:lnTo>
                <a:cubicBezTo>
                  <a:pt x="1461410" y="4410746"/>
                  <a:pt x="1367489" y="4410746"/>
                  <a:pt x="1273567" y="4415576"/>
                </a:cubicBezTo>
                <a:lnTo>
                  <a:pt x="1273567" y="4410746"/>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Text Placeholder 4">
            <a:extLst>
              <a:ext uri="{FF2B5EF4-FFF2-40B4-BE49-F238E27FC236}">
                <a16:creationId xmlns:a16="http://schemas.microsoft.com/office/drawing/2014/main" id="{C1735866-66E5-3422-4FC5-7D3E9393F3E9}"/>
              </a:ext>
            </a:extLst>
          </p:cNvPr>
          <p:cNvSpPr>
            <a:spLocks noGrp="1"/>
          </p:cNvSpPr>
          <p:nvPr>
            <p:ph type="body" sz="quarter" idx="18"/>
          </p:nvPr>
        </p:nvSpPr>
        <p:spPr>
          <a:xfrm>
            <a:off x="4607133" y="549726"/>
            <a:ext cx="7341057" cy="4133820"/>
          </a:xfrm>
        </p:spPr>
        <p:txBody>
          <a:bodyPr numCol="1" spcCol="180000"/>
          <a:lstStyle/>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Traditional Owner Operated :</a:t>
            </a:r>
            <a:r>
              <a:rPr lang="en-US" sz="2200" dirty="0">
                <a:solidFill>
                  <a:srgbClr val="EC7C6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US" sz="2200" dirty="0">
                <a:solidFill>
                  <a:srgbClr val="EC7C69"/>
                </a:solidFill>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Advantages</a:t>
            </a:r>
            <a:r>
              <a:rPr lang="en-GB" sz="2200" dirty="0">
                <a:solidFill>
                  <a:srgbClr val="414141"/>
                </a:solidFill>
                <a:latin typeface="Calibri" panose="020F0502020204030204" pitchFamily="34" charset="0"/>
                <a:cs typeface="Calibri" panose="020F0502020204030204" pitchFamily="34" charset="0"/>
              </a:rPr>
              <a:t> - Build Personal Relationships with Guests;                                          </a:t>
            </a:r>
            <a:r>
              <a:rPr lang="en-GB" sz="2200" b="1" dirty="0">
                <a:solidFill>
                  <a:srgbClr val="414141"/>
                </a:solidFill>
                <a:latin typeface="Calibri" panose="020F0502020204030204" pitchFamily="34" charset="0"/>
                <a:cs typeface="Calibri" panose="020F0502020204030204" pitchFamily="34" charset="0"/>
              </a:rPr>
              <a:t>Challenges </a:t>
            </a:r>
            <a:r>
              <a:rPr lang="en-GB" sz="2200" dirty="0">
                <a:solidFill>
                  <a:srgbClr val="414141"/>
                </a:solidFill>
                <a:latin typeface="Calibri" panose="020F0502020204030204" pitchFamily="34" charset="0"/>
                <a:cs typeface="Calibri" panose="020F0502020204030204" pitchFamily="34" charset="0"/>
              </a:rPr>
              <a:t>- High Time Commitment, Growth can be Limited</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Remote Hosting:</a:t>
            </a:r>
            <a:r>
              <a:rPr lang="en-US" sz="2200" dirty="0">
                <a:solidFill>
                  <a:srgbClr val="EC7C6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US" sz="2200" dirty="0">
                <a:solidFill>
                  <a:srgbClr val="EC7C69"/>
                </a:solidFill>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Advantages </a:t>
            </a:r>
            <a:r>
              <a:rPr lang="en-GB" sz="2200" dirty="0">
                <a:solidFill>
                  <a:srgbClr val="414141"/>
                </a:solidFill>
                <a:latin typeface="Calibri" panose="020F0502020204030204" pitchFamily="34" charset="0"/>
                <a:cs typeface="Calibri" panose="020F0502020204030204" pitchFamily="34" charset="0"/>
              </a:rPr>
              <a:t>-  Easier to Grow the Business, Lower Day-to-Day Time Investment;                                                                 </a:t>
            </a:r>
            <a:r>
              <a:rPr lang="en-GB" sz="2200" b="1" dirty="0">
                <a:solidFill>
                  <a:srgbClr val="414141"/>
                </a:solidFill>
                <a:latin typeface="Calibri" panose="020F0502020204030204" pitchFamily="34" charset="0"/>
                <a:cs typeface="Calibri" panose="020F0502020204030204" pitchFamily="34" charset="0"/>
              </a:rPr>
              <a:t>Challenges</a:t>
            </a:r>
            <a:r>
              <a:rPr lang="en-GB" sz="2200" dirty="0">
                <a:solidFill>
                  <a:srgbClr val="414141"/>
                </a:solidFill>
                <a:latin typeface="Calibri" panose="020F0502020204030204" pitchFamily="34" charset="0"/>
                <a:cs typeface="Calibri" panose="020F0502020204030204" pitchFamily="34" charset="0"/>
              </a:rPr>
              <a:t> - Maintaining Quality, Reliance on External Services</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u="sng" dirty="0">
                <a:solidFill>
                  <a:srgbClr val="EC7C69"/>
                </a:solidFill>
                <a:latin typeface="Calibri" panose="020F0502020204030204" pitchFamily="34" charset="0"/>
                <a:cs typeface="Calibri" panose="020F0502020204030204" pitchFamily="34" charset="0"/>
              </a:rPr>
              <a:t>Community Based</a:t>
            </a:r>
            <a:r>
              <a:rPr lang="en-US" sz="2200" b="1" dirty="0">
                <a:solidFill>
                  <a:srgbClr val="EC7C69"/>
                </a:solidFill>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Advantages</a:t>
            </a:r>
            <a:r>
              <a:rPr lang="en-GB" sz="2200" dirty="0">
                <a:solidFill>
                  <a:srgbClr val="414141"/>
                </a:solidFill>
                <a:latin typeface="Calibri" panose="020F0502020204030204" pitchFamily="34" charset="0"/>
                <a:cs typeface="Calibri" panose="020F0502020204030204" pitchFamily="34" charset="0"/>
              </a:rPr>
              <a:t> - Sustainable, Helps Community Increase Economic Benefits;                                                          </a:t>
            </a:r>
            <a:r>
              <a:rPr lang="en-GB" sz="2200" b="1" dirty="0">
                <a:solidFill>
                  <a:srgbClr val="414141"/>
                </a:solidFill>
                <a:latin typeface="Calibri" panose="020F0502020204030204" pitchFamily="34" charset="0"/>
                <a:cs typeface="Calibri" panose="020F0502020204030204" pitchFamily="34" charset="0"/>
              </a:rPr>
              <a:t>Challenges</a:t>
            </a:r>
            <a:r>
              <a:rPr lang="en-GB" sz="2200" dirty="0">
                <a:solidFill>
                  <a:srgbClr val="414141"/>
                </a:solidFill>
                <a:latin typeface="Calibri" panose="020F0502020204030204" pitchFamily="34" charset="0"/>
                <a:cs typeface="Calibri" panose="020F0502020204030204" pitchFamily="34" charset="0"/>
              </a:rPr>
              <a:t> - Can be Difficult to Get all the Members of the Community to Agree, Coordination</a:t>
            </a:r>
            <a:r>
              <a:rPr lang="en-US" sz="2200" dirty="0">
                <a:solidFill>
                  <a:srgbClr val="414141"/>
                </a:solidFill>
                <a:latin typeface="Calibri" panose="020F0502020204030204" pitchFamily="34" charset="0"/>
                <a:cs typeface="Calibri" panose="020F0502020204030204" pitchFamily="34" charset="0"/>
              </a:rPr>
              <a:t> Between Interested Parties. </a:t>
            </a:r>
          </a:p>
          <a:p>
            <a:pPr marL="342900" indent="-342900">
              <a:lnSpc>
                <a:spcPts val="2340"/>
              </a:lnSpc>
              <a:spcAft>
                <a:spcPts val="400"/>
              </a:spcAft>
              <a:buClr>
                <a:srgbClr val="459597"/>
              </a:buClr>
              <a:buFont typeface="Arial" panose="020B0604020202020204" pitchFamily="34" charset="0"/>
              <a:buChar char="•"/>
            </a:pPr>
            <a:r>
              <a:rPr kumimoji="0" lang="en-US" sz="2200" b="1" i="0" u="sng"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Pop-Up</a:t>
            </a:r>
            <a:r>
              <a:rPr kumimoji="0" lang="en-US" sz="2200" b="1" i="0" u="none"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Advantages</a:t>
            </a:r>
            <a:r>
              <a:rPr lang="en-GB" sz="2200" dirty="0">
                <a:solidFill>
                  <a:srgbClr val="414141"/>
                </a:solidFill>
                <a:latin typeface="Calibri" panose="020F0502020204030204" pitchFamily="34" charset="0"/>
                <a:cs typeface="Calibri" panose="020F0502020204030204" pitchFamily="34" charset="0"/>
              </a:rPr>
              <a:t> - High Earning Potential During Peak Seasons, Short-Term Commitment;                                                     </a:t>
            </a:r>
            <a:r>
              <a:rPr lang="en-GB" sz="2200" b="1" dirty="0">
                <a:solidFill>
                  <a:srgbClr val="414141"/>
                </a:solidFill>
                <a:latin typeface="Calibri" panose="020F0502020204030204" pitchFamily="34" charset="0"/>
                <a:cs typeface="Calibri" panose="020F0502020204030204" pitchFamily="34" charset="0"/>
              </a:rPr>
              <a:t>Challenges</a:t>
            </a:r>
            <a:r>
              <a:rPr lang="en-GB" sz="2200" dirty="0">
                <a:solidFill>
                  <a:srgbClr val="414141"/>
                </a:solidFill>
                <a:latin typeface="Calibri" panose="020F0502020204030204" pitchFamily="34" charset="0"/>
                <a:cs typeface="Calibri" panose="020F0502020204030204" pitchFamily="34" charset="0"/>
              </a:rPr>
              <a:t> - Weather Dependant, Complex Logistical planning, Only Works for Short Periods of Time</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endParaRPr lang="en-US" sz="2200" dirty="0">
              <a:solidFill>
                <a:srgbClr val="41414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A1248469-BFED-CDBD-A36D-BCB71A22458C}"/>
              </a:ext>
            </a:extLst>
          </p:cNvPr>
          <p:cNvSpPr>
            <a:spLocks noGrp="1"/>
          </p:cNvSpPr>
          <p:nvPr>
            <p:ph type="body" sz="quarter" idx="16"/>
          </p:nvPr>
        </p:nvSpPr>
        <p:spPr>
          <a:xfrm>
            <a:off x="347640" y="549726"/>
            <a:ext cx="3841502" cy="997206"/>
          </a:xfrm>
        </p:spPr>
        <p:txBody>
          <a:bodyPr/>
          <a:lstStyle/>
          <a:p>
            <a:pPr>
              <a:lnSpc>
                <a:spcPts val="3620"/>
              </a:lnSpc>
            </a:pPr>
            <a:r>
              <a:rPr lang="en-US" dirty="0">
                <a:solidFill>
                  <a:schemeClr val="bg1"/>
                </a:solidFill>
              </a:rPr>
              <a:t>Weighing the Pros and Cons of Each Business Model:    A Realistic Assessment Before Commitment </a:t>
            </a:r>
          </a:p>
          <a:p>
            <a:pPr>
              <a:lnSpc>
                <a:spcPts val="3620"/>
              </a:lnSpc>
            </a:pPr>
            <a:endParaRPr lang="en-US" dirty="0">
              <a:solidFill>
                <a:schemeClr val="bg1"/>
              </a:solidFill>
            </a:endParaRPr>
          </a:p>
        </p:txBody>
      </p:sp>
      <p:sp>
        <p:nvSpPr>
          <p:cNvPr id="11" name="Slide Number Placeholder 5">
            <a:extLst>
              <a:ext uri="{FF2B5EF4-FFF2-40B4-BE49-F238E27FC236}">
                <a16:creationId xmlns:a16="http://schemas.microsoft.com/office/drawing/2014/main" id="{944548E0-AF99-AC6D-61A3-8E54CDAC64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pic>
        <p:nvPicPr>
          <p:cNvPr id="2" name="Picture 1">
            <a:extLst>
              <a:ext uri="{FF2B5EF4-FFF2-40B4-BE49-F238E27FC236}">
                <a16:creationId xmlns:a16="http://schemas.microsoft.com/office/drawing/2014/main" id="{68C5267C-508C-0CD3-56CC-6C706ADCBAA4}"/>
              </a:ext>
            </a:extLst>
          </p:cNvPr>
          <p:cNvPicPr>
            <a:picLocks noChangeAspect="1"/>
          </p:cNvPicPr>
          <p:nvPr/>
        </p:nvPicPr>
        <p:blipFill>
          <a:blip r:embed="rId4">
            <a:biLevel thresh="25000"/>
            <a:alphaModFix amt="35000"/>
            <a:extLst>
              <a:ext uri="{28A0092B-C50C-407E-A947-70E740481C1C}">
                <a14:useLocalDpi xmlns:a14="http://schemas.microsoft.com/office/drawing/2010/main" val="0"/>
              </a:ext>
            </a:extLst>
          </a:blip>
          <a:srcRect l="53155" t="-1" r="5047" b="49903"/>
          <a:stretch/>
        </p:blipFill>
        <p:spPr>
          <a:xfrm>
            <a:off x="948159" y="3923405"/>
            <a:ext cx="3211003" cy="2384868"/>
          </a:xfrm>
          <a:prstGeom prst="rect">
            <a:avLst/>
          </a:prstGeom>
        </p:spPr>
      </p:pic>
    </p:spTree>
    <p:extLst>
      <p:ext uri="{BB962C8B-B14F-4D97-AF65-F5344CB8AC3E}">
        <p14:creationId xmlns:p14="http://schemas.microsoft.com/office/powerpoint/2010/main" val="473280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9D41-40BB-90D3-79E9-60E3E647D7B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F8E06A-9F57-CCE5-248E-8065FDC86A3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Practical Exercise: </a:t>
            </a:r>
            <a:r>
              <a:rPr lang="en-US" dirty="0">
                <a:solidFill>
                  <a:srgbClr val="414141"/>
                </a:solidFill>
              </a:rPr>
              <a:t>A Business </a:t>
            </a:r>
            <a:r>
              <a:rPr lang="en-US" sz="2800" dirty="0">
                <a:solidFill>
                  <a:srgbClr val="414141"/>
                </a:solidFill>
              </a:rPr>
              <a:t>Model in Action</a:t>
            </a:r>
          </a:p>
        </p:txBody>
      </p:sp>
      <p:sp>
        <p:nvSpPr>
          <p:cNvPr id="8" name="Text Placeholder 1">
            <a:extLst>
              <a:ext uri="{FF2B5EF4-FFF2-40B4-BE49-F238E27FC236}">
                <a16:creationId xmlns:a16="http://schemas.microsoft.com/office/drawing/2014/main" id="{42562E34-7F00-978C-83A8-5F5BC9D37515}"/>
              </a:ext>
            </a:extLst>
          </p:cNvPr>
          <p:cNvSpPr txBox="1">
            <a:spLocks/>
          </p:cNvSpPr>
          <p:nvPr/>
        </p:nvSpPr>
        <p:spPr>
          <a:xfrm>
            <a:off x="937709" y="1451365"/>
            <a:ext cx="490588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This exercise is designed to have students analyse different business models in relation to specific types of alternative accommodation.</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a:solidFill>
                  <a:srgbClr val="459597"/>
                </a:solidFill>
              </a:rPr>
              <a:t>First</a:t>
            </a:r>
            <a:r>
              <a:rPr lang="en-US" sz="2200" b="1" dirty="0">
                <a:solidFill>
                  <a:srgbClr val="459597"/>
                </a:solidFill>
              </a:rPr>
              <a:t>, </a:t>
            </a:r>
            <a:r>
              <a:rPr lang="en-US" sz="2200" dirty="0">
                <a:solidFill>
                  <a:srgbClr val="414141"/>
                </a:solidFill>
              </a:rPr>
              <a:t>you need to consider the different types of alternative accommodation: Agritourism, Scattered Hotels, Glamping, Treehouses, Houseboats, Hostels, and </a:t>
            </a:r>
            <a:r>
              <a:rPr lang="en-IE" sz="2200" dirty="0">
                <a:solidFill>
                  <a:srgbClr val="414141"/>
                </a:solidFill>
              </a:rPr>
              <a:t>Eco-Lodges. Imagine that you're thinking about starting a business based on that type of accommodation in your country, region or specific location. </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6FBF3F1D-F8DF-C429-4E29-4D3617AF9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66DD725A-DA74-4EE0-5E33-2962FB6896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19</a:t>
            </a:fld>
            <a:endParaRPr lang="fr-CA" sz="1200" dirty="0">
              <a:solidFill>
                <a:schemeClr val="bg1"/>
              </a:solidFill>
            </a:endParaRPr>
          </a:p>
        </p:txBody>
      </p:sp>
      <p:sp>
        <p:nvSpPr>
          <p:cNvPr id="4" name="Freeform 3">
            <a:extLst>
              <a:ext uri="{FF2B5EF4-FFF2-40B4-BE49-F238E27FC236}">
                <a16:creationId xmlns:a16="http://schemas.microsoft.com/office/drawing/2014/main" id="{B5352611-32C7-B9F2-22F5-982D0D558D6A}"/>
              </a:ext>
            </a:extLst>
          </p:cNvPr>
          <p:cNvSpPr/>
          <p:nvPr/>
        </p:nvSpPr>
        <p:spPr>
          <a:xfrm rot="5400000" flipH="1">
            <a:off x="6257918" y="1610896"/>
            <a:ext cx="5180673" cy="5313532"/>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83885859-30F5-F2F6-7E86-A8021322B211}"/>
              </a:ext>
            </a:extLst>
          </p:cNvPr>
          <p:cNvSpPr txBox="1">
            <a:spLocks/>
          </p:cNvSpPr>
          <p:nvPr/>
        </p:nvSpPr>
        <p:spPr>
          <a:xfrm>
            <a:off x="6580890" y="2129816"/>
            <a:ext cx="472193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buFont typeface="Wingdings" panose="05000000000000000000" pitchFamily="2" charset="2"/>
              <a:buChar char="q"/>
            </a:pPr>
            <a:r>
              <a:rPr lang="en-IE" sz="2200" dirty="0"/>
              <a:t>Define the accommodation chosen and what is the benefit to that particular location.</a:t>
            </a:r>
          </a:p>
          <a:p>
            <a:pPr marL="492125" indent="-492125" algn="l">
              <a:lnSpc>
                <a:spcPts val="2340"/>
              </a:lnSpc>
              <a:spcBef>
                <a:spcPts val="0"/>
              </a:spcBef>
              <a:buFont typeface="Wingdings" panose="05000000000000000000" pitchFamily="2" charset="2"/>
              <a:buChar char="q"/>
            </a:pPr>
            <a:r>
              <a:rPr lang="en-IE" sz="2200" dirty="0"/>
              <a:t>Time Commitment: How much time are you realistically willing to dedicate each week?</a:t>
            </a:r>
          </a:p>
          <a:p>
            <a:pPr marL="492125" indent="-492125" algn="l">
              <a:lnSpc>
                <a:spcPts val="2340"/>
              </a:lnSpc>
              <a:spcBef>
                <a:spcPts val="0"/>
              </a:spcBef>
              <a:buFont typeface="Wingdings" panose="05000000000000000000" pitchFamily="2" charset="2"/>
              <a:buChar char="q"/>
            </a:pPr>
            <a:r>
              <a:rPr lang="en-IE" sz="2200" dirty="0"/>
              <a:t>Location Factors: What specific features or resources does your location offer? Proximity to attractions, natural beauty, community support? </a:t>
            </a:r>
          </a:p>
          <a:p>
            <a:pPr marL="492125" indent="-492125" algn="l">
              <a:lnSpc>
                <a:spcPts val="2340"/>
              </a:lnSpc>
              <a:spcBef>
                <a:spcPts val="0"/>
              </a:spcBef>
              <a:buFont typeface="Wingdings" panose="05000000000000000000" pitchFamily="2" charset="2"/>
              <a:buChar char="q"/>
            </a:pPr>
            <a:r>
              <a:rPr lang="en-IE" sz="2200" dirty="0"/>
              <a:t>Scale/Staffing:  Do you want to start small with little or no staff, or are you thinking of a larger-scale operation with employees??</a:t>
            </a:r>
          </a:p>
          <a:p>
            <a:pPr marL="492125" indent="-492125" algn="l">
              <a:lnSpc>
                <a:spcPts val="2340"/>
              </a:lnSpc>
              <a:spcBef>
                <a:spcPts val="0"/>
              </a:spcBef>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214411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127714"/>
            <a:ext cx="5184000" cy="3066422"/>
          </a:xfrm>
        </p:spPr>
        <p:txBody>
          <a:bodyPr>
            <a:noAutofit/>
          </a:bodyPr>
          <a:lstStyle/>
          <a:p>
            <a:pPr>
              <a:spcAft>
                <a:spcPts val="600"/>
              </a:spcAft>
            </a:pPr>
            <a:r>
              <a:rPr lang="en-US" sz="3200" b="1" dirty="0"/>
              <a:t>Section 3:</a:t>
            </a:r>
          </a:p>
          <a:p>
            <a:pPr>
              <a:lnSpc>
                <a:spcPts val="2620"/>
              </a:lnSpc>
            </a:pPr>
            <a:r>
              <a:rPr lang="en-US" sz="2600" dirty="0"/>
              <a:t>Compare and Contrast Different Business Models of Alternative Tourism Accommodation</a:t>
            </a:r>
          </a:p>
          <a:p>
            <a:pPr>
              <a:spcAft>
                <a:spcPts val="600"/>
              </a:spcAft>
            </a:pPr>
            <a:endParaRPr lang="en-US" sz="1600" dirty="0"/>
          </a:p>
          <a:p>
            <a:pPr>
              <a:spcAft>
                <a:spcPts val="600"/>
              </a:spcAft>
            </a:pPr>
            <a:r>
              <a:rPr lang="en-US" sz="3200" b="1" dirty="0"/>
              <a:t>Section 4:</a:t>
            </a:r>
          </a:p>
          <a:p>
            <a:pPr>
              <a:lnSpc>
                <a:spcPts val="2620"/>
              </a:lnSpc>
            </a:pPr>
            <a:r>
              <a:rPr lang="en-US" sz="2600" dirty="0"/>
              <a:t>Spotting Gaps - Untapped Spaces, Properties &amp; Concepts in Your Region</a:t>
            </a: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Module 1 (Part 2)</a:t>
            </a:r>
            <a:endParaRPr lang="en-GB" sz="4800" b="1" dirty="0"/>
          </a:p>
        </p:txBody>
      </p:sp>
      <p:cxnSp>
        <p:nvCxnSpPr>
          <p:cNvPr id="6" name="Straight Connector 5">
            <a:extLst>
              <a:ext uri="{FF2B5EF4-FFF2-40B4-BE49-F238E27FC236}">
                <a16:creationId xmlns:a16="http://schemas.microsoft.com/office/drawing/2014/main" id="{85D86FCB-88EB-303F-232B-981C66352980}"/>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Photo Credit: </a:t>
            </a:r>
          </a:p>
          <a:p>
            <a:pPr algn="ctr"/>
            <a:r>
              <a:rPr lang="en-IE" sz="1200" dirty="0" err="1"/>
              <a:t>Drumhierny</a:t>
            </a:r>
            <a:r>
              <a:rPr lang="en-IE" sz="1200" dirty="0"/>
              <a:t> </a:t>
            </a:r>
            <a:r>
              <a:rPr lang="en-IE" sz="1200" dirty="0" err="1"/>
              <a:t>Hideway</a:t>
            </a:r>
            <a:r>
              <a:rPr lang="en-IE" sz="1200" dirty="0"/>
              <a:t>, Leitrim, Ireland</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1" name="Picture Placeholder 10" descr="A glass door with a table and chair&#10;&#10;AI-generated content may be incorrect.">
            <a:extLst>
              <a:ext uri="{FF2B5EF4-FFF2-40B4-BE49-F238E27FC236}">
                <a16:creationId xmlns:a16="http://schemas.microsoft.com/office/drawing/2014/main" id="{F0228468-F0DA-77B7-AE99-ED698635BE0B}"/>
              </a:ext>
            </a:extLst>
          </p:cNvPr>
          <p:cNvPicPr>
            <a:picLocks noGrp="1" noChangeAspect="1"/>
          </p:cNvPicPr>
          <p:nvPr>
            <p:ph type="pic" sz="quarter" idx="19"/>
          </p:nvPr>
        </p:nvPicPr>
        <p:blipFill>
          <a:blip r:embed="rId2"/>
          <a:srcRect l="2101" r="2101"/>
          <a:stretch>
            <a:fillRect/>
          </a:stretch>
        </p:blipFill>
        <p:spPr/>
      </p:pic>
      <p:sp>
        <p:nvSpPr>
          <p:cNvPr id="12" name="Slide Number Placeholder 5">
            <a:extLst>
              <a:ext uri="{FF2B5EF4-FFF2-40B4-BE49-F238E27FC236}">
                <a16:creationId xmlns:a16="http://schemas.microsoft.com/office/drawing/2014/main" id="{874D5AB2-FCDF-0185-A1F3-83CEE59740C4}"/>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5" name="Picture 14">
            <a:extLst>
              <a:ext uri="{FF2B5EF4-FFF2-40B4-BE49-F238E27FC236}">
                <a16:creationId xmlns:a16="http://schemas.microsoft.com/office/drawing/2014/main" id="{BC49E831-80DB-0EBE-180A-178560CDEE0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662994" y="3747043"/>
            <a:ext cx="3580276" cy="2659133"/>
          </a:xfrm>
          <a:prstGeom prst="rect">
            <a:avLst/>
          </a:prstGeom>
        </p:spPr>
      </p:pic>
    </p:spTree>
    <p:extLst>
      <p:ext uri="{BB962C8B-B14F-4D97-AF65-F5344CB8AC3E}">
        <p14:creationId xmlns:p14="http://schemas.microsoft.com/office/powerpoint/2010/main" val="33703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424A-050E-739C-6A84-81002B4FAD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FB8892-0BDE-7A28-1B11-56FCD18EAB17}"/>
              </a:ext>
            </a:extLst>
          </p:cNvPr>
          <p:cNvSpPr txBox="1"/>
          <p:nvPr/>
        </p:nvSpPr>
        <p:spPr>
          <a:xfrm>
            <a:off x="792766" y="1504178"/>
            <a:ext cx="11045266" cy="769441"/>
          </a:xfrm>
          <a:prstGeom prst="rect">
            <a:avLst/>
          </a:prstGeom>
          <a:noFill/>
        </p:spPr>
        <p:txBody>
          <a:bodyPr wrap="square">
            <a:spAutoFit/>
          </a:bodyPr>
          <a:lstStyle/>
          <a:p>
            <a:r>
              <a:rPr lang="en-US" sz="2200" dirty="0">
                <a:solidFill>
                  <a:srgbClr val="414141"/>
                </a:solidFill>
              </a:rPr>
              <a:t>Fill out each of the following categories based on your analysis </a:t>
            </a:r>
          </a:p>
          <a:p>
            <a:endParaRPr lang="en-US" sz="2200" dirty="0">
              <a:solidFill>
                <a:srgbClr val="414141"/>
              </a:solidFill>
            </a:endParaRPr>
          </a:p>
        </p:txBody>
      </p:sp>
      <p:sp>
        <p:nvSpPr>
          <p:cNvPr id="4" name="Slide Number Placeholder 5">
            <a:extLst>
              <a:ext uri="{FF2B5EF4-FFF2-40B4-BE49-F238E27FC236}">
                <a16:creationId xmlns:a16="http://schemas.microsoft.com/office/drawing/2014/main" id="{D484BF53-9D93-BADB-78A4-1A7BAFAA10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20</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3338A4D8-F1E2-2DBC-EDA9-9FE4F75FC5EF}"/>
              </a:ext>
            </a:extLst>
          </p:cNvPr>
          <p:cNvGraphicFramePr>
            <a:graphicFrameLocks noGrp="1"/>
          </p:cNvGraphicFramePr>
          <p:nvPr>
            <p:extLst>
              <p:ext uri="{D42A27DB-BD31-4B8C-83A1-F6EECF244321}">
                <p14:modId xmlns:p14="http://schemas.microsoft.com/office/powerpoint/2010/main" val="1512052340"/>
              </p:ext>
            </p:extLst>
          </p:nvPr>
        </p:nvGraphicFramePr>
        <p:xfrm>
          <a:off x="888013" y="1975196"/>
          <a:ext cx="10394069" cy="3207461"/>
        </p:xfrm>
        <a:graphic>
          <a:graphicData uri="http://schemas.openxmlformats.org/drawingml/2006/table">
            <a:tbl>
              <a:tblPr firstRow="1" bandRow="1">
                <a:tableStyleId>{5C22544A-7EE6-4342-B048-85BDC9FD1C3A}</a:tableStyleId>
              </a:tblPr>
              <a:tblGrid>
                <a:gridCol w="1955200">
                  <a:extLst>
                    <a:ext uri="{9D8B030D-6E8A-4147-A177-3AD203B41FA5}">
                      <a16:colId xmlns:a16="http://schemas.microsoft.com/office/drawing/2014/main" val="2947246601"/>
                    </a:ext>
                  </a:extLst>
                </a:gridCol>
                <a:gridCol w="1646800">
                  <a:extLst>
                    <a:ext uri="{9D8B030D-6E8A-4147-A177-3AD203B41FA5}">
                      <a16:colId xmlns:a16="http://schemas.microsoft.com/office/drawing/2014/main" val="383180453"/>
                    </a:ext>
                  </a:extLst>
                </a:gridCol>
                <a:gridCol w="1267177">
                  <a:extLst>
                    <a:ext uri="{9D8B030D-6E8A-4147-A177-3AD203B41FA5}">
                      <a16:colId xmlns:a16="http://schemas.microsoft.com/office/drawing/2014/main" val="2084535809"/>
                    </a:ext>
                  </a:extLst>
                </a:gridCol>
                <a:gridCol w="2309768">
                  <a:extLst>
                    <a:ext uri="{9D8B030D-6E8A-4147-A177-3AD203B41FA5}">
                      <a16:colId xmlns:a16="http://schemas.microsoft.com/office/drawing/2014/main" val="4224813332"/>
                    </a:ext>
                  </a:extLst>
                </a:gridCol>
                <a:gridCol w="1878111">
                  <a:extLst>
                    <a:ext uri="{9D8B030D-6E8A-4147-A177-3AD203B41FA5}">
                      <a16:colId xmlns:a16="http://schemas.microsoft.com/office/drawing/2014/main" val="199668036"/>
                    </a:ext>
                  </a:extLst>
                </a:gridCol>
                <a:gridCol w="1337013">
                  <a:extLst>
                    <a:ext uri="{9D8B030D-6E8A-4147-A177-3AD203B41FA5}">
                      <a16:colId xmlns:a16="http://schemas.microsoft.com/office/drawing/2014/main" val="287119498"/>
                    </a:ext>
                  </a:extLst>
                </a:gridCol>
              </a:tblGrid>
              <a:tr h="370840">
                <a:tc>
                  <a:txBody>
                    <a:bodyPr/>
                    <a:lstStyle/>
                    <a:p>
                      <a:r>
                        <a:rPr lang="en-IE" b="1"/>
                        <a:t>Feature</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b="1"/>
                        <a:t>Description/ Benefit</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Owner-Operated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Remote Hosting / Self Check-In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Cooperative/Community-Based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Pop-Up / Seasonal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a:solidFill>
                            <a:srgbClr val="414141"/>
                          </a:solidFill>
                          <a:latin typeface="+mn-lt"/>
                          <a:ea typeface="+mn-ea"/>
                          <a:cs typeface="+mn-cs"/>
                        </a:rPr>
                        <a:t>Accommodation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a:solidFill>
                            <a:srgbClr val="414141"/>
                          </a:solidFill>
                          <a:latin typeface="+mn-lt"/>
                          <a:ea typeface="+mn-ea"/>
                          <a:cs typeface="+mn-cs"/>
                        </a:rPr>
                        <a:t>Your Time Commitment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82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Location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30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Scale/Staffing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
        <p:nvSpPr>
          <p:cNvPr id="15" name="Freeform 14">
            <a:extLst>
              <a:ext uri="{FF2B5EF4-FFF2-40B4-BE49-F238E27FC236}">
                <a16:creationId xmlns:a16="http://schemas.microsoft.com/office/drawing/2014/main" id="{DAA23CB9-E25F-F27B-85C4-EA03A3805D10}"/>
              </a:ext>
            </a:extLst>
          </p:cNvPr>
          <p:cNvSpPr/>
          <p:nvPr/>
        </p:nvSpPr>
        <p:spPr>
          <a:xfrm>
            <a:off x="-1" y="426469"/>
            <a:ext cx="5213502" cy="875479"/>
          </a:xfrm>
          <a:custGeom>
            <a:avLst/>
            <a:gdLst>
              <a:gd name="connsiteX0" fmla="*/ 0 w 5213502"/>
              <a:gd name="connsiteY0" fmla="*/ 0 h 875479"/>
              <a:gd name="connsiteX1" fmla="*/ 723938 w 5213502"/>
              <a:gd name="connsiteY1" fmla="*/ 0 h 875479"/>
              <a:gd name="connsiteX2" fmla="*/ 3897571 w 5213502"/>
              <a:gd name="connsiteY2" fmla="*/ 0 h 875479"/>
              <a:gd name="connsiteX3" fmla="*/ 4621509 w 5213502"/>
              <a:gd name="connsiteY3" fmla="*/ 0 h 875479"/>
              <a:gd name="connsiteX4" fmla="*/ 5213502 w 5213502"/>
              <a:gd name="connsiteY4" fmla="*/ 473717 h 875479"/>
              <a:gd name="connsiteX5" fmla="*/ 5213502 w 5213502"/>
              <a:gd name="connsiteY5" fmla="*/ 875479 h 875479"/>
              <a:gd name="connsiteX6" fmla="*/ 4489564 w 5213502"/>
              <a:gd name="connsiteY6" fmla="*/ 875479 h 875479"/>
              <a:gd name="connsiteX7" fmla="*/ 723938 w 5213502"/>
              <a:gd name="connsiteY7" fmla="*/ 875479 h 875479"/>
              <a:gd name="connsiteX8" fmla="*/ 0 w 5213502"/>
              <a:gd name="connsiteY8"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3502" h="875479">
                <a:moveTo>
                  <a:pt x="0" y="0"/>
                </a:moveTo>
                <a:lnTo>
                  <a:pt x="723938" y="0"/>
                </a:lnTo>
                <a:lnTo>
                  <a:pt x="3897571" y="0"/>
                </a:lnTo>
                <a:lnTo>
                  <a:pt x="4621509" y="0"/>
                </a:lnTo>
                <a:cubicBezTo>
                  <a:pt x="4947481" y="0"/>
                  <a:pt x="5213502" y="212873"/>
                  <a:pt x="5213502" y="473717"/>
                </a:cubicBezTo>
                <a:lnTo>
                  <a:pt x="5213502" y="875479"/>
                </a:lnTo>
                <a:lnTo>
                  <a:pt x="4489564"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 Placeholder 23">
            <a:extLst>
              <a:ext uri="{FF2B5EF4-FFF2-40B4-BE49-F238E27FC236}">
                <a16:creationId xmlns:a16="http://schemas.microsoft.com/office/drawing/2014/main" id="{75FE0189-D4D7-5708-951A-FD41519D5924}"/>
              </a:ext>
            </a:extLst>
          </p:cNvPr>
          <p:cNvSpPr txBox="1">
            <a:spLocks/>
          </p:cNvSpPr>
          <p:nvPr/>
        </p:nvSpPr>
        <p:spPr>
          <a:xfrm>
            <a:off x="792766" y="547917"/>
            <a:ext cx="4335046"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A Business Model in Action</a:t>
            </a:r>
          </a:p>
        </p:txBody>
      </p:sp>
    </p:spTree>
    <p:extLst>
      <p:ext uri="{BB962C8B-B14F-4D97-AF65-F5344CB8AC3E}">
        <p14:creationId xmlns:p14="http://schemas.microsoft.com/office/powerpoint/2010/main" val="199625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4BE56-1976-C280-3243-FFC821357A1C}"/>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BAE10753-5B3E-27C1-B4FB-0BE8D796E3F6}"/>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5954DFAD-982D-4B1F-9ADC-8AEC8ED49D7F}"/>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Additional Reading</a:t>
            </a:r>
          </a:p>
        </p:txBody>
      </p:sp>
      <p:sp>
        <p:nvSpPr>
          <p:cNvPr id="4" name="Slide Number Placeholder 5">
            <a:extLst>
              <a:ext uri="{FF2B5EF4-FFF2-40B4-BE49-F238E27FC236}">
                <a16:creationId xmlns:a16="http://schemas.microsoft.com/office/drawing/2014/main" id="{0E970C3D-86EC-DA73-30C1-ABCEFC0F00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7077C70F-DBBE-695A-1EEE-A2C40A1B26E0}"/>
              </a:ext>
            </a:extLst>
          </p:cNvPr>
          <p:cNvGraphicFramePr>
            <a:graphicFrameLocks noGrp="1"/>
          </p:cNvGraphicFramePr>
          <p:nvPr>
            <p:extLst>
              <p:ext uri="{D42A27DB-BD31-4B8C-83A1-F6EECF244321}">
                <p14:modId xmlns:p14="http://schemas.microsoft.com/office/powerpoint/2010/main" val="3125587475"/>
              </p:ext>
            </p:extLst>
          </p:nvPr>
        </p:nvGraphicFramePr>
        <p:xfrm>
          <a:off x="888013" y="1975196"/>
          <a:ext cx="10394069" cy="2644595"/>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541475">
                <a:tc>
                  <a:txBody>
                    <a:bodyPr/>
                    <a:lstStyle/>
                    <a:p>
                      <a:r>
                        <a:rPr lang="en-IE" sz="240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082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Rural Tourism </a:t>
                      </a:r>
                      <a:endParaRPr lang="en-US" sz="1800"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Developing rural tourism models in Europe: </a:t>
                      </a:r>
                      <a:r>
                        <a:rPr lang="en-US" sz="1800" b="0" i="0" kern="1200" dirty="0">
                          <a:solidFill>
                            <a:srgbClr val="414141"/>
                          </a:solidFill>
                          <a:effectLst/>
                          <a:latin typeface="+mn-lt"/>
                          <a:ea typeface="+mn-ea"/>
                          <a:cs typeface="+mn-cs"/>
                          <a:hlinkClick r:id="rId2"/>
                        </a:rPr>
                        <a:t>https://www.europarl.europa.eu/thinktank/en/document/EPRS_BRI(2023)751464</a:t>
                      </a:r>
                      <a:endParaRPr lang="en-US" sz="1800" b="0" i="0" kern="1200" dirty="0">
                        <a:solidFill>
                          <a:srgbClr val="414141"/>
                        </a:solidFill>
                        <a:effectLst/>
                        <a:latin typeface="+mn-lt"/>
                        <a:ea typeface="+mn-ea"/>
                        <a:cs typeface="+mn-cs"/>
                      </a:endParaRPr>
                    </a:p>
                    <a:p>
                      <a:pPr marL="0" indent="0">
                        <a:buClr>
                          <a:srgbClr val="01A54E"/>
                        </a:buClr>
                      </a:pPr>
                      <a:endParaRPr lang="en-US" sz="1800" b="0" i="0" kern="1200" dirty="0">
                        <a:solidFill>
                          <a:srgbClr val="41414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58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414141"/>
                          </a:solidFill>
                        </a:rPr>
                        <a:t>Business Model presented via the Business Model Canvas</a:t>
                      </a:r>
                      <a:endParaRPr lang="en-IE" sz="1800" b="1"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14141"/>
                          </a:solidFill>
                        </a:rPr>
                        <a:t>Business model explained with the help of the Business Model Canvas: </a:t>
                      </a:r>
                      <a:r>
                        <a:rPr lang="en-GB" dirty="0">
                          <a:hlinkClick r:id="rId3"/>
                        </a:rPr>
                        <a:t>Business Model Canvas – Download the Official Template</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201914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337A-6613-0EDF-7B39-94B0DEE6B9E6}"/>
            </a:ext>
          </a:extLst>
        </p:cNvPr>
        <p:cNvGrpSpPr/>
        <p:nvPr/>
      </p:nvGrpSpPr>
      <p:grpSpPr>
        <a:xfrm>
          <a:off x="0" y="0"/>
          <a:ext cx="0" cy="0"/>
          <a:chOff x="0" y="0"/>
          <a:chExt cx="0" cy="0"/>
        </a:xfrm>
      </p:grpSpPr>
      <p:pic>
        <p:nvPicPr>
          <p:cNvPr id="11" name="Picture Placeholder 10" descr="A room with a table and chairs&#10;&#10;AI-generated content may be incorrect.">
            <a:extLst>
              <a:ext uri="{FF2B5EF4-FFF2-40B4-BE49-F238E27FC236}">
                <a16:creationId xmlns:a16="http://schemas.microsoft.com/office/drawing/2014/main" id="{46A5D554-67BF-0492-8100-91F575423098}"/>
              </a:ext>
            </a:extLst>
          </p:cNvPr>
          <p:cNvPicPr>
            <a:picLocks noGrp="1" noChangeAspect="1"/>
          </p:cNvPicPr>
          <p:nvPr>
            <p:ph type="pic" sz="quarter" idx="19"/>
          </p:nvPr>
        </p:nvPicPr>
        <p:blipFill>
          <a:blip r:embed="rId2"/>
          <a:srcRect l="425" r="425"/>
          <a:stretch>
            <a:fillRect/>
          </a:stretch>
        </p:blipFill>
        <p:spPr/>
      </p:pic>
      <p:sp>
        <p:nvSpPr>
          <p:cNvPr id="2" name="Text Placeholder 1">
            <a:extLst>
              <a:ext uri="{FF2B5EF4-FFF2-40B4-BE49-F238E27FC236}">
                <a16:creationId xmlns:a16="http://schemas.microsoft.com/office/drawing/2014/main" id="{B36C5804-3E1E-6A81-1A25-121D11F9A9F6}"/>
              </a:ext>
            </a:extLst>
          </p:cNvPr>
          <p:cNvSpPr>
            <a:spLocks noGrp="1"/>
          </p:cNvSpPr>
          <p:nvPr>
            <p:ph type="body" sz="quarter" idx="16"/>
          </p:nvPr>
        </p:nvSpPr>
        <p:spPr>
          <a:xfrm>
            <a:off x="733930" y="2695992"/>
            <a:ext cx="4901339" cy="3066422"/>
          </a:xfrm>
        </p:spPr>
        <p:txBody>
          <a:bodyPr>
            <a:noAutofit/>
          </a:bodyPr>
          <a:lstStyle/>
          <a:p>
            <a:pPr>
              <a:lnSpc>
                <a:spcPts val="3900"/>
              </a:lnSpc>
            </a:pPr>
            <a:r>
              <a:rPr lang="en-GB" sz="3600" b="1" dirty="0"/>
              <a:t>Spotting Gaps: </a:t>
            </a:r>
            <a:r>
              <a:rPr lang="en-GB" sz="3600" dirty="0"/>
              <a:t>Untapped Spaces, Properties &amp; Concepts In Your Region</a:t>
            </a:r>
          </a:p>
          <a:p>
            <a:pPr>
              <a:lnSpc>
                <a:spcPts val="3900"/>
              </a:lnSpc>
            </a:pPr>
            <a:endParaRPr lang="en-GB" sz="3600" dirty="0"/>
          </a:p>
        </p:txBody>
      </p:sp>
      <p:sp>
        <p:nvSpPr>
          <p:cNvPr id="3" name="Text Placeholder 2">
            <a:extLst>
              <a:ext uri="{FF2B5EF4-FFF2-40B4-BE49-F238E27FC236}">
                <a16:creationId xmlns:a16="http://schemas.microsoft.com/office/drawing/2014/main" id="{6C9A2AFB-839E-1A9C-0397-552C566AFD05}"/>
              </a:ext>
            </a:extLst>
          </p:cNvPr>
          <p:cNvSpPr>
            <a:spLocks noGrp="1"/>
          </p:cNvSpPr>
          <p:nvPr>
            <p:ph type="body" sz="quarter" idx="17"/>
          </p:nvPr>
        </p:nvSpPr>
        <p:spPr>
          <a:xfrm>
            <a:off x="733931" y="1095586"/>
            <a:ext cx="5362069" cy="582221"/>
          </a:xfrm>
        </p:spPr>
        <p:txBody>
          <a:bodyPr/>
          <a:lstStyle/>
          <a:p>
            <a:r>
              <a:rPr lang="en-IE" sz="6600" b="1" dirty="0"/>
              <a:t>Section 4</a:t>
            </a:r>
            <a:endParaRPr lang="en-GB" sz="6600" b="1" dirty="0"/>
          </a:p>
        </p:txBody>
      </p:sp>
      <p:sp>
        <p:nvSpPr>
          <p:cNvPr id="8" name="Text Placeholder 7">
            <a:extLst>
              <a:ext uri="{FF2B5EF4-FFF2-40B4-BE49-F238E27FC236}">
                <a16:creationId xmlns:a16="http://schemas.microsoft.com/office/drawing/2014/main" id="{C9C037A4-CEBF-E426-782D-A87E1A1D4595}"/>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Photo Credit: Alibi Hostel, Leeuwarden (NL)</a:t>
            </a:r>
          </a:p>
        </p:txBody>
      </p:sp>
      <p:sp>
        <p:nvSpPr>
          <p:cNvPr id="4" name="Freeform 3">
            <a:extLst>
              <a:ext uri="{FF2B5EF4-FFF2-40B4-BE49-F238E27FC236}">
                <a16:creationId xmlns:a16="http://schemas.microsoft.com/office/drawing/2014/main" id="{0CDE5D5E-290A-7CC9-EB08-8ED44B892E83}"/>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4243F71-ADA6-E314-3B82-27BBBAF4F87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22</a:t>
            </a:fld>
            <a:endParaRPr lang="fr-CA" sz="1200" dirty="0"/>
          </a:p>
        </p:txBody>
      </p:sp>
      <p:pic>
        <p:nvPicPr>
          <p:cNvPr id="9" name="Picture 8">
            <a:extLst>
              <a:ext uri="{FF2B5EF4-FFF2-40B4-BE49-F238E27FC236}">
                <a16:creationId xmlns:a16="http://schemas.microsoft.com/office/drawing/2014/main" id="{1951F969-5088-AD5A-545F-5E748F394BEE}"/>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07487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p:txBody>
          <a:bodyPr/>
          <a:lstStyle/>
          <a:p>
            <a:pPr>
              <a:lnSpc>
                <a:spcPts val="3340"/>
              </a:lnSpc>
            </a:pPr>
            <a:r>
              <a:rPr lang="en-GB" sz="3200" dirty="0"/>
              <a:t>Spotting Gaps</a:t>
            </a:r>
          </a:p>
          <a:p>
            <a:pPr>
              <a:lnSpc>
                <a:spcPts val="33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4</a:t>
            </a:r>
          </a:p>
        </p:txBody>
      </p:sp>
      <p:sp>
        <p:nvSpPr>
          <p:cNvPr id="16" name="Text Placeholder 4">
            <a:extLst>
              <a:ext uri="{FF2B5EF4-FFF2-40B4-BE49-F238E27FC236}">
                <a16:creationId xmlns:a16="http://schemas.microsoft.com/office/drawing/2014/main" id="{93643300-B156-4CCE-F18A-9A7FAF5A666C}"/>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pic>
        <p:nvPicPr>
          <p:cNvPr id="10" name="Picture Placeholder 9" descr="A close-up of a roof&#10;&#10;AI-generated content may be incorrect.">
            <a:extLst>
              <a:ext uri="{FF2B5EF4-FFF2-40B4-BE49-F238E27FC236}">
                <a16:creationId xmlns:a16="http://schemas.microsoft.com/office/drawing/2014/main" id="{2FFAD853-9D0C-51E5-3747-A6AFF078AE2F}"/>
              </a:ext>
            </a:extLst>
          </p:cNvPr>
          <p:cNvPicPr>
            <a:picLocks noGrp="1" noChangeAspect="1"/>
          </p:cNvPicPr>
          <p:nvPr>
            <p:ph type="pic" sz="quarter" idx="67"/>
          </p:nvPr>
        </p:nvPicPr>
        <p:blipFill>
          <a:blip r:embed="rId2"/>
          <a:srcRect t="1104" b="1104"/>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17" name="Text Placeholder 4">
            <a:extLst>
              <a:ext uri="{FF2B5EF4-FFF2-40B4-BE49-F238E27FC236}">
                <a16:creationId xmlns:a16="http://schemas.microsoft.com/office/drawing/2014/main" id="{6FFCEAF7-8DAB-B92A-62CD-03445320EFCC}"/>
              </a:ext>
            </a:extLst>
          </p:cNvPr>
          <p:cNvSpPr txBox="1">
            <a:spLocks/>
          </p:cNvSpPr>
          <p:nvPr/>
        </p:nvSpPr>
        <p:spPr>
          <a:xfrm>
            <a:off x="4571997" y="3896888"/>
            <a:ext cx="730567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By understanding a destination’s natural setting, culture, traditions, economy, and values, you can design authentic stays that resonate with guests. Exploring the local context helps identify new opportunities, align services with regional strengths, and build lasting ties with the community. This place-based strategy boosts both the appeal and sustainability of your business, supporting deeper guest connections and long-term success in the alternative accommodation market.</a:t>
            </a:r>
          </a:p>
        </p:txBody>
      </p:sp>
      <p:sp>
        <p:nvSpPr>
          <p:cNvPr id="18" name="Text Placeholder 4">
            <a:extLst>
              <a:ext uri="{FF2B5EF4-FFF2-40B4-BE49-F238E27FC236}">
                <a16:creationId xmlns:a16="http://schemas.microsoft.com/office/drawing/2014/main" id="{06732814-5A1A-717A-3AC2-1E600A1C28FA}"/>
              </a:ext>
            </a:extLst>
          </p:cNvPr>
          <p:cNvSpPr txBox="1">
            <a:spLocks/>
          </p:cNvSpPr>
          <p:nvPr/>
        </p:nvSpPr>
        <p:spPr>
          <a:xfrm>
            <a:off x="473839" y="4535644"/>
            <a:ext cx="395181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This section is crucial because understanding the key features of the surrounding territory and its local community is pivotal to build a successful alternative accommodation business</a:t>
            </a:r>
            <a:endParaRPr lang="en-IE" dirty="0"/>
          </a:p>
        </p:txBody>
      </p:sp>
      <p:sp>
        <p:nvSpPr>
          <p:cNvPr id="21" name="Text Placeholder 7">
            <a:extLst>
              <a:ext uri="{FF2B5EF4-FFF2-40B4-BE49-F238E27FC236}">
                <a16:creationId xmlns:a16="http://schemas.microsoft.com/office/drawing/2014/main" id="{6222C54D-9E3E-F612-FA0C-47F2A6880ABA}"/>
              </a:ext>
            </a:extLst>
          </p:cNvPr>
          <p:cNvSpPr txBox="1">
            <a:spLocks/>
          </p:cNvSpPr>
          <p:nvPr/>
        </p:nvSpPr>
        <p:spPr>
          <a:xfrm>
            <a:off x="0" y="133133"/>
            <a:ext cx="2449745"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Photo Credit</a:t>
            </a:r>
            <a:endParaRPr lang="en-GB" sz="1200" dirty="0"/>
          </a:p>
        </p:txBody>
      </p:sp>
    </p:spTree>
    <p:extLst>
      <p:ext uri="{BB962C8B-B14F-4D97-AF65-F5344CB8AC3E}">
        <p14:creationId xmlns:p14="http://schemas.microsoft.com/office/powerpoint/2010/main" val="14282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653780" y="2752353"/>
            <a:ext cx="10467122" cy="3499183"/>
          </a:xfrm>
        </p:spPr>
        <p:txBody>
          <a:bodyPr/>
          <a:lstStyle/>
          <a:p>
            <a:pPr>
              <a:lnSpc>
                <a:spcPts val="2240"/>
              </a:lnSpc>
            </a:pPr>
            <a:r>
              <a:rPr lang="en-GB" sz="2200" b="1" dirty="0">
                <a:solidFill>
                  <a:srgbClr val="414141"/>
                </a:solidFill>
              </a:rPr>
              <a:t>Starting your own small hospitality business is exciting, but success depends on identifying local opportunities and building a strong connection with the surrounding territory. </a:t>
            </a:r>
            <a:r>
              <a:rPr lang="en-GB" sz="2200" dirty="0">
                <a:solidFill>
                  <a:srgbClr val="414141"/>
                </a:solidFill>
              </a:rPr>
              <a:t>Unused spaces, unique features, local events, and area activities can enrich your offer and shape the guest experience. Whether you're launching a boutique guesthouse, eco-resort, or B&amp;B, scouting the area and embracing its culture and environment is essential to standing out.</a:t>
            </a:r>
          </a:p>
          <a:p>
            <a:pPr>
              <a:lnSpc>
                <a:spcPts val="2240"/>
              </a:lnSpc>
            </a:pPr>
            <a:endParaRPr lang="en-GB" sz="2200" dirty="0">
              <a:solidFill>
                <a:srgbClr val="414141"/>
              </a:solidFill>
            </a:endParaRPr>
          </a:p>
          <a:p>
            <a:pPr>
              <a:lnSpc>
                <a:spcPts val="2240"/>
              </a:lnSpc>
            </a:pPr>
            <a:r>
              <a:rPr lang="en-GB" sz="2200" b="1" dirty="0">
                <a:solidFill>
                  <a:srgbClr val="414141"/>
                </a:solidFill>
              </a:rPr>
              <a:t>This section will highlight how understanding your territory opens doors to collaborations and strengthens your business. </a:t>
            </a:r>
            <a:r>
              <a:rPr lang="en-GB" sz="2200" dirty="0">
                <a:solidFill>
                  <a:srgbClr val="414141"/>
                </a:solidFill>
              </a:rPr>
              <a:t>You'll learn to explore local attractions, community events, and natural assets that can enhance your guests’ stay. By integrating the local context into your model, you’ll transform your accommodation into a meaningful and memorable part of the travel experience.</a:t>
            </a:r>
          </a:p>
          <a:p>
            <a:pPr>
              <a:lnSpc>
                <a:spcPts val="2240"/>
              </a:lnSpc>
            </a:pPr>
            <a:endParaRPr lang="en-US" sz="22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10614687" cy="803654"/>
          </a:xfrm>
        </p:spPr>
        <p:txBody>
          <a:bodyPr/>
          <a:lstStyle/>
          <a:p>
            <a:r>
              <a:rPr lang="en-US" dirty="0"/>
              <a:t>Introduction</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12359"/>
            <a:ext cx="10614687" cy="803654"/>
          </a:xfrm>
        </p:spPr>
        <p:txBody>
          <a:bodyPr/>
          <a:lstStyle/>
          <a:p>
            <a:r>
              <a:rPr lang="en-US" dirty="0"/>
              <a:t>The Surrounding Territory - A Source of Activities &amp; Partnerships</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417195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Tree>
    <p:extLst>
      <p:ext uri="{BB962C8B-B14F-4D97-AF65-F5344CB8AC3E}">
        <p14:creationId xmlns:p14="http://schemas.microsoft.com/office/powerpoint/2010/main" val="213235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6993897" cy="3739042"/>
          </a:xfrm>
        </p:spPr>
        <p:txBody>
          <a:bodyPr>
            <a:noAutofit/>
          </a:bodyPr>
          <a:lstStyle/>
          <a:p>
            <a:pPr>
              <a:lnSpc>
                <a:spcPts val="2480"/>
              </a:lnSpc>
            </a:pPr>
            <a:r>
              <a:rPr lang="en-GB" sz="2600" b="1" dirty="0"/>
              <a:t>Understanding The Local Heritage </a:t>
            </a:r>
          </a:p>
          <a:p>
            <a:pPr>
              <a:lnSpc>
                <a:spcPts val="2480"/>
              </a:lnSpc>
            </a:pPr>
            <a:r>
              <a:rPr lang="en-GB" sz="2600" b="1" dirty="0"/>
              <a:t>Spotting The Gaps: </a:t>
            </a:r>
          </a:p>
          <a:p>
            <a:pPr>
              <a:lnSpc>
                <a:spcPts val="2480"/>
              </a:lnSpc>
            </a:pPr>
            <a:endParaRPr lang="en-GB" sz="2400" b="1" dirty="0"/>
          </a:p>
          <a:p>
            <a:pPr>
              <a:lnSpc>
                <a:spcPts val="2380"/>
              </a:lnSpc>
            </a:pPr>
            <a:r>
              <a:rPr lang="en-GB" sz="2200" dirty="0"/>
              <a:t>Get familiar with  the history and traditions of the area to its landscapes, wildlife, and  seasonal rhythms. This includes an in-depth look at regional customs, architecture, cuisine, and community values, as well as untapped spaces  and properties. Recognizing the local context helps you design your alternative accommodation as well as meaningful guest experiences and build a business that resonates with both visitors and residents from the  very beginning.</a:t>
            </a:r>
          </a:p>
          <a:p>
            <a:pPr>
              <a:lnSpc>
                <a:spcPts val="2480"/>
              </a:lnSpc>
            </a:pPr>
            <a:r>
              <a:rPr lang="en-GB" sz="2400" dirty="0"/>
              <a:t> </a:t>
            </a:r>
          </a:p>
          <a:p>
            <a:pPr>
              <a:lnSpc>
                <a:spcPts val="24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4: </a:t>
            </a:r>
            <a:r>
              <a:rPr lang="en-US" dirty="0"/>
              <a:t>3 Key Learning Areas</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25</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09373A14-A4AA-6204-6A8E-4A3375C8CAA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41057-D73C-B1B1-6DCD-219166ADB2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89A779-0A9B-4209-461A-F2E84EFA3BAC}"/>
              </a:ext>
            </a:extLst>
          </p:cNvPr>
          <p:cNvSpPr>
            <a:spLocks noGrp="1"/>
          </p:cNvSpPr>
          <p:nvPr>
            <p:ph type="body" sz="quarter" idx="16"/>
          </p:nvPr>
        </p:nvSpPr>
        <p:spPr>
          <a:xfrm>
            <a:off x="1877540" y="2012973"/>
            <a:ext cx="6993897" cy="3739042"/>
          </a:xfrm>
        </p:spPr>
        <p:txBody>
          <a:bodyPr>
            <a:noAutofit/>
          </a:bodyPr>
          <a:lstStyle/>
          <a:p>
            <a:pPr>
              <a:lnSpc>
                <a:spcPts val="2480"/>
              </a:lnSpc>
            </a:pPr>
            <a:r>
              <a:rPr lang="en-US" sz="2800" b="1" dirty="0"/>
              <a:t>Building Local Networks and Partnerships:</a:t>
            </a:r>
            <a:endParaRPr lang="en-GB" sz="2600" b="1" dirty="0"/>
          </a:p>
          <a:p>
            <a:pPr>
              <a:lnSpc>
                <a:spcPts val="2480"/>
              </a:lnSpc>
            </a:pPr>
            <a:endParaRPr lang="en-GB" sz="2400" b="1" dirty="0"/>
          </a:p>
          <a:p>
            <a:pPr>
              <a:lnSpc>
                <a:spcPts val="2380"/>
              </a:lnSpc>
            </a:pPr>
            <a:r>
              <a:rPr lang="en-GB" sz="2200" dirty="0"/>
              <a:t>Learn how to connect with local farmers, artisans, guides, and community groups. Building strong relationships supports collaboration, adds authenticity to your offer, and creates a support system that helps your business grow sustainably within the local context.</a:t>
            </a:r>
            <a:endParaRPr lang="en-GB" sz="2400" dirty="0"/>
          </a:p>
          <a:p>
            <a:pPr>
              <a:lnSpc>
                <a:spcPts val="24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498CC6CC-7665-0B09-C014-5D1608E6DA5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7A7EA06-A8AA-2444-A235-00AD88B499F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4: </a:t>
            </a:r>
            <a:r>
              <a:rPr lang="en-US" dirty="0"/>
              <a:t>3 Key Learning Areas</a:t>
            </a:r>
          </a:p>
        </p:txBody>
      </p:sp>
      <p:sp>
        <p:nvSpPr>
          <p:cNvPr id="13" name="Slide Number Placeholder 5">
            <a:extLst>
              <a:ext uri="{FF2B5EF4-FFF2-40B4-BE49-F238E27FC236}">
                <a16:creationId xmlns:a16="http://schemas.microsoft.com/office/drawing/2014/main" id="{70951E68-78F6-9D1B-CAD6-A6FF4E0CFE8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26</a:t>
            </a:fld>
            <a:endParaRPr lang="fr-CA" sz="1200" dirty="0"/>
          </a:p>
        </p:txBody>
      </p:sp>
      <p:sp>
        <p:nvSpPr>
          <p:cNvPr id="14" name="Text Placeholder 2">
            <a:extLst>
              <a:ext uri="{FF2B5EF4-FFF2-40B4-BE49-F238E27FC236}">
                <a16:creationId xmlns:a16="http://schemas.microsoft.com/office/drawing/2014/main" id="{4446C054-1132-3969-77A0-36953B923C93}"/>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5" name="Freeform 14">
            <a:extLst>
              <a:ext uri="{FF2B5EF4-FFF2-40B4-BE49-F238E27FC236}">
                <a16:creationId xmlns:a16="http://schemas.microsoft.com/office/drawing/2014/main" id="{3BF91E9B-DEA4-8A55-7C9B-C251127B3AE3}"/>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43AD2FDF-808D-B2B3-4C73-3F85D5D10BB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718133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8D68-E164-2CF4-52B5-B8C49E6FC4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ED7EDB-0E67-6A95-102A-CBC4D47E8791}"/>
              </a:ext>
            </a:extLst>
          </p:cNvPr>
          <p:cNvSpPr>
            <a:spLocks noGrp="1"/>
          </p:cNvSpPr>
          <p:nvPr>
            <p:ph type="body" sz="quarter" idx="16"/>
          </p:nvPr>
        </p:nvSpPr>
        <p:spPr>
          <a:xfrm>
            <a:off x="1877540" y="2012973"/>
            <a:ext cx="6993897" cy="3739042"/>
          </a:xfrm>
        </p:spPr>
        <p:txBody>
          <a:bodyPr>
            <a:noAutofit/>
          </a:bodyPr>
          <a:lstStyle/>
          <a:p>
            <a:pPr>
              <a:lnSpc>
                <a:spcPts val="2480"/>
              </a:lnSpc>
            </a:pPr>
            <a:r>
              <a:rPr lang="en-IE" sz="2800" b="1" dirty="0"/>
              <a:t>Designing Possible Activities and Experiences: </a:t>
            </a:r>
            <a:endParaRPr lang="en-GB" sz="2600" b="1" dirty="0"/>
          </a:p>
          <a:p>
            <a:pPr>
              <a:lnSpc>
                <a:spcPts val="2480"/>
              </a:lnSpc>
            </a:pPr>
            <a:endParaRPr lang="en-GB" sz="2400" b="1" dirty="0"/>
          </a:p>
          <a:p>
            <a:pPr>
              <a:lnSpc>
                <a:spcPts val="2380"/>
              </a:lnSpc>
            </a:pPr>
            <a:r>
              <a:rPr lang="en-IE" sz="2200" dirty="0"/>
              <a:t>Discover how to design engaging guest experiences rooted in local culture and nature - from food tastings and craft workshops to outdoor adventures. Exploring these opportunities helps shape a unique offer that reflects your values and the identity of the place.</a:t>
            </a: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5FFDC866-24B7-4EC1-90A1-89D51F07F03D}"/>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AD02A07-6640-0EE2-A048-ACD4F6943016}"/>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4: </a:t>
            </a:r>
            <a:r>
              <a:rPr lang="en-US" dirty="0"/>
              <a:t>3 Key Learning Areas</a:t>
            </a:r>
          </a:p>
        </p:txBody>
      </p:sp>
      <p:sp>
        <p:nvSpPr>
          <p:cNvPr id="13" name="Slide Number Placeholder 5">
            <a:extLst>
              <a:ext uri="{FF2B5EF4-FFF2-40B4-BE49-F238E27FC236}">
                <a16:creationId xmlns:a16="http://schemas.microsoft.com/office/drawing/2014/main" id="{34D7AE81-E5A0-002E-E576-B990A7E0B01D}"/>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27</a:t>
            </a:fld>
            <a:endParaRPr lang="fr-CA" sz="1200" dirty="0"/>
          </a:p>
        </p:txBody>
      </p:sp>
      <p:sp>
        <p:nvSpPr>
          <p:cNvPr id="14" name="Text Placeholder 2">
            <a:extLst>
              <a:ext uri="{FF2B5EF4-FFF2-40B4-BE49-F238E27FC236}">
                <a16:creationId xmlns:a16="http://schemas.microsoft.com/office/drawing/2014/main" id="{1E6D7C73-0C06-E073-0DD8-14DB169DA33A}"/>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5CB02314-0EB6-B681-53A3-A51AAC7E2D2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925978FB-E80F-F3B1-EB8F-259CE8CF36D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317314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5487722" cy="803654"/>
          </a:xfrm>
          <a:prstGeom prst="rect">
            <a:avLst/>
          </a:prstGeom>
        </p:spPr>
        <p:txBody>
          <a:bodyPr/>
          <a:lstStyle/>
          <a:p>
            <a:pPr>
              <a:lnSpc>
                <a:spcPts val="2960"/>
              </a:lnSpc>
            </a:pPr>
            <a:r>
              <a:rPr lang="en-GB" sz="2800" dirty="0"/>
              <a:t>Understanding the Local Heritage Spotting the Gaps:</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693665"/>
            <a:ext cx="751139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Before welcoming guests, it's essential to understand the unique story of your location and spot gaps that present entrepreneurial opportunities. </a:t>
            </a:r>
            <a:r>
              <a:rPr lang="en-GB" b="0" i="0" dirty="0">
                <a:effectLst/>
                <a:latin typeface="Calibri"/>
                <a:ea typeface="Calibri"/>
                <a:cs typeface="Calibri"/>
              </a:rPr>
              <a:t>From untapped spaces and properties to local traditions, crafts, landscapes, and farming practices, these elements form the heart of your destination and hospitality offer. This module explores how heritage and nature shape local life and inspire meaningful travel experiences. By connecting with the territory, you go beyond providing a place to stay - you offer authenticity and connection.</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Today’s guests seek more than comfort; they value experiences rooted in place. </a:t>
            </a:r>
            <a:r>
              <a:rPr lang="en-GB" b="0" i="0" dirty="0">
                <a:effectLst/>
                <a:latin typeface="Calibri"/>
                <a:ea typeface="Calibri"/>
                <a:cs typeface="Calibri"/>
              </a:rPr>
              <a:t>Whether through local materials, homegrown meals, or guided nature walks, embracing your surroundings adds value and strengthens ties with the community. It’s the first step toward creating a stay that feels respectful, rooted, and memorable</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28</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469973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Spotting the Gaps</a:t>
            </a:r>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Adaptive Reuse: Churches in the Netherlands</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https://www.diggitmagazine.com/articles/church-buildings-reused</a:t>
            </a:r>
            <a:endParaRPr lang="en-GB" dirty="0">
              <a:solidFill>
                <a:srgbClr val="459597"/>
              </a:solidFill>
            </a:endParaRPr>
          </a:p>
          <a:p>
            <a:pPr>
              <a:lnSpc>
                <a:spcPts val="2340"/>
              </a:lnSpc>
              <a:buClr>
                <a:srgbClr val="64AFAF"/>
              </a:buClr>
            </a:pPr>
            <a:r>
              <a:rPr lang="en-GB" dirty="0"/>
              <a:t>Historical building may change or loose their functions becoming a unique hospitality facility.</a:t>
            </a:r>
          </a:p>
          <a:p>
            <a:pPr>
              <a:lnSpc>
                <a:spcPts val="2340"/>
              </a:lnSpc>
              <a:buClr>
                <a:srgbClr val="64AFAF"/>
              </a:buClr>
            </a:pPr>
            <a:endParaRPr lang="en-GB" dirty="0"/>
          </a:p>
          <a:p>
            <a:pPr>
              <a:lnSpc>
                <a:spcPts val="2340"/>
              </a:lnSpc>
              <a:buClr>
                <a:srgbClr val="64AFAF"/>
              </a:buClr>
            </a:pPr>
            <a:r>
              <a:rPr lang="en-GB" b="1" dirty="0"/>
              <a:t>Repurposing old Lighthouses in Europe </a:t>
            </a:r>
            <a:r>
              <a:rPr lang="en-GB" dirty="0">
                <a:solidFill>
                  <a:srgbClr val="459597"/>
                </a:solidFill>
                <a:hlinkClick r:id="rId3">
                  <a:extLst>
                    <a:ext uri="{A12FA001-AC4F-418D-AE19-62706E023703}">
                      <ahyp:hlinkClr xmlns:ahyp="http://schemas.microsoft.com/office/drawing/2018/hyperlinkcolor" val="tx"/>
                    </a:ext>
                  </a:extLst>
                </a:hlinkClick>
              </a:rPr>
              <a:t>https://ecobnb.com/blog/2016/01/lighthouse-unusual-hotels/</a:t>
            </a:r>
            <a:r>
              <a:rPr lang="en-GB" dirty="0">
                <a:solidFill>
                  <a:srgbClr val="459597"/>
                </a:solidFill>
              </a:rPr>
              <a:t> </a:t>
            </a:r>
          </a:p>
          <a:p>
            <a:pPr>
              <a:lnSpc>
                <a:spcPts val="2340"/>
              </a:lnSpc>
              <a:buClr>
                <a:srgbClr val="64AFAF"/>
              </a:buClr>
            </a:pPr>
            <a:r>
              <a:rPr lang="en-GB" dirty="0"/>
              <a:t>Lighthouses may turn in charming unique accommodations and overnight experience</a:t>
            </a:r>
          </a:p>
          <a:p>
            <a:pPr>
              <a:lnSpc>
                <a:spcPts val="2340"/>
              </a:lnSpc>
              <a:buClr>
                <a:srgbClr val="64AFAF"/>
              </a:buClr>
            </a:pPr>
            <a:endParaRPr lang="en-GB" dirty="0"/>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5" y="1715754"/>
            <a:ext cx="584070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Spaces, Properties &amp; Concepts Available In Your Area</a:t>
            </a:r>
          </a:p>
          <a:p>
            <a:pPr>
              <a:lnSpc>
                <a:spcPts val="3100"/>
              </a:lnSpc>
            </a:pPr>
            <a:endParaRPr lang="it-IT" dirty="0"/>
          </a:p>
        </p:txBody>
      </p:sp>
      <p:pic>
        <p:nvPicPr>
          <p:cNvPr id="11" name="Picture Placeholder 10" descr="A building with a book shelf&#10;&#10;AI-generated content may be incorrect.">
            <a:extLst>
              <a:ext uri="{FF2B5EF4-FFF2-40B4-BE49-F238E27FC236}">
                <a16:creationId xmlns:a16="http://schemas.microsoft.com/office/drawing/2014/main" id="{94ABCA1A-DDC2-37CF-9E23-EBEE61480A75}"/>
              </a:ext>
            </a:extLst>
          </p:cNvPr>
          <p:cNvPicPr>
            <a:picLocks noGrp="1" noChangeAspect="1"/>
          </p:cNvPicPr>
          <p:nvPr>
            <p:ph type="pic" sz="quarter" idx="13"/>
          </p:nvPr>
        </p:nvPicPr>
        <p:blipFill>
          <a:blip r:embed="rId4"/>
          <a:srcRect l="838" r="838"/>
          <a:stretch>
            <a:fillRect/>
          </a:stretch>
        </p:blipFill>
        <p:spPr/>
      </p:pic>
      <p:sp>
        <p:nvSpPr>
          <p:cNvPr id="9" name="Text Placeholder 7">
            <a:extLst>
              <a:ext uri="{FF2B5EF4-FFF2-40B4-BE49-F238E27FC236}">
                <a16:creationId xmlns:a16="http://schemas.microsoft.com/office/drawing/2014/main" id="{0E504AFF-2CF7-2C92-956D-C8C5A318C18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a:t>
            </a:r>
            <a:r>
              <a:rPr lang="en-IE" sz="1200" dirty="0" err="1">
                <a:solidFill>
                  <a:schemeClr val="bg1"/>
                </a:solidFill>
              </a:rPr>
              <a:t>Girugten</a:t>
            </a:r>
            <a:r>
              <a:rPr lang="en-IE" sz="1200" dirty="0">
                <a:solidFill>
                  <a:schemeClr val="bg1"/>
                </a:solidFill>
              </a:rPr>
              <a:t> Magazine (NL)</a:t>
            </a:r>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29</a:t>
            </a:fld>
            <a:endParaRPr lang="fr-CA" sz="1200" dirty="0"/>
          </a:p>
        </p:txBody>
      </p:sp>
    </p:spTree>
    <p:extLst>
      <p:ext uri="{BB962C8B-B14F-4D97-AF65-F5344CB8AC3E}">
        <p14:creationId xmlns:p14="http://schemas.microsoft.com/office/powerpoint/2010/main" val="30114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D8BD-50D0-718B-2EEA-D35CF34C1F27}"/>
            </a:ext>
          </a:extLst>
        </p:cNvPr>
        <p:cNvGrpSpPr/>
        <p:nvPr/>
      </p:nvGrpSpPr>
      <p:grpSpPr>
        <a:xfrm>
          <a:off x="0" y="0"/>
          <a:ext cx="0" cy="0"/>
          <a:chOff x="0" y="0"/>
          <a:chExt cx="0" cy="0"/>
        </a:xfrm>
      </p:grpSpPr>
      <p:pic>
        <p:nvPicPr>
          <p:cNvPr id="54" name="Picture Placeholder 53" descr="A thatched roof house with a bench&#10;&#10;AI-generated content may be incorrect.">
            <a:extLst>
              <a:ext uri="{FF2B5EF4-FFF2-40B4-BE49-F238E27FC236}">
                <a16:creationId xmlns:a16="http://schemas.microsoft.com/office/drawing/2014/main" id="{7816738A-F181-0BD6-0E0B-F4A566BABBB7}"/>
              </a:ext>
            </a:extLst>
          </p:cNvPr>
          <p:cNvPicPr>
            <a:picLocks noGrp="1" noChangeAspect="1"/>
          </p:cNvPicPr>
          <p:nvPr>
            <p:ph type="pic" sz="quarter" idx="67"/>
          </p:nvPr>
        </p:nvPicPr>
        <p:blipFill>
          <a:blip r:embed="rId2"/>
          <a:srcRect l="5382" r="5382"/>
          <a:stretch>
            <a:fillRect/>
          </a:stretch>
        </p:blipFill>
        <p:spPr/>
      </p:pic>
      <p:sp>
        <p:nvSpPr>
          <p:cNvPr id="28" name="Text Placeholder 27">
            <a:extLst>
              <a:ext uri="{FF2B5EF4-FFF2-40B4-BE49-F238E27FC236}">
                <a16:creationId xmlns:a16="http://schemas.microsoft.com/office/drawing/2014/main" id="{06E8BC48-0A81-246D-831B-8FFD8BE80322}"/>
              </a:ext>
            </a:extLst>
          </p:cNvPr>
          <p:cNvSpPr>
            <a:spLocks noGrp="1"/>
          </p:cNvSpPr>
          <p:nvPr>
            <p:ph type="body" sz="quarter" idx="66"/>
          </p:nvPr>
        </p:nvSpPr>
        <p:spPr/>
        <p:txBody>
          <a:bodyPr/>
          <a:lstStyle/>
          <a:p>
            <a:r>
              <a:rPr lang="en-US" dirty="0"/>
              <a:t>Photo Credit: </a:t>
            </a:r>
          </a:p>
          <a:p>
            <a:r>
              <a:rPr lang="en-US" dirty="0"/>
              <a:t>Teapot Lane, Leitrim, Ireland</a:t>
            </a:r>
          </a:p>
        </p:txBody>
      </p:sp>
      <p:pic>
        <p:nvPicPr>
          <p:cNvPr id="56" name="Picture Placeholder 55" descr="A building with a fence and a sign&#10;&#10;AI-generated content may be incorrect.">
            <a:extLst>
              <a:ext uri="{FF2B5EF4-FFF2-40B4-BE49-F238E27FC236}">
                <a16:creationId xmlns:a16="http://schemas.microsoft.com/office/drawing/2014/main" id="{737815B0-A096-ACCF-7CB3-DBC497FE57CA}"/>
              </a:ext>
            </a:extLst>
          </p:cNvPr>
          <p:cNvPicPr>
            <a:picLocks noGrp="1" noChangeAspect="1"/>
          </p:cNvPicPr>
          <p:nvPr>
            <p:ph type="pic" sz="quarter" idx="85"/>
          </p:nvPr>
        </p:nvPicPr>
        <p:blipFill>
          <a:blip r:embed="rId3"/>
          <a:srcRect l="5966" r="5966"/>
          <a:stretch>
            <a:fillRect/>
          </a:stretch>
        </p:blipFill>
        <p:spPr/>
      </p:pic>
      <p:sp>
        <p:nvSpPr>
          <p:cNvPr id="38" name="Text Placeholder 37">
            <a:extLst>
              <a:ext uri="{FF2B5EF4-FFF2-40B4-BE49-F238E27FC236}">
                <a16:creationId xmlns:a16="http://schemas.microsoft.com/office/drawing/2014/main" id="{658D278F-1B62-7EC7-508C-4C96207DC37F}"/>
              </a:ext>
            </a:extLst>
          </p:cNvPr>
          <p:cNvSpPr>
            <a:spLocks noGrp="1"/>
          </p:cNvSpPr>
          <p:nvPr>
            <p:ph type="body" sz="quarter" idx="98"/>
          </p:nvPr>
        </p:nvSpPr>
        <p:spPr/>
        <p:txBody>
          <a:bodyPr/>
          <a:lstStyle/>
          <a:p>
            <a:r>
              <a:rPr lang="en-US" dirty="0"/>
              <a:t>Photo Credit: </a:t>
            </a:r>
          </a:p>
          <a:p>
            <a:r>
              <a:rPr lang="en-US" dirty="0"/>
              <a:t>De Old </a:t>
            </a:r>
            <a:r>
              <a:rPr lang="en-US" dirty="0" err="1"/>
              <a:t>Signorie</a:t>
            </a:r>
            <a:r>
              <a:rPr lang="en-US" dirty="0"/>
              <a:t> BB, Netherlands</a:t>
            </a:r>
          </a:p>
        </p:txBody>
      </p:sp>
      <p:sp>
        <p:nvSpPr>
          <p:cNvPr id="40" name="Text Placeholder 39">
            <a:extLst>
              <a:ext uri="{FF2B5EF4-FFF2-40B4-BE49-F238E27FC236}">
                <a16:creationId xmlns:a16="http://schemas.microsoft.com/office/drawing/2014/main" id="{894BBB20-30C3-914B-BD5B-C0B1AF04FE78}"/>
              </a:ext>
            </a:extLst>
          </p:cNvPr>
          <p:cNvSpPr>
            <a:spLocks noGrp="1"/>
          </p:cNvSpPr>
          <p:nvPr>
            <p:ph type="body" sz="quarter" idx="42"/>
          </p:nvPr>
        </p:nvSpPr>
        <p:spPr>
          <a:xfrm rot="16200000">
            <a:off x="8242964" y="3125482"/>
            <a:ext cx="6840061" cy="637571"/>
          </a:xfrm>
        </p:spPr>
        <p:txBody>
          <a:bodyPr/>
          <a:lstStyle/>
          <a:p>
            <a:pPr algn="r"/>
            <a:r>
              <a:rPr lang="en-GB" dirty="0"/>
              <a:t>CONTENTS</a:t>
            </a:r>
          </a:p>
          <a:p>
            <a:pPr algn="r"/>
            <a:endParaRPr lang="en-US" dirty="0"/>
          </a:p>
        </p:txBody>
      </p:sp>
      <p:sp>
        <p:nvSpPr>
          <p:cNvPr id="47" name="Text Placeholder 2">
            <a:extLst>
              <a:ext uri="{FF2B5EF4-FFF2-40B4-BE49-F238E27FC236}">
                <a16:creationId xmlns:a16="http://schemas.microsoft.com/office/drawing/2014/main" id="{8B17B639-C141-5914-232F-04F4CA784A7B}"/>
              </a:ext>
            </a:extLst>
          </p:cNvPr>
          <p:cNvSpPr txBox="1">
            <a:spLocks/>
          </p:cNvSpPr>
          <p:nvPr/>
        </p:nvSpPr>
        <p:spPr>
          <a:xfrm>
            <a:off x="251713" y="349708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05</a:t>
            </a:r>
          </a:p>
        </p:txBody>
      </p:sp>
      <p:sp>
        <p:nvSpPr>
          <p:cNvPr id="48" name="Text Placeholder 43">
            <a:extLst>
              <a:ext uri="{FF2B5EF4-FFF2-40B4-BE49-F238E27FC236}">
                <a16:creationId xmlns:a16="http://schemas.microsoft.com/office/drawing/2014/main" id="{9876D1F1-32BB-3767-81C3-CE2846DA7FFD}"/>
              </a:ext>
            </a:extLst>
          </p:cNvPr>
          <p:cNvSpPr txBox="1">
            <a:spLocks/>
          </p:cNvSpPr>
          <p:nvPr/>
        </p:nvSpPr>
        <p:spPr>
          <a:xfrm>
            <a:off x="1286928" y="3833257"/>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Page 6</a:t>
            </a:r>
          </a:p>
        </p:txBody>
      </p:sp>
      <p:sp>
        <p:nvSpPr>
          <p:cNvPr id="49" name="Text Placeholder 50">
            <a:extLst>
              <a:ext uri="{FF2B5EF4-FFF2-40B4-BE49-F238E27FC236}">
                <a16:creationId xmlns:a16="http://schemas.microsoft.com/office/drawing/2014/main" id="{AAEDA6D3-79D3-1E7A-7E34-3F3DE090B469}"/>
              </a:ext>
            </a:extLst>
          </p:cNvPr>
          <p:cNvSpPr txBox="1">
            <a:spLocks/>
          </p:cNvSpPr>
          <p:nvPr/>
        </p:nvSpPr>
        <p:spPr>
          <a:xfrm>
            <a:off x="3114205" y="1801198"/>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Section 4</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Spotting gaps: untapped spaces, properties &amp; concepts in your region</a:t>
            </a:r>
            <a:endParaRPr lang="en-GB" dirty="0">
              <a:ea typeface="Open Sans"/>
              <a:cs typeface="Calibri"/>
            </a:endParaRPr>
          </a:p>
        </p:txBody>
      </p:sp>
      <p:sp>
        <p:nvSpPr>
          <p:cNvPr id="50" name="Text Placeholder 45">
            <a:extLst>
              <a:ext uri="{FF2B5EF4-FFF2-40B4-BE49-F238E27FC236}">
                <a16:creationId xmlns:a16="http://schemas.microsoft.com/office/drawing/2014/main" id="{7FAE90AB-DDDF-F3AC-6954-871A7D5647CD}"/>
              </a:ext>
            </a:extLst>
          </p:cNvPr>
          <p:cNvSpPr txBox="1">
            <a:spLocks/>
          </p:cNvSpPr>
          <p:nvPr/>
        </p:nvSpPr>
        <p:spPr>
          <a:xfrm>
            <a:off x="4091795" y="1254358"/>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Page 23</a:t>
            </a:r>
          </a:p>
          <a:p>
            <a:endParaRPr lang="en-US" dirty="0"/>
          </a:p>
        </p:txBody>
      </p:sp>
      <p:sp>
        <p:nvSpPr>
          <p:cNvPr id="51" name="Text Placeholder 32">
            <a:extLst>
              <a:ext uri="{FF2B5EF4-FFF2-40B4-BE49-F238E27FC236}">
                <a16:creationId xmlns:a16="http://schemas.microsoft.com/office/drawing/2014/main" id="{98CF443D-4A35-3856-33F3-1F9A3585E6D1}"/>
              </a:ext>
            </a:extLst>
          </p:cNvPr>
          <p:cNvSpPr txBox="1">
            <a:spLocks/>
          </p:cNvSpPr>
          <p:nvPr/>
        </p:nvSpPr>
        <p:spPr>
          <a:xfrm>
            <a:off x="3167902" y="842434"/>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06</a:t>
            </a:r>
            <a:endParaRPr lang="en-US" dirty="0"/>
          </a:p>
        </p:txBody>
      </p:sp>
      <p:sp>
        <p:nvSpPr>
          <p:cNvPr id="52" name="Text Placeholder 38">
            <a:extLst>
              <a:ext uri="{FF2B5EF4-FFF2-40B4-BE49-F238E27FC236}">
                <a16:creationId xmlns:a16="http://schemas.microsoft.com/office/drawing/2014/main" id="{377BF73D-F6BE-2FBB-19E9-C83141DD34AE}"/>
              </a:ext>
            </a:extLst>
          </p:cNvPr>
          <p:cNvSpPr txBox="1">
            <a:spLocks/>
          </p:cNvSpPr>
          <p:nvPr/>
        </p:nvSpPr>
        <p:spPr>
          <a:xfrm>
            <a:off x="283430" y="4358540"/>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Section 3</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Compare and contrast different business models for alternative tourism accommodation</a:t>
            </a:r>
            <a:endParaRPr lang="en-GB" dirty="0">
              <a:ea typeface="Open Sans"/>
              <a:cs typeface="Calibri"/>
            </a:endParaRPr>
          </a:p>
        </p:txBody>
      </p:sp>
      <p:pic>
        <p:nvPicPr>
          <p:cNvPr id="57" name="Picture 56">
            <a:extLst>
              <a:ext uri="{FF2B5EF4-FFF2-40B4-BE49-F238E27FC236}">
                <a16:creationId xmlns:a16="http://schemas.microsoft.com/office/drawing/2014/main" id="{3A458EE4-4E3B-4A03-736A-DCCECC846B93}"/>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640656" y="3882646"/>
            <a:ext cx="4188072" cy="3110554"/>
          </a:xfrm>
          <a:prstGeom prst="rect">
            <a:avLst/>
          </a:prstGeom>
        </p:spPr>
      </p:pic>
    </p:spTree>
    <p:extLst>
      <p:ext uri="{BB962C8B-B14F-4D97-AF65-F5344CB8AC3E}">
        <p14:creationId xmlns:p14="http://schemas.microsoft.com/office/powerpoint/2010/main" val="273418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FD0A1-C148-B1F1-D10F-DCA40FFA6CD5}"/>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EBAAEE8-8663-347F-3F9C-220715D9708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A375DB4-CD59-02D4-5391-0273B0A4923D}"/>
              </a:ext>
            </a:extLst>
          </p:cNvPr>
          <p:cNvSpPr txBox="1">
            <a:spLocks/>
          </p:cNvSpPr>
          <p:nvPr/>
        </p:nvSpPr>
        <p:spPr>
          <a:xfrm>
            <a:off x="545533" y="581892"/>
            <a:ext cx="5550467"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Spotting the Gaps (cont.)</a:t>
            </a:r>
          </a:p>
        </p:txBody>
      </p:sp>
      <p:sp>
        <p:nvSpPr>
          <p:cNvPr id="2" name="Text Placeholder 3">
            <a:extLst>
              <a:ext uri="{FF2B5EF4-FFF2-40B4-BE49-F238E27FC236}">
                <a16:creationId xmlns:a16="http://schemas.microsoft.com/office/drawing/2014/main" id="{1C4CBA0A-5C63-D7D7-8023-6AC50E827EBC}"/>
              </a:ext>
            </a:extLst>
          </p:cNvPr>
          <p:cNvSpPr txBox="1">
            <a:spLocks/>
          </p:cNvSpPr>
          <p:nvPr/>
        </p:nvSpPr>
        <p:spPr>
          <a:xfrm>
            <a:off x="545533" y="2403676"/>
            <a:ext cx="5780316" cy="397351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Abandoned hamlets as scattered hotels </a:t>
            </a:r>
            <a:r>
              <a:rPr lang="en-GB" dirty="0">
                <a:solidFill>
                  <a:srgbClr val="459597"/>
                </a:solidFill>
                <a:hlinkClick r:id="rId2">
                  <a:extLst>
                    <a:ext uri="{A12FA001-AC4F-418D-AE19-62706E023703}">
                      <ahyp:hlinkClr xmlns:ahyp="http://schemas.microsoft.com/office/drawing/2018/hyperlinkcolor" val="tx"/>
                    </a:ext>
                  </a:extLst>
                </a:hlinkClick>
              </a:rPr>
              <a:t>https://edition.cnn.com/travel/article/italy-hamlet-hotels</a:t>
            </a:r>
            <a:endParaRPr lang="en-GB" dirty="0">
              <a:solidFill>
                <a:srgbClr val="459597"/>
              </a:solidFill>
            </a:endParaRPr>
          </a:p>
          <a:p>
            <a:pPr>
              <a:lnSpc>
                <a:spcPts val="2340"/>
              </a:lnSpc>
              <a:buClr>
                <a:srgbClr val="64AFAF"/>
              </a:buClr>
            </a:pPr>
            <a:r>
              <a:rPr lang="en-GB" dirty="0"/>
              <a:t>Ancient empty villages can develop into a scattered hotel offering rooms through the villages</a:t>
            </a:r>
          </a:p>
          <a:p>
            <a:pPr>
              <a:lnSpc>
                <a:spcPts val="2340"/>
              </a:lnSpc>
              <a:buClr>
                <a:srgbClr val="64AFAF"/>
              </a:buClr>
            </a:pPr>
            <a:endParaRPr lang="en-GB" dirty="0"/>
          </a:p>
          <a:p>
            <a:pPr>
              <a:lnSpc>
                <a:spcPts val="2340"/>
              </a:lnSpc>
              <a:buClr>
                <a:srgbClr val="64AFAF"/>
              </a:buClr>
            </a:pPr>
            <a:r>
              <a:rPr lang="en-GB" b="1" dirty="0"/>
              <a:t>Old farmhouses as alternative accommodations </a:t>
            </a:r>
            <a:r>
              <a:rPr lang="en-GB" dirty="0">
                <a:solidFill>
                  <a:srgbClr val="459597"/>
                </a:solidFill>
                <a:hlinkClick r:id="rId3">
                  <a:extLst>
                    <a:ext uri="{A12FA001-AC4F-418D-AE19-62706E023703}">
                      <ahyp:hlinkClr xmlns:ahyp="http://schemas.microsoft.com/office/drawing/2018/hyperlinkcolor" val="tx"/>
                    </a:ext>
                  </a:extLst>
                </a:hlinkClick>
              </a:rPr>
              <a:t>https://www.my-french-house.com/property-french-farm-house.shtml</a:t>
            </a:r>
            <a:r>
              <a:rPr lang="en-GB" dirty="0">
                <a:solidFill>
                  <a:srgbClr val="459597"/>
                </a:solidFill>
              </a:rPr>
              <a:t> </a:t>
            </a:r>
          </a:p>
          <a:p>
            <a:pPr>
              <a:lnSpc>
                <a:spcPts val="2340"/>
              </a:lnSpc>
              <a:buClr>
                <a:srgbClr val="64AFAF"/>
              </a:buClr>
            </a:pPr>
            <a:r>
              <a:rPr lang="en-GB" dirty="0"/>
              <a:t>Old picturesque farmhouses in the countryside can be renovated as unique hospitality facilities</a:t>
            </a:r>
          </a:p>
          <a:p>
            <a:pPr>
              <a:lnSpc>
                <a:spcPts val="2340"/>
              </a:lnSpc>
              <a:buClr>
                <a:srgbClr val="64AFAF"/>
              </a:buClr>
            </a:pPr>
            <a:endParaRPr lang="en-GB" dirty="0"/>
          </a:p>
          <a:p>
            <a:pPr>
              <a:lnSpc>
                <a:spcPts val="2340"/>
              </a:lnSpc>
              <a:buClr>
                <a:srgbClr val="64AFAF"/>
              </a:buClr>
            </a:pPr>
            <a:endParaRPr lang="en-GB" dirty="0"/>
          </a:p>
        </p:txBody>
      </p:sp>
      <p:pic>
        <p:nvPicPr>
          <p:cNvPr id="8" name="Picture Placeholder 7" descr="A large brick building on top of a hill&#10;&#10;AI-generated content may be incorrect.">
            <a:extLst>
              <a:ext uri="{FF2B5EF4-FFF2-40B4-BE49-F238E27FC236}">
                <a16:creationId xmlns:a16="http://schemas.microsoft.com/office/drawing/2014/main" id="{0B215228-1932-A0F8-0908-82361623D768}"/>
              </a:ext>
            </a:extLst>
          </p:cNvPr>
          <p:cNvPicPr>
            <a:picLocks noGrp="1" noChangeAspect="1"/>
          </p:cNvPicPr>
          <p:nvPr>
            <p:ph type="pic" sz="quarter" idx="13"/>
          </p:nvPr>
        </p:nvPicPr>
        <p:blipFill>
          <a:blip r:embed="rId4"/>
          <a:srcRect t="2512" b="2512"/>
          <a:stretch>
            <a:fillRect/>
          </a:stretch>
        </p:blipFill>
        <p:spPr/>
      </p:pic>
      <p:sp>
        <p:nvSpPr>
          <p:cNvPr id="9" name="Text Placeholder 7">
            <a:extLst>
              <a:ext uri="{FF2B5EF4-FFF2-40B4-BE49-F238E27FC236}">
                <a16:creationId xmlns:a16="http://schemas.microsoft.com/office/drawing/2014/main" id="{9B3CF874-5940-226E-BF1C-8D78F9C3E82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Scattered Hotels (IT)</a:t>
            </a:r>
          </a:p>
        </p:txBody>
      </p:sp>
      <p:sp>
        <p:nvSpPr>
          <p:cNvPr id="10" name="Slide Number Placeholder 5">
            <a:extLst>
              <a:ext uri="{FF2B5EF4-FFF2-40B4-BE49-F238E27FC236}">
                <a16:creationId xmlns:a16="http://schemas.microsoft.com/office/drawing/2014/main" id="{0E5F8F13-55D2-BAE4-6DCC-C47A7A51DF3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30</a:t>
            </a:fld>
            <a:endParaRPr lang="fr-CA" sz="1200" dirty="0"/>
          </a:p>
        </p:txBody>
      </p:sp>
    </p:spTree>
    <p:extLst>
      <p:ext uri="{BB962C8B-B14F-4D97-AF65-F5344CB8AC3E}">
        <p14:creationId xmlns:p14="http://schemas.microsoft.com/office/powerpoint/2010/main" val="197275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7019-5CC9-985F-DA47-CF7C12FA339C}"/>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5B62703-655C-4625-79C8-F5946789F67A}"/>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67FBAA7-A4C3-E0EC-19F1-7E2D1B1DB76B}"/>
              </a:ext>
            </a:extLst>
          </p:cNvPr>
          <p:cNvSpPr txBox="1">
            <a:spLocks/>
          </p:cNvSpPr>
          <p:nvPr/>
        </p:nvSpPr>
        <p:spPr>
          <a:xfrm>
            <a:off x="545533" y="581892"/>
            <a:ext cx="5780316"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Cultural &amp; Natural Heritage</a:t>
            </a:r>
          </a:p>
          <a:p>
            <a:pPr>
              <a:lnSpc>
                <a:spcPts val="3720"/>
              </a:lnSpc>
            </a:pPr>
            <a:endParaRPr lang="en-US" dirty="0"/>
          </a:p>
        </p:txBody>
      </p:sp>
      <p:sp>
        <p:nvSpPr>
          <p:cNvPr id="2" name="Text Placeholder 3">
            <a:extLst>
              <a:ext uri="{FF2B5EF4-FFF2-40B4-BE49-F238E27FC236}">
                <a16:creationId xmlns:a16="http://schemas.microsoft.com/office/drawing/2014/main" id="{DF169602-DE4A-36AB-3856-387843AE51AB}"/>
              </a:ext>
            </a:extLst>
          </p:cNvPr>
          <p:cNvSpPr txBox="1">
            <a:spLocks/>
          </p:cNvSpPr>
          <p:nvPr/>
        </p:nvSpPr>
        <p:spPr>
          <a:xfrm>
            <a:off x="545533" y="2747026"/>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Slow Food Presidia International </a:t>
            </a:r>
            <a:r>
              <a:rPr lang="en-GB" dirty="0">
                <a:solidFill>
                  <a:srgbClr val="459597"/>
                </a:solidFill>
                <a:hlinkClick r:id="rId2">
                  <a:extLst>
                    <a:ext uri="{A12FA001-AC4F-418D-AE19-62706E023703}">
                      <ahyp:hlinkClr xmlns:ahyp="http://schemas.microsoft.com/office/drawing/2018/hyperlinkcolor" val="tx"/>
                    </a:ext>
                  </a:extLst>
                </a:hlinkClick>
              </a:rPr>
              <a:t>https://www.fondazioneslowfood.com/en/slow-food-presidia/</a:t>
            </a:r>
            <a:endParaRPr lang="en-GB" dirty="0">
              <a:solidFill>
                <a:srgbClr val="459597"/>
              </a:solidFill>
            </a:endParaRPr>
          </a:p>
          <a:p>
            <a:pPr>
              <a:lnSpc>
                <a:spcPts val="2340"/>
              </a:lnSpc>
              <a:buClr>
                <a:srgbClr val="64AFAF"/>
              </a:buClr>
            </a:pPr>
            <a:r>
              <a:rPr lang="en-GB" dirty="0"/>
              <a:t>Great for identifying local food-related heritage that can inspire farm-to-table or tasting experiences.</a:t>
            </a:r>
          </a:p>
          <a:p>
            <a:pPr>
              <a:lnSpc>
                <a:spcPts val="2340"/>
              </a:lnSpc>
              <a:buClr>
                <a:srgbClr val="64AFAF"/>
              </a:buClr>
            </a:pPr>
            <a:endParaRPr lang="en-GB" dirty="0"/>
          </a:p>
          <a:p>
            <a:pPr>
              <a:lnSpc>
                <a:spcPts val="2340"/>
              </a:lnSpc>
              <a:buClr>
                <a:srgbClr val="64AFAF"/>
              </a:buClr>
            </a:pPr>
            <a:r>
              <a:rPr lang="en-GB" b="1" dirty="0"/>
              <a:t>Festival Finders</a:t>
            </a:r>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www.festivalfinder.eu</a:t>
            </a:r>
            <a:endParaRPr lang="en-GB" dirty="0">
              <a:solidFill>
                <a:srgbClr val="459597"/>
              </a:solidFill>
            </a:endParaRPr>
          </a:p>
          <a:p>
            <a:pPr>
              <a:lnSpc>
                <a:spcPts val="2340"/>
              </a:lnSpc>
              <a:buClr>
                <a:srgbClr val="64AFAF"/>
              </a:buClr>
            </a:pPr>
            <a:r>
              <a:rPr lang="en-GB" dirty="0"/>
              <a:t>Great for identifying festivals by location, type of festival, or time of the year, and calendar tie-ins for your accommodation</a:t>
            </a:r>
          </a:p>
          <a:p>
            <a:pPr>
              <a:lnSpc>
                <a:spcPts val="2340"/>
              </a:lnSpc>
              <a:buClr>
                <a:srgbClr val="64AFAF"/>
              </a:buClr>
            </a:pPr>
            <a:r>
              <a:rPr lang="en-GB" dirty="0"/>
              <a:t> </a:t>
            </a:r>
          </a:p>
        </p:txBody>
      </p:sp>
      <p:sp>
        <p:nvSpPr>
          <p:cNvPr id="4" name="Text Placeholder 6">
            <a:extLst>
              <a:ext uri="{FF2B5EF4-FFF2-40B4-BE49-F238E27FC236}">
                <a16:creationId xmlns:a16="http://schemas.microsoft.com/office/drawing/2014/main" id="{1AFE33E6-4F57-11E9-519F-2A7314AEC52C}"/>
              </a:ext>
            </a:extLst>
          </p:cNvPr>
          <p:cNvSpPr txBox="1">
            <a:spLocks/>
          </p:cNvSpPr>
          <p:nvPr/>
        </p:nvSpPr>
        <p:spPr>
          <a:xfrm>
            <a:off x="485146" y="1715754"/>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What Does Your Area Offer?</a:t>
            </a:r>
          </a:p>
          <a:p>
            <a:pPr>
              <a:lnSpc>
                <a:spcPts val="3100"/>
              </a:lnSpc>
            </a:pPr>
            <a:endParaRPr lang="it-IT" dirty="0"/>
          </a:p>
        </p:txBody>
      </p:sp>
      <p:pic>
        <p:nvPicPr>
          <p:cNvPr id="11" name="Picture Placeholder 10" descr="A person and person standing in front of a table with food&#10;&#10;AI-generated content may be incorrect.">
            <a:extLst>
              <a:ext uri="{FF2B5EF4-FFF2-40B4-BE49-F238E27FC236}">
                <a16:creationId xmlns:a16="http://schemas.microsoft.com/office/drawing/2014/main" id="{FE10193C-8855-0F3B-6D85-E44B1661006B}"/>
              </a:ext>
            </a:extLst>
          </p:cNvPr>
          <p:cNvPicPr>
            <a:picLocks noGrp="1" noChangeAspect="1"/>
          </p:cNvPicPr>
          <p:nvPr>
            <p:ph type="pic" sz="quarter" idx="13"/>
          </p:nvPr>
        </p:nvPicPr>
        <p:blipFill>
          <a:blip r:embed="rId4"/>
          <a:srcRect l="594" r="594"/>
          <a:stretch>
            <a:fillRect/>
          </a:stretch>
        </p:blipFill>
        <p:spPr/>
      </p:pic>
      <p:sp>
        <p:nvSpPr>
          <p:cNvPr id="7" name="Text Placeholder 7">
            <a:extLst>
              <a:ext uri="{FF2B5EF4-FFF2-40B4-BE49-F238E27FC236}">
                <a16:creationId xmlns:a16="http://schemas.microsoft.com/office/drawing/2014/main" id="{E3D8AD88-BD97-C8E8-34E7-B5B997BE7D8F}"/>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Slow Food , Our History</a:t>
            </a:r>
          </a:p>
        </p:txBody>
      </p:sp>
      <p:sp>
        <p:nvSpPr>
          <p:cNvPr id="12" name="Slide Number Placeholder 5">
            <a:extLst>
              <a:ext uri="{FF2B5EF4-FFF2-40B4-BE49-F238E27FC236}">
                <a16:creationId xmlns:a16="http://schemas.microsoft.com/office/drawing/2014/main" id="{3DB6FC6C-BA67-D4F2-9DCA-AEA7619101B7}"/>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31</a:t>
            </a:fld>
            <a:endParaRPr lang="fr-CA" sz="1200" dirty="0"/>
          </a:p>
        </p:txBody>
      </p:sp>
    </p:spTree>
    <p:extLst>
      <p:ext uri="{BB962C8B-B14F-4D97-AF65-F5344CB8AC3E}">
        <p14:creationId xmlns:p14="http://schemas.microsoft.com/office/powerpoint/2010/main" val="1798353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E5650-68C5-CD12-CE1F-B1E162D38D2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71A6030-51F8-1F21-1567-6E74263E7E87}"/>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E0C85369-763F-7B81-ED1E-BC70B55DE295}"/>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Cultural &amp; Natural Heritage (cont.)</a:t>
            </a:r>
          </a:p>
          <a:p>
            <a:pPr>
              <a:lnSpc>
                <a:spcPts val="3720"/>
              </a:lnSpc>
            </a:pPr>
            <a:endParaRPr lang="en-US" dirty="0"/>
          </a:p>
        </p:txBody>
      </p:sp>
      <p:sp>
        <p:nvSpPr>
          <p:cNvPr id="2" name="Text Placeholder 3">
            <a:extLst>
              <a:ext uri="{FF2B5EF4-FFF2-40B4-BE49-F238E27FC236}">
                <a16:creationId xmlns:a16="http://schemas.microsoft.com/office/drawing/2014/main" id="{56D25013-511F-D8C3-360B-DC78D5CC0059}"/>
              </a:ext>
            </a:extLst>
          </p:cNvPr>
          <p:cNvSpPr txBox="1">
            <a:spLocks/>
          </p:cNvSpPr>
          <p:nvPr/>
        </p:nvSpPr>
        <p:spPr>
          <a:xfrm>
            <a:off x="662487" y="2189020"/>
            <a:ext cx="5663362" cy="418816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Liberation Route Europe </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www.liberationroute.com</a:t>
            </a:r>
            <a:r>
              <a:rPr lang="en-GB" dirty="0">
                <a:solidFill>
                  <a:srgbClr val="459597"/>
                </a:solidFill>
              </a:rPr>
              <a:t> </a:t>
            </a:r>
          </a:p>
          <a:p>
            <a:pPr>
              <a:lnSpc>
                <a:spcPts val="2340"/>
              </a:lnSpc>
              <a:buClr>
                <a:srgbClr val="64AFAF"/>
              </a:buClr>
            </a:pPr>
            <a:r>
              <a:rPr lang="en-GB" dirty="0"/>
              <a:t>A WWII-themed cultural route linking key locations of the Allied advance across Europe. Perfect for thematic storytelling and historical tourism.</a:t>
            </a:r>
          </a:p>
          <a:p>
            <a:pPr>
              <a:lnSpc>
                <a:spcPts val="2340"/>
              </a:lnSpc>
              <a:buClr>
                <a:srgbClr val="64AFAF"/>
              </a:buClr>
            </a:pPr>
            <a:endParaRPr lang="en-GB" dirty="0"/>
          </a:p>
          <a:p>
            <a:pPr>
              <a:lnSpc>
                <a:spcPts val="2340"/>
              </a:lnSpc>
              <a:buClr>
                <a:srgbClr val="64AFAF"/>
              </a:buClr>
            </a:pPr>
            <a:r>
              <a:rPr lang="en-GB" dirty="0"/>
              <a:t>Natura 2000</a:t>
            </a:r>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https://natura2000.eea.europa.eu/</a:t>
            </a:r>
            <a:endParaRPr lang="en-GB" dirty="0">
              <a:solidFill>
                <a:srgbClr val="459597"/>
              </a:solidFill>
            </a:endParaRPr>
          </a:p>
          <a:p>
            <a:pPr>
              <a:lnSpc>
                <a:spcPts val="2340"/>
              </a:lnSpc>
              <a:buClr>
                <a:srgbClr val="64AFAF"/>
              </a:buClr>
            </a:pPr>
            <a:r>
              <a:rPr lang="en-GB" dirty="0"/>
              <a:t>Great interactive map that allows you to explore protected landscapes and biodiversity areas near your location.</a:t>
            </a:r>
          </a:p>
          <a:p>
            <a:pPr>
              <a:lnSpc>
                <a:spcPts val="2340"/>
              </a:lnSpc>
              <a:buClr>
                <a:srgbClr val="64AFAF"/>
              </a:buClr>
            </a:pPr>
            <a:endParaRPr lang="en-GB" dirty="0"/>
          </a:p>
        </p:txBody>
      </p:sp>
      <p:pic>
        <p:nvPicPr>
          <p:cNvPr id="10" name="Picture Placeholder 9" descr="A rolling hills with trees and a road&#10;&#10;AI-generated content may be incorrect.">
            <a:extLst>
              <a:ext uri="{FF2B5EF4-FFF2-40B4-BE49-F238E27FC236}">
                <a16:creationId xmlns:a16="http://schemas.microsoft.com/office/drawing/2014/main" id="{97166981-D3DD-C8A6-A633-4E3DEC042549}"/>
              </a:ext>
            </a:extLst>
          </p:cNvPr>
          <p:cNvPicPr>
            <a:picLocks noGrp="1" noChangeAspect="1"/>
          </p:cNvPicPr>
          <p:nvPr>
            <p:ph type="pic" sz="quarter" idx="13"/>
          </p:nvPr>
        </p:nvPicPr>
        <p:blipFill>
          <a:blip r:embed="rId4"/>
          <a:srcRect l="177" r="177"/>
          <a:stretch>
            <a:fillRect/>
          </a:stretch>
        </p:blipFill>
        <p:spPr/>
      </p:pic>
      <p:sp>
        <p:nvSpPr>
          <p:cNvPr id="8" name="Text Placeholder 7">
            <a:extLst>
              <a:ext uri="{FF2B5EF4-FFF2-40B4-BE49-F238E27FC236}">
                <a16:creationId xmlns:a16="http://schemas.microsoft.com/office/drawing/2014/main" id="{D76E0A04-8966-4E9D-A900-5F173DA4E7E7}"/>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Creative Commons</a:t>
            </a:r>
          </a:p>
        </p:txBody>
      </p:sp>
      <p:sp>
        <p:nvSpPr>
          <p:cNvPr id="12" name="Slide Number Placeholder 5">
            <a:extLst>
              <a:ext uri="{FF2B5EF4-FFF2-40B4-BE49-F238E27FC236}">
                <a16:creationId xmlns:a16="http://schemas.microsoft.com/office/drawing/2014/main" id="{9B5CFDF9-75ED-8307-F430-20B774DB4C7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32</a:t>
            </a:fld>
            <a:endParaRPr lang="fr-CA" sz="1200" dirty="0"/>
          </a:p>
        </p:txBody>
      </p:sp>
    </p:spTree>
    <p:extLst>
      <p:ext uri="{BB962C8B-B14F-4D97-AF65-F5344CB8AC3E}">
        <p14:creationId xmlns:p14="http://schemas.microsoft.com/office/powerpoint/2010/main" val="2309934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47D4-5AA9-C70D-AAD3-7869F944FCA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514F214-5FBD-D246-115B-3C5E9A09E6C1}"/>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95662EAF-B853-F0FD-A477-2CC2A51E5524}"/>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52646ACF-39CB-5492-4AA2-D66C342CEF18}"/>
              </a:ext>
            </a:extLst>
          </p:cNvPr>
          <p:cNvSpPr>
            <a:spLocks noGrp="1"/>
          </p:cNvSpPr>
          <p:nvPr>
            <p:ph type="body" sz="quarter" idx="16"/>
          </p:nvPr>
        </p:nvSpPr>
        <p:spPr>
          <a:xfrm>
            <a:off x="4061012" y="732734"/>
            <a:ext cx="7175024" cy="803654"/>
          </a:xfrm>
          <a:prstGeom prst="rect">
            <a:avLst/>
          </a:prstGeom>
        </p:spPr>
        <p:txBody>
          <a:bodyPr/>
          <a:lstStyle/>
          <a:p>
            <a:pPr>
              <a:lnSpc>
                <a:spcPts val="2960"/>
              </a:lnSpc>
            </a:pPr>
            <a:r>
              <a:rPr lang="en-GB" sz="2800" dirty="0"/>
              <a:t>Building Local Networks &amp; Partnerships:</a:t>
            </a:r>
          </a:p>
          <a:p>
            <a:pPr>
              <a:lnSpc>
                <a:spcPts val="2960"/>
              </a:lnSpc>
            </a:pPr>
            <a:endParaRPr lang="en-GB" sz="2800" dirty="0"/>
          </a:p>
        </p:txBody>
      </p:sp>
      <p:sp>
        <p:nvSpPr>
          <p:cNvPr id="4" name="Text Placeholder 3">
            <a:extLst>
              <a:ext uri="{FF2B5EF4-FFF2-40B4-BE49-F238E27FC236}">
                <a16:creationId xmlns:a16="http://schemas.microsoft.com/office/drawing/2014/main" id="{5DA76AC4-ECDD-C824-233A-06B8CABBAE72}"/>
              </a:ext>
            </a:extLst>
          </p:cNvPr>
          <p:cNvSpPr>
            <a:spLocks noGrp="1"/>
          </p:cNvSpPr>
          <p:nvPr>
            <p:ph type="body" sz="quarter" idx="21"/>
          </p:nvPr>
        </p:nvSpPr>
        <p:spPr>
          <a:xfrm>
            <a:off x="4061011" y="1881924"/>
            <a:ext cx="717502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Running an alternative accommodation doesn’t mean doing everything alone. </a:t>
            </a:r>
            <a:r>
              <a:rPr lang="en-GB" b="0" i="0" dirty="0">
                <a:effectLst/>
                <a:latin typeface="Calibri"/>
                <a:ea typeface="Calibri"/>
                <a:cs typeface="Calibri"/>
              </a:rPr>
              <a:t>Success often depends on the relationships you build locally. In this module, you’ll learn how to connect with farmers, artisans, tour guides, and small business owners to enrich your guests’ experience - like offering homemade jams or guided hikes.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These partnerships strengthen the community, create shared economic opportunities, and help solve challenges more effectively. You’ll also explore how to approach collaborations professionally and respectfully, building mutual trust. By becoming part of a local network, your business transforms into a bridge between visitors and the community, offering a deeper, more connected experience for all.</a:t>
            </a:r>
          </a:p>
          <a:p>
            <a:pPr>
              <a:lnSpc>
                <a:spcPts val="2340"/>
              </a:lnSpc>
            </a:pPr>
            <a:endParaRPr lang="en-US" sz="2200" dirty="0"/>
          </a:p>
        </p:txBody>
      </p:sp>
      <p:sp>
        <p:nvSpPr>
          <p:cNvPr id="11" name="Slide Number Placeholder 5">
            <a:extLst>
              <a:ext uri="{FF2B5EF4-FFF2-40B4-BE49-F238E27FC236}">
                <a16:creationId xmlns:a16="http://schemas.microsoft.com/office/drawing/2014/main" id="{1E30F136-3398-FA2F-B110-00A5C18CE7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spTree>
    <p:extLst>
      <p:ext uri="{BB962C8B-B14F-4D97-AF65-F5344CB8AC3E}">
        <p14:creationId xmlns:p14="http://schemas.microsoft.com/office/powerpoint/2010/main" val="761695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0AF0-F9D9-AA5E-7F7D-A7E4D5A55364}"/>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00F5A26-4CBF-068D-68A3-7CD18B845D45}"/>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44B104AC-4DFB-7435-E6C2-EFAC514CE928}"/>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Networks &amp; Partnerships</a:t>
            </a:r>
          </a:p>
          <a:p>
            <a:pPr>
              <a:lnSpc>
                <a:spcPts val="3720"/>
              </a:lnSpc>
            </a:pPr>
            <a:endParaRPr lang="en-US" dirty="0"/>
          </a:p>
        </p:txBody>
      </p:sp>
      <p:sp>
        <p:nvSpPr>
          <p:cNvPr id="4" name="Text Placeholder 3">
            <a:extLst>
              <a:ext uri="{FF2B5EF4-FFF2-40B4-BE49-F238E27FC236}">
                <a16:creationId xmlns:a16="http://schemas.microsoft.com/office/drawing/2014/main" id="{E3402D43-4B53-9090-C368-3EB853B8F872}"/>
              </a:ext>
            </a:extLst>
          </p:cNvPr>
          <p:cNvSpPr txBox="1">
            <a:spLocks/>
          </p:cNvSpPr>
          <p:nvPr/>
        </p:nvSpPr>
        <p:spPr>
          <a:xfrm>
            <a:off x="545533" y="2747026"/>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‘Farm to Table’ Networks </a:t>
            </a:r>
          </a:p>
          <a:p>
            <a:pPr>
              <a:lnSpc>
                <a:spcPts val="2340"/>
              </a:lnSpc>
              <a:buClr>
                <a:srgbClr val="64AFAF"/>
              </a:buClr>
            </a:pPr>
            <a:r>
              <a:rPr lang="en-GB" dirty="0"/>
              <a:t>e.g.  ’Boeren </a:t>
            </a:r>
            <a:r>
              <a:rPr lang="en-GB" dirty="0" err="1"/>
              <a:t>en</a:t>
            </a:r>
            <a:r>
              <a:rPr lang="en-GB" dirty="0"/>
              <a:t> Buuren’ (NL)</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https://boerenenburen.nl/nl</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Sommelier Networks</a:t>
            </a:r>
          </a:p>
          <a:p>
            <a:pPr>
              <a:lnSpc>
                <a:spcPts val="2340"/>
              </a:lnSpc>
              <a:buClr>
                <a:srgbClr val="64AFAF"/>
              </a:buClr>
            </a:pPr>
            <a:r>
              <a:rPr lang="en-GB" dirty="0"/>
              <a:t>e.g. AIS (IT) - </a:t>
            </a:r>
            <a:r>
              <a:rPr lang="en-GB" dirty="0">
                <a:solidFill>
                  <a:srgbClr val="459597"/>
                </a:solidFill>
                <a:hlinkClick r:id="rId3">
                  <a:extLst>
                    <a:ext uri="{A12FA001-AC4F-418D-AE19-62706E023703}">
                      <ahyp:hlinkClr xmlns:ahyp="http://schemas.microsoft.com/office/drawing/2018/hyperlinkcolor" val="tx"/>
                    </a:ext>
                  </a:extLst>
                </a:hlinkClick>
              </a:rPr>
              <a:t>https://aisitalia.it/</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Community-based organizations Partnerships</a:t>
            </a:r>
          </a:p>
          <a:p>
            <a:pPr>
              <a:lnSpc>
                <a:spcPts val="2340"/>
              </a:lnSpc>
              <a:buClr>
                <a:srgbClr val="64AFAF"/>
              </a:buClr>
            </a:pPr>
            <a:r>
              <a:rPr lang="en-GB" dirty="0"/>
              <a:t>e.g. </a:t>
            </a:r>
            <a:r>
              <a:rPr lang="en-GB" dirty="0" err="1"/>
              <a:t>ProLoco</a:t>
            </a:r>
            <a:r>
              <a:rPr lang="en-GB" dirty="0"/>
              <a:t> (IT) – </a:t>
            </a:r>
            <a:r>
              <a:rPr lang="en-GB" dirty="0">
                <a:solidFill>
                  <a:srgbClr val="459597"/>
                </a:solidFill>
                <a:hlinkClick r:id="rId4">
                  <a:extLst>
                    <a:ext uri="{A12FA001-AC4F-418D-AE19-62706E023703}">
                      <ahyp:hlinkClr xmlns:ahyp="http://schemas.microsoft.com/office/drawing/2018/hyperlinkcolor" val="tx"/>
                    </a:ext>
                  </a:extLst>
                </a:hlinkClick>
              </a:rPr>
              <a:t>https://www.unpli.info/</a:t>
            </a:r>
            <a:endParaRPr lang="en-GB" dirty="0">
              <a:solidFill>
                <a:srgbClr val="459597"/>
              </a:solidFill>
            </a:endParaRPr>
          </a:p>
          <a:p>
            <a:pPr>
              <a:lnSpc>
                <a:spcPts val="2340"/>
              </a:lnSpc>
              <a:buClr>
                <a:srgbClr val="64AFAF"/>
              </a:buClr>
            </a:pPr>
            <a:r>
              <a:rPr lang="en-GB" dirty="0" err="1"/>
              <a:t>Comités</a:t>
            </a:r>
            <a:r>
              <a:rPr lang="en-GB" dirty="0"/>
              <a:t> des </a:t>
            </a:r>
            <a:r>
              <a:rPr lang="en-GB" dirty="0" err="1"/>
              <a:t>Fetês</a:t>
            </a:r>
            <a:r>
              <a:rPr lang="en-GB" dirty="0"/>
              <a:t> (FR) - </a:t>
            </a:r>
            <a:r>
              <a:rPr lang="en-GB" dirty="0">
                <a:solidFill>
                  <a:srgbClr val="459597"/>
                </a:solidFill>
                <a:hlinkClick r:id="rId5">
                  <a:extLst>
                    <a:ext uri="{A12FA001-AC4F-418D-AE19-62706E023703}">
                      <ahyp:hlinkClr xmlns:ahyp="http://schemas.microsoft.com/office/drawing/2018/hyperlinkcolor" val="tx"/>
                    </a:ext>
                  </a:extLst>
                </a:hlinkClick>
              </a:rPr>
              <a:t>https://www.comitedesfetes.org/</a:t>
            </a:r>
            <a:endParaRPr lang="en-GB" dirty="0">
              <a:solidFill>
                <a:srgbClr val="459597"/>
              </a:solidFill>
            </a:endParaRPr>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p:txBody>
      </p:sp>
      <p:sp>
        <p:nvSpPr>
          <p:cNvPr id="5" name="Text Placeholder 6">
            <a:extLst>
              <a:ext uri="{FF2B5EF4-FFF2-40B4-BE49-F238E27FC236}">
                <a16:creationId xmlns:a16="http://schemas.microsoft.com/office/drawing/2014/main" id="{8A11988C-FC81-3C15-D750-6CB158BCECE5}"/>
              </a:ext>
            </a:extLst>
          </p:cNvPr>
          <p:cNvSpPr txBox="1">
            <a:spLocks/>
          </p:cNvSpPr>
          <p:nvPr/>
        </p:nvSpPr>
        <p:spPr>
          <a:xfrm>
            <a:off x="485146" y="1715754"/>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Who is Active In Your Area?</a:t>
            </a:r>
          </a:p>
          <a:p>
            <a:pPr>
              <a:lnSpc>
                <a:spcPts val="3100"/>
              </a:lnSpc>
            </a:pPr>
            <a:endParaRPr lang="it-IT" dirty="0"/>
          </a:p>
        </p:txBody>
      </p:sp>
      <p:pic>
        <p:nvPicPr>
          <p:cNvPr id="11" name="Picture Placeholder 10" descr="A group of people eating at a table&#10;&#10;AI-generated content may be incorrect.">
            <a:extLst>
              <a:ext uri="{FF2B5EF4-FFF2-40B4-BE49-F238E27FC236}">
                <a16:creationId xmlns:a16="http://schemas.microsoft.com/office/drawing/2014/main" id="{83FF5C41-D3C5-C29A-BF08-CC2A7D058797}"/>
              </a:ext>
            </a:extLst>
          </p:cNvPr>
          <p:cNvPicPr>
            <a:picLocks noGrp="1" noChangeAspect="1"/>
          </p:cNvPicPr>
          <p:nvPr>
            <p:ph type="pic" sz="quarter" idx="13"/>
          </p:nvPr>
        </p:nvPicPr>
        <p:blipFill>
          <a:blip r:embed="rId6"/>
          <a:srcRect l="979" r="979"/>
          <a:stretch>
            <a:fillRect/>
          </a:stretch>
        </p:blipFill>
        <p:spPr/>
      </p:pic>
      <p:sp>
        <p:nvSpPr>
          <p:cNvPr id="13" name="Text Placeholder 7">
            <a:extLst>
              <a:ext uri="{FF2B5EF4-FFF2-40B4-BE49-F238E27FC236}">
                <a16:creationId xmlns:a16="http://schemas.microsoft.com/office/drawing/2014/main" id="{ECDF45A0-0D04-2A32-3568-3B94734BDA9A}"/>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a:t>
            </a:r>
            <a:r>
              <a:rPr lang="en-IE" sz="1200" dirty="0" err="1">
                <a:solidFill>
                  <a:schemeClr val="bg1"/>
                </a:solidFill>
              </a:rPr>
              <a:t>CreativeCommons</a:t>
            </a:r>
            <a:endParaRPr lang="en-IE" sz="1200" dirty="0">
              <a:solidFill>
                <a:schemeClr val="bg1"/>
              </a:solidFill>
            </a:endParaRPr>
          </a:p>
        </p:txBody>
      </p:sp>
      <p:sp>
        <p:nvSpPr>
          <p:cNvPr id="14" name="Slide Number Placeholder 5">
            <a:extLst>
              <a:ext uri="{FF2B5EF4-FFF2-40B4-BE49-F238E27FC236}">
                <a16:creationId xmlns:a16="http://schemas.microsoft.com/office/drawing/2014/main" id="{3D2354FA-1081-6CF5-C890-16D3063F8F0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34</a:t>
            </a:fld>
            <a:endParaRPr lang="fr-CA" sz="1200" dirty="0"/>
          </a:p>
        </p:txBody>
      </p:sp>
    </p:spTree>
    <p:extLst>
      <p:ext uri="{BB962C8B-B14F-4D97-AF65-F5344CB8AC3E}">
        <p14:creationId xmlns:p14="http://schemas.microsoft.com/office/powerpoint/2010/main" val="272820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66A3-E544-1519-34F0-AF9DACC0D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F1881F-314D-D990-B138-B45E76D9CA7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C8C57B76-296A-BF2E-48BE-0455388A9662}"/>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B3ED7F-16F1-28F6-F0F7-3AD2F0B4926C}"/>
              </a:ext>
            </a:extLst>
          </p:cNvPr>
          <p:cNvSpPr>
            <a:spLocks noGrp="1"/>
          </p:cNvSpPr>
          <p:nvPr>
            <p:ph type="body" sz="quarter" idx="16"/>
          </p:nvPr>
        </p:nvSpPr>
        <p:spPr>
          <a:xfrm>
            <a:off x="4061012" y="732734"/>
            <a:ext cx="6967206" cy="803654"/>
          </a:xfrm>
          <a:prstGeom prst="rect">
            <a:avLst/>
          </a:prstGeom>
        </p:spPr>
        <p:txBody>
          <a:bodyPr/>
          <a:lstStyle/>
          <a:p>
            <a:pPr>
              <a:lnSpc>
                <a:spcPts val="2960"/>
              </a:lnSpc>
            </a:pPr>
            <a:r>
              <a:rPr lang="en-GB" sz="2800" dirty="0"/>
              <a:t>Designing Possible Activities and Experiences:</a:t>
            </a:r>
          </a:p>
          <a:p>
            <a:pPr>
              <a:lnSpc>
                <a:spcPts val="2960"/>
              </a:lnSpc>
            </a:pPr>
            <a:endParaRPr lang="en-GB" sz="2800" dirty="0"/>
          </a:p>
        </p:txBody>
      </p:sp>
      <p:sp>
        <p:nvSpPr>
          <p:cNvPr id="4" name="Text Placeholder 3">
            <a:extLst>
              <a:ext uri="{FF2B5EF4-FFF2-40B4-BE49-F238E27FC236}">
                <a16:creationId xmlns:a16="http://schemas.microsoft.com/office/drawing/2014/main" id="{F13BD9A0-BD4F-EBF8-B013-F2AB862F1B3A}"/>
              </a:ext>
            </a:extLst>
          </p:cNvPr>
          <p:cNvSpPr>
            <a:spLocks noGrp="1"/>
          </p:cNvSpPr>
          <p:nvPr>
            <p:ph type="body" sz="quarter" idx="21"/>
          </p:nvPr>
        </p:nvSpPr>
        <p:spPr>
          <a:xfrm>
            <a:off x="4061012" y="1327343"/>
            <a:ext cx="7460429" cy="3867872"/>
          </a:xfrm>
          <a:prstGeom prst="rect">
            <a:avLst/>
          </a:prstGeom>
        </p:spPr>
        <p:txBody>
          <a:bodyPr lIns="91440" tIns="45720" rIns="91440" bIns="45720" anchor="t"/>
          <a:lstStyle/>
          <a:p>
            <a:pPr>
              <a:lnSpc>
                <a:spcPts val="2340"/>
              </a:lnSpc>
            </a:pPr>
            <a:r>
              <a:rPr lang="en-GB" b="1" i="0" dirty="0">
                <a:effectLst/>
                <a:latin typeface="Calibri"/>
                <a:ea typeface="Calibri"/>
                <a:cs typeface="Calibri"/>
              </a:rPr>
              <a:t>What makes a guest remember your place long after they’ve left? </a:t>
            </a:r>
            <a:r>
              <a:rPr lang="en-GB" b="0" i="0" dirty="0">
                <a:effectLst/>
                <a:latin typeface="Calibri"/>
                <a:ea typeface="Calibri"/>
                <a:cs typeface="Calibri"/>
              </a:rPr>
              <a:t>Often, it’s the experiences: the cooking class with a neighbour, the stargazing night in the garden, or the hands-on craft workshop in a nearby studio.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This module guides you through identifying and developing activities that reflect the spirit of your place and the interests of your guests. </a:t>
            </a:r>
          </a:p>
          <a:p>
            <a:pPr>
              <a:lnSpc>
                <a:spcPts val="2340"/>
              </a:lnSpc>
            </a:pPr>
            <a:endParaRPr lang="en-GB" dirty="0">
              <a:latin typeface="Calibri"/>
              <a:ea typeface="Calibri"/>
              <a:cs typeface="Calibri"/>
            </a:endParaRPr>
          </a:p>
          <a:p>
            <a:pPr>
              <a:lnSpc>
                <a:spcPts val="2340"/>
              </a:lnSpc>
            </a:pPr>
            <a:r>
              <a:rPr lang="en-GB" b="1" i="0" dirty="0">
                <a:effectLst/>
                <a:latin typeface="Calibri"/>
                <a:ea typeface="Calibri"/>
                <a:cs typeface="Calibri"/>
              </a:rPr>
              <a:t>You don’t need big budgets or complex setups - just creativity, local know-how, and a focus on genuine moments. </a:t>
            </a:r>
            <a:r>
              <a:rPr lang="en-GB" b="0" i="0" dirty="0">
                <a:effectLst/>
                <a:latin typeface="Calibri"/>
                <a:ea typeface="Calibri"/>
                <a:cs typeface="Calibri"/>
              </a:rPr>
              <a:t>You’ll explore different types of experiences, from food and culture to nature and well-being, and how to package them in a way that adds value to your offer. Offering meaningful activities not only creates lasting memories but also gives guests a reason to stay longer, share your story, and come back. It's about turning your place into a place of discovery.</a:t>
            </a:r>
          </a:p>
          <a:p>
            <a:pPr>
              <a:lnSpc>
                <a:spcPts val="2340"/>
              </a:lnSpc>
            </a:pPr>
            <a:r>
              <a:rPr lang="en-GB" b="0" i="0" dirty="0">
                <a:effectLst/>
                <a:latin typeface="Calibri"/>
                <a:ea typeface="Calibri"/>
                <a:cs typeface="Calibri"/>
              </a:rPr>
              <a:t> </a:t>
            </a:r>
            <a:endParaRPr lang="en-US" sz="2200" dirty="0"/>
          </a:p>
        </p:txBody>
      </p:sp>
      <p:sp>
        <p:nvSpPr>
          <p:cNvPr id="11" name="Slide Number Placeholder 5">
            <a:extLst>
              <a:ext uri="{FF2B5EF4-FFF2-40B4-BE49-F238E27FC236}">
                <a16:creationId xmlns:a16="http://schemas.microsoft.com/office/drawing/2014/main" id="{74B2F018-82E1-40B0-1C0C-3887363FCB0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spTree>
    <p:extLst>
      <p:ext uri="{BB962C8B-B14F-4D97-AF65-F5344CB8AC3E}">
        <p14:creationId xmlns:p14="http://schemas.microsoft.com/office/powerpoint/2010/main" val="3597195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F5DA-443E-BADA-B868-61C366F50A0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0872295-689B-0D37-EBA1-20C208A2210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cxnSp>
        <p:nvCxnSpPr>
          <p:cNvPr id="8" name="Straight Connector 7">
            <a:extLst>
              <a:ext uri="{FF2B5EF4-FFF2-40B4-BE49-F238E27FC236}">
                <a16:creationId xmlns:a16="http://schemas.microsoft.com/office/drawing/2014/main" id="{B986D1CD-EDE5-F970-D88E-21484C8200E1}"/>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CC6E4CB6-8BD1-12BF-57EA-8BF6AF39AE04}"/>
              </a:ext>
            </a:extLst>
          </p:cNvPr>
          <p:cNvSpPr txBox="1">
            <a:spLocks/>
          </p:cNvSpPr>
          <p:nvPr/>
        </p:nvSpPr>
        <p:spPr>
          <a:xfrm>
            <a:off x="545533" y="457617"/>
            <a:ext cx="627212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Activities &amp; </a:t>
            </a:r>
          </a:p>
          <a:p>
            <a:pPr>
              <a:lnSpc>
                <a:spcPts val="3720"/>
              </a:lnSpc>
            </a:pPr>
            <a:r>
              <a:rPr lang="en-US" dirty="0"/>
              <a:t>Experiences</a:t>
            </a:r>
          </a:p>
        </p:txBody>
      </p:sp>
      <p:sp>
        <p:nvSpPr>
          <p:cNvPr id="11" name="Text Placeholder 10">
            <a:extLst>
              <a:ext uri="{FF2B5EF4-FFF2-40B4-BE49-F238E27FC236}">
                <a16:creationId xmlns:a16="http://schemas.microsoft.com/office/drawing/2014/main" id="{FF5AFA13-357E-FF15-C93D-9CF3A3E29BBF}"/>
              </a:ext>
            </a:extLst>
          </p:cNvPr>
          <p:cNvSpPr>
            <a:spLocks noGrp="1"/>
          </p:cNvSpPr>
          <p:nvPr>
            <p:ph type="body" sz="quarter" idx="65"/>
          </p:nvPr>
        </p:nvSpPr>
        <p:spPr/>
        <p:txBody>
          <a:bodyPr/>
          <a:lstStyle/>
          <a:p>
            <a:pPr algn="ctr"/>
            <a:r>
              <a:rPr lang="en-US" sz="1200" dirty="0"/>
              <a:t> Photo Credit: </a:t>
            </a:r>
          </a:p>
          <a:p>
            <a:pPr algn="ctr"/>
            <a:r>
              <a:rPr lang="en-US" sz="1200" dirty="0"/>
              <a:t>Elena Bianco ‘Il Corriere </a:t>
            </a:r>
            <a:r>
              <a:rPr lang="en-US" sz="1200" dirty="0" err="1"/>
              <a:t>della</a:t>
            </a:r>
            <a:r>
              <a:rPr lang="en-US" sz="1200" dirty="0"/>
              <a:t> Sera’</a:t>
            </a:r>
          </a:p>
        </p:txBody>
      </p:sp>
      <p:sp>
        <p:nvSpPr>
          <p:cNvPr id="2" name="Text Placeholder 3">
            <a:extLst>
              <a:ext uri="{FF2B5EF4-FFF2-40B4-BE49-F238E27FC236}">
                <a16:creationId xmlns:a16="http://schemas.microsoft.com/office/drawing/2014/main" id="{386E8DD9-AA54-4E1E-96F2-CBDBFA8C2E62}"/>
              </a:ext>
            </a:extLst>
          </p:cNvPr>
          <p:cNvSpPr txBox="1">
            <a:spLocks/>
          </p:cNvSpPr>
          <p:nvPr/>
        </p:nvSpPr>
        <p:spPr>
          <a:xfrm>
            <a:off x="545533" y="3237478"/>
            <a:ext cx="5132268" cy="302260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Cooking Classes</a:t>
            </a:r>
          </a:p>
          <a:p>
            <a:pPr marL="342900" indent="-342900">
              <a:lnSpc>
                <a:spcPts val="2340"/>
              </a:lnSpc>
              <a:buClr>
                <a:srgbClr val="64AFAF"/>
              </a:buClr>
              <a:buFont typeface="Arial" panose="020B0604020202020204" pitchFamily="34" charset="0"/>
              <a:buChar char="•"/>
            </a:pPr>
            <a:r>
              <a:rPr lang="en-GB" dirty="0"/>
              <a:t>Hiking Tours</a:t>
            </a:r>
          </a:p>
          <a:p>
            <a:pPr marL="342900" indent="-342900">
              <a:lnSpc>
                <a:spcPts val="2340"/>
              </a:lnSpc>
              <a:buClr>
                <a:srgbClr val="64AFAF"/>
              </a:buClr>
              <a:buFont typeface="Arial" panose="020B0604020202020204" pitchFamily="34" charset="0"/>
              <a:buChar char="•"/>
            </a:pPr>
            <a:r>
              <a:rPr lang="en-GB" dirty="0"/>
              <a:t>Local Guided Tours</a:t>
            </a:r>
          </a:p>
          <a:p>
            <a:pPr marL="342900" indent="-342900">
              <a:lnSpc>
                <a:spcPts val="2340"/>
              </a:lnSpc>
              <a:buClr>
                <a:srgbClr val="64AFAF"/>
              </a:buClr>
              <a:buFont typeface="Arial" panose="020B0604020202020204" pitchFamily="34" charset="0"/>
              <a:buChar char="•"/>
            </a:pPr>
            <a:r>
              <a:rPr lang="en-GB" dirty="0"/>
              <a:t>Local Products Tasting</a:t>
            </a:r>
          </a:p>
          <a:p>
            <a:pPr marL="342900" indent="-342900">
              <a:lnSpc>
                <a:spcPts val="2340"/>
              </a:lnSpc>
              <a:buClr>
                <a:srgbClr val="64AFAF"/>
              </a:buClr>
              <a:buFont typeface="Arial" panose="020B0604020202020204" pitchFamily="34" charset="0"/>
              <a:buChar char="•"/>
            </a:pPr>
            <a:r>
              <a:rPr lang="en-GB" dirty="0"/>
              <a:t>Home hosted dinners</a:t>
            </a:r>
          </a:p>
          <a:p>
            <a:pPr marL="342900" indent="-342900">
              <a:lnSpc>
                <a:spcPts val="2340"/>
              </a:lnSpc>
              <a:buClr>
                <a:srgbClr val="64AFAF"/>
              </a:buClr>
              <a:buFont typeface="Arial" panose="020B0604020202020204" pitchFamily="34" charset="0"/>
              <a:buChar char="•"/>
            </a:pPr>
            <a:r>
              <a:rPr lang="en-GB" dirty="0"/>
              <a:t>Local museum visits</a:t>
            </a:r>
          </a:p>
          <a:p>
            <a:pPr marL="342900" indent="-342900">
              <a:lnSpc>
                <a:spcPts val="2340"/>
              </a:lnSpc>
              <a:buClr>
                <a:srgbClr val="64AFAF"/>
              </a:buClr>
              <a:buFont typeface="Arial" panose="020B0604020202020204" pitchFamily="34" charset="0"/>
              <a:buChar char="•"/>
            </a:pPr>
            <a:r>
              <a:rPr lang="en-GB" dirty="0"/>
              <a:t>Urban walking tours</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3" name="Text Placeholder 6">
            <a:extLst>
              <a:ext uri="{FF2B5EF4-FFF2-40B4-BE49-F238E27FC236}">
                <a16:creationId xmlns:a16="http://schemas.microsoft.com/office/drawing/2014/main" id="{4DFA6543-C74F-D208-24B9-7DD12FEE0441}"/>
              </a:ext>
            </a:extLst>
          </p:cNvPr>
          <p:cNvSpPr txBox="1">
            <a:spLocks/>
          </p:cNvSpPr>
          <p:nvPr/>
        </p:nvSpPr>
        <p:spPr>
          <a:xfrm>
            <a:off x="485146" y="2206206"/>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What Can You Offer?</a:t>
            </a:r>
          </a:p>
        </p:txBody>
      </p:sp>
      <p:pic>
        <p:nvPicPr>
          <p:cNvPr id="13" name="Picture Placeholder 12" descr="A group of people making food&#10;&#10;AI-generated content may be incorrect.">
            <a:extLst>
              <a:ext uri="{FF2B5EF4-FFF2-40B4-BE49-F238E27FC236}">
                <a16:creationId xmlns:a16="http://schemas.microsoft.com/office/drawing/2014/main" id="{7BE252F6-C013-029A-1A04-0599C57254CA}"/>
              </a:ext>
            </a:extLst>
          </p:cNvPr>
          <p:cNvPicPr>
            <a:picLocks noGrp="1" noChangeAspect="1"/>
          </p:cNvPicPr>
          <p:nvPr>
            <p:ph type="pic" sz="quarter" idx="13"/>
          </p:nvPr>
        </p:nvPicPr>
        <p:blipFill>
          <a:blip r:embed="rId2"/>
          <a:srcRect l="664" r="664"/>
          <a:stretch>
            <a:fillRect/>
          </a:stretch>
        </p:blipFill>
        <p:spPr/>
      </p:pic>
    </p:spTree>
    <p:extLst>
      <p:ext uri="{BB962C8B-B14F-4D97-AF65-F5344CB8AC3E}">
        <p14:creationId xmlns:p14="http://schemas.microsoft.com/office/powerpoint/2010/main" val="144895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C9427952-A1C6-A84D-987B-8025696D220C}"/>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cxnSp>
        <p:nvCxnSpPr>
          <p:cNvPr id="7" name="Straight Connector 6">
            <a:extLst>
              <a:ext uri="{FF2B5EF4-FFF2-40B4-BE49-F238E27FC236}">
                <a16:creationId xmlns:a16="http://schemas.microsoft.com/office/drawing/2014/main" id="{FEE66108-E4BE-CA55-C32D-EFEB6322132B}"/>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149156BD-6570-150D-5340-4D18BAA69F66}"/>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Local Heritage</a:t>
            </a:r>
          </a:p>
        </p:txBody>
      </p:sp>
      <p:sp>
        <p:nvSpPr>
          <p:cNvPr id="11" name="Text Placeholder 3">
            <a:extLst>
              <a:ext uri="{FF2B5EF4-FFF2-40B4-BE49-F238E27FC236}">
                <a16:creationId xmlns:a16="http://schemas.microsoft.com/office/drawing/2014/main" id="{B15F9D68-43AB-2B85-E2C5-C0A6D039072B}"/>
              </a:ext>
            </a:extLst>
          </p:cNvPr>
          <p:cNvSpPr txBox="1">
            <a:spLocks/>
          </p:cNvSpPr>
          <p:nvPr/>
        </p:nvSpPr>
        <p:spPr>
          <a:xfrm>
            <a:off x="545533" y="4431869"/>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Name:	</a:t>
            </a:r>
            <a:r>
              <a:rPr lang="en-GB" b="1" dirty="0">
                <a:solidFill>
                  <a:srgbClr val="EC7C69"/>
                </a:solidFill>
              </a:rPr>
              <a:t>Promoting Cultural Heritage is Sharing Humanity</a:t>
            </a:r>
          </a:p>
          <a:p>
            <a:pPr>
              <a:lnSpc>
                <a:spcPts val="2340"/>
              </a:lnSpc>
              <a:buClr>
                <a:srgbClr val="64AFAF"/>
              </a:buClr>
              <a:tabLst>
                <a:tab pos="2349500" algn="l"/>
              </a:tabLst>
            </a:pPr>
            <a:r>
              <a:rPr lang="en-GB" b="1" dirty="0"/>
              <a:t>Description: </a:t>
            </a:r>
            <a:r>
              <a:rPr lang="en-GB" dirty="0"/>
              <a:t>	Our unique and diverse cultures enrich our lives, helping us </a:t>
            </a:r>
          </a:p>
          <a:p>
            <a:pPr>
              <a:lnSpc>
                <a:spcPts val="2340"/>
              </a:lnSpc>
              <a:buClr>
                <a:srgbClr val="64AFAF"/>
              </a:buClr>
              <a:tabLst>
                <a:tab pos="2349500" algn="l"/>
              </a:tabLst>
            </a:pPr>
            <a:r>
              <a:rPr lang="en-GB" dirty="0"/>
              <a:t>	to build resilient, innovative and inclusive communities.</a:t>
            </a:r>
          </a:p>
          <a:p>
            <a:pPr>
              <a:lnSpc>
                <a:spcPts val="2340"/>
              </a:lnSpc>
              <a:buClr>
                <a:srgbClr val="64AFAF"/>
              </a:buClr>
              <a:tabLst>
                <a:tab pos="2349500" algn="l"/>
              </a:tabLst>
            </a:pPr>
            <a:r>
              <a:rPr lang="en-GB" b="1" dirty="0"/>
              <a:t>Apply to the Topic: </a:t>
            </a:r>
            <a:r>
              <a:rPr lang="en-GB" dirty="0"/>
              <a:t>	Understanding the local cultural and natural heritage</a:t>
            </a:r>
          </a:p>
          <a:p>
            <a:pPr>
              <a:lnSpc>
                <a:spcPts val="2340"/>
              </a:lnSpc>
              <a:buClr>
                <a:srgbClr val="64AFAF"/>
              </a:buClr>
              <a:tabLst>
                <a:tab pos="2349500" algn="l"/>
              </a:tabLst>
            </a:pPr>
            <a:r>
              <a:rPr lang="en-GB" b="1" dirty="0"/>
              <a:t>Link: </a:t>
            </a:r>
            <a:r>
              <a:rPr lang="en-GB" dirty="0"/>
              <a:t>	</a:t>
            </a:r>
            <a:r>
              <a:rPr lang="en-GB" dirty="0">
                <a:solidFill>
                  <a:srgbClr val="459597"/>
                </a:solidFill>
                <a:hlinkClick r:id="rId3">
                  <a:extLst>
                    <a:ext uri="{A12FA001-AC4F-418D-AE19-62706E023703}">
                      <ahyp:hlinkClr xmlns:ahyp="http://schemas.microsoft.com/office/drawing/2018/hyperlinkcolor" val="tx"/>
                    </a:ext>
                  </a:extLst>
                </a:hlinkClick>
              </a:rPr>
              <a:t>https://www.youtube.com/watch?v=GJZsFS7N7Do</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p:txBody>
      </p:sp>
      <p:sp>
        <p:nvSpPr>
          <p:cNvPr id="12" name="Text Placeholder 6">
            <a:extLst>
              <a:ext uri="{FF2B5EF4-FFF2-40B4-BE49-F238E27FC236}">
                <a16:creationId xmlns:a16="http://schemas.microsoft.com/office/drawing/2014/main" id="{5C422B41-1A7E-A3A8-05A5-CE8E57119878}"/>
              </a:ext>
            </a:extLst>
          </p:cNvPr>
          <p:cNvSpPr txBox="1">
            <a:spLocks/>
          </p:cNvSpPr>
          <p:nvPr/>
        </p:nvSpPr>
        <p:spPr>
          <a:xfrm>
            <a:off x="545533" y="2116354"/>
            <a:ext cx="318515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Your Territory - Your Key Resource</a:t>
            </a:r>
          </a:p>
        </p:txBody>
      </p:sp>
      <p:sp>
        <p:nvSpPr>
          <p:cNvPr id="24" name="Rounded Rectangle 23">
            <a:extLst>
              <a:ext uri="{FF2B5EF4-FFF2-40B4-BE49-F238E27FC236}">
                <a16:creationId xmlns:a16="http://schemas.microsoft.com/office/drawing/2014/main" id="{F28D356E-FC3E-4F33-5E6D-9AAAAC08A12E}"/>
              </a:ext>
            </a:extLst>
          </p:cNvPr>
          <p:cNvSpPr/>
          <p:nvPr/>
        </p:nvSpPr>
        <p:spPr>
          <a:xfrm>
            <a:off x="399913" y="4206162"/>
            <a:ext cx="9594987" cy="2001914"/>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A0AB7E6-59AD-391C-2E91-CB0A8AB8D76C}"/>
              </a:ext>
            </a:extLst>
          </p:cNvPr>
          <p:cNvGrpSpPr/>
          <p:nvPr/>
        </p:nvGrpSpPr>
        <p:grpSpPr>
          <a:xfrm rot="1164963">
            <a:off x="9710420" y="4588258"/>
            <a:ext cx="1647825" cy="1610221"/>
            <a:chOff x="679317" y="4167878"/>
            <a:chExt cx="1647825" cy="1610221"/>
          </a:xfrm>
        </p:grpSpPr>
        <p:sp>
          <p:nvSpPr>
            <p:cNvPr id="26" name="Oval 25">
              <a:extLst>
                <a:ext uri="{FF2B5EF4-FFF2-40B4-BE49-F238E27FC236}">
                  <a16:creationId xmlns:a16="http://schemas.microsoft.com/office/drawing/2014/main" id="{21361F8B-73E1-FE4D-9487-43105536D4E8}"/>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3">
              <a:extLst>
                <a:ext uri="{FF2B5EF4-FFF2-40B4-BE49-F238E27FC236}">
                  <a16:creationId xmlns:a16="http://schemas.microsoft.com/office/drawing/2014/main" id="{61F72ADB-48A4-B915-1FFA-495BD1F53F9F}"/>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Click to </a:t>
              </a:r>
              <a:r>
                <a:rPr lang="en-IE" sz="2200" b="1" dirty="0">
                  <a:solidFill>
                    <a:schemeClr val="bg1"/>
                  </a:solidFill>
                  <a:hlinkClick r:id="rId3">
                    <a:extLst>
                      <a:ext uri="{A12FA001-AC4F-418D-AE19-62706E023703}">
                        <ahyp:hlinkClr xmlns:ahyp="http://schemas.microsoft.com/office/drawing/2018/hyperlinkcolor" val="tx"/>
                      </a:ext>
                    </a:extLst>
                  </a:hlinkClick>
                </a:rPr>
                <a:t>View</a:t>
              </a:r>
              <a:endParaRPr lang="en-IE" sz="2200" b="1" dirty="0">
                <a:solidFill>
                  <a:schemeClr val="bg1"/>
                </a:solidFill>
              </a:endParaRPr>
            </a:p>
          </p:txBody>
        </p:sp>
      </p:grpSp>
      <p:sp>
        <p:nvSpPr>
          <p:cNvPr id="28" name="Slide Number Placeholder 5">
            <a:extLst>
              <a:ext uri="{FF2B5EF4-FFF2-40B4-BE49-F238E27FC236}">
                <a16:creationId xmlns:a16="http://schemas.microsoft.com/office/drawing/2014/main" id="{D5E9CD3A-86A1-B3FB-5164-32F7E2E5A1E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37</a:t>
            </a:fld>
            <a:endParaRPr lang="fr-CA" sz="1200" dirty="0"/>
          </a:p>
        </p:txBody>
      </p:sp>
    </p:spTree>
    <p:extLst>
      <p:ext uri="{BB962C8B-B14F-4D97-AF65-F5344CB8AC3E}">
        <p14:creationId xmlns:p14="http://schemas.microsoft.com/office/powerpoint/2010/main" val="2510720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FA1C-04A2-FFFA-FB88-DF3A5F888DFE}"/>
            </a:ext>
          </a:extLst>
        </p:cNvPr>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2D7AC0A3-DEBF-6292-ED3E-283D2284D234}"/>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E8FAAE0B-2A4E-6BF2-D073-D61B120E2D67}"/>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cxnSp>
        <p:nvCxnSpPr>
          <p:cNvPr id="7" name="Straight Connector 6">
            <a:extLst>
              <a:ext uri="{FF2B5EF4-FFF2-40B4-BE49-F238E27FC236}">
                <a16:creationId xmlns:a16="http://schemas.microsoft.com/office/drawing/2014/main" id="{899AD2A9-AACF-F855-6D78-37058CDA809D}"/>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B685856-6243-B44B-2CCA-FAEE6A15CCC4}"/>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Local Heritage</a:t>
            </a:r>
          </a:p>
        </p:txBody>
      </p:sp>
      <p:sp>
        <p:nvSpPr>
          <p:cNvPr id="12" name="Text Placeholder 6">
            <a:extLst>
              <a:ext uri="{FF2B5EF4-FFF2-40B4-BE49-F238E27FC236}">
                <a16:creationId xmlns:a16="http://schemas.microsoft.com/office/drawing/2014/main" id="{533554DE-3FA6-031A-73E3-5E60EE1F3B45}"/>
              </a:ext>
            </a:extLst>
          </p:cNvPr>
          <p:cNvSpPr txBox="1">
            <a:spLocks/>
          </p:cNvSpPr>
          <p:nvPr/>
        </p:nvSpPr>
        <p:spPr>
          <a:xfrm>
            <a:off x="545533" y="2116354"/>
            <a:ext cx="318515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Your Territory - Your Key Resource</a:t>
            </a:r>
          </a:p>
        </p:txBody>
      </p:sp>
      <p:sp>
        <p:nvSpPr>
          <p:cNvPr id="15" name="Text Placeholder 3">
            <a:extLst>
              <a:ext uri="{FF2B5EF4-FFF2-40B4-BE49-F238E27FC236}">
                <a16:creationId xmlns:a16="http://schemas.microsoft.com/office/drawing/2014/main" id="{F2E1F7B5-0B8B-FECD-FEB3-9958F103F9E5}"/>
              </a:ext>
            </a:extLst>
          </p:cNvPr>
          <p:cNvSpPr txBox="1">
            <a:spLocks/>
          </p:cNvSpPr>
          <p:nvPr/>
        </p:nvSpPr>
        <p:spPr>
          <a:xfrm>
            <a:off x="545533" y="4431869"/>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Name:	</a:t>
            </a:r>
            <a:r>
              <a:rPr lang="en-GB" b="1" dirty="0">
                <a:solidFill>
                  <a:srgbClr val="EC7C69"/>
                </a:solidFill>
              </a:rPr>
              <a:t>Slow Food Presidia</a:t>
            </a:r>
          </a:p>
          <a:p>
            <a:pPr>
              <a:lnSpc>
                <a:spcPts val="2340"/>
              </a:lnSpc>
              <a:buClr>
                <a:srgbClr val="64AFAF"/>
              </a:buClr>
              <a:tabLst>
                <a:tab pos="2349500" algn="l"/>
              </a:tabLst>
            </a:pPr>
            <a:r>
              <a:rPr lang="en-GB" b="1" dirty="0"/>
              <a:t>Description: </a:t>
            </a:r>
            <a:r>
              <a:rPr lang="en-GB" dirty="0"/>
              <a:t>	Food &amp; Culinary traditions</a:t>
            </a:r>
          </a:p>
          <a:p>
            <a:pPr>
              <a:lnSpc>
                <a:spcPts val="2340"/>
              </a:lnSpc>
              <a:buClr>
                <a:srgbClr val="64AFAF"/>
              </a:buClr>
              <a:tabLst>
                <a:tab pos="2349500" algn="l"/>
              </a:tabLst>
            </a:pPr>
            <a:r>
              <a:rPr lang="en-GB" b="1" dirty="0"/>
              <a:t>Apply to the Topic: </a:t>
            </a:r>
            <a:r>
              <a:rPr lang="en-GB" dirty="0"/>
              <a:t>	Understanding the local cultural and natural heritage</a:t>
            </a:r>
          </a:p>
          <a:p>
            <a:pPr>
              <a:lnSpc>
                <a:spcPts val="2340"/>
              </a:lnSpc>
              <a:buClr>
                <a:srgbClr val="64AFAF"/>
              </a:buClr>
              <a:tabLst>
                <a:tab pos="2349500" algn="l"/>
              </a:tabLst>
            </a:pPr>
            <a:r>
              <a:rPr lang="en-GB" b="1" dirty="0"/>
              <a:t>Link: </a:t>
            </a:r>
            <a:r>
              <a:rPr lang="en-GB" dirty="0"/>
              <a:t>	</a:t>
            </a:r>
            <a:r>
              <a:rPr lang="en-GB" dirty="0">
                <a:solidFill>
                  <a:srgbClr val="459597"/>
                </a:solidFill>
                <a:hlinkClick r:id="rId5">
                  <a:extLst>
                    <a:ext uri="{A12FA001-AC4F-418D-AE19-62706E023703}">
                      <ahyp:hlinkClr xmlns:ahyp="http://schemas.microsoft.com/office/drawing/2018/hyperlinkcolor" val="tx"/>
                    </a:ext>
                  </a:extLst>
                </a:hlinkClick>
              </a:rPr>
              <a:t>https://www.youtube.com/watch?v=GY_NRnP6np8&amp;t=72s</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p:txBody>
      </p:sp>
      <p:sp>
        <p:nvSpPr>
          <p:cNvPr id="16" name="Rounded Rectangle 15">
            <a:extLst>
              <a:ext uri="{FF2B5EF4-FFF2-40B4-BE49-F238E27FC236}">
                <a16:creationId xmlns:a16="http://schemas.microsoft.com/office/drawing/2014/main" id="{8B358A4A-8F42-5FA1-33F8-BC1FB889AC5C}"/>
              </a:ext>
            </a:extLst>
          </p:cNvPr>
          <p:cNvSpPr/>
          <p:nvPr/>
        </p:nvSpPr>
        <p:spPr>
          <a:xfrm>
            <a:off x="399913" y="4206162"/>
            <a:ext cx="9594987" cy="187769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42DE4C8-AADD-8464-6494-678CFD3E9916}"/>
              </a:ext>
            </a:extLst>
          </p:cNvPr>
          <p:cNvGrpSpPr/>
          <p:nvPr/>
        </p:nvGrpSpPr>
        <p:grpSpPr>
          <a:xfrm rot="669166">
            <a:off x="9805987" y="4329475"/>
            <a:ext cx="1647825" cy="1610221"/>
            <a:chOff x="679317" y="4167878"/>
            <a:chExt cx="1647825" cy="1610221"/>
          </a:xfrm>
        </p:grpSpPr>
        <p:sp>
          <p:nvSpPr>
            <p:cNvPr id="24" name="Oval 23">
              <a:extLst>
                <a:ext uri="{FF2B5EF4-FFF2-40B4-BE49-F238E27FC236}">
                  <a16:creationId xmlns:a16="http://schemas.microsoft.com/office/drawing/2014/main" id="{30C4F808-A4E4-3A05-19D7-44F220126C1A}"/>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3">
              <a:extLst>
                <a:ext uri="{FF2B5EF4-FFF2-40B4-BE49-F238E27FC236}">
                  <a16:creationId xmlns:a16="http://schemas.microsoft.com/office/drawing/2014/main" id="{F2D3E9B8-AF94-690A-9ED4-93F77608CBC1}"/>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Click to </a:t>
              </a:r>
              <a:r>
                <a:rPr lang="en-IE" sz="2200" b="1" dirty="0">
                  <a:solidFill>
                    <a:schemeClr val="bg1"/>
                  </a:solidFill>
                  <a:hlinkClick r:id="rId5">
                    <a:extLst>
                      <a:ext uri="{A12FA001-AC4F-418D-AE19-62706E023703}">
                        <ahyp:hlinkClr xmlns:ahyp="http://schemas.microsoft.com/office/drawing/2018/hyperlinkcolor" val="tx"/>
                      </a:ext>
                    </a:extLst>
                  </a:hlinkClick>
                </a:rPr>
                <a:t>View</a:t>
              </a:r>
              <a:endParaRPr lang="en-IE" sz="2200" b="1" dirty="0">
                <a:solidFill>
                  <a:schemeClr val="bg1"/>
                </a:solidFill>
              </a:endParaRPr>
            </a:p>
          </p:txBody>
        </p:sp>
      </p:grpSp>
      <p:sp>
        <p:nvSpPr>
          <p:cNvPr id="26" name="Slide Number Placeholder 5">
            <a:extLst>
              <a:ext uri="{FF2B5EF4-FFF2-40B4-BE49-F238E27FC236}">
                <a16:creationId xmlns:a16="http://schemas.microsoft.com/office/drawing/2014/main" id="{62FAADBB-EEDB-4F89-58E3-782CA4CA754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38</a:t>
            </a:fld>
            <a:endParaRPr lang="fr-CA" sz="1200" dirty="0"/>
          </a:p>
        </p:txBody>
      </p:sp>
    </p:spTree>
    <p:extLst>
      <p:ext uri="{BB962C8B-B14F-4D97-AF65-F5344CB8AC3E}">
        <p14:creationId xmlns:p14="http://schemas.microsoft.com/office/powerpoint/2010/main" val="138977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8D2A087A-B7F1-DF44-071A-93609121E377}"/>
              </a:ext>
            </a:extLst>
          </p:cNvPr>
          <p:cNvPicPr>
            <a:picLocks noChangeAspect="1" noChangeArrowheads="1"/>
          </p:cNvPicPr>
          <p:nvPr/>
        </p:nvPicPr>
        <p:blipFill rotWithShape="1">
          <a:blip r:embed="rId4"/>
          <a:srcRect t="-3210" r="951" b="-17617"/>
          <a:stretch/>
        </p:blipFill>
        <p:spPr bwMode="auto">
          <a:xfrm>
            <a:off x="7872189" y="2266055"/>
            <a:ext cx="3559050" cy="22666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5"/>
            <a:extLst>
              <a:ext uri="{FF2B5EF4-FFF2-40B4-BE49-F238E27FC236}">
                <a16:creationId xmlns:a16="http://schemas.microsoft.com/office/drawing/2014/main" id="{61686DCE-B6E6-3C9C-ACBE-616041478C8B}"/>
              </a:ext>
            </a:extLst>
          </p:cNvPr>
          <p:cNvPicPr>
            <a:picLocks noChangeAspect="1"/>
          </p:cNvPicPr>
          <p:nvPr/>
        </p:nvPicPr>
        <p:blipFill rotWithShape="1">
          <a:blip r:embed="rId6"/>
          <a:srcRect l="6576" r="6576"/>
          <a:stretch/>
        </p:blipFill>
        <p:spPr>
          <a:xfrm>
            <a:off x="7872189" y="4259484"/>
            <a:ext cx="3559050" cy="2538941"/>
          </a:xfrm>
          <a:prstGeom prst="rect">
            <a:avLst/>
          </a:prstGeom>
        </p:spPr>
      </p:pic>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cxnSp>
        <p:nvCxnSpPr>
          <p:cNvPr id="6" name="Straight Connector 5">
            <a:extLst>
              <a:ext uri="{FF2B5EF4-FFF2-40B4-BE49-F238E27FC236}">
                <a16:creationId xmlns:a16="http://schemas.microsoft.com/office/drawing/2014/main" id="{782635E6-F747-9306-2177-C1E0571C7D45}"/>
              </a:ext>
            </a:extLst>
          </p:cNvPr>
          <p:cNvCxnSpPr>
            <a:cxnSpLocks/>
          </p:cNvCxnSpPr>
          <p:nvPr/>
        </p:nvCxnSpPr>
        <p:spPr>
          <a:xfrm>
            <a:off x="0" y="126883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C5811B9D-5655-85D9-0775-4FD029933D19}"/>
              </a:ext>
            </a:extLst>
          </p:cNvPr>
          <p:cNvSpPr txBox="1">
            <a:spLocks/>
          </p:cNvSpPr>
          <p:nvPr/>
        </p:nvSpPr>
        <p:spPr>
          <a:xfrm>
            <a:off x="545532" y="457618"/>
            <a:ext cx="8558711" cy="81121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Digital Tools: </a:t>
            </a:r>
            <a:r>
              <a:rPr lang="en-US" dirty="0"/>
              <a:t>Sharing Economy Platforms </a:t>
            </a:r>
          </a:p>
        </p:txBody>
      </p:sp>
      <p:sp>
        <p:nvSpPr>
          <p:cNvPr id="9" name="Text Placeholder 3">
            <a:extLst>
              <a:ext uri="{FF2B5EF4-FFF2-40B4-BE49-F238E27FC236}">
                <a16:creationId xmlns:a16="http://schemas.microsoft.com/office/drawing/2014/main" id="{AE168BF6-385A-09A4-E129-6634FB81AE8F}"/>
              </a:ext>
            </a:extLst>
          </p:cNvPr>
          <p:cNvSpPr txBox="1">
            <a:spLocks/>
          </p:cNvSpPr>
          <p:nvPr/>
        </p:nvSpPr>
        <p:spPr>
          <a:xfrm>
            <a:off x="545532" y="1734671"/>
            <a:ext cx="6810009" cy="452540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Find or offer local experiences through digital platforms focusing on different types of experiences and activities in your area from social eating, hiking trails, till local guides.</a:t>
            </a:r>
          </a:p>
          <a:p>
            <a:pPr>
              <a:lnSpc>
                <a:spcPts val="2340"/>
              </a:lnSpc>
              <a:buClr>
                <a:srgbClr val="64AFAF"/>
              </a:buClr>
            </a:pPr>
            <a:endParaRPr lang="en-GB" dirty="0"/>
          </a:p>
          <a:p>
            <a:pPr marL="342900" indent="-342900">
              <a:lnSpc>
                <a:spcPts val="2340"/>
              </a:lnSpc>
              <a:buClr>
                <a:srgbClr val="64AFAF"/>
              </a:buClr>
              <a:buFont typeface="Arial" panose="020B0604020202020204" pitchFamily="34" charset="0"/>
              <a:buChar char="•"/>
            </a:pPr>
            <a:r>
              <a:rPr lang="en-GB" b="1" dirty="0" err="1">
                <a:solidFill>
                  <a:srgbClr val="EC7C69"/>
                </a:solidFill>
              </a:rPr>
              <a:t>Eatwith.com</a:t>
            </a:r>
            <a:r>
              <a:rPr lang="en-GB" b="1" dirty="0">
                <a:solidFill>
                  <a:srgbClr val="EC7C69"/>
                </a:solidFill>
              </a:rPr>
              <a:t> - </a:t>
            </a:r>
            <a:r>
              <a:rPr lang="en-GB" dirty="0"/>
              <a:t>Through dinner parties, supper clubs, cooking classes, and food tours in private homes and special venues, </a:t>
            </a:r>
            <a:r>
              <a:rPr lang="en-GB" dirty="0" err="1"/>
              <a:t>EatWith</a:t>
            </a:r>
            <a:r>
              <a:rPr lang="en-GB" dirty="0"/>
              <a:t> connects hand-selected local hosts with </a:t>
            </a:r>
            <a:r>
              <a:rPr lang="en-GB" dirty="0" err="1"/>
              <a:t>travelers</a:t>
            </a:r>
            <a:r>
              <a:rPr lang="en-GB" dirty="0"/>
              <a:t> seeking unique, immersive food experience.</a:t>
            </a:r>
          </a:p>
          <a:p>
            <a:pPr marL="342900" indent="-342900">
              <a:lnSpc>
                <a:spcPts val="2340"/>
              </a:lnSpc>
              <a:buClr>
                <a:srgbClr val="64AFAF"/>
              </a:buClr>
              <a:buFont typeface="Arial" panose="020B0604020202020204" pitchFamily="34" charset="0"/>
              <a:buChar char="•"/>
            </a:pPr>
            <a:r>
              <a:rPr lang="en-GB" b="1" dirty="0" err="1">
                <a:solidFill>
                  <a:srgbClr val="EC7C69"/>
                </a:solidFill>
              </a:rPr>
              <a:t>Komoot.com</a:t>
            </a:r>
            <a:r>
              <a:rPr lang="en-GB" b="1" dirty="0">
                <a:solidFill>
                  <a:srgbClr val="EC7C69"/>
                </a:solidFill>
              </a:rPr>
              <a:t> - </a:t>
            </a:r>
            <a:r>
              <a:rPr lang="en-GB" dirty="0" err="1"/>
              <a:t>Komoot</a:t>
            </a:r>
            <a:r>
              <a:rPr lang="en-GB" dirty="0"/>
              <a:t> is an app that helps you find, plan, and share adventures with an easy route planner; it is powered by the outdoor community’s recommendations.</a:t>
            </a:r>
          </a:p>
          <a:p>
            <a:pPr marL="342900" indent="-342900">
              <a:lnSpc>
                <a:spcPts val="2340"/>
              </a:lnSpc>
              <a:buClr>
                <a:srgbClr val="64AFAF"/>
              </a:buClr>
              <a:buFont typeface="Arial" panose="020B0604020202020204" pitchFamily="34" charset="0"/>
              <a:buChar char="•"/>
            </a:pPr>
            <a:r>
              <a:rPr lang="en-GB" b="1" dirty="0" err="1">
                <a:solidFill>
                  <a:srgbClr val="EC7C69"/>
                </a:solidFill>
              </a:rPr>
              <a:t>Toursbylocals.com</a:t>
            </a:r>
            <a:r>
              <a:rPr lang="en-GB" b="1" dirty="0">
                <a:solidFill>
                  <a:srgbClr val="EC7C69"/>
                </a:solidFill>
              </a:rPr>
              <a:t> - </a:t>
            </a:r>
            <a:r>
              <a:rPr lang="en-GB" dirty="0"/>
              <a:t>Tours by Locals allows seeing things from a local’s perspective with a private guide offering tailor-made experiences</a:t>
            </a:r>
          </a:p>
          <a:p>
            <a:pPr>
              <a:lnSpc>
                <a:spcPts val="2340"/>
              </a:lnSpc>
              <a:buClr>
                <a:srgbClr val="64AFAF"/>
              </a:buClr>
            </a:pPr>
            <a:endParaRPr lang="en-GB" dirty="0"/>
          </a:p>
          <a:p>
            <a:pPr>
              <a:lnSpc>
                <a:spcPts val="2340"/>
              </a:lnSpc>
              <a:buClr>
                <a:srgbClr val="64AFAF"/>
              </a:buClr>
            </a:pPr>
            <a:endParaRPr lang="en-GB" dirty="0"/>
          </a:p>
        </p:txBody>
      </p:sp>
      <p:sp>
        <p:nvSpPr>
          <p:cNvPr id="16" name="Slide Number Placeholder 5">
            <a:extLst>
              <a:ext uri="{FF2B5EF4-FFF2-40B4-BE49-F238E27FC236}">
                <a16:creationId xmlns:a16="http://schemas.microsoft.com/office/drawing/2014/main" id="{B6C3BCE9-6FE4-5A3D-2ED4-200C55DBF6B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39</a:t>
            </a:fld>
            <a:endParaRPr lang="fr-CA" sz="1200" dirty="0"/>
          </a:p>
        </p:txBody>
      </p:sp>
    </p:spTree>
    <p:extLst>
      <p:ext uri="{BB962C8B-B14F-4D97-AF65-F5344CB8AC3E}">
        <p14:creationId xmlns:p14="http://schemas.microsoft.com/office/powerpoint/2010/main" val="136945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4" y="1305618"/>
            <a:ext cx="5423705" cy="4246763"/>
          </a:xfrm>
        </p:spPr>
        <p:txBody>
          <a:bodyPr/>
          <a:lstStyle/>
          <a:p>
            <a:pPr marL="0" indent="0">
              <a:lnSpc>
                <a:spcPts val="2480"/>
              </a:lnSpc>
            </a:pPr>
            <a:r>
              <a:rPr lang="en-GB" sz="2400" b="0" dirty="0"/>
              <a:t>This module provides an in-depth exploration of alternative tourism accommodation, focusing on its definition, key types, trends, and business potentials. </a:t>
            </a:r>
          </a:p>
          <a:p>
            <a:pPr marL="0" indent="0">
              <a:lnSpc>
                <a:spcPts val="2480"/>
              </a:lnSpc>
            </a:pPr>
            <a:endParaRPr lang="en-GB" sz="2400" b="0" dirty="0"/>
          </a:p>
          <a:p>
            <a:pPr marL="0" indent="0">
              <a:lnSpc>
                <a:spcPts val="2480"/>
              </a:lnSpc>
            </a:pPr>
            <a:r>
              <a:rPr lang="en-GB" sz="2400" b="0" dirty="0"/>
              <a:t>Through case studies, industry examples, and practical insights, learners will gain a comprehensive understanding of how alternative accommodations are reshaping the tourism industry.</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Overview</a:t>
            </a:r>
          </a:p>
        </p:txBody>
      </p: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a:t>
            </a:fld>
            <a:endParaRPr lang="fr-CA" sz="1200" dirty="0"/>
          </a:p>
        </p:txBody>
      </p:sp>
      <p:sp>
        <p:nvSpPr>
          <p:cNvPr id="24" name="TextBox 23">
            <a:extLst>
              <a:ext uri="{FF2B5EF4-FFF2-40B4-BE49-F238E27FC236}">
                <a16:creationId xmlns:a16="http://schemas.microsoft.com/office/drawing/2014/main" id="{0044C667-EF0E-07CE-C7F4-8C5C171288A0}"/>
              </a:ext>
            </a:extLst>
          </p:cNvPr>
          <p:cNvSpPr txBox="1"/>
          <p:nvPr/>
        </p:nvSpPr>
        <p:spPr>
          <a:xfrm>
            <a:off x="6679764" y="163908"/>
            <a:ext cx="5207436" cy="5967467"/>
          </a:xfrm>
          <a:prstGeom prst="rect">
            <a:avLst/>
          </a:prstGeom>
          <a:noFill/>
        </p:spPr>
        <p:txBody>
          <a:bodyPr wrap="square">
            <a:spAutoFit/>
          </a:bodyPr>
          <a:lstStyle/>
          <a:p>
            <a:pPr>
              <a:lnSpc>
                <a:spcPts val="3620"/>
              </a:lnSpc>
            </a:pPr>
            <a:r>
              <a:rPr lang="en-GB" sz="3200" b="1" dirty="0">
                <a:solidFill>
                  <a:srgbClr val="EC7C69"/>
                </a:solidFill>
              </a:rPr>
              <a:t>Learning Objectives</a:t>
            </a:r>
          </a:p>
          <a:p>
            <a:pPr>
              <a:lnSpc>
                <a:spcPts val="3620"/>
              </a:lnSpc>
            </a:pPr>
            <a:endParaRPr lang="en-GB" sz="2400" b="1" dirty="0"/>
          </a:p>
          <a:p>
            <a:pPr marL="342900" indent="-342900">
              <a:buFont typeface="Arial" panose="020B0604020202020204" pitchFamily="34" charset="0"/>
              <a:buChar char="•"/>
            </a:pPr>
            <a:r>
              <a:rPr lang="en-GB" sz="2400" b="1" dirty="0">
                <a:solidFill>
                  <a:srgbClr val="414141"/>
                </a:solidFill>
              </a:rPr>
              <a:t>Understand </a:t>
            </a:r>
            <a:r>
              <a:rPr lang="en-GB" sz="2400" dirty="0">
                <a:solidFill>
                  <a:srgbClr val="414141"/>
                </a:solidFill>
              </a:rPr>
              <a:t>alternative accommodation and identify its key types, trends, and business potentials. </a:t>
            </a:r>
          </a:p>
          <a:p>
            <a:pPr marL="342900" indent="-342900">
              <a:buFont typeface="Arial" panose="020B0604020202020204" pitchFamily="34" charset="0"/>
              <a:buChar char="•"/>
            </a:pPr>
            <a:r>
              <a:rPr lang="en-GB" sz="2400" b="1" dirty="0">
                <a:solidFill>
                  <a:srgbClr val="414141"/>
                </a:solidFill>
              </a:rPr>
              <a:t>Learn </a:t>
            </a:r>
            <a:r>
              <a:rPr lang="en-GB" sz="2400" dirty="0">
                <a:solidFill>
                  <a:srgbClr val="414141"/>
                </a:solidFill>
              </a:rPr>
              <a:t>how evolving lifestyles, global awareness, and personal values are reshaping tourism</a:t>
            </a:r>
          </a:p>
          <a:p>
            <a:pPr marL="342900" indent="-342900">
              <a:buFont typeface="Arial" panose="020B0604020202020204" pitchFamily="34" charset="0"/>
              <a:buChar char="•"/>
            </a:pPr>
            <a:r>
              <a:rPr lang="en-GB" sz="2400" b="1" dirty="0">
                <a:solidFill>
                  <a:srgbClr val="414141"/>
                </a:solidFill>
              </a:rPr>
              <a:t>Identify and compare </a:t>
            </a:r>
            <a:r>
              <a:rPr lang="en-GB" sz="2400" dirty="0">
                <a:solidFill>
                  <a:srgbClr val="414141"/>
                </a:solidFill>
              </a:rPr>
              <a:t>four distinct business models for alternative tourism accommodation and assess their suitability</a:t>
            </a:r>
          </a:p>
          <a:p>
            <a:pPr marL="342900" indent="-342900">
              <a:lnSpc>
                <a:spcPts val="3620"/>
              </a:lnSpc>
              <a:buFont typeface="Arial" panose="020B0604020202020204" pitchFamily="34" charset="0"/>
              <a:buChar char="•"/>
            </a:pPr>
            <a:endParaRPr lang="en-GB" sz="2400" dirty="0">
              <a:solidFill>
                <a:srgbClr val="414141"/>
              </a:solidFill>
            </a:endParaRPr>
          </a:p>
          <a:p>
            <a:pPr>
              <a:lnSpc>
                <a:spcPts val="3620"/>
              </a:lnSpc>
            </a:pPr>
            <a:endParaRPr lang="en-GB" sz="2400" b="1" dirty="0"/>
          </a:p>
        </p:txBody>
      </p:sp>
    </p:spTree>
    <p:extLst>
      <p:ext uri="{BB962C8B-B14F-4D97-AF65-F5344CB8AC3E}">
        <p14:creationId xmlns:p14="http://schemas.microsoft.com/office/powerpoint/2010/main" val="222521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Practical Exercise: </a:t>
            </a:r>
            <a:r>
              <a:rPr lang="en-US" sz="2800" dirty="0">
                <a:solidFill>
                  <a:srgbClr val="414141"/>
                </a:solidFill>
              </a:rPr>
              <a:t>Mapping Your Territory And Its Offer</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9" y="1451365"/>
            <a:ext cx="490588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This exercise is designed to help you understand the richness of your territory and its natural, cultural, social social and possible offer for your guests. Think on the key </a:t>
            </a:r>
            <a:r>
              <a:rPr lang="en-IE" sz="2200" dirty="0" err="1">
                <a:solidFill>
                  <a:srgbClr val="414141"/>
                </a:solidFill>
              </a:rPr>
              <a:t>charactetistics</a:t>
            </a:r>
            <a:r>
              <a:rPr lang="en-IE" sz="2200" dirty="0">
                <a:solidFill>
                  <a:srgbClr val="414141"/>
                </a:solidFill>
              </a:rPr>
              <a:t> of your territory and local community and list them. </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dirty="0">
                <a:solidFill>
                  <a:srgbClr val="414141"/>
                </a:solidFill>
              </a:rPr>
              <a:t>By completing this exercise, you’ll map a portfolio of possible experiences and activities for your guests.</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a:solidFill>
                  <a:srgbClr val="EC7C69"/>
                </a:solidFill>
              </a:rPr>
              <a:t>Identify the key characteristics of your territory and its uniqueness </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40</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spcAft>
                <a:spcPts val="1200"/>
              </a:spcAft>
              <a:buFont typeface="Wingdings" panose="05000000000000000000" pitchFamily="2" charset="2"/>
              <a:buChar char="q"/>
            </a:pPr>
            <a:r>
              <a:rPr lang="en-IE" sz="2200" b="1" dirty="0"/>
              <a:t>Natural capital </a:t>
            </a:r>
            <a:r>
              <a:rPr lang="en-IE" sz="2200" i="1" dirty="0"/>
              <a:t>(e.g., natural parks, hiking trails, flora and fauna)</a:t>
            </a:r>
          </a:p>
          <a:p>
            <a:pPr marL="492125" indent="-492125" algn="l">
              <a:lnSpc>
                <a:spcPts val="2340"/>
              </a:lnSpc>
              <a:spcBef>
                <a:spcPts val="0"/>
              </a:spcBef>
              <a:spcAft>
                <a:spcPts val="1200"/>
              </a:spcAft>
              <a:buFont typeface="Wingdings" panose="05000000000000000000" pitchFamily="2" charset="2"/>
              <a:buChar char="q"/>
            </a:pPr>
            <a:r>
              <a:rPr lang="en-IE" sz="2200" b="1" dirty="0"/>
              <a:t>Cultural Capital </a:t>
            </a:r>
            <a:r>
              <a:rPr lang="en-IE" sz="2200" dirty="0"/>
              <a:t>(</a:t>
            </a:r>
            <a:r>
              <a:rPr lang="en-IE" sz="2200" i="1" dirty="0"/>
              <a:t>e.g., tangible and intangible heritage, monuments)</a:t>
            </a:r>
          </a:p>
          <a:p>
            <a:pPr marL="492125" indent="-492125" algn="l">
              <a:lnSpc>
                <a:spcPts val="2340"/>
              </a:lnSpc>
              <a:spcBef>
                <a:spcPts val="0"/>
              </a:spcBef>
              <a:spcAft>
                <a:spcPts val="1200"/>
              </a:spcAft>
              <a:buFont typeface="Wingdings" panose="05000000000000000000" pitchFamily="2" charset="2"/>
              <a:buChar char="q"/>
            </a:pPr>
            <a:r>
              <a:rPr lang="en-IE" sz="2200" b="1" dirty="0"/>
              <a:t>Social Capital </a:t>
            </a:r>
            <a:r>
              <a:rPr lang="en-IE" sz="2200" i="1" dirty="0"/>
              <a:t>(e.g., food and culinary traditions, local community initiatives)</a:t>
            </a:r>
          </a:p>
          <a:p>
            <a:pPr marL="492125" indent="-492125" algn="l">
              <a:lnSpc>
                <a:spcPts val="2340"/>
              </a:lnSpc>
              <a:spcBef>
                <a:spcPts val="0"/>
              </a:spcBef>
              <a:spcAft>
                <a:spcPts val="1200"/>
              </a:spcAft>
              <a:buFont typeface="Wingdings" panose="05000000000000000000" pitchFamily="2" charset="2"/>
              <a:buChar char="q"/>
            </a:pPr>
            <a:r>
              <a:rPr lang="en-IE" sz="2200" b="1" dirty="0"/>
              <a:t>Events</a:t>
            </a:r>
            <a:r>
              <a:rPr lang="en-IE" sz="2200" dirty="0"/>
              <a:t> </a:t>
            </a:r>
            <a:r>
              <a:rPr lang="en-IE" sz="2200" i="1" dirty="0"/>
              <a:t>(e.g., seasonal events, music festivals, folk festivals, food festivals)</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500EF8-3EBB-B4F5-2CAE-31AAF36254B2}"/>
              </a:ext>
            </a:extLst>
          </p:cNvPr>
          <p:cNvSpPr txBox="1"/>
          <p:nvPr/>
        </p:nvSpPr>
        <p:spPr>
          <a:xfrm>
            <a:off x="636200" y="1497026"/>
            <a:ext cx="11045266" cy="977896"/>
          </a:xfrm>
          <a:prstGeom prst="rect">
            <a:avLst/>
          </a:prstGeom>
          <a:noFill/>
        </p:spPr>
        <p:txBody>
          <a:bodyPr wrap="square">
            <a:spAutoFit/>
          </a:bodyPr>
          <a:lstStyle/>
          <a:p>
            <a:pPr>
              <a:lnSpc>
                <a:spcPts val="2340"/>
              </a:lnSpc>
            </a:pPr>
            <a:r>
              <a:rPr lang="en-US" sz="2200" dirty="0">
                <a:solidFill>
                  <a:srgbClr val="414141"/>
                </a:solidFill>
              </a:rPr>
              <a:t>Fill out each of the following categories to estimate the total cost of starting your business. </a:t>
            </a:r>
          </a:p>
          <a:p>
            <a:pPr>
              <a:lnSpc>
                <a:spcPts val="2340"/>
              </a:lnSpc>
            </a:pPr>
            <a:r>
              <a:rPr lang="en-US" sz="2200" dirty="0">
                <a:solidFill>
                  <a:srgbClr val="414141"/>
                </a:solidFill>
              </a:rPr>
              <a:t>For each line item, provide a rough estimate and note why that expense is necessary.</a:t>
            </a:r>
          </a:p>
          <a:p>
            <a:pPr>
              <a:lnSpc>
                <a:spcPts val="2340"/>
              </a:lnSpc>
            </a:pPr>
            <a:endParaRPr lang="en-US" sz="2200" dirty="0">
              <a:solidFill>
                <a:srgbClr val="414141"/>
              </a:solidFill>
            </a:endParaRPr>
          </a:p>
        </p:txBody>
      </p:sp>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133B7289-0C5A-EE94-2878-EE8226DE977A}"/>
              </a:ext>
            </a:extLst>
          </p:cNvPr>
          <p:cNvGraphicFramePr>
            <a:graphicFrameLocks noGrp="1"/>
          </p:cNvGraphicFramePr>
          <p:nvPr>
            <p:extLst>
              <p:ext uri="{D42A27DB-BD31-4B8C-83A1-F6EECF244321}">
                <p14:modId xmlns:p14="http://schemas.microsoft.com/office/powerpoint/2010/main" val="1397217179"/>
              </p:ext>
            </p:extLst>
          </p:nvPr>
        </p:nvGraphicFramePr>
        <p:xfrm>
          <a:off x="792766" y="2191984"/>
          <a:ext cx="10394069" cy="3452208"/>
        </p:xfrm>
        <a:graphic>
          <a:graphicData uri="http://schemas.openxmlformats.org/drawingml/2006/table">
            <a:tbl>
              <a:tblPr firstRow="1" bandRow="1">
                <a:tableStyleId>{5C22544A-7EE6-4342-B048-85BDC9FD1C3A}</a:tableStyleId>
              </a:tblPr>
              <a:tblGrid>
                <a:gridCol w="2649681">
                  <a:extLst>
                    <a:ext uri="{9D8B030D-6E8A-4147-A177-3AD203B41FA5}">
                      <a16:colId xmlns:a16="http://schemas.microsoft.com/office/drawing/2014/main" val="2947246601"/>
                    </a:ext>
                  </a:extLst>
                </a:gridCol>
                <a:gridCol w="2541494">
                  <a:extLst>
                    <a:ext uri="{9D8B030D-6E8A-4147-A177-3AD203B41FA5}">
                      <a16:colId xmlns:a16="http://schemas.microsoft.com/office/drawing/2014/main" val="383180453"/>
                    </a:ext>
                  </a:extLst>
                </a:gridCol>
                <a:gridCol w="5202894">
                  <a:extLst>
                    <a:ext uri="{9D8B030D-6E8A-4147-A177-3AD203B41FA5}">
                      <a16:colId xmlns:a16="http://schemas.microsoft.com/office/drawing/2014/main" val="4224813332"/>
                    </a:ext>
                  </a:extLst>
                </a:gridCol>
              </a:tblGrid>
              <a:tr h="603312">
                <a:tc>
                  <a:txBody>
                    <a:bodyPr/>
                    <a:lstStyle/>
                    <a:p>
                      <a:r>
                        <a:rPr lang="en-IE" b="1"/>
                        <a:t>Type of Capital &amp; Local Heritage</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Name</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How can it become an experience or overnight for your guests?</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468688">
                <a:tc>
                  <a:txBody>
                    <a:bodyPr/>
                    <a:lstStyle/>
                    <a:p>
                      <a:r>
                        <a:rPr lang="en-IE" sz="1800" b="1" kern="1200">
                          <a:solidFill>
                            <a:srgbClr val="414141"/>
                          </a:solidFill>
                          <a:latin typeface="+mn-lt"/>
                          <a:ea typeface="+mn-ea"/>
                          <a:cs typeface="+mn-cs"/>
                        </a:rPr>
                        <a:t>Natural Capital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468688">
                <a:tc>
                  <a:txBody>
                    <a:bodyPr/>
                    <a:lstStyle/>
                    <a:p>
                      <a:r>
                        <a:rPr lang="en-IE" sz="1800" b="1" kern="1200">
                          <a:solidFill>
                            <a:srgbClr val="414141"/>
                          </a:solidFill>
                          <a:latin typeface="+mn-lt"/>
                          <a:ea typeface="+mn-ea"/>
                          <a:cs typeface="+mn-cs"/>
                        </a:rPr>
                        <a:t>Cultural Capital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dirty="0">
                          <a:solidFill>
                            <a:srgbClr val="414141"/>
                          </a:solidFill>
                          <a:latin typeface="+mn-lt"/>
                          <a:ea typeface="+mn-ea"/>
                          <a:cs typeface="+mn-cs"/>
                        </a:rPr>
                        <a:t>. . .</a:t>
                      </a:r>
                      <a:endParaRPr lang="en-US" sz="20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Social Capital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Events &amp; Festivals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Hospitality Concepts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9" name="Freeform 8">
            <a:extLst>
              <a:ext uri="{FF2B5EF4-FFF2-40B4-BE49-F238E27FC236}">
                <a16:creationId xmlns:a16="http://schemas.microsoft.com/office/drawing/2014/main" id="{0CB4B564-6BA8-7D26-76C2-50231EF1C856}"/>
              </a:ext>
            </a:extLst>
          </p:cNvPr>
          <p:cNvSpPr/>
          <p:nvPr/>
        </p:nvSpPr>
        <p:spPr>
          <a:xfrm>
            <a:off x="-1" y="426469"/>
            <a:ext cx="6978502" cy="875479"/>
          </a:xfrm>
          <a:custGeom>
            <a:avLst/>
            <a:gdLst>
              <a:gd name="connsiteX0" fmla="*/ 0 w 6978502"/>
              <a:gd name="connsiteY0" fmla="*/ 0 h 875479"/>
              <a:gd name="connsiteX1" fmla="*/ 723938 w 6978502"/>
              <a:gd name="connsiteY1" fmla="*/ 0 h 875479"/>
              <a:gd name="connsiteX2" fmla="*/ 1765000 w 6978502"/>
              <a:gd name="connsiteY2" fmla="*/ 0 h 875479"/>
              <a:gd name="connsiteX3" fmla="*/ 2488938 w 6978502"/>
              <a:gd name="connsiteY3" fmla="*/ 0 h 875479"/>
              <a:gd name="connsiteX4" fmla="*/ 3897571 w 6978502"/>
              <a:gd name="connsiteY4" fmla="*/ 0 h 875479"/>
              <a:gd name="connsiteX5" fmla="*/ 4621509 w 6978502"/>
              <a:gd name="connsiteY5" fmla="*/ 0 h 875479"/>
              <a:gd name="connsiteX6" fmla="*/ 5662571 w 6978502"/>
              <a:gd name="connsiteY6" fmla="*/ 0 h 875479"/>
              <a:gd name="connsiteX7" fmla="*/ 6386509 w 6978502"/>
              <a:gd name="connsiteY7" fmla="*/ 0 h 875479"/>
              <a:gd name="connsiteX8" fmla="*/ 6978502 w 6978502"/>
              <a:gd name="connsiteY8" fmla="*/ 473717 h 875479"/>
              <a:gd name="connsiteX9" fmla="*/ 6978502 w 6978502"/>
              <a:gd name="connsiteY9" fmla="*/ 875479 h 875479"/>
              <a:gd name="connsiteX10" fmla="*/ 6254564 w 6978502"/>
              <a:gd name="connsiteY10" fmla="*/ 875479 h 875479"/>
              <a:gd name="connsiteX11" fmla="*/ 5213502 w 6978502"/>
              <a:gd name="connsiteY11" fmla="*/ 875479 h 875479"/>
              <a:gd name="connsiteX12" fmla="*/ 4489564 w 6978502"/>
              <a:gd name="connsiteY12" fmla="*/ 875479 h 875479"/>
              <a:gd name="connsiteX13" fmla="*/ 2488938 w 6978502"/>
              <a:gd name="connsiteY13" fmla="*/ 875479 h 875479"/>
              <a:gd name="connsiteX14" fmla="*/ 1765000 w 6978502"/>
              <a:gd name="connsiteY14" fmla="*/ 875479 h 875479"/>
              <a:gd name="connsiteX15" fmla="*/ 723938 w 6978502"/>
              <a:gd name="connsiteY15" fmla="*/ 875479 h 875479"/>
              <a:gd name="connsiteX16" fmla="*/ 0 w 6978502"/>
              <a:gd name="connsiteY16"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78502" h="875479">
                <a:moveTo>
                  <a:pt x="0" y="0"/>
                </a:moveTo>
                <a:lnTo>
                  <a:pt x="723938" y="0"/>
                </a:lnTo>
                <a:lnTo>
                  <a:pt x="1765000" y="0"/>
                </a:lnTo>
                <a:lnTo>
                  <a:pt x="2488938" y="0"/>
                </a:lnTo>
                <a:lnTo>
                  <a:pt x="3897571" y="0"/>
                </a:lnTo>
                <a:lnTo>
                  <a:pt x="4621509" y="0"/>
                </a:lnTo>
                <a:lnTo>
                  <a:pt x="5662571" y="0"/>
                </a:lnTo>
                <a:lnTo>
                  <a:pt x="6386509" y="0"/>
                </a:lnTo>
                <a:cubicBezTo>
                  <a:pt x="6712481" y="0"/>
                  <a:pt x="6978502" y="212873"/>
                  <a:pt x="6978502" y="473717"/>
                </a:cubicBezTo>
                <a:lnTo>
                  <a:pt x="6978502" y="875479"/>
                </a:lnTo>
                <a:lnTo>
                  <a:pt x="6254564" y="875479"/>
                </a:lnTo>
                <a:lnTo>
                  <a:pt x="5213502" y="875479"/>
                </a:lnTo>
                <a:lnTo>
                  <a:pt x="4489564" y="875479"/>
                </a:lnTo>
                <a:lnTo>
                  <a:pt x="2488938" y="875479"/>
                </a:lnTo>
                <a:lnTo>
                  <a:pt x="1765000"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8" name="Text Placeholder 23">
            <a:extLst>
              <a:ext uri="{FF2B5EF4-FFF2-40B4-BE49-F238E27FC236}">
                <a16:creationId xmlns:a16="http://schemas.microsoft.com/office/drawing/2014/main" id="{B756A4A5-FD08-8398-F8D1-78B81B578CC3}"/>
              </a:ext>
            </a:extLst>
          </p:cNvPr>
          <p:cNvSpPr txBox="1">
            <a:spLocks/>
          </p:cNvSpPr>
          <p:nvPr/>
        </p:nvSpPr>
        <p:spPr>
          <a:xfrm>
            <a:off x="792766" y="547917"/>
            <a:ext cx="652243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Step 2: </a:t>
            </a:r>
            <a:r>
              <a:rPr lang="en-US" sz="2800" dirty="0"/>
              <a:t>Local Experiences &amp; Activities</a:t>
            </a:r>
          </a:p>
        </p:txBody>
      </p:sp>
    </p:spTree>
    <p:extLst>
      <p:ext uri="{BB962C8B-B14F-4D97-AF65-F5344CB8AC3E}">
        <p14:creationId xmlns:p14="http://schemas.microsoft.com/office/powerpoint/2010/main" val="307738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A8E4E-F9D7-B83A-E84D-0E27F00B303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6A94828-DE41-C640-4364-6D544A65AF9A}"/>
              </a:ext>
            </a:extLst>
          </p:cNvPr>
          <p:cNvSpPr>
            <a:spLocks noGrp="1"/>
          </p:cNvSpPr>
          <p:nvPr>
            <p:ph type="body" sz="quarter" idx="4294967295"/>
          </p:nvPr>
        </p:nvSpPr>
        <p:spPr>
          <a:xfrm>
            <a:off x="1004943" y="763768"/>
            <a:ext cx="10567312" cy="720752"/>
          </a:xfrm>
          <a:prstGeom prst="rect">
            <a:avLst/>
          </a:prstGeom>
        </p:spPr>
        <p:txBody>
          <a:bodyPr/>
          <a:lstStyle/>
          <a:p>
            <a:pPr marL="0" indent="0">
              <a:buNone/>
            </a:pPr>
            <a:r>
              <a:rPr lang="en-US" sz="2800" b="1" dirty="0">
                <a:solidFill>
                  <a:srgbClr val="EC7C69"/>
                </a:solidFill>
              </a:rPr>
              <a:t>Checklist &amp; Tips: </a:t>
            </a:r>
            <a:r>
              <a:rPr lang="en-US" sz="2800" dirty="0">
                <a:solidFill>
                  <a:srgbClr val="414141"/>
                </a:solidFill>
              </a:rPr>
              <a:t>Experiences &amp; Activities</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92E49839-F656-B5E5-AABC-0D3D4E89712A}"/>
              </a:ext>
            </a:extLst>
          </p:cNvPr>
          <p:cNvSpPr txBox="1">
            <a:spLocks/>
          </p:cNvSpPr>
          <p:nvPr/>
        </p:nvSpPr>
        <p:spPr>
          <a:xfrm>
            <a:off x="1004944" y="1765825"/>
            <a:ext cx="613764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solidFill>
                  <a:srgbClr val="459597"/>
                </a:solidFill>
              </a:rPr>
              <a:t>Checklist</a:t>
            </a:r>
          </a:p>
          <a:p>
            <a:pPr algn="l">
              <a:lnSpc>
                <a:spcPct val="100000"/>
              </a:lnSpc>
              <a:spcBef>
                <a:spcPts val="0"/>
              </a:spcBef>
              <a:spcAft>
                <a:spcPts val="1200"/>
              </a:spcAft>
            </a:pPr>
            <a:endParaRPr lang="en-IE" sz="500" b="1" dirty="0">
              <a:solidFill>
                <a:srgbClr val="459597"/>
              </a:solidFill>
            </a:endParaRP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Identify key natural areas and trails in your territory and collect maps and info about them</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Identify monuments, cultural sites, and places connected to the local heritage collecting info and details about them so that your guests can visit them or you may acquire and use</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Explore the existence of community-based activities, projects, and initiatives you can value</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Identify festivals and events available in the area and their seasonality  </a:t>
            </a: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13" name="Slide Number Placeholder 5">
            <a:extLst>
              <a:ext uri="{FF2B5EF4-FFF2-40B4-BE49-F238E27FC236}">
                <a16:creationId xmlns:a16="http://schemas.microsoft.com/office/drawing/2014/main" id="{1DACE490-7C20-FB07-53AD-976C4BF40B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42</a:t>
            </a:fld>
            <a:endParaRPr lang="fr-CA" sz="1200" dirty="0">
              <a:solidFill>
                <a:schemeClr val="bg1"/>
              </a:solidFill>
            </a:endParaRPr>
          </a:p>
        </p:txBody>
      </p:sp>
      <p:pic>
        <p:nvPicPr>
          <p:cNvPr id="5" name="Graphic 4" descr="Clipboard Checked with solid fill">
            <a:extLst>
              <a:ext uri="{FF2B5EF4-FFF2-40B4-BE49-F238E27FC236}">
                <a16:creationId xmlns:a16="http://schemas.microsoft.com/office/drawing/2014/main" id="{485BB7BF-D5C4-780F-0E83-D5D72184FA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533" y="535334"/>
            <a:ext cx="805644" cy="805644"/>
          </a:xfrm>
          <a:prstGeom prst="rect">
            <a:avLst/>
          </a:prstGeom>
        </p:spPr>
      </p:pic>
      <p:sp>
        <p:nvSpPr>
          <p:cNvPr id="17" name="Freeform 16">
            <a:extLst>
              <a:ext uri="{FF2B5EF4-FFF2-40B4-BE49-F238E27FC236}">
                <a16:creationId xmlns:a16="http://schemas.microsoft.com/office/drawing/2014/main" id="{62B595F7-2FCA-3809-FB2E-A98DB0B78A32}"/>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8" name="Text Placeholder 1">
            <a:extLst>
              <a:ext uri="{FF2B5EF4-FFF2-40B4-BE49-F238E27FC236}">
                <a16:creationId xmlns:a16="http://schemas.microsoft.com/office/drawing/2014/main" id="{AA2B8041-E6B8-D067-7808-765211E6DCDE}"/>
              </a:ext>
            </a:extLst>
          </p:cNvPr>
          <p:cNvSpPr txBox="1">
            <a:spLocks/>
          </p:cNvSpPr>
          <p:nvPr/>
        </p:nvSpPr>
        <p:spPr>
          <a:xfrm>
            <a:off x="7587279" y="1765825"/>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Tips &amp; Tricks:</a:t>
            </a:r>
          </a:p>
          <a:p>
            <a:pPr algn="l">
              <a:lnSpc>
                <a:spcPct val="100000"/>
              </a:lnSpc>
              <a:spcBef>
                <a:spcPts val="0"/>
              </a:spcBef>
              <a:spcAft>
                <a:spcPts val="1200"/>
              </a:spcAft>
            </a:pPr>
            <a:endParaRPr lang="en-IE" sz="700" b="1" dirty="0"/>
          </a:p>
          <a:p>
            <a:pPr marL="492125" indent="-492125" algn="l">
              <a:lnSpc>
                <a:spcPts val="2340"/>
              </a:lnSpc>
              <a:spcBef>
                <a:spcPts val="0"/>
              </a:spcBef>
              <a:spcAft>
                <a:spcPts val="1200"/>
              </a:spcAft>
              <a:buFont typeface="Wingdings" panose="05000000000000000000" pitchFamily="2" charset="2"/>
              <a:buChar char="q"/>
            </a:pPr>
            <a:r>
              <a:rPr lang="en-IE" sz="2200" dirty="0"/>
              <a:t>Consider contacting local authorities, private and publica institutions and Destination Manager Organization to find useful info and materials</a:t>
            </a:r>
          </a:p>
          <a:p>
            <a:pPr marL="492125" indent="-492125" algn="l">
              <a:lnSpc>
                <a:spcPts val="2340"/>
              </a:lnSpc>
              <a:spcBef>
                <a:spcPts val="0"/>
              </a:spcBef>
              <a:spcAft>
                <a:spcPts val="1200"/>
              </a:spcAft>
              <a:buFont typeface="Wingdings" panose="05000000000000000000" pitchFamily="2" charset="2"/>
              <a:buChar char="q"/>
            </a:pPr>
            <a:r>
              <a:rPr lang="en-IE" sz="2200" dirty="0"/>
              <a:t>Investigate the existence of national and/or local networks and partnerships to which you can connect  </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232229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B42BC-C264-DB6F-8577-F2AA83A484B4}"/>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0D2F3DE8-273F-D00B-719F-2BDCF90EB7B3}"/>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A557FEFD-F8C9-0980-4F72-AA36361280F3}"/>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Additional Reading</a:t>
            </a:r>
          </a:p>
        </p:txBody>
      </p:sp>
      <p:sp>
        <p:nvSpPr>
          <p:cNvPr id="4" name="Slide Number Placeholder 5">
            <a:extLst>
              <a:ext uri="{FF2B5EF4-FFF2-40B4-BE49-F238E27FC236}">
                <a16:creationId xmlns:a16="http://schemas.microsoft.com/office/drawing/2014/main" id="{A4A8B0E4-79A3-39CE-1CB3-0D693B8C6B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43</a:t>
            </a:fld>
            <a:endParaRPr lang="fr-CA" sz="1200" dirty="0">
              <a:solidFill>
                <a:schemeClr val="bg1"/>
              </a:solidFill>
            </a:endParaRPr>
          </a:p>
        </p:txBody>
      </p:sp>
      <p:sp>
        <p:nvSpPr>
          <p:cNvPr id="2" name="Text Placeholder 1">
            <a:extLst>
              <a:ext uri="{FF2B5EF4-FFF2-40B4-BE49-F238E27FC236}">
                <a16:creationId xmlns:a16="http://schemas.microsoft.com/office/drawing/2014/main" id="{B5E86C46-EAA6-E662-0EC7-1AD2B3A2EB2B}"/>
              </a:ext>
            </a:extLst>
          </p:cNvPr>
          <p:cNvSpPr txBox="1">
            <a:spLocks/>
          </p:cNvSpPr>
          <p:nvPr/>
        </p:nvSpPr>
        <p:spPr>
          <a:xfrm>
            <a:off x="871694" y="1693412"/>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err="1">
                <a:solidFill>
                  <a:srgbClr val="EC7C69"/>
                </a:solidFill>
              </a:rPr>
              <a:t>Untourist</a:t>
            </a:r>
            <a:r>
              <a:rPr lang="en-IE" sz="2800" b="1" dirty="0">
                <a:solidFill>
                  <a:srgbClr val="EC7C69"/>
                </a:solidFill>
              </a:rPr>
              <a:t> Guide Amsterdam</a:t>
            </a:r>
          </a:p>
          <a:p>
            <a:pPr algn="l">
              <a:lnSpc>
                <a:spcPts val="2340"/>
              </a:lnSpc>
              <a:spcBef>
                <a:spcPts val="0"/>
              </a:spcBef>
            </a:pPr>
            <a:endParaRPr lang="en-IE"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a:solidFill>
                  <a:srgbClr val="414141"/>
                </a:solidFill>
              </a:rPr>
              <a:t>Discover a different Amsterdam that is hidden to mass tourism, connect to local pioneers and become a real changemaker. Engage in fun activities and contribute to the city, its people and to the world at large.</a:t>
            </a: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93670C0A-FA12-087E-9600-4A99447B64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pic>
        <p:nvPicPr>
          <p:cNvPr id="5" name="Picture 2">
            <a:hlinkClick r:id="rId3"/>
            <a:extLst>
              <a:ext uri="{FF2B5EF4-FFF2-40B4-BE49-F238E27FC236}">
                <a16:creationId xmlns:a16="http://schemas.microsoft.com/office/drawing/2014/main" id="{A125CF9B-0498-26D7-DCFF-FAB0B5704425}"/>
              </a:ext>
            </a:extLst>
          </p:cNvPr>
          <p:cNvPicPr>
            <a:picLocks noChangeAspect="1" noChangeArrowheads="1"/>
          </p:cNvPicPr>
          <p:nvPr/>
        </p:nvPicPr>
        <p:blipFill rotWithShape="1">
          <a:blip r:embed="rId4"/>
          <a:srcRect l="17846" t="-68" r="1374" b="68"/>
          <a:stretch/>
        </p:blipFill>
        <p:spPr bwMode="auto">
          <a:xfrm>
            <a:off x="5997388" y="2460813"/>
            <a:ext cx="4747880" cy="298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79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938A-AF78-1544-C458-DC7505171A1D}"/>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F6A373E7-59F4-A950-2DA1-54F0F213483D}"/>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BB37577A-B81A-6DEC-08B0-2D7DAE1564FC}"/>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Additional Reading</a:t>
            </a:r>
          </a:p>
        </p:txBody>
      </p:sp>
      <p:sp>
        <p:nvSpPr>
          <p:cNvPr id="4" name="Slide Number Placeholder 5">
            <a:extLst>
              <a:ext uri="{FF2B5EF4-FFF2-40B4-BE49-F238E27FC236}">
                <a16:creationId xmlns:a16="http://schemas.microsoft.com/office/drawing/2014/main" id="{039FD0B6-261E-124A-03C1-9A07342846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44</a:t>
            </a:fld>
            <a:endParaRPr lang="fr-CA" sz="1200" dirty="0">
              <a:solidFill>
                <a:schemeClr val="bg1"/>
              </a:solidFill>
            </a:endParaRPr>
          </a:p>
        </p:txBody>
      </p:sp>
      <p:sp>
        <p:nvSpPr>
          <p:cNvPr id="2" name="Text Placeholder 1">
            <a:extLst>
              <a:ext uri="{FF2B5EF4-FFF2-40B4-BE49-F238E27FC236}">
                <a16:creationId xmlns:a16="http://schemas.microsoft.com/office/drawing/2014/main" id="{52199B13-6CBB-5805-004F-2FC2DFE270DE}"/>
              </a:ext>
            </a:extLst>
          </p:cNvPr>
          <p:cNvSpPr txBox="1">
            <a:spLocks/>
          </p:cNvSpPr>
          <p:nvPr/>
        </p:nvSpPr>
        <p:spPr>
          <a:xfrm>
            <a:off x="938929" y="1946717"/>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a:solidFill>
                  <a:srgbClr val="EC7C69"/>
                </a:solidFill>
              </a:rPr>
              <a:t>Best Ways To Suggest Outdoor Activities To Guests</a:t>
            </a:r>
          </a:p>
          <a:p>
            <a:pPr algn="l">
              <a:lnSpc>
                <a:spcPts val="2340"/>
              </a:lnSpc>
              <a:spcBef>
                <a:spcPts val="0"/>
              </a:spcBef>
            </a:pPr>
            <a:endParaRPr lang="en-IE" sz="2800"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a:solidFill>
                  <a:srgbClr val="414141"/>
                </a:solidFill>
              </a:rPr>
              <a:t>An interesting reading from </a:t>
            </a:r>
            <a:r>
              <a:rPr lang="en-IE" sz="2200" dirty="0" err="1">
                <a:solidFill>
                  <a:srgbClr val="414141"/>
                </a:solidFill>
              </a:rPr>
              <a:t>Linkedin</a:t>
            </a:r>
            <a:r>
              <a:rPr lang="en-IE" sz="2200" dirty="0">
                <a:solidFill>
                  <a:srgbClr val="414141"/>
                </a:solidFill>
              </a:rPr>
              <a:t> about knowing your guests, your destination, your options, being proactive, being flexible, and creative.</a:t>
            </a:r>
          </a:p>
          <a:p>
            <a:pPr algn="l">
              <a:lnSpc>
                <a:spcPts val="2340"/>
              </a:lnSpc>
              <a:spcBef>
                <a:spcPts val="0"/>
              </a:spcBef>
            </a:pPr>
            <a:endParaRPr lang="en-IE" sz="2200" dirty="0">
              <a:solidFill>
                <a:srgbClr val="414141"/>
              </a:solidFill>
            </a:endParaRP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E8E0E5D2-E364-587B-9C98-9F22CA22DD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sp>
        <p:nvSpPr>
          <p:cNvPr id="8" name="Rectangle 7">
            <a:extLst>
              <a:ext uri="{FF2B5EF4-FFF2-40B4-BE49-F238E27FC236}">
                <a16:creationId xmlns:a16="http://schemas.microsoft.com/office/drawing/2014/main" id="{4913FE94-D974-52F7-5FA6-0E1A0E5EB9A3}"/>
              </a:ext>
            </a:extLst>
          </p:cNvPr>
          <p:cNvSpPr/>
          <p:nvPr/>
        </p:nvSpPr>
        <p:spPr>
          <a:xfrm>
            <a:off x="6018836" y="2453833"/>
            <a:ext cx="4698323" cy="2963120"/>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6150939F-6A15-31D0-467F-CCBDCDCD70A8}"/>
              </a:ext>
            </a:extLst>
          </p:cNvPr>
          <p:cNvPicPr>
            <a:picLocks noChangeAspect="1"/>
          </p:cNvPicPr>
          <p:nvPr/>
        </p:nvPicPr>
        <p:blipFill>
          <a:blip r:embed="rId4"/>
          <a:srcRect r="16307" b="6176"/>
          <a:stretch/>
        </p:blipFill>
        <p:spPr>
          <a:xfrm>
            <a:off x="6170488" y="2846031"/>
            <a:ext cx="4342833" cy="2229172"/>
          </a:xfrm>
          <a:prstGeom prst="rect">
            <a:avLst/>
          </a:prstGeom>
          <a:ln>
            <a:noFill/>
          </a:ln>
        </p:spPr>
      </p:pic>
    </p:spTree>
    <p:extLst>
      <p:ext uri="{BB962C8B-B14F-4D97-AF65-F5344CB8AC3E}">
        <p14:creationId xmlns:p14="http://schemas.microsoft.com/office/powerpoint/2010/main" val="96347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C997-0612-B196-7DA3-B3384C997000}"/>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C43E161B-E0BF-0060-45CB-397B79F4739B}"/>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7842B5CF-B19C-84AC-574A-AF68CECC8C00}"/>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Additional Reading</a:t>
            </a:r>
          </a:p>
        </p:txBody>
      </p:sp>
      <p:sp>
        <p:nvSpPr>
          <p:cNvPr id="4" name="Slide Number Placeholder 5">
            <a:extLst>
              <a:ext uri="{FF2B5EF4-FFF2-40B4-BE49-F238E27FC236}">
                <a16:creationId xmlns:a16="http://schemas.microsoft.com/office/drawing/2014/main" id="{91C34073-E524-748B-9211-8A6C23280C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45</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2C682BE9-0DC0-902B-9DEE-48993B4039F3}"/>
              </a:ext>
            </a:extLst>
          </p:cNvPr>
          <p:cNvGraphicFramePr>
            <a:graphicFrameLocks noGrp="1"/>
          </p:cNvGraphicFramePr>
          <p:nvPr>
            <p:extLst>
              <p:ext uri="{D42A27DB-BD31-4B8C-83A1-F6EECF244321}">
                <p14:modId xmlns:p14="http://schemas.microsoft.com/office/powerpoint/2010/main" val="1673250653"/>
              </p:ext>
            </p:extLst>
          </p:nvPr>
        </p:nvGraphicFramePr>
        <p:xfrm>
          <a:off x="792766" y="1823016"/>
          <a:ext cx="10394068" cy="3474720"/>
        </p:xfrm>
        <a:graphic>
          <a:graphicData uri="http://schemas.openxmlformats.org/drawingml/2006/table">
            <a:tbl>
              <a:tblPr firstRow="1" bandRow="1">
                <a:tableStyleId>{5C22544A-7EE6-4342-B048-85BDC9FD1C3A}</a:tableStyleId>
              </a:tblPr>
              <a:tblGrid>
                <a:gridCol w="2853185">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370840">
                <a:tc>
                  <a:txBody>
                    <a:bodyPr/>
                    <a:lstStyle/>
                    <a:p>
                      <a:r>
                        <a:rPr lang="en-IE" sz="240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Outdoor activities in Southwest Friesland. </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a:solidFill>
                            <a:srgbClr val="414141"/>
                          </a:solidFill>
                          <a:effectLst/>
                          <a:latin typeface="+mn-lt"/>
                          <a:ea typeface="+mn-ea"/>
                          <a:cs typeface="+mn-cs"/>
                        </a:rPr>
                        <a:t>Tips and Insights from the regional DMO: </a:t>
                      </a:r>
                      <a:r>
                        <a:rPr lang="en-IE" dirty="0">
                          <a:solidFill>
                            <a:srgbClr val="459597"/>
                          </a:solidFill>
                          <a:hlinkClick r:id="rId2">
                            <a:extLst>
                              <a:ext uri="{A12FA001-AC4F-418D-AE19-62706E023703}">
                                <ahyp:hlinkClr xmlns:ahyp="http://schemas.microsoft.com/office/drawing/2018/hyperlinkcolor" val="tx"/>
                              </a:ext>
                            </a:extLst>
                          </a:hlinkClick>
                        </a:rPr>
                        <a:t>https://www.waterlandvanfriesland.nl/en/visit/things-to-see-and-do/outdoor-activities</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414141"/>
                          </a:solidFill>
                        </a:rPr>
                        <a:t>Visitor Experience Toolkit </a:t>
                      </a:r>
                      <a:endParaRPr lang="en-IE" sz="1800" b="1"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A toolkit to deliver an unforgettable guest experience with authentic products, rich content, and local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59597"/>
                          </a:solidFill>
                          <a:hlinkClick r:id="rId3">
                            <a:extLst>
                              <a:ext uri="{A12FA001-AC4F-418D-AE19-62706E023703}">
                                <ahyp:hlinkClr xmlns:ahyp="http://schemas.microsoft.com/office/drawing/2018/hyperlinkcolor" val="tx"/>
                              </a:ext>
                            </a:extLst>
                          </a:hlinkClick>
                        </a:rPr>
                        <a:t>https://visitworldheritage.com/en/eu/visitor-experience-toolkit/a88e1013-4ee9-40e6-9729-e832a29ef7c9</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Introduction to Tourism &amp; Hospitality</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A MOOC (Massive Online Open Course) to learn the foundation and key feature of the Tourism &amp; Hospitality sector: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459597"/>
                          </a:solidFill>
                          <a:hlinkClick r:id="rId4">
                            <a:extLst>
                              <a:ext uri="{A12FA001-AC4F-418D-AE19-62706E023703}">
                                <ahyp:hlinkClr xmlns:ahyp="http://schemas.microsoft.com/office/drawing/2018/hyperlinkcolor" val="tx"/>
                              </a:ext>
                            </a:extLst>
                          </a:hlinkClick>
                        </a:rPr>
                        <a:t>https://www.coursera.org/learn/introduction-to-tourism-and-hospitality</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646007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72411-08A5-5059-37BB-A6DE957AA9AA}"/>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2594FC6-82E6-A9B3-CBE3-64FC66ACD508}"/>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C93500A-D2FB-68D4-1D69-3D4A16DF697C}"/>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Key Takeaways</a:t>
            </a:r>
          </a:p>
        </p:txBody>
      </p:sp>
      <p:sp>
        <p:nvSpPr>
          <p:cNvPr id="4" name="Text Placeholder 3">
            <a:extLst>
              <a:ext uri="{FF2B5EF4-FFF2-40B4-BE49-F238E27FC236}">
                <a16:creationId xmlns:a16="http://schemas.microsoft.com/office/drawing/2014/main" id="{62A737D6-40B6-8D7F-A6CD-02E22CF49016}"/>
              </a:ext>
            </a:extLst>
          </p:cNvPr>
          <p:cNvSpPr txBox="1">
            <a:spLocks/>
          </p:cNvSpPr>
          <p:nvPr/>
        </p:nvSpPr>
        <p:spPr>
          <a:xfrm>
            <a:off x="432637" y="1449855"/>
            <a:ext cx="633571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a:solidFill>
                  <a:srgbClr val="EC7C69"/>
                </a:solidFill>
              </a:rPr>
              <a:t>Nature as Core Experience</a:t>
            </a:r>
            <a:r>
              <a:rPr lang="en-GB" b="1" dirty="0">
                <a:solidFill>
                  <a:srgbClr val="EC7C69"/>
                </a:solidFill>
              </a:rPr>
              <a:t>: </a:t>
            </a:r>
          </a:p>
          <a:p>
            <a:pPr marL="363538">
              <a:lnSpc>
                <a:spcPts val="2340"/>
              </a:lnSpc>
              <a:buClr>
                <a:srgbClr val="64AFAF"/>
              </a:buClr>
            </a:pPr>
            <a:r>
              <a:rPr lang="en-GB" dirty="0"/>
              <a:t>By designing accesses through hiking and/or connecting your accommodation to nature, you can turn the journey itself into an immersive, reflective part of your guest’s experience.</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a:solidFill>
                  <a:srgbClr val="EC7C69"/>
                </a:solidFill>
              </a:rPr>
              <a:t>Sustainable Innovative Design: </a:t>
            </a:r>
          </a:p>
          <a:p>
            <a:pPr marL="363538">
              <a:lnSpc>
                <a:spcPts val="2340"/>
              </a:lnSpc>
              <a:buClr>
                <a:srgbClr val="64AFAF"/>
              </a:buClr>
            </a:pPr>
            <a:r>
              <a:rPr lang="en-GB" dirty="0"/>
              <a:t>By using off-grid systems like solar power and composting toilets, you can embed sustainability into your accommodation while reducing reliance on fixed infrastructure and utilities</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a:solidFill>
                  <a:srgbClr val="EC7C69"/>
                </a:solidFill>
              </a:rPr>
              <a:t>Unique Experience</a:t>
            </a:r>
            <a:r>
              <a:rPr lang="en-GB" sz="2400" dirty="0">
                <a:solidFill>
                  <a:srgbClr val="EC7C69"/>
                </a:solidFill>
              </a:rPr>
              <a:t>: </a:t>
            </a:r>
          </a:p>
          <a:p>
            <a:pPr marL="363538">
              <a:lnSpc>
                <a:spcPts val="2340"/>
              </a:lnSpc>
              <a:buClr>
                <a:srgbClr val="64AFAF"/>
              </a:buClr>
            </a:pPr>
            <a:r>
              <a:rPr lang="en-GB" dirty="0"/>
              <a:t>By limiting access and offering remote, minimalist stays, you can create a sense of escape and exclusivity that sets your accommodation apart from conventional options.</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FA8118E3-2A0F-A490-C77C-AB825F7B44EF}"/>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EAC2CD20-A21E-F4DC-AA7B-AC9DE509422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Bunk Amsterdam</a:t>
            </a:r>
          </a:p>
        </p:txBody>
      </p:sp>
      <p:sp>
        <p:nvSpPr>
          <p:cNvPr id="12" name="Slide Number Placeholder 5">
            <a:extLst>
              <a:ext uri="{FF2B5EF4-FFF2-40B4-BE49-F238E27FC236}">
                <a16:creationId xmlns:a16="http://schemas.microsoft.com/office/drawing/2014/main" id="{D1A5C542-106D-7861-51C1-2C67FA72A26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46</a:t>
            </a:fld>
            <a:endParaRPr lang="fr-CA" sz="1200" dirty="0"/>
          </a:p>
        </p:txBody>
      </p:sp>
    </p:spTree>
    <p:extLst>
      <p:ext uri="{BB962C8B-B14F-4D97-AF65-F5344CB8AC3E}">
        <p14:creationId xmlns:p14="http://schemas.microsoft.com/office/powerpoint/2010/main" val="310080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A36C-D088-5769-45DF-0AFC3DC1DBC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D04727C-40A2-402A-B2C5-E14DDC1EE20E}"/>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2B156FEA-DA80-F779-20F5-267B7E1F461E}"/>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Key Takeaways</a:t>
            </a:r>
          </a:p>
        </p:txBody>
      </p:sp>
      <p:sp>
        <p:nvSpPr>
          <p:cNvPr id="4" name="Text Placeholder 3">
            <a:extLst>
              <a:ext uri="{FF2B5EF4-FFF2-40B4-BE49-F238E27FC236}">
                <a16:creationId xmlns:a16="http://schemas.microsoft.com/office/drawing/2014/main" id="{B47137C2-3A73-B464-2DF3-00BD1B6F8C09}"/>
              </a:ext>
            </a:extLst>
          </p:cNvPr>
          <p:cNvSpPr txBox="1">
            <a:spLocks/>
          </p:cNvSpPr>
          <p:nvPr/>
        </p:nvSpPr>
        <p:spPr>
          <a:xfrm>
            <a:off x="432638" y="1664459"/>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a:solidFill>
                  <a:srgbClr val="EC7C69"/>
                </a:solidFill>
              </a:rPr>
              <a:t>Unique Experience</a:t>
            </a:r>
            <a:r>
              <a:rPr lang="en-GB" dirty="0">
                <a:solidFill>
                  <a:srgbClr val="EC7C69"/>
                </a:solidFill>
              </a:rPr>
              <a:t>: </a:t>
            </a:r>
          </a:p>
          <a:p>
            <a:pPr marL="363538">
              <a:lnSpc>
                <a:spcPts val="2340"/>
              </a:lnSpc>
              <a:buClr>
                <a:srgbClr val="64AFAF"/>
              </a:buClr>
            </a:pPr>
            <a:r>
              <a:rPr lang="en-GB" dirty="0"/>
              <a:t>By limiting access and offering remote, minimalist stays, you can create a sense of escape and exclusivity that sets your accommodation apart from conventional options.</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5571608D-9B68-522D-A251-ECB26AF7D0EB}"/>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5C5F9E03-3893-ACB3-D483-6C8CA978187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Photo Credit: Bunk Amsterdam</a:t>
            </a:r>
          </a:p>
        </p:txBody>
      </p:sp>
      <p:pic>
        <p:nvPicPr>
          <p:cNvPr id="2" name="Picture 1">
            <a:extLst>
              <a:ext uri="{FF2B5EF4-FFF2-40B4-BE49-F238E27FC236}">
                <a16:creationId xmlns:a16="http://schemas.microsoft.com/office/drawing/2014/main" id="{C824D780-D9B9-D51A-6B0F-0883104BF67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7045" y="4195861"/>
            <a:ext cx="3580276" cy="2659133"/>
          </a:xfrm>
          <a:prstGeom prst="rect">
            <a:avLst/>
          </a:prstGeom>
        </p:spPr>
      </p:pic>
      <p:sp>
        <p:nvSpPr>
          <p:cNvPr id="5" name="Slide Number Placeholder 5">
            <a:extLst>
              <a:ext uri="{FF2B5EF4-FFF2-40B4-BE49-F238E27FC236}">
                <a16:creationId xmlns:a16="http://schemas.microsoft.com/office/drawing/2014/main" id="{FB207C78-BFEE-921B-4BB0-3CEE4AC7852E}"/>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47</a:t>
            </a:fld>
            <a:endParaRPr lang="fr-CA" sz="1200" dirty="0"/>
          </a:p>
        </p:txBody>
      </p:sp>
    </p:spTree>
    <p:extLst>
      <p:ext uri="{BB962C8B-B14F-4D97-AF65-F5344CB8AC3E}">
        <p14:creationId xmlns:p14="http://schemas.microsoft.com/office/powerpoint/2010/main" val="2546075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375826"/>
          </a:xfrm>
          <a:prstGeom prst="rect">
            <a:avLst/>
          </a:prstGeom>
          <a:noFill/>
        </p:spPr>
        <p:txBody>
          <a:bodyPr wrap="square" rtlCol="0">
            <a:spAutoFit/>
          </a:bodyPr>
          <a:lstStyle/>
          <a:p>
            <a:pPr algn="ctr">
              <a:lnSpc>
                <a:spcPts val="2520"/>
              </a:lnSpc>
            </a:pPr>
            <a:r>
              <a:rPr lang="en-IE" sz="2400" dirty="0">
                <a:solidFill>
                  <a:srgbClr val="414141"/>
                </a:solidFill>
              </a:rPr>
              <a:t>Introduction to Alternative Tourism Accommodation </a:t>
            </a:r>
          </a:p>
          <a:p>
            <a:pPr algn="ctr">
              <a:lnSpc>
                <a:spcPts val="2520"/>
              </a:lnSpc>
            </a:pPr>
            <a:r>
              <a:rPr lang="en-IE" sz="2400" dirty="0">
                <a:solidFill>
                  <a:srgbClr val="414141"/>
                </a:solidFill>
              </a:rPr>
              <a:t>(2 Parts)</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dirty="0">
                <a:solidFill>
                  <a:srgbClr val="382B1B"/>
                </a:solidFill>
              </a:rPr>
              <a:t>Market Research </a:t>
            </a:r>
          </a:p>
          <a:p>
            <a:pPr algn="ctr">
              <a:lnSpc>
                <a:spcPts val="2520"/>
              </a:lnSpc>
            </a:pPr>
            <a:r>
              <a:rPr lang="en-IE" sz="2400" dirty="0">
                <a:solidFill>
                  <a:srgbClr val="382B1B"/>
                </a:solidFill>
              </a:rPr>
              <a:t>&amp; Business Planning </a:t>
            </a:r>
            <a:r>
              <a:rPr lang="en-IE" sz="2400" dirty="0">
                <a:solidFill>
                  <a:srgbClr val="414141"/>
                </a:solidFill>
              </a:rPr>
              <a:t>(2 Parts)</a:t>
            </a:r>
          </a:p>
          <a:p>
            <a:pPr algn="ctr">
              <a:lnSpc>
                <a:spcPts val="2520"/>
              </a:lnSpc>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oden bench on a deck&#10;&#10;AI-generated content may be incorrect.">
            <a:extLst>
              <a:ext uri="{FF2B5EF4-FFF2-40B4-BE49-F238E27FC236}">
                <a16:creationId xmlns:a16="http://schemas.microsoft.com/office/drawing/2014/main" id="{394FD301-8CCC-8185-5539-F7F462AFF4BF}"/>
              </a:ext>
            </a:extLst>
          </p:cNvPr>
          <p:cNvPicPr>
            <a:picLocks noGrp="1" noChangeAspect="1"/>
          </p:cNvPicPr>
          <p:nvPr>
            <p:ph type="pic" sz="quarter" idx="19"/>
          </p:nvPr>
        </p:nvPicPr>
        <p:blipFill>
          <a:blip r:embed="rId2"/>
          <a:srcRect t="9906" b="9906"/>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3600" dirty="0"/>
              <a:t>Compare and Contrast Different Business Models of </a:t>
            </a:r>
          </a:p>
          <a:p>
            <a:pPr>
              <a:lnSpc>
                <a:spcPts val="3900"/>
              </a:lnSpc>
            </a:pPr>
            <a:r>
              <a:rPr lang="en-GB" sz="3600" dirty="0"/>
              <a:t>Alternative Tourism Accommodation</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Section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Photo Credit: House Boat, Netherlands</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ouse with a grassy field&#10;&#10;AI-generated content may be incorrect.">
            <a:extLst>
              <a:ext uri="{FF2B5EF4-FFF2-40B4-BE49-F238E27FC236}">
                <a16:creationId xmlns:a16="http://schemas.microsoft.com/office/drawing/2014/main" id="{2E61F87E-BAAE-4D85-289D-E6D0D8462BE1}"/>
              </a:ext>
            </a:extLst>
          </p:cNvPr>
          <p:cNvPicPr>
            <a:picLocks noGrp="1" noChangeAspect="1"/>
          </p:cNvPicPr>
          <p:nvPr>
            <p:ph type="pic" sz="quarter" idx="67"/>
          </p:nvPr>
        </p:nvPicPr>
        <p:blipFill>
          <a:blip r:embed="rId2"/>
          <a:srcRect l="4765" r="4765"/>
          <a:stretch>
            <a:fillRect/>
          </a:stretch>
        </p:blipFill>
        <p:spPr/>
      </p:pic>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a:lstStyle/>
          <a:p>
            <a:pPr>
              <a:lnSpc>
                <a:spcPts val="3340"/>
              </a:lnSpc>
            </a:pPr>
            <a:r>
              <a:rPr lang="en-GB" sz="3200" dirty="0"/>
              <a:t>Business Models for Alternative Accommodation</a:t>
            </a: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3</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dirty="0">
                <a:solidFill>
                  <a:srgbClr val="EC7C69"/>
                </a:solidFill>
              </a:rPr>
              <a:t>Overview:</a:t>
            </a:r>
            <a:endParaRPr lang="en-US" sz="4000" dirty="0"/>
          </a:p>
        </p:txBody>
      </p:sp>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38747"/>
            <a:ext cx="2815520" cy="452458"/>
          </a:xfrm>
          <a:prstGeom prst="rect">
            <a:avLst/>
          </a:prstGeom>
          <a:solidFill>
            <a:srgbClr val="EC7C69"/>
          </a:solidFill>
        </p:spPr>
        <p:txBody>
          <a:bodyPr/>
          <a:lstStyle/>
          <a:p>
            <a:pPr algn="ctr"/>
            <a:r>
              <a:rPr lang="en-GB" sz="1200" dirty="0"/>
              <a:t>Photo Credit</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55418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dirty="0"/>
              <a:t>Various business models within the growing alternative accommodation sector, empowering individuals to make informed decisions based on their resources, location, and goals</a:t>
            </a:r>
            <a:endParaRPr lang="en-IE" dirty="0"/>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AAE-06AA-35C6-FEC8-5CF4A9BBF7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5BDF76-283A-9406-C824-FA960CAA1DD5}"/>
              </a:ext>
            </a:extLst>
          </p:cNvPr>
          <p:cNvSpPr>
            <a:spLocks noGrp="1"/>
          </p:cNvSpPr>
          <p:nvPr>
            <p:ph type="body" sz="quarter" idx="16"/>
          </p:nvPr>
        </p:nvSpPr>
        <p:spPr>
          <a:xfrm>
            <a:off x="1783120" y="2068306"/>
            <a:ext cx="7088317" cy="3739042"/>
          </a:xfrm>
        </p:spPr>
        <p:txBody>
          <a:bodyPr>
            <a:noAutofit/>
          </a:bodyPr>
          <a:lstStyle/>
          <a:p>
            <a:pPr>
              <a:lnSpc>
                <a:spcPts val="2480"/>
              </a:lnSpc>
            </a:pPr>
            <a:r>
              <a:rPr lang="en-GB" sz="2400" dirty="0"/>
              <a:t>Examining the key features, benefits, and challenges of distinct business models commonly used in the alternative accommodation sector.</a:t>
            </a:r>
          </a:p>
          <a:p>
            <a:pPr>
              <a:lnSpc>
                <a:spcPts val="2480"/>
              </a:lnSpc>
            </a:pPr>
            <a:endParaRPr lang="en-US" sz="2400" dirty="0"/>
          </a:p>
          <a:p>
            <a:pPr>
              <a:lnSpc>
                <a:spcPts val="2480"/>
              </a:lnSpc>
            </a:pPr>
            <a:endParaRPr lang="en-US" sz="2400" dirty="0"/>
          </a:p>
          <a:p>
            <a:pPr>
              <a:lnSpc>
                <a:spcPts val="2480"/>
              </a:lnSpc>
            </a:pPr>
            <a:r>
              <a:rPr lang="en-GB" sz="2400" dirty="0"/>
              <a:t>Providing a practical framework for selecting the most suitable business model based on individual circumstances.</a:t>
            </a:r>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AF37BAE7-1ABA-0271-7311-B213C03F2EE5}"/>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9DCA44B-81D3-0ADF-00DB-C1FE2E7E6CC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3: </a:t>
            </a:r>
            <a:r>
              <a:rPr lang="en-US" dirty="0"/>
              <a:t>Key Learning Areas</a:t>
            </a:r>
          </a:p>
        </p:txBody>
      </p:sp>
      <p:sp>
        <p:nvSpPr>
          <p:cNvPr id="13" name="Slide Number Placeholder 5">
            <a:extLst>
              <a:ext uri="{FF2B5EF4-FFF2-40B4-BE49-F238E27FC236}">
                <a16:creationId xmlns:a16="http://schemas.microsoft.com/office/drawing/2014/main" id="{DF2840AD-279D-C57F-461F-9889AF42308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7</a:t>
            </a:fld>
            <a:endParaRPr lang="fr-CA" sz="1200" dirty="0"/>
          </a:p>
        </p:txBody>
      </p:sp>
      <p:sp>
        <p:nvSpPr>
          <p:cNvPr id="14" name="Text Placeholder 2">
            <a:extLst>
              <a:ext uri="{FF2B5EF4-FFF2-40B4-BE49-F238E27FC236}">
                <a16:creationId xmlns:a16="http://schemas.microsoft.com/office/drawing/2014/main" id="{7B536B05-E9F8-E800-CA40-C2C2E5245886}"/>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8F8549A-7667-087B-32FC-86C675A99195}"/>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2974CEDD-D8E6-9517-13F1-CA2ECADE3C3B}"/>
              </a:ext>
            </a:extLst>
          </p:cNvPr>
          <p:cNvSpPr txBox="1">
            <a:spLocks/>
          </p:cNvSpPr>
          <p:nvPr/>
        </p:nvSpPr>
        <p:spPr>
          <a:xfrm>
            <a:off x="733932" y="313788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7" name="Freeform 16">
            <a:extLst>
              <a:ext uri="{FF2B5EF4-FFF2-40B4-BE49-F238E27FC236}">
                <a16:creationId xmlns:a16="http://schemas.microsoft.com/office/drawing/2014/main" id="{5D8F45E5-7A6A-A892-E8EE-DDF932955CCB}"/>
              </a:ext>
            </a:extLst>
          </p:cNvPr>
          <p:cNvSpPr/>
          <p:nvPr/>
        </p:nvSpPr>
        <p:spPr>
          <a:xfrm>
            <a:off x="0" y="388009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65042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Establish a foundational understanding of what alternative accommodation is.  About its various forms, and the reasons behind its increasing popularity among travellers.</a:t>
            </a:r>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823882"/>
            <a:ext cx="7491868"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The learning area sets the stage for understanding alternative accommodation, a rapidly growing segment of the tourism industry.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Understand and define what distinguishes it from traditional hotels, emphasizing its unique characteristics and appeal to modern travellers is important for initiating any business models. </a:t>
            </a:r>
          </a:p>
          <a:p>
            <a:pPr>
              <a:lnSpc>
                <a:spcPts val="2340"/>
              </a:lnSpc>
            </a:pPr>
            <a:endParaRPr lang="en-US" sz="2200" dirty="0"/>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Photo Credit: </a:t>
            </a:r>
          </a:p>
          <a:p>
            <a:pPr algn="ctr"/>
            <a:r>
              <a:rPr lang="en-GB" sz="1200" dirty="0"/>
              <a:t>Bunk Hostel, Amsterdam, The Netherlands</a:t>
            </a:r>
          </a:p>
        </p:txBody>
      </p:sp>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Alternative Accommodation: Ready to Host?</a:t>
            </a:r>
          </a:p>
          <a:p>
            <a:endParaRPr lang="en-GB" dirty="0"/>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It's More Than Just a Place to Sleep: It is a Business</a:t>
            </a:r>
          </a:p>
          <a:p>
            <a:pPr>
              <a:lnSpc>
                <a:spcPts val="3620"/>
              </a:lnSpc>
            </a:pPr>
            <a:endParaRPr lang="en-GB" dirty="0"/>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868167"/>
            <a:ext cx="7159281"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Many people want different experiences when they travel. That's why alternative accommodation is so popular, it creates opportunities for people like you that would like to start a business.</a:t>
            </a:r>
          </a:p>
          <a:p>
            <a:pPr>
              <a:lnSpc>
                <a:spcPts val="2340"/>
              </a:lnSpc>
            </a:pPr>
            <a:endParaRPr lang="en-GB" dirty="0"/>
          </a:p>
          <a:p>
            <a:pPr>
              <a:lnSpc>
                <a:spcPts val="2340"/>
              </a:lnSpc>
            </a:pPr>
            <a:r>
              <a:rPr lang="en-GB" dirty="0"/>
              <a:t>Your business model should directly support and amplify your unique selling proposition. It's about creating a cohesive experience for your guests while also maximizing your profits and minimizing your headaches. To achieve this, you need to choose the business model that best suits your needs and resources available. The result will be the creation of your truly unique alternative accommodation</a:t>
            </a:r>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9</a:t>
            </a:fld>
            <a:endParaRPr lang="fr-CA" sz="1200" dirty="0"/>
          </a:p>
        </p:txBody>
      </p:sp>
      <p:pic>
        <p:nvPicPr>
          <p:cNvPr id="6" name="Picture Placeholder 5" descr="A room with a table and chairs&#10;&#10;AI-generated content may be incorrect.">
            <a:extLst>
              <a:ext uri="{FF2B5EF4-FFF2-40B4-BE49-F238E27FC236}">
                <a16:creationId xmlns:a16="http://schemas.microsoft.com/office/drawing/2014/main" id="{E761FC9B-8CD2-C64B-DE1D-A842925EFB3B}"/>
              </a:ext>
            </a:extLst>
          </p:cNvPr>
          <p:cNvPicPr>
            <a:picLocks noGrp="1" noChangeAspect="1"/>
          </p:cNvPicPr>
          <p:nvPr>
            <p:ph type="pic" sz="quarter" idx="10"/>
          </p:nvPr>
        </p:nvPicPr>
        <p:blipFill rotWithShape="1">
          <a:blip r:embed="rId2"/>
          <a:srcRect l="5415" r="5415"/>
          <a:stretch/>
        </p:blipFill>
        <p:spPr>
          <a:xfrm>
            <a:off x="391600" y="-1"/>
            <a:ext cx="3423163" cy="2380129"/>
          </a:xfrm>
        </p:spPr>
      </p:pic>
    </p:spTree>
    <p:extLst>
      <p:ext uri="{BB962C8B-B14F-4D97-AF65-F5344CB8AC3E}">
        <p14:creationId xmlns:p14="http://schemas.microsoft.com/office/powerpoint/2010/main" val="221947916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E12B7FC3-1DFB-416B-A34E-EFD21FB5B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TotalTime>
  <Words>4121</Words>
  <Application>Microsoft Office PowerPoint</Application>
  <PresentationFormat>Widescreen</PresentationFormat>
  <Paragraphs>460</Paragraphs>
  <Slides>48</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Montserrat</vt:lpstr>
      <vt:lpstr>Montserrat Light</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208</cp:revision>
  <dcterms:created xsi:type="dcterms:W3CDTF">2020-10-14T13:32:04Z</dcterms:created>
  <dcterms:modified xsi:type="dcterms:W3CDTF">2025-08-12T15:57:06Z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