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26"/>
  </p:notesMasterIdLst>
  <p:handoutMasterIdLst>
    <p:handoutMasterId r:id="rId27"/>
  </p:handoutMasterIdLst>
  <p:sldIdLst>
    <p:sldId id="7829" r:id="rId2"/>
    <p:sldId id="6641" r:id="rId3"/>
    <p:sldId id="6889" r:id="rId4"/>
    <p:sldId id="6629" r:id="rId5"/>
    <p:sldId id="7064" r:id="rId6"/>
    <p:sldId id="6628" r:id="rId7"/>
    <p:sldId id="7072" r:id="rId8"/>
    <p:sldId id="6636" r:id="rId9"/>
    <p:sldId id="7063" r:id="rId10"/>
    <p:sldId id="7070" r:id="rId11"/>
    <p:sldId id="6630" r:id="rId12"/>
    <p:sldId id="6632" r:id="rId13"/>
    <p:sldId id="7830" r:id="rId14"/>
    <p:sldId id="6637" r:id="rId15"/>
    <p:sldId id="6631" r:id="rId16"/>
    <p:sldId id="6638" r:id="rId17"/>
    <p:sldId id="6646" r:id="rId18"/>
    <p:sldId id="6645" r:id="rId19"/>
    <p:sldId id="6634" r:id="rId20"/>
    <p:sldId id="6635" r:id="rId21"/>
    <p:sldId id="6633" r:id="rId22"/>
    <p:sldId id="6643" r:id="rId23"/>
    <p:sldId id="6644" r:id="rId24"/>
    <p:sldId id="664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751"/>
    <a:srgbClr val="EC7C69"/>
    <a:srgbClr val="494949"/>
    <a:srgbClr val="F2A158"/>
    <a:srgbClr val="DCC5ED"/>
    <a:srgbClr val="0D9390"/>
    <a:srgbClr val="3FB5A1"/>
    <a:srgbClr val="E1FFE1"/>
    <a:srgbClr val="CEFAF9"/>
    <a:srgbClr val="F6B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8"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21/08/2025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19050">
            <a:solidFill>
              <a:srgbClr val="E9675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18940" y="34552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47398" y="3244279"/>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823802" y="-252041"/>
            <a:ext cx="4448399" cy="6096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21941" y="623792"/>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24950" y="34553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190410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244740" y="2115614"/>
            <a:ext cx="6560312"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6"/>
            <a:ext cx="3423163" cy="340757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Device 0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57273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ext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Tree>
    <p:extLst>
      <p:ext uri="{BB962C8B-B14F-4D97-AF65-F5344CB8AC3E}">
        <p14:creationId xmlns:p14="http://schemas.microsoft.com/office/powerpoint/2010/main" val="271523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113547" y="78077"/>
            <a:ext cx="6549337"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5828411"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924" r:id="rId13"/>
    <p:sldLayoutId id="2147483890" r:id="rId14"/>
    <p:sldLayoutId id="2147483899"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07" r:id="rId24"/>
    <p:sldLayoutId id="2147483878" r:id="rId25"/>
    <p:sldLayoutId id="2147483915" r:id="rId26"/>
    <p:sldLayoutId id="2147483891" r:id="rId27"/>
    <p:sldLayoutId id="2147483922" r:id="rId28"/>
    <p:sldLayoutId id="2147483921" r:id="rId29"/>
    <p:sldLayoutId id="2147483894" r:id="rId30"/>
    <p:sldLayoutId id="2147483916" r:id="rId31"/>
    <p:sldLayoutId id="2147483932" r:id="rId32"/>
    <p:sldLayoutId id="2147483893" r:id="rId33"/>
    <p:sldLayoutId id="2147483895" r:id="rId34"/>
    <p:sldLayoutId id="2147483896" r:id="rId35"/>
    <p:sldLayoutId id="2147483900" r:id="rId36"/>
    <p:sldLayoutId id="2147483901" r:id="rId37"/>
    <p:sldLayoutId id="2147483902" r:id="rId38"/>
    <p:sldLayoutId id="2147483903" r:id="rId39"/>
    <p:sldLayoutId id="2147483904" r:id="rId40"/>
    <p:sldLayoutId id="2147483853" r:id="rId41"/>
    <p:sldLayoutId id="2147483912" r:id="rId42"/>
    <p:sldLayoutId id="2147483925"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googleadservices.com/pagead/aclk?sa=L&amp;ai=DChcSEwi8yKmDhMSNAxUum1AGHcu3CJ8YABADGgJkZw&amp;co=1&amp;gclid=Cj0KCQjwxdXBBhDEARIsAAUkP6j78OLOh4Gk2ibW65SG2Q_UOA00jEuACZMVTTHS_hrK2VJgkC33nMoaAns_EALw_wcB&amp;ohost=www.google.com&amp;cid=CAESVuD2OOL9wRwuCQcBj5Eqb4ALv5Aj1SXhQrEe8uOFsCugTAje_XGewkeqnX8P4Iwkw-1AxDxJuPhzuEgEbsMUr_Gtzh1SX9-8MO0yhRBNaq2wyrmgi1hL&amp;category=acrcp_v1_0&amp;sig=AOD64_3qVOTWmAUCIEC86fZwTLraIjy-ig&amp;q&amp;adurl&amp;ved=2ahUKEwigr6GDhMSNAxUXVUEAHSdsG78Q0Qx6BAgZEAE" TargetMode="External"/><Relationship Id="rId7" Type="http://schemas.openxmlformats.org/officeDocument/2006/relationships/image" Target="../media/image9.png"/><Relationship Id="rId2" Type="http://schemas.openxmlformats.org/officeDocument/2006/relationships/hyperlink" Target="https://leitrimtourism.com/accommodation-in-leitrim/self-catering/drumhierny-woodland-hideaway" TargetMode="External"/><Relationship Id="rId1" Type="http://schemas.openxmlformats.org/officeDocument/2006/relationships/slideLayout" Target="../slideLayouts/slideLayout31.xml"/><Relationship Id="rId6" Type="http://schemas.openxmlformats.org/officeDocument/2006/relationships/hyperlink" Target="https://www.leitrimobserver.ie/news/local-news/1717940/popular-leitrim-sanctuary-eyes-expansion-with-new-facilities.html" TargetMode="External"/><Relationship Id="rId5" Type="http://schemas.openxmlformats.org/officeDocument/2006/relationships/hyperlink" Target="https://www.framespace.ie/projects/drumhierny-woodland-hideaway" TargetMode="External"/><Relationship Id="rId4" Type="http://schemas.openxmlformats.org/officeDocument/2006/relationships/hyperlink" Target="https://www.tboacademy.com/blog/tourism-plann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adservices.com/pagead/aclk?sa=L&amp;ai=DChcSEwi8yKmDhMSNAxUum1AGHcu3CJ8YABADGgJkZw&amp;co=1&amp;gclid=Cj0KCQjwxdXBBhDEARIsAAUkP6j78OLOh4Gk2ibW65SG2Q_UOA00jEuACZMVTTHS_hrK2VJgkC33nMoaAns_EALw_wcB&amp;ohost=www.google.com&amp;cid=CAESVuD2OOL9wRwuCQcBj5Eqb4ALv5Aj1SXhQrEe8uOFsCugTAje_XGewkeqnX8P4Iwkw-1AxDxJuPhzuEgEbsMUr_Gtzh1SX9-8MO0yhRBNaq2wyrmgi1hL&amp;category=acrcp_v1_0&amp;sig=AOD64_3qVOTWmAUCIEC86fZwTLraIjy-ig&amp;q&amp;adurl&amp;ved=2ahUKEwigr6GDhMSNAxUXVUEAHSdsG78Q0Qx6BAgZEAE" TargetMode="External"/><Relationship Id="rId1" Type="http://schemas.openxmlformats.org/officeDocument/2006/relationships/slideLayout" Target="../slideLayouts/slideLayout31.xml"/><Relationship Id="rId4" Type="http://schemas.openxmlformats.org/officeDocument/2006/relationships/hyperlink" Target="https://www.leitrim.ie/council/services/planning-building/planning-permission/weekly-planning-lists/weekly-planning-list-week-ending-26-january-2025.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adservices.com/pagead/aclk?sa=L&amp;ai=DChcSEwi8yKmDhMSNAxUum1AGHcu3CJ8YABADGgJkZw&amp;co=1&amp;gclid=Cj0KCQjwxdXBBhDEARIsAAUkP6j78OLOh4Gk2ibW65SG2Q_UOA00jEuACZMVTTHS_hrK2VJgkC33nMoaAns_EALw_wcB&amp;ohost=www.google.com&amp;cid=CAESVuD2OOL9wRwuCQcBj5Eqb4ALv5Aj1SXhQrEe8uOFsCugTAje_XGewkeqnX8P4Iwkw-1AxDxJuPhzuEgEbsMUr_Gtzh1SX9-8MO0yhRBNaq2wyrmgi1hL&amp;category=acrcp_v1_0&amp;sig=AOD64_3qVOTWmAUCIEC86fZwTLraIjy-ig&amp;q&amp;adurl&amp;ved=2ahUKEwigr6GDhMSNAxUXVUEAHSdsG78Q0Qx6BAgZEAE" TargetMode="External"/><Relationship Id="rId2" Type="http://schemas.openxmlformats.org/officeDocument/2006/relationships/hyperlink" Target="https://www.independent.ie/regionals/leitrim/news/luxury-glamping-getaway-in-leitrim-gets-green-light-for-new-therapy-suite-and-an-outdoor-plunge-pool/a1220018802.htm.com" TargetMode="External"/><Relationship Id="rId1" Type="http://schemas.openxmlformats.org/officeDocument/2006/relationships/slideLayout" Target="../slideLayouts/slideLayout31.xml"/><Relationship Id="rId5" Type="http://schemas.openxmlformats.org/officeDocument/2006/relationships/image" Target="../media/image17.jpg"/><Relationship Id="rId4" Type="http://schemas.openxmlformats.org/officeDocument/2006/relationships/hyperlink" Target="https://tpdsolutions.ie/do-you-need-planning-permission-for-a-log-cabin.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sa/4.0/?ref=chooser-v1" TargetMode="External"/><Relationship Id="rId2" Type="http://schemas.openxmlformats.org/officeDocument/2006/relationships/image" Target="../media/image2.png"/><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drumhiernyhideaway.ie/en/sustainable-policy/" TargetMode="External"/><Relationship Id="rId7" Type="http://schemas.openxmlformats.org/officeDocument/2006/relationships/image" Target="../media/image20.jpeg"/><Relationship Id="rId2" Type="http://schemas.openxmlformats.org/officeDocument/2006/relationships/hyperlink" Target="https://www.drumhiernyhideaway.ie/en/the-hotel/#collapseAbout" TargetMode="External"/><Relationship Id="rId1" Type="http://schemas.openxmlformats.org/officeDocument/2006/relationships/slideLayout" Target="../slideLayouts/slideLayout31.xml"/><Relationship Id="rId6" Type="http://schemas.openxmlformats.org/officeDocument/2006/relationships/hyperlink" Target="https://www.leitrim.ie/council/services/planning-building/planning-permission/weekly-planning-lists/weekly-planning-list-week-ending-26-january-2025.pdf" TargetMode="External"/><Relationship Id="rId5" Type="http://schemas.openxmlformats.org/officeDocument/2006/relationships/hyperlink" Target="https://www.googleadservices.com/pagead/aclk?sa=L&amp;ai=DChcSEwi8yKmDhMSNAxUum1AGHcu3CJ8YABADGgJkZw&amp;co=1&amp;gclid=Cj0KCQjwxdXBBhDEARIsAAUkP6j78OLOh4Gk2ibW65SG2Q_UOA00jEuACZMVTTHS_hrK2VJgkC33nMoaAns_EALw_wcB&amp;ohost=www.google.com&amp;cid=CAESVuD2OOL9wRwuCQcBj5Eqb4ALv5Aj1SXhQrEe8uOFsCugTAje_XGewkeqnX8P4Iwkw-1AxDxJuPhzuEgEbsMUr_Gtzh1SX9-8MO0yhRBNaq2wyrmgi1hL&amp;category=acrcp_v1_0&amp;sig=AOD64_3qVOTWmAUCIEC86fZwTLraIjy-ig&amp;q&amp;adurl&amp;ved=2ahUKEwigr6GDhMSNAxUXVUEAHSdsG78Q0Qx6BAgZEAE" TargetMode="External"/><Relationship Id="rId4" Type="http://schemas.openxmlformats.org/officeDocument/2006/relationships/hyperlink" Target="https://www.drumhiernyhideaway.ie/en/local-artis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drumhiernyhideaway.ie/en/sustainable-policy/" TargetMode="External"/><Relationship Id="rId2" Type="http://schemas.openxmlformats.org/officeDocument/2006/relationships/hyperlink" Target="https://www.googleadservices.com/pagead/aclk?sa=L&amp;ai=DChcSEwi8yKmDhMSNAxUum1AGHcu3CJ8YABADGgJkZw&amp;co=1&amp;gclid=Cj0KCQjwxdXBBhDEARIsAAUkP6j78OLOh4Gk2ibW65SG2Q_UOA00jEuACZMVTTHS_hrK2VJgkC33nMoaAns_EALw_wcB&amp;ohost=www.google.com&amp;cid=CAESVuD2OOL9wRwuCQcBj5Eqb4ALv5Aj1SXhQrEe8uOFsCugTAje_XGewkeqnX8P4Iwkw-1AxDxJuPhzuEgEbsMUr_Gtzh1SX9-8MO0yhRBNaq2wyrmgi1hL&amp;category=acrcp_v1_0&amp;sig=AOD64_3qVOTWmAUCIEC86fZwTLraIjy-ig&amp;q&amp;adurl&amp;ved=2ahUKEwigr6GDhMSNAxUXVUEAHSdsG78Q0Qx6BAgZEAE" TargetMode="External"/><Relationship Id="rId1" Type="http://schemas.openxmlformats.org/officeDocument/2006/relationships/slideLayout" Target="../slideLayouts/slideLayout31.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search?q=what+is+a+mission+statement+&amp;sca_esv=2465539c7fa84006&amp;sxsrf=ACQVn09ZGjVT2smCJwnwqa4lL9R8t9RY6g%3A1712771675372&amp;ei=W9IWZqWkFrKkhbIPr7OMkAs&amp;ved=0ahUKEwjlvaram7iFAxUyUkEAHa8ZA7IQ4dUDCBA&amp;uact=5&amp;oq=what+is+a+mission+statement+&amp;gs_lp=Egxnd3Mtd2l6LXNlcnAiHHdoYXQgaXMgYSBtaXNzaW9uIHN0YXRlbWVudCAyBRAAGIAEMgUQABiABDIKEAAYgAQYFBiHAjIKEAAYgAQYFBiHAjIFEAAYgAQyBRAAGIAEMgUQABiABDIFEAAYgAQyBRAAGIAEMgUQABiABEj61AJQ8QRY89ICcAJ4AZABAJgBjQGgAZMOqgEEMTQuNbgBA8gBAPgBAZgCFaAC0Q7CAgoQABhHGNYEGLADwgINEAAYgAQYigUYQxiwA8ICChAAGIAEGIoFGEPCAgoQIxiABBiKBRgnwgIOEAAYgAQYigUYsQMYgwGYAwCIBgGQBgqSBwQxNi41oAfuew&amp;sclient=gws-wiz-serp" TargetMode="External"/><Relationship Id="rId2" Type="http://schemas.openxmlformats.org/officeDocument/2006/relationships/hyperlink" Target="https://www.drumhiernyhideaway.ie/en/the-hotel/" TargetMode="External"/><Relationship Id="rId1" Type="http://schemas.openxmlformats.org/officeDocument/2006/relationships/slideLayout" Target="../slideLayouts/slideLayout31.xml"/><Relationship Id="rId6" Type="http://schemas.openxmlformats.org/officeDocument/2006/relationships/image" Target="../media/image22.png"/><Relationship Id="rId5" Type="http://schemas.openxmlformats.org/officeDocument/2006/relationships/hyperlink" Target="https://www.drumhiernyhideaway.ie/en/sustainable-policy/" TargetMode="External"/><Relationship Id="rId4" Type="http://schemas.openxmlformats.org/officeDocument/2006/relationships/hyperlink" Target="https://www.googleadservices.com/pagead/aclk?sa=L&amp;ai=DChcSEwi8yKmDhMSNAxUum1AGHcu3CJ8YABADGgJkZw&amp;co=1&amp;gclid=Cj0KCQjwxdXBBhDEARIsAAUkP6j78OLOh4Gk2ibW65SG2Q_UOA00jEuACZMVTTHS_hrK2VJgkC33nMoaAns_EALw_wcB&amp;ohost=www.google.com&amp;cid=CAESVuD2OOL9wRwuCQcBj5Eqb4ALv5Aj1SXhQrEe8uOFsCugTAje_XGewkeqnX8P4Iwkw-1AxDxJuPhzuEgEbsMUr_Gtzh1SX9-8MO0yhRBNaq2wyrmgi1hL&amp;category=acrcp_v1_0&amp;sig=AOD64_3qVOTWmAUCIEC86fZwTLraIjy-ig&amp;q&amp;adurl&amp;ved=2ahUKEwigr6GDhMSNAxUXVUEAHSdsG78Q0Qx6BAgZEA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neh.gov.ie/service/search/neh-en/116580?query=Climate+Action+Programme" TargetMode="External"/><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0.jpg"/><Relationship Id="rId4" Type="http://schemas.openxmlformats.org/officeDocument/2006/relationships/hyperlink" Target="https://www.teagasc.ie/news--events/daily/farm-business/setting-up-a-glamping-business.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adservices.com/pagead/aclk?sa=L&amp;ai=DChcSEwi8yKmDhMSNAxUum1AGHcu3CJ8YABADGgJkZw&amp;co=1&amp;gclid=Cj0KCQjwxdXBBhDEARIsAAUkP6j78OLOh4Gk2ibW65SG2Q_UOA00jEuACZMVTTHS_hrK2VJgkC33nMoaAns_EALw_wcB&amp;ohost=www.google.com&amp;cid=CAESVuD2OOL9wRwuCQcBj5Eqb4ALv5Aj1SXhQrEe8uOFsCugTAje_XGewkeqnX8P4Iwkw-1AxDxJuPhzuEgEbsMUr_Gtzh1SX9-8MO0yhRBNaq2wyrmgi1hL&amp;category=acrcp_v1_0&amp;sig=AOD64_3qVOTWmAUCIEC86fZwTLraIjy-ig&amp;q&amp;adurl&amp;ved=2ahUKEwigr6GDhMSNAxUXVUEAHSdsG78Q0Qx6BAgZEAE" TargetMode="External"/><Relationship Id="rId1" Type="http://schemas.openxmlformats.org/officeDocument/2006/relationships/slideLayout" Target="../slideLayouts/slideLayout31.xml"/><Relationship Id="rId4" Type="http://schemas.openxmlformats.org/officeDocument/2006/relationships/hyperlink" Target="https://www.independent.ie/regionals/leitrim/news/luxury-glamping-getaway-in-leitrim-gets-green-light-for-new-therapy-suite-and-an-outdoor-plunge-pool/a1220018802.html?utm_source=chatgp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adservices.com/pagead/aclk?sa=L&amp;ai=DChcSEwi8yKmDhMSNAxUum1AGHcu3CJ8YABADGgJkZw&amp;co=1&amp;gclid=Cj0KCQjwxdXBBhDEARIsAAUkP6j78OLOh4Gk2ibW65SG2Q_UOA00jEuACZMVTTHS_hrK2VJgkC33nMoaAns_EALw_wcB&amp;ohost=www.google.com&amp;cid=CAESVuD2OOL9wRwuCQcBj5Eqb4ALv5Aj1SXhQrEe8uOFsCugTAje_XGewkeqnX8P4Iwkw-1AxDxJuPhzuEgEbsMUr_Gtzh1SX9-8MO0yhRBNaq2wyrmgi1hL&amp;category=acrcp_v1_0&amp;sig=AOD64_3qVOTWmAUCIEC86fZwTLraIjy-ig&amp;q&amp;adurl&amp;ved=2ahUKEwigr6GDhMSNAxUXVUEAHSdsG78Q0Qx6BAgZEAE" TargetMode="External"/><Relationship Id="rId1" Type="http://schemas.openxmlformats.org/officeDocument/2006/relationships/slideLayout" Target="../slideLayouts/slideLayout31.xml"/><Relationship Id="rId4" Type="http://schemas.openxmlformats.org/officeDocument/2006/relationships/hyperlink" Target="https://www.independent.ie/regionals/leitrim/news/luxury-glamping-getaway-in-leitrim-gets-green-light-for-new-therapy-suite-and-an-outdoor-plunge-pool/a1220018802.html?utm_source=chatgp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adservices.com/pagead/aclk?sa=L&amp;ai=DChcSEwi8yKmDhMSNAxUum1AGHcu3CJ8YABADGgJkZw&amp;co=1&amp;gclid=Cj0KCQjwxdXBBhDEARIsAAUkP6j78OLOh4Gk2ibW65SG2Q_UOA00jEuACZMVTTHS_hrK2VJgkC33nMoaAns_EALw_wcB&amp;ohost=www.google.com&amp;cid=CAESVuD2OOL9wRwuCQcBj5Eqb4ALv5Aj1SXhQrEe8uOFsCugTAje_XGewkeqnX8P4Iwkw-1AxDxJuPhzuEgEbsMUr_Gtzh1SX9-8MO0yhRBNaq2wyrmgi1hL&amp;category=acrcp_v1_0&amp;sig=AOD64_3qVOTWmAUCIEC86fZwTLraIjy-ig&amp;q&amp;adurl&amp;ved=2ahUKEwigr6GDhMSNAxUXVUEAHSdsG78Q0Qx6BAgZEAE" TargetMode="External"/><Relationship Id="rId1" Type="http://schemas.openxmlformats.org/officeDocument/2006/relationships/slideLayout" Target="../slideLayouts/slideLayout31.xml"/><Relationship Id="rId4" Type="http://schemas.openxmlformats.org/officeDocument/2006/relationships/hyperlink" Target="https://www.eplanning.ie/LeitrimCC/AppFileRefDetails/236009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ruimtelijkeplannen.nl/" TargetMode="External"/><Relationship Id="rId2" Type="http://schemas.openxmlformats.org/officeDocument/2006/relationships/hyperlink" Target="http://www.myplan.ie/" TargetMode="External"/><Relationship Id="rId1" Type="http://schemas.openxmlformats.org/officeDocument/2006/relationships/slideLayout" Target="../slideLayouts/slideLayout33.xml"/><Relationship Id="rId5" Type="http://schemas.openxmlformats.org/officeDocument/2006/relationships/hyperlink" Target="http://www.skipulagsstofnun.is/" TargetMode="External"/><Relationship Id="rId4" Type="http://schemas.openxmlformats.org/officeDocument/2006/relationships/hyperlink" Target="http://www.gov.s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planning.ie/" TargetMode="External"/><Relationship Id="rId7"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hyperlink" Target="https://www.teagasc.ie/news--events/daily/farm-business/setting-up-a-glamping-business.php" TargetMode="External"/><Relationship Id="rId5" Type="http://schemas.openxmlformats.org/officeDocument/2006/relationships/hyperlink" Target="https://www.neh.gov.ie/service/search/neh-en/116580?query=Climate+Action+Programme" TargetMode="External"/><Relationship Id="rId4" Type="http://schemas.openxmlformats.org/officeDocument/2006/relationships/hyperlink" Target="https://www.failteireland.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24BC2-4613-57E9-2E8F-44E21D93E8D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8FE77C1-1B0B-4BBF-3822-78D96BE350C7}"/>
              </a:ext>
            </a:extLst>
          </p:cNvPr>
          <p:cNvSpPr>
            <a:spLocks noGrp="1"/>
          </p:cNvSpPr>
          <p:nvPr>
            <p:ph type="body" sz="quarter" idx="16"/>
          </p:nvPr>
        </p:nvSpPr>
        <p:spPr>
          <a:xfrm>
            <a:off x="400555" y="2320314"/>
            <a:ext cx="5234715" cy="3066422"/>
          </a:xfrm>
        </p:spPr>
        <p:txBody>
          <a:bodyPr>
            <a:normAutofit/>
          </a:bodyPr>
          <a:lstStyle/>
          <a:p>
            <a:r>
              <a:rPr lang="en-IE" sz="3800" b="1" dirty="0"/>
              <a:t>Drumhierny Woodland, Leitrim, Ireland</a:t>
            </a:r>
          </a:p>
          <a:p>
            <a:r>
              <a:rPr lang="en-IE" sz="3200" i="1" dirty="0"/>
              <a:t>Tourism Planning and ‘Commercial Tourism Use’</a:t>
            </a:r>
          </a:p>
        </p:txBody>
      </p:sp>
      <p:sp>
        <p:nvSpPr>
          <p:cNvPr id="12" name="Text Placeholder 8">
            <a:extLst>
              <a:ext uri="{FF2B5EF4-FFF2-40B4-BE49-F238E27FC236}">
                <a16:creationId xmlns:a16="http://schemas.microsoft.com/office/drawing/2014/main" id="{5E3BD5C2-3326-7D9C-010B-7282ACCED933}"/>
              </a:ext>
            </a:extLst>
          </p:cNvPr>
          <p:cNvSpPr txBox="1">
            <a:spLocks/>
          </p:cNvSpPr>
          <p:nvPr/>
        </p:nvSpPr>
        <p:spPr>
          <a:xfrm>
            <a:off x="400555" y="691626"/>
            <a:ext cx="6447919" cy="5822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7200" dirty="0">
                <a:solidFill>
                  <a:schemeClr val="bg1"/>
                </a:solidFill>
              </a:rPr>
              <a:t>Case Study</a:t>
            </a:r>
          </a:p>
        </p:txBody>
      </p:sp>
      <p:pic>
        <p:nvPicPr>
          <p:cNvPr id="6" name="Picture Placeholder 5" descr="A triangular building with a black roof and a black fence&#10;&#10;AI-generated content may be incorrect.">
            <a:extLst>
              <a:ext uri="{FF2B5EF4-FFF2-40B4-BE49-F238E27FC236}">
                <a16:creationId xmlns:a16="http://schemas.microsoft.com/office/drawing/2014/main" id="{243848F5-0566-6947-6BCA-EDE3B5DEB628}"/>
              </a:ext>
            </a:extLst>
          </p:cNvPr>
          <p:cNvPicPr>
            <a:picLocks noGrp="1" noChangeAspect="1"/>
          </p:cNvPicPr>
          <p:nvPr>
            <p:ph type="pic" sz="quarter" idx="19"/>
          </p:nvPr>
        </p:nvPicPr>
        <p:blipFill>
          <a:blip r:embed="rId2"/>
          <a:srcRect l="2021" r="2021"/>
          <a:stretch>
            <a:fillRect/>
          </a:stretch>
        </p:blipFill>
        <p:spPr/>
      </p:pic>
    </p:spTree>
    <p:extLst>
      <p:ext uri="{BB962C8B-B14F-4D97-AF65-F5344CB8AC3E}">
        <p14:creationId xmlns:p14="http://schemas.microsoft.com/office/powerpoint/2010/main" val="212284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57431C-D462-EF9A-DB35-79CA39F2C9F2}"/>
              </a:ext>
            </a:extLst>
          </p:cNvPr>
          <p:cNvPicPr>
            <a:picLocks noChangeAspect="1"/>
          </p:cNvPicPr>
          <p:nvPr/>
        </p:nvPicPr>
        <p:blipFill>
          <a:blip r:embed="rId2"/>
          <a:srcRect b="1693"/>
          <a:stretch>
            <a:fillRect/>
          </a:stretch>
        </p:blipFill>
        <p:spPr>
          <a:xfrm>
            <a:off x="0" y="869310"/>
            <a:ext cx="12192000" cy="5032726"/>
          </a:xfrm>
          <a:prstGeom prst="rect">
            <a:avLst/>
          </a:prstGeom>
        </p:spPr>
      </p:pic>
    </p:spTree>
    <p:extLst>
      <p:ext uri="{BB962C8B-B14F-4D97-AF65-F5344CB8AC3E}">
        <p14:creationId xmlns:p14="http://schemas.microsoft.com/office/powerpoint/2010/main" val="158108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077BB-F738-F783-6BE0-A855BA28214B}"/>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F50E5DC8-CC17-9DCE-E412-762078AC443F}"/>
              </a:ext>
            </a:extLst>
          </p:cNvPr>
          <p:cNvSpPr>
            <a:spLocks noGrp="1"/>
          </p:cNvSpPr>
          <p:nvPr>
            <p:ph type="body" sz="quarter" idx="18"/>
          </p:nvPr>
        </p:nvSpPr>
        <p:spPr>
          <a:xfrm>
            <a:off x="342902" y="736434"/>
            <a:ext cx="6562724" cy="3499183"/>
          </a:xfrm>
        </p:spPr>
        <p:txBody>
          <a:bodyPr/>
          <a:lstStyle/>
          <a:p>
            <a:pPr>
              <a:spcAft>
                <a:spcPts val="600"/>
              </a:spcAft>
            </a:pPr>
            <a:r>
              <a:rPr lang="en-US" b="1" dirty="0"/>
              <a:t>The initial phase of </a:t>
            </a:r>
            <a:r>
              <a:rPr lang="en-US" b="1" dirty="0" err="1"/>
              <a:t>Drumhierny’s</a:t>
            </a:r>
            <a:r>
              <a:rPr lang="en-US" b="1" dirty="0"/>
              <a:t> tourism development </a:t>
            </a:r>
            <a:r>
              <a:rPr lang="en-US" dirty="0"/>
              <a:t>focused on creating a sustainable tourism destination. The lodges were constructed with a strong emphasis on environmental sustainability, utilizing locally sourced materials and achieving high energy efficiency standards. The site's integration with the natural landscape and its proximity to attractions like the Shannon Blueway positioned it as an eco-friendly retreat. </a:t>
            </a:r>
            <a:r>
              <a:rPr lang="en-US" dirty="0">
                <a:solidFill>
                  <a:srgbClr val="0070C0"/>
                </a:solidFill>
                <a:hlinkClick r:id="rId2">
                  <a:extLst>
                    <a:ext uri="{A12FA001-AC4F-418D-AE19-62706E023703}">
                      <ahyp:hlinkClr xmlns:ahyp="http://schemas.microsoft.com/office/drawing/2018/hyperlinkcolor" val="tx"/>
                    </a:ext>
                  </a:extLst>
                </a:hlinkClick>
              </a:rPr>
              <a:t>Welcome to Leitrim</a:t>
            </a:r>
            <a:endParaRPr lang="en-US" dirty="0">
              <a:solidFill>
                <a:srgbClr val="0070C0"/>
              </a:solidFill>
            </a:endParaRPr>
          </a:p>
          <a:p>
            <a:r>
              <a:rPr lang="en-US" b="1" dirty="0">
                <a:solidFill>
                  <a:srgbClr val="E96751"/>
                </a:solidFill>
              </a:rPr>
              <a:t>Commercial Expansion: </a:t>
            </a:r>
            <a:r>
              <a:rPr lang="en-US" dirty="0" err="1"/>
              <a:t>Recognising</a:t>
            </a:r>
            <a:r>
              <a:rPr lang="en-US" dirty="0"/>
              <a:t> the potential for growth, Drumhierny sought to enhance its offerings by incorporating additional commercial facilities</a:t>
            </a:r>
            <a:r>
              <a:rPr lang="en-US" b="1" dirty="0"/>
              <a:t>. In January 2025,</a:t>
            </a:r>
            <a:r>
              <a:rPr lang="en-US" dirty="0"/>
              <a:t> a planning application was submitted to Leitrim County Council proposing significant upgrades (see next slide) </a:t>
            </a:r>
            <a:endParaRPr lang="en-US" dirty="0">
              <a:solidFill>
                <a:srgbClr val="494949"/>
              </a:solidFill>
            </a:endParaRPr>
          </a:p>
        </p:txBody>
      </p:sp>
      <p:sp>
        <p:nvSpPr>
          <p:cNvPr id="12" name="Text Placeholder 11">
            <a:extLst>
              <a:ext uri="{FF2B5EF4-FFF2-40B4-BE49-F238E27FC236}">
                <a16:creationId xmlns:a16="http://schemas.microsoft.com/office/drawing/2014/main" id="{6F05A68E-4EC3-4F62-648B-77097F8DD725}"/>
              </a:ext>
            </a:extLst>
          </p:cNvPr>
          <p:cNvSpPr>
            <a:spLocks noGrp="1"/>
          </p:cNvSpPr>
          <p:nvPr>
            <p:ph type="body" sz="quarter" idx="19"/>
          </p:nvPr>
        </p:nvSpPr>
        <p:spPr>
          <a:xfrm>
            <a:off x="296824" y="170692"/>
            <a:ext cx="11060443" cy="803654"/>
          </a:xfrm>
        </p:spPr>
        <p:txBody>
          <a:bodyPr/>
          <a:lstStyle/>
          <a:p>
            <a:r>
              <a:rPr lang="en-IE" sz="3200" dirty="0">
                <a:solidFill>
                  <a:srgbClr val="459597"/>
                </a:solidFill>
              </a:rPr>
              <a:t>PHASE 2: </a:t>
            </a:r>
            <a:r>
              <a:rPr lang="en-IE" sz="3200" dirty="0"/>
              <a:t>Commercial Expansion 2025</a:t>
            </a:r>
          </a:p>
        </p:txBody>
      </p:sp>
      <p:sp>
        <p:nvSpPr>
          <p:cNvPr id="13" name="object 3">
            <a:extLst>
              <a:ext uri="{FF2B5EF4-FFF2-40B4-BE49-F238E27FC236}">
                <a16:creationId xmlns:a16="http://schemas.microsoft.com/office/drawing/2014/main" id="{2D6FF1E0-7778-A428-CBFB-3FE23311DA13}"/>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14" name="Text Placeholder 23">
            <a:extLst>
              <a:ext uri="{FF2B5EF4-FFF2-40B4-BE49-F238E27FC236}">
                <a16:creationId xmlns:a16="http://schemas.microsoft.com/office/drawing/2014/main" id="{2177C3E8-B506-4E80-ADFF-D9AF3BFCFB48}"/>
              </a:ext>
            </a:extLst>
          </p:cNvPr>
          <p:cNvSpPr txBox="1">
            <a:spLocks/>
          </p:cNvSpPr>
          <p:nvPr/>
        </p:nvSpPr>
        <p:spPr>
          <a:xfrm>
            <a:off x="7578179" y="5117875"/>
            <a:ext cx="4051845"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hlinkClick r:id="rId3">
                  <a:extLst>
                    <a:ext uri="{A12FA001-AC4F-418D-AE19-62706E023703}">
                      <ahyp:hlinkClr xmlns:ahyp="http://schemas.microsoft.com/office/drawing/2018/hyperlinkcolor" val="tx"/>
                    </a:ext>
                  </a:extLst>
                </a:hlinkClick>
              </a:rPr>
              <a:t>Drumhierny Woodland Hideaway </a:t>
            </a:r>
            <a:endParaRPr lang="en-US" sz="1600" dirty="0">
              <a:latin typeface="+mn-lt"/>
            </a:endParaRPr>
          </a:p>
        </p:txBody>
      </p:sp>
      <p:sp>
        <p:nvSpPr>
          <p:cNvPr id="4" name="Slide Number Placeholder 5">
            <a:extLst>
              <a:ext uri="{FF2B5EF4-FFF2-40B4-BE49-F238E27FC236}">
                <a16:creationId xmlns:a16="http://schemas.microsoft.com/office/drawing/2014/main" id="{DFEEB37D-04EC-C33E-93A3-C713083AD7D8}"/>
              </a:ext>
            </a:extLst>
          </p:cNvPr>
          <p:cNvSpPr txBox="1">
            <a:spLocks/>
          </p:cNvSpPr>
          <p:nvPr/>
        </p:nvSpPr>
        <p:spPr>
          <a:xfrm>
            <a:off x="13747114" y="643213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mtClean="0"/>
              <a:pPr/>
              <a:t>11</a:t>
            </a:fld>
            <a:endParaRPr lang="fr-CA" dirty="0"/>
          </a:p>
        </p:txBody>
      </p:sp>
      <p:sp>
        <p:nvSpPr>
          <p:cNvPr id="5" name="TextBox 4">
            <a:extLst>
              <a:ext uri="{FF2B5EF4-FFF2-40B4-BE49-F238E27FC236}">
                <a16:creationId xmlns:a16="http://schemas.microsoft.com/office/drawing/2014/main" id="{0DB849CE-9BDC-3C30-FEE5-1866BB94A6D2}"/>
              </a:ext>
            </a:extLst>
          </p:cNvPr>
          <p:cNvSpPr txBox="1"/>
          <p:nvPr/>
        </p:nvSpPr>
        <p:spPr>
          <a:xfrm>
            <a:off x="3106881" y="5690864"/>
            <a:ext cx="10307103" cy="1203791"/>
          </a:xfrm>
          <a:prstGeom prst="rect">
            <a:avLst/>
          </a:prstGeom>
          <a:noFill/>
        </p:spPr>
        <p:txBody>
          <a:bodyPr wrap="square">
            <a:spAutoFit/>
          </a:bodyPr>
          <a:lstStyle/>
          <a:p>
            <a:pPr algn="l">
              <a:lnSpc>
                <a:spcPts val="2250"/>
              </a:lnSpc>
            </a:pPr>
            <a:r>
              <a:rPr lang="en-US" sz="1600" b="1" i="1" dirty="0">
                <a:solidFill>
                  <a:srgbClr val="414141"/>
                </a:solidFill>
                <a:effectLst/>
              </a:rPr>
              <a:t>Recommended Reading</a:t>
            </a:r>
            <a:endParaRPr lang="en-US" sz="1600" b="1" i="1" dirty="0">
              <a:solidFill>
                <a:srgbClr val="414141"/>
              </a:solidFill>
              <a:effectLst/>
              <a:hlinkClick r:id="rId4">
                <a:extLst>
                  <a:ext uri="{A12FA001-AC4F-418D-AE19-62706E023703}">
                    <ahyp:hlinkClr xmlns:ahyp="http://schemas.microsoft.com/office/drawing/2018/hyperlinkcolor" val="tx"/>
                  </a:ext>
                </a:extLst>
              </a:hlinkClick>
            </a:endParaRPr>
          </a:p>
          <a:p>
            <a:pPr marL="285750" indent="-285750" algn="l">
              <a:lnSpc>
                <a:spcPts val="2250"/>
              </a:lnSpc>
              <a:buFont typeface="Arial" panose="020B0604020202020204" pitchFamily="34" charset="0"/>
              <a:buChar char="•"/>
            </a:pPr>
            <a:r>
              <a:rPr lang="en-US" sz="1600" i="0" dirty="0">
                <a:solidFill>
                  <a:srgbClr val="00B0F0"/>
                </a:solidFill>
                <a:effectLst/>
                <a:hlinkClick r:id="rId5">
                  <a:extLst>
                    <a:ext uri="{A12FA001-AC4F-418D-AE19-62706E023703}">
                      <ahyp:hlinkClr xmlns:ahyp="http://schemas.microsoft.com/office/drawing/2018/hyperlinkcolor" val="tx"/>
                    </a:ext>
                  </a:extLst>
                </a:hlinkClick>
              </a:rPr>
              <a:t>Framespace Re-inventing the Construction Industry</a:t>
            </a:r>
            <a:endParaRPr lang="en-US" sz="1600" i="0" dirty="0">
              <a:solidFill>
                <a:srgbClr val="00B0F0"/>
              </a:solidFill>
              <a:effectLst/>
            </a:endParaRPr>
          </a:p>
          <a:p>
            <a:pPr marL="285750" indent="-285750" fontAlgn="base">
              <a:buFont typeface="Arial" panose="020B0604020202020204" pitchFamily="34" charset="0"/>
              <a:buChar char="•"/>
            </a:pPr>
            <a:r>
              <a:rPr lang="en-US" sz="1600" dirty="0">
                <a:solidFill>
                  <a:srgbClr val="00B0F0"/>
                </a:solidFill>
                <a:hlinkClick r:id="rId6">
                  <a:extLst>
                    <a:ext uri="{A12FA001-AC4F-418D-AE19-62706E023703}">
                      <ahyp:hlinkClr xmlns:ahyp="http://schemas.microsoft.com/office/drawing/2018/hyperlinkcolor" val="tx"/>
                    </a:ext>
                  </a:extLst>
                </a:hlinkClick>
              </a:rPr>
              <a:t>Leitrim Observer: Popular Leitrim sanctuary eyes expansion with new facilities</a:t>
            </a:r>
            <a:endParaRPr lang="en-US" sz="1600" dirty="0">
              <a:solidFill>
                <a:srgbClr val="00B0F0"/>
              </a:solidFill>
            </a:endParaRPr>
          </a:p>
          <a:p>
            <a:pPr marL="285750" indent="-285750" algn="l">
              <a:lnSpc>
                <a:spcPts val="2250"/>
              </a:lnSpc>
              <a:buFont typeface="Arial" panose="020B0604020202020204" pitchFamily="34" charset="0"/>
              <a:buChar char="•"/>
            </a:pPr>
            <a:endParaRPr lang="en-US" sz="1600" i="0" dirty="0">
              <a:solidFill>
                <a:srgbClr val="414141"/>
              </a:solidFill>
              <a:effectLst/>
            </a:endParaRPr>
          </a:p>
        </p:txBody>
      </p:sp>
      <p:pic>
        <p:nvPicPr>
          <p:cNvPr id="6" name="Picture 5">
            <a:extLst>
              <a:ext uri="{FF2B5EF4-FFF2-40B4-BE49-F238E27FC236}">
                <a16:creationId xmlns:a16="http://schemas.microsoft.com/office/drawing/2014/main" id="{9BA5559D-2801-88E7-4F4D-773F93181374}"/>
              </a:ext>
            </a:extLst>
          </p:cNvPr>
          <p:cNvPicPr>
            <a:picLocks noChangeAspect="1"/>
          </p:cNvPicPr>
          <p:nvPr/>
        </p:nvPicPr>
        <p:blipFill>
          <a:blip r:embed="rId7"/>
          <a:stretch>
            <a:fillRect/>
          </a:stretch>
        </p:blipFill>
        <p:spPr>
          <a:xfrm>
            <a:off x="2256292" y="5815305"/>
            <a:ext cx="850589" cy="846711"/>
          </a:xfrm>
          <a:prstGeom prst="rect">
            <a:avLst/>
          </a:prstGeom>
        </p:spPr>
      </p:pic>
      <p:pic>
        <p:nvPicPr>
          <p:cNvPr id="7170" name="Picture 2">
            <a:extLst>
              <a:ext uri="{FF2B5EF4-FFF2-40B4-BE49-F238E27FC236}">
                <a16:creationId xmlns:a16="http://schemas.microsoft.com/office/drawing/2014/main" id="{84A19002-F253-94CB-5E49-3DEA49D62B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0" y="1740125"/>
            <a:ext cx="3913478" cy="265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62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EE3D8-9E8D-3DC5-8B76-30C3D4B7F265}"/>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31827DD6-14D0-E11B-0539-50EC4D851742}"/>
              </a:ext>
            </a:extLst>
          </p:cNvPr>
          <p:cNvSpPr>
            <a:spLocks noGrp="1"/>
          </p:cNvSpPr>
          <p:nvPr>
            <p:ph type="body" sz="quarter" idx="18"/>
          </p:nvPr>
        </p:nvSpPr>
        <p:spPr>
          <a:xfrm>
            <a:off x="342902" y="736434"/>
            <a:ext cx="6705598" cy="3499183"/>
          </a:xfrm>
        </p:spPr>
        <p:txBody>
          <a:bodyPr/>
          <a:lstStyle/>
          <a:p>
            <a:r>
              <a:rPr lang="en-US" sz="2100" dirty="0"/>
              <a:t>The Commercial Expansion Application included developments aimed at diversifying the site's offerings, appealing to a broader range of visitors and enhancing the overall guest experience.</a:t>
            </a:r>
          </a:p>
          <a:p>
            <a:endParaRPr lang="en-US" sz="2100" b="1" dirty="0"/>
          </a:p>
          <a:p>
            <a:pPr marL="342900" indent="-342900">
              <a:buFont typeface="Wingdings" panose="05000000000000000000" pitchFamily="2" charset="2"/>
              <a:buChar char="v"/>
            </a:pPr>
            <a:r>
              <a:rPr lang="en-US" sz="2100" dirty="0"/>
              <a:t>Conversion of Drumhierny Lodge into a </a:t>
            </a:r>
            <a:r>
              <a:rPr lang="en-US" sz="2100" b="1" dirty="0"/>
              <a:t>bar and restaurant, </a:t>
            </a:r>
            <a:r>
              <a:rPr lang="en-US" sz="2100" dirty="0"/>
              <a:t>with a two-</a:t>
            </a:r>
            <a:r>
              <a:rPr lang="en-US" sz="2100" dirty="0" err="1"/>
              <a:t>storey</a:t>
            </a:r>
            <a:r>
              <a:rPr lang="en-US" sz="2100" dirty="0"/>
              <a:t> extension housing a kitchen and function room.</a:t>
            </a:r>
          </a:p>
          <a:p>
            <a:pPr marL="342900" indent="-342900">
              <a:buFont typeface="Wingdings" panose="05000000000000000000" pitchFamily="2" charset="2"/>
              <a:buChar char="v"/>
            </a:pPr>
            <a:r>
              <a:rPr lang="en-US" sz="2100" dirty="0"/>
              <a:t>Addition of a </a:t>
            </a:r>
            <a:r>
              <a:rPr lang="en-US" sz="2100" b="1" dirty="0"/>
              <a:t>single-</a:t>
            </a:r>
            <a:r>
              <a:rPr lang="en-US" sz="2100" b="1" dirty="0" err="1"/>
              <a:t>storey</a:t>
            </a:r>
            <a:r>
              <a:rPr lang="en-US" sz="2100" b="1" dirty="0"/>
              <a:t> glass Orangery </a:t>
            </a:r>
            <a:r>
              <a:rPr lang="en-US" sz="2100" dirty="0"/>
              <a:t>with a rooftop terrace.</a:t>
            </a:r>
          </a:p>
          <a:p>
            <a:pPr marL="342900" indent="-342900">
              <a:buFont typeface="Wingdings" panose="05000000000000000000" pitchFamily="2" charset="2"/>
              <a:buChar char="v"/>
            </a:pPr>
            <a:r>
              <a:rPr lang="en-US" sz="2100" dirty="0"/>
              <a:t>Restoration and repurposing of </a:t>
            </a:r>
            <a:r>
              <a:rPr lang="en-US" sz="2100" b="1" dirty="0"/>
              <a:t>existing coach house </a:t>
            </a:r>
            <a:r>
              <a:rPr lang="en-US" sz="2100" dirty="0"/>
              <a:t>buildings into a </a:t>
            </a:r>
            <a:r>
              <a:rPr lang="en-US" sz="2100" b="1" dirty="0"/>
              <a:t>reception area, café, staff facilities, and offices.</a:t>
            </a:r>
          </a:p>
          <a:p>
            <a:pPr marL="342900" indent="-342900">
              <a:buFont typeface="Wingdings" panose="05000000000000000000" pitchFamily="2" charset="2"/>
              <a:buChar char="v"/>
            </a:pPr>
            <a:r>
              <a:rPr lang="en-US" sz="2100" b="1" dirty="0"/>
              <a:t>Reconstruction of outbuildings </a:t>
            </a:r>
            <a:r>
              <a:rPr lang="en-US" sz="2100" dirty="0"/>
              <a:t>to link the coach house with Drumhierny Lodge, providing </a:t>
            </a:r>
            <a:r>
              <a:rPr lang="en-US" sz="2100" b="1" dirty="0"/>
              <a:t>toilets and storage </a:t>
            </a:r>
            <a:r>
              <a:rPr lang="en-US" sz="2100" dirty="0"/>
              <a:t>facilities.</a:t>
            </a:r>
          </a:p>
          <a:p>
            <a:pPr marL="342900" indent="-342900">
              <a:buFont typeface="Wingdings" panose="05000000000000000000" pitchFamily="2" charset="2"/>
              <a:buChar char="v"/>
            </a:pPr>
            <a:r>
              <a:rPr lang="en-US" sz="2100" dirty="0"/>
              <a:t>Construction of a </a:t>
            </a:r>
            <a:r>
              <a:rPr lang="en-US" sz="2100" b="1" dirty="0"/>
              <a:t>glass lobby and first-floor connection </a:t>
            </a:r>
            <a:r>
              <a:rPr lang="en-US" sz="2100" dirty="0"/>
              <a:t>to the northern grounds. </a:t>
            </a:r>
            <a:endParaRPr lang="en-US" sz="2100" dirty="0">
              <a:solidFill>
                <a:srgbClr val="494949"/>
              </a:solidFill>
            </a:endParaRPr>
          </a:p>
        </p:txBody>
      </p:sp>
      <p:sp>
        <p:nvSpPr>
          <p:cNvPr id="12" name="Text Placeholder 11">
            <a:extLst>
              <a:ext uri="{FF2B5EF4-FFF2-40B4-BE49-F238E27FC236}">
                <a16:creationId xmlns:a16="http://schemas.microsoft.com/office/drawing/2014/main" id="{940C928E-D7FE-E528-980A-0D702200369A}"/>
              </a:ext>
            </a:extLst>
          </p:cNvPr>
          <p:cNvSpPr>
            <a:spLocks noGrp="1"/>
          </p:cNvSpPr>
          <p:nvPr>
            <p:ph type="body" sz="quarter" idx="19"/>
          </p:nvPr>
        </p:nvSpPr>
        <p:spPr>
          <a:xfrm>
            <a:off x="296824" y="170692"/>
            <a:ext cx="11060443" cy="803654"/>
          </a:xfrm>
        </p:spPr>
        <p:txBody>
          <a:bodyPr/>
          <a:lstStyle/>
          <a:p>
            <a:r>
              <a:rPr lang="en-IE" dirty="0"/>
              <a:t>Case Study: Drumhierny </a:t>
            </a:r>
            <a:r>
              <a:rPr lang="en-IE" sz="2600" b="0" dirty="0"/>
              <a:t>Commercial Expansion Application</a:t>
            </a:r>
          </a:p>
        </p:txBody>
      </p:sp>
      <p:sp>
        <p:nvSpPr>
          <p:cNvPr id="13" name="object 3">
            <a:extLst>
              <a:ext uri="{FF2B5EF4-FFF2-40B4-BE49-F238E27FC236}">
                <a16:creationId xmlns:a16="http://schemas.microsoft.com/office/drawing/2014/main" id="{CACE2B35-ECDE-D395-6274-87D2AEC1AEBA}"/>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14" name="Text Placeholder 23">
            <a:extLst>
              <a:ext uri="{FF2B5EF4-FFF2-40B4-BE49-F238E27FC236}">
                <a16:creationId xmlns:a16="http://schemas.microsoft.com/office/drawing/2014/main" id="{4DB217D9-CB92-E778-45AD-E852F61EF916}"/>
              </a:ext>
            </a:extLst>
          </p:cNvPr>
          <p:cNvSpPr txBox="1">
            <a:spLocks/>
          </p:cNvSpPr>
          <p:nvPr/>
        </p:nvSpPr>
        <p:spPr>
          <a:xfrm>
            <a:off x="7578179" y="5117875"/>
            <a:ext cx="4051845"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hlinkClick r:id="rId2">
                  <a:extLst>
                    <a:ext uri="{A12FA001-AC4F-418D-AE19-62706E023703}">
                      <ahyp:hlinkClr xmlns:ahyp="http://schemas.microsoft.com/office/drawing/2018/hyperlinkcolor" val="tx"/>
                    </a:ext>
                  </a:extLst>
                </a:hlinkClick>
              </a:rPr>
              <a:t>Drumhierny Woodland Hideaway </a:t>
            </a:r>
            <a:endParaRPr lang="en-US" sz="1600" dirty="0">
              <a:latin typeface="+mn-lt"/>
            </a:endParaRPr>
          </a:p>
        </p:txBody>
      </p:sp>
      <p:pic>
        <p:nvPicPr>
          <p:cNvPr id="6146" name="Picture 2">
            <a:extLst>
              <a:ext uri="{FF2B5EF4-FFF2-40B4-BE49-F238E27FC236}">
                <a16:creationId xmlns:a16="http://schemas.microsoft.com/office/drawing/2014/main" id="{BF75E7BB-7695-E957-4201-8501FB469E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7" t="5655" r="5513" b="6620"/>
          <a:stretch>
            <a:fillRect/>
          </a:stretch>
        </p:blipFill>
        <p:spPr bwMode="auto">
          <a:xfrm>
            <a:off x="7496174" y="1841197"/>
            <a:ext cx="3861093" cy="2409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EF7547-4969-EBCF-8D9E-CE7BB40FB7D2}"/>
              </a:ext>
            </a:extLst>
          </p:cNvPr>
          <p:cNvSpPr txBox="1"/>
          <p:nvPr/>
        </p:nvSpPr>
        <p:spPr>
          <a:xfrm>
            <a:off x="7318101" y="5820460"/>
            <a:ext cx="4378599" cy="369332"/>
          </a:xfrm>
          <a:prstGeom prst="rect">
            <a:avLst/>
          </a:prstGeom>
          <a:noFill/>
        </p:spPr>
        <p:txBody>
          <a:bodyPr wrap="square">
            <a:spAutoFit/>
          </a:bodyPr>
          <a:lstStyle/>
          <a:p>
            <a:r>
              <a:rPr lang="en-US" dirty="0">
                <a:solidFill>
                  <a:srgbClr val="00B0F0"/>
                </a:solidFill>
                <a:hlinkClick r:id="rId4">
                  <a:extLst>
                    <a:ext uri="{A12FA001-AC4F-418D-AE19-62706E023703}">
                      <ahyp:hlinkClr xmlns:ahyp="http://schemas.microsoft.com/office/drawing/2018/hyperlinkcolor" val="tx"/>
                    </a:ext>
                  </a:extLst>
                </a:hlinkClick>
              </a:rPr>
              <a:t>Drumhierny Planning Permission 26/01/2025</a:t>
            </a:r>
            <a:endParaRPr lang="en-IE" dirty="0">
              <a:solidFill>
                <a:srgbClr val="00B0F0"/>
              </a:solidFill>
            </a:endParaRPr>
          </a:p>
        </p:txBody>
      </p:sp>
    </p:spTree>
    <p:extLst>
      <p:ext uri="{BB962C8B-B14F-4D97-AF65-F5344CB8AC3E}">
        <p14:creationId xmlns:p14="http://schemas.microsoft.com/office/powerpoint/2010/main" val="362514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9B255-2975-D8B7-CA68-190B3DEABA73}"/>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6EB25A01-97DA-D4E4-B358-6ABAB776062C}"/>
              </a:ext>
            </a:extLst>
          </p:cNvPr>
          <p:cNvSpPr>
            <a:spLocks noGrp="1"/>
          </p:cNvSpPr>
          <p:nvPr>
            <p:ph type="body" sz="quarter" idx="18"/>
          </p:nvPr>
        </p:nvSpPr>
        <p:spPr>
          <a:xfrm>
            <a:off x="342901" y="222084"/>
            <a:ext cx="6877049" cy="3499183"/>
          </a:xfrm>
        </p:spPr>
        <p:txBody>
          <a:bodyPr/>
          <a:lstStyle/>
          <a:p>
            <a:pPr marL="342900" indent="-342900">
              <a:spcAft>
                <a:spcPts val="1200"/>
              </a:spcAft>
              <a:buFont typeface="Wingdings" panose="05000000000000000000" pitchFamily="2" charset="2"/>
              <a:buChar char="v"/>
            </a:pPr>
            <a:endParaRPr lang="en-US" dirty="0">
              <a:solidFill>
                <a:srgbClr val="494949"/>
              </a:solidFill>
            </a:endParaRPr>
          </a:p>
          <a:p>
            <a:pPr>
              <a:spcAft>
                <a:spcPts val="1200"/>
              </a:spcAft>
            </a:pPr>
            <a:r>
              <a:rPr lang="en-US" sz="2800" b="1" dirty="0">
                <a:solidFill>
                  <a:srgbClr val="EC7C69"/>
                </a:solidFill>
              </a:rPr>
              <a:t>Planning Application 2025</a:t>
            </a:r>
          </a:p>
          <a:p>
            <a:pPr>
              <a:spcAft>
                <a:spcPts val="1200"/>
              </a:spcAft>
            </a:pPr>
            <a:endParaRPr lang="en-US" sz="1000" b="1" dirty="0">
              <a:solidFill>
                <a:srgbClr val="EC7C69"/>
              </a:solidFill>
            </a:endParaRPr>
          </a:p>
          <a:p>
            <a:pPr>
              <a:spcAft>
                <a:spcPts val="1200"/>
              </a:spcAft>
            </a:pPr>
            <a:r>
              <a:rPr lang="en-US" dirty="0"/>
              <a:t>Leitrim County Council greenlit a significant expansion at Drumhierny, including a new </a:t>
            </a:r>
            <a:r>
              <a:rPr lang="en-US" dirty="0">
                <a:solidFill>
                  <a:srgbClr val="EC7C69"/>
                </a:solidFill>
              </a:rPr>
              <a:t>therapy suite, outdoor plunge pool, retention of existing wellness buildings</a:t>
            </a:r>
            <a:r>
              <a:rPr lang="en-US" dirty="0"/>
              <a:t> (hot tubs, seaweed baths, sauna), conversion of a </a:t>
            </a:r>
            <a:r>
              <a:rPr lang="en-US" dirty="0">
                <a:solidFill>
                  <a:srgbClr val="EC7C69"/>
                </a:solidFill>
              </a:rPr>
              <a:t>barn into an event space, coffee shop, car park, reception, </a:t>
            </a:r>
            <a:r>
              <a:rPr lang="en-US" dirty="0"/>
              <a:t>and modifications to </a:t>
            </a:r>
            <a:r>
              <a:rPr lang="en-US" dirty="0">
                <a:solidFill>
                  <a:srgbClr val="EC7C69"/>
                </a:solidFill>
              </a:rPr>
              <a:t>entrance walls</a:t>
            </a:r>
            <a:r>
              <a:rPr lang="en-US" dirty="0"/>
              <a:t>—</a:t>
            </a:r>
            <a:r>
              <a:rPr lang="en-US" dirty="0">
                <a:solidFill>
                  <a:srgbClr val="EC7C69"/>
                </a:solidFill>
                <a:hlinkClick r:id="rId2">
                  <a:extLst>
                    <a:ext uri="{A12FA001-AC4F-418D-AE19-62706E023703}">
                      <ahyp:hlinkClr xmlns:ahyp="http://schemas.microsoft.com/office/drawing/2018/hyperlinkcolor" val="tx"/>
                    </a:ext>
                  </a:extLst>
                </a:hlinkClick>
              </a:rPr>
              <a:t>subject to 10 conditions</a:t>
            </a:r>
            <a:r>
              <a:rPr lang="en-US" dirty="0"/>
              <a:t>. </a:t>
            </a:r>
          </a:p>
          <a:p>
            <a:pPr>
              <a:spcAft>
                <a:spcPts val="1200"/>
              </a:spcAft>
            </a:pPr>
            <a:r>
              <a:rPr lang="en-US" dirty="0"/>
              <a:t>The site now boasts a number of </a:t>
            </a:r>
            <a:r>
              <a:rPr lang="en-US" dirty="0">
                <a:solidFill>
                  <a:srgbClr val="EC7C69"/>
                </a:solidFill>
              </a:rPr>
              <a:t>well-being facilities</a:t>
            </a:r>
            <a:r>
              <a:rPr lang="en-US" b="1" dirty="0"/>
              <a:t>, </a:t>
            </a:r>
            <a:r>
              <a:rPr lang="en-US" dirty="0"/>
              <a:t>including an indoor </a:t>
            </a:r>
            <a:r>
              <a:rPr lang="en-US" dirty="0">
                <a:solidFill>
                  <a:srgbClr val="EC7C69"/>
                </a:solidFill>
              </a:rPr>
              <a:t>14 </a:t>
            </a:r>
            <a:r>
              <a:rPr lang="en-US" dirty="0" err="1">
                <a:solidFill>
                  <a:srgbClr val="EC7C69"/>
                </a:solidFill>
              </a:rPr>
              <a:t>metre</a:t>
            </a:r>
            <a:r>
              <a:rPr lang="en-US" dirty="0">
                <a:solidFill>
                  <a:srgbClr val="EC7C69"/>
                </a:solidFill>
              </a:rPr>
              <a:t> swimming pool</a:t>
            </a:r>
            <a:r>
              <a:rPr lang="en-US" dirty="0"/>
              <a:t>, </a:t>
            </a:r>
            <a:r>
              <a:rPr lang="en-US" dirty="0">
                <a:solidFill>
                  <a:srgbClr val="EC7C69"/>
                </a:solidFill>
              </a:rPr>
              <a:t>outdoor hot tubs</a:t>
            </a:r>
            <a:r>
              <a:rPr lang="en-US" dirty="0"/>
              <a:t>, a </a:t>
            </a:r>
            <a:r>
              <a:rPr lang="en-US" dirty="0">
                <a:solidFill>
                  <a:srgbClr val="EC7C69"/>
                </a:solidFill>
              </a:rPr>
              <a:t>sauna, loungers and thermal pools </a:t>
            </a:r>
            <a:r>
              <a:rPr lang="en-US" dirty="0"/>
              <a:t>set in the original walled garden of the estate and protected by historical walls and large oak trees. </a:t>
            </a:r>
          </a:p>
          <a:p>
            <a:pPr>
              <a:spcAft>
                <a:spcPts val="1200"/>
              </a:spcAft>
            </a:pPr>
            <a:endParaRPr lang="en-US" dirty="0"/>
          </a:p>
          <a:p>
            <a:pPr marL="342900" indent="-342900">
              <a:spcAft>
                <a:spcPts val="1200"/>
              </a:spcAft>
              <a:buFont typeface="Wingdings" panose="05000000000000000000" pitchFamily="2" charset="2"/>
              <a:buChar char="v"/>
            </a:pPr>
            <a:endParaRPr lang="en-US" dirty="0">
              <a:solidFill>
                <a:srgbClr val="494949"/>
              </a:solidFill>
            </a:endParaRPr>
          </a:p>
        </p:txBody>
      </p:sp>
      <p:sp>
        <p:nvSpPr>
          <p:cNvPr id="13" name="object 3">
            <a:extLst>
              <a:ext uri="{FF2B5EF4-FFF2-40B4-BE49-F238E27FC236}">
                <a16:creationId xmlns:a16="http://schemas.microsoft.com/office/drawing/2014/main" id="{5AAD2AE2-C41E-0394-1AB4-5CBED88F2ABA}"/>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14" name="Text Placeholder 23">
            <a:extLst>
              <a:ext uri="{FF2B5EF4-FFF2-40B4-BE49-F238E27FC236}">
                <a16:creationId xmlns:a16="http://schemas.microsoft.com/office/drawing/2014/main" id="{A9CBE796-5A19-75FC-081F-D004C4DF8908}"/>
              </a:ext>
            </a:extLst>
          </p:cNvPr>
          <p:cNvSpPr txBox="1">
            <a:spLocks/>
          </p:cNvSpPr>
          <p:nvPr/>
        </p:nvSpPr>
        <p:spPr>
          <a:xfrm>
            <a:off x="7578179" y="5117875"/>
            <a:ext cx="4051845"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hlinkClick r:id="rId3">
                  <a:extLst>
                    <a:ext uri="{A12FA001-AC4F-418D-AE19-62706E023703}">
                      <ahyp:hlinkClr xmlns:ahyp="http://schemas.microsoft.com/office/drawing/2018/hyperlinkcolor" val="tx"/>
                    </a:ext>
                  </a:extLst>
                </a:hlinkClick>
              </a:rPr>
              <a:t>Drumhierny Woodland Hideaway </a:t>
            </a:r>
            <a:endParaRPr lang="en-US" sz="1600" dirty="0">
              <a:latin typeface="+mn-lt"/>
            </a:endParaRPr>
          </a:p>
        </p:txBody>
      </p:sp>
      <p:sp>
        <p:nvSpPr>
          <p:cNvPr id="3" name="TextBox 2">
            <a:extLst>
              <a:ext uri="{FF2B5EF4-FFF2-40B4-BE49-F238E27FC236}">
                <a16:creationId xmlns:a16="http://schemas.microsoft.com/office/drawing/2014/main" id="{4AB6C2DA-F2C9-52FA-7901-AD659F9C962E}"/>
              </a:ext>
            </a:extLst>
          </p:cNvPr>
          <p:cNvSpPr txBox="1"/>
          <p:nvPr/>
        </p:nvSpPr>
        <p:spPr>
          <a:xfrm>
            <a:off x="6947633" y="5640551"/>
            <a:ext cx="4682391" cy="369332"/>
          </a:xfrm>
          <a:prstGeom prst="rect">
            <a:avLst/>
          </a:prstGeom>
          <a:noFill/>
        </p:spPr>
        <p:txBody>
          <a:bodyPr wrap="square">
            <a:spAutoFit/>
          </a:bodyPr>
          <a:lstStyle/>
          <a:p>
            <a:pPr algn="ctr"/>
            <a:r>
              <a:rPr lang="en-US" b="0" i="0" dirty="0">
                <a:solidFill>
                  <a:srgbClr val="00B0F0"/>
                </a:solidFill>
                <a:effectLst/>
                <a:hlinkClick r:id="rId4">
                  <a:extLst>
                    <a:ext uri="{A12FA001-AC4F-418D-AE19-62706E023703}">
                      <ahyp:hlinkClr xmlns:ahyp="http://schemas.microsoft.com/office/drawing/2018/hyperlinkcolor" val="tx"/>
                    </a:ext>
                  </a:extLst>
                </a:hlinkClick>
              </a:rPr>
              <a:t>Total Planning: Planning for a Log Cabin</a:t>
            </a:r>
            <a:endParaRPr lang="en-IE" dirty="0">
              <a:solidFill>
                <a:srgbClr val="00B0F0"/>
              </a:solidFill>
            </a:endParaRPr>
          </a:p>
        </p:txBody>
      </p:sp>
      <p:pic>
        <p:nvPicPr>
          <p:cNvPr id="5" name="Picture 4">
            <a:extLst>
              <a:ext uri="{FF2B5EF4-FFF2-40B4-BE49-F238E27FC236}">
                <a16:creationId xmlns:a16="http://schemas.microsoft.com/office/drawing/2014/main" id="{BA5B4C41-7583-B0AD-8BEA-D72C5EB5E424}"/>
              </a:ext>
            </a:extLst>
          </p:cNvPr>
          <p:cNvPicPr>
            <a:picLocks noChangeAspect="1"/>
          </p:cNvPicPr>
          <p:nvPr/>
        </p:nvPicPr>
        <p:blipFill>
          <a:blip r:embed="rId5"/>
          <a:srcRect b="16061"/>
          <a:stretch>
            <a:fillRect/>
          </a:stretch>
        </p:blipFill>
        <p:spPr>
          <a:xfrm>
            <a:off x="7294648" y="1819275"/>
            <a:ext cx="4191000" cy="2638425"/>
          </a:xfrm>
          <a:prstGeom prst="rect">
            <a:avLst/>
          </a:prstGeom>
        </p:spPr>
      </p:pic>
    </p:spTree>
    <p:extLst>
      <p:ext uri="{BB962C8B-B14F-4D97-AF65-F5344CB8AC3E}">
        <p14:creationId xmlns:p14="http://schemas.microsoft.com/office/powerpoint/2010/main" val="2787806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DA74F-1DF3-2F7A-508A-B9BA247CDE31}"/>
            </a:ext>
          </a:extLst>
        </p:cNvPr>
        <p:cNvGrpSpPr/>
        <p:nvPr/>
      </p:nvGrpSpPr>
      <p:grpSpPr>
        <a:xfrm>
          <a:off x="0" y="0"/>
          <a:ext cx="0" cy="0"/>
          <a:chOff x="0" y="0"/>
          <a:chExt cx="0" cy="0"/>
        </a:xfrm>
      </p:grpSpPr>
      <p:sp>
        <p:nvSpPr>
          <p:cNvPr id="10" name="Text Placeholder 11">
            <a:extLst>
              <a:ext uri="{FF2B5EF4-FFF2-40B4-BE49-F238E27FC236}">
                <a16:creationId xmlns:a16="http://schemas.microsoft.com/office/drawing/2014/main" id="{7C8ABB09-566E-E991-D4B3-F43721A7EB98}"/>
              </a:ext>
            </a:extLst>
          </p:cNvPr>
          <p:cNvSpPr txBox="1">
            <a:spLocks/>
          </p:cNvSpPr>
          <p:nvPr/>
        </p:nvSpPr>
        <p:spPr>
          <a:xfrm>
            <a:off x="439699" y="200783"/>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Estimated Costs for Drumhierny Woodland Hideaway</a:t>
            </a:r>
          </a:p>
          <a:p>
            <a:r>
              <a:rPr lang="en-US" sz="2400" dirty="0">
                <a:solidFill>
                  <a:srgbClr val="494949"/>
                </a:solidFill>
              </a:rPr>
              <a:t>Phase 2: </a:t>
            </a:r>
            <a:r>
              <a:rPr lang="en-IE" sz="2400" b="0" dirty="0">
                <a:solidFill>
                  <a:srgbClr val="494949"/>
                </a:solidFill>
              </a:rPr>
              <a:t>Wellness &amp; Experience Upgrades (Commercial Expansion)</a:t>
            </a:r>
            <a:endParaRPr lang="en-US" sz="2400" b="0" dirty="0">
              <a:solidFill>
                <a:srgbClr val="494949"/>
              </a:solidFill>
            </a:endParaRPr>
          </a:p>
          <a:p>
            <a:r>
              <a:rPr lang="en-US" sz="2200" b="0" i="1" dirty="0">
                <a:solidFill>
                  <a:srgbClr val="494949"/>
                </a:solidFill>
              </a:rPr>
              <a:t>(Based on 2025 planning application for spa, bar, Orangery, coach house restoration)</a:t>
            </a:r>
            <a:endParaRPr lang="en-IE" sz="2200" b="0" i="1" dirty="0">
              <a:solidFill>
                <a:srgbClr val="494949"/>
              </a:solidFill>
            </a:endParaRPr>
          </a:p>
        </p:txBody>
      </p:sp>
      <p:graphicFrame>
        <p:nvGraphicFramePr>
          <p:cNvPr id="2" name="Table 1">
            <a:extLst>
              <a:ext uri="{FF2B5EF4-FFF2-40B4-BE49-F238E27FC236}">
                <a16:creationId xmlns:a16="http://schemas.microsoft.com/office/drawing/2014/main" id="{7DD9F677-0B1A-5DDD-D00E-725E32EC4DE7}"/>
              </a:ext>
            </a:extLst>
          </p:cNvPr>
          <p:cNvGraphicFramePr>
            <a:graphicFrameLocks noGrp="1"/>
          </p:cNvGraphicFramePr>
          <p:nvPr/>
        </p:nvGraphicFramePr>
        <p:xfrm>
          <a:off x="439699" y="1651318"/>
          <a:ext cx="11304627" cy="4587240"/>
        </p:xfrm>
        <a:graphic>
          <a:graphicData uri="http://schemas.openxmlformats.org/drawingml/2006/table">
            <a:tbl>
              <a:tblPr/>
              <a:tblGrid>
                <a:gridCol w="3768209">
                  <a:extLst>
                    <a:ext uri="{9D8B030D-6E8A-4147-A177-3AD203B41FA5}">
                      <a16:colId xmlns:a16="http://schemas.microsoft.com/office/drawing/2014/main" val="4165586437"/>
                    </a:ext>
                  </a:extLst>
                </a:gridCol>
                <a:gridCol w="3768209">
                  <a:extLst>
                    <a:ext uri="{9D8B030D-6E8A-4147-A177-3AD203B41FA5}">
                      <a16:colId xmlns:a16="http://schemas.microsoft.com/office/drawing/2014/main" val="3403474635"/>
                    </a:ext>
                  </a:extLst>
                </a:gridCol>
                <a:gridCol w="3768209">
                  <a:extLst>
                    <a:ext uri="{9D8B030D-6E8A-4147-A177-3AD203B41FA5}">
                      <a16:colId xmlns:a16="http://schemas.microsoft.com/office/drawing/2014/main" val="2864769060"/>
                    </a:ext>
                  </a:extLst>
                </a:gridCol>
              </a:tblGrid>
              <a:tr h="0">
                <a:tc>
                  <a:txBody>
                    <a:bodyPr/>
                    <a:lstStyle/>
                    <a:p>
                      <a:r>
                        <a:rPr lang="en-IE" sz="2200" b="1" dirty="0">
                          <a:solidFill>
                            <a:schemeClr val="bg1"/>
                          </a:solidFill>
                        </a:rPr>
                        <a:t>Item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r>
                        <a:rPr lang="en-IE" sz="2200" b="1" dirty="0">
                          <a:solidFill>
                            <a:schemeClr val="bg1"/>
                          </a:solidFill>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r>
                        <a:rPr lang="en-IE" sz="2200" b="1" dirty="0">
                          <a:solidFill>
                            <a:schemeClr val="bg1"/>
                          </a:solidFill>
                        </a:rPr>
                        <a:t>Estimated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extLst>
                  <a:ext uri="{0D108BD9-81ED-4DB2-BD59-A6C34878D82A}">
                    <a16:rowId xmlns:a16="http://schemas.microsoft.com/office/drawing/2014/main" val="4226933981"/>
                  </a:ext>
                </a:extLst>
              </a:tr>
              <a:tr h="0">
                <a:tc>
                  <a:txBody>
                    <a:bodyPr/>
                    <a:lstStyle/>
                    <a:p>
                      <a:r>
                        <a:rPr lang="en-IE" sz="2100" b="1" dirty="0">
                          <a:solidFill>
                            <a:srgbClr val="494949"/>
                          </a:solidFill>
                        </a:rPr>
                        <a:t>Restoration of Drumhierny Lodge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a:solidFill>
                            <a:srgbClr val="494949"/>
                          </a:solidFill>
                        </a:rPr>
                        <a:t>Bar/restaurant, kitchen, function room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100">
                          <a:solidFill>
                            <a:srgbClr val="494949"/>
                          </a:solidFill>
                        </a:rPr>
                        <a:t>€400,000 – €750,000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3256402"/>
                  </a:ext>
                </a:extLst>
              </a:tr>
              <a:tr h="0">
                <a:tc>
                  <a:txBody>
                    <a:bodyPr/>
                    <a:lstStyle/>
                    <a:p>
                      <a:r>
                        <a:rPr lang="en-IE" sz="2100" b="1">
                          <a:solidFill>
                            <a:srgbClr val="494949"/>
                          </a:solidFill>
                        </a:rPr>
                        <a:t>Orangery &amp; rooftop terrace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100" dirty="0">
                          <a:solidFill>
                            <a:srgbClr val="494949"/>
                          </a:solidFill>
                        </a:rPr>
                        <a:t>Glass structure for dining/events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100">
                          <a:solidFill>
                            <a:srgbClr val="494949"/>
                          </a:solidFill>
                        </a:rPr>
                        <a:t>€150,000 – €300,000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2026198"/>
                  </a:ext>
                </a:extLst>
              </a:tr>
              <a:tr h="0">
                <a:tc>
                  <a:txBody>
                    <a:bodyPr/>
                    <a:lstStyle/>
                    <a:p>
                      <a:r>
                        <a:rPr lang="en-IE" sz="2100" b="1" dirty="0">
                          <a:solidFill>
                            <a:srgbClr val="494949"/>
                          </a:solidFill>
                        </a:rPr>
                        <a:t>Coach house renovations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100" dirty="0">
                          <a:solidFill>
                            <a:srgbClr val="494949"/>
                          </a:solidFill>
                        </a:rPr>
                        <a:t>Reception, café, staff hub, offices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100">
                          <a:solidFill>
                            <a:srgbClr val="494949"/>
                          </a:solidFill>
                        </a:rPr>
                        <a:t>€250,000 – €500,000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0802684"/>
                  </a:ext>
                </a:extLst>
              </a:tr>
              <a:tr h="0">
                <a:tc>
                  <a:txBody>
                    <a:bodyPr/>
                    <a:lstStyle/>
                    <a:p>
                      <a:r>
                        <a:rPr lang="en-IE" sz="2100" b="1" dirty="0">
                          <a:solidFill>
                            <a:srgbClr val="494949"/>
                          </a:solidFill>
                        </a:rPr>
                        <a:t>Glass lobby, linking infrastructure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100" dirty="0">
                          <a:solidFill>
                            <a:srgbClr val="494949"/>
                          </a:solidFill>
                        </a:rPr>
                        <a:t>Connecting walkways, structures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100" dirty="0">
                          <a:solidFill>
                            <a:srgbClr val="494949"/>
                          </a:solidFill>
                        </a:rPr>
                        <a:t>€80,000 – €150,000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1834761"/>
                  </a:ext>
                </a:extLst>
              </a:tr>
              <a:tr h="0">
                <a:tc>
                  <a:txBody>
                    <a:bodyPr/>
                    <a:lstStyle/>
                    <a:p>
                      <a:r>
                        <a:rPr lang="en-IE" sz="2100" b="1" dirty="0">
                          <a:solidFill>
                            <a:srgbClr val="494949"/>
                          </a:solidFill>
                        </a:rPr>
                        <a:t>Outdoor spa facilities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100">
                          <a:solidFill>
                            <a:srgbClr val="494949"/>
                          </a:solidFill>
                        </a:rPr>
                        <a:t>Seaweed baths, plunge pools, hot tubs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100" dirty="0">
                          <a:solidFill>
                            <a:srgbClr val="494949"/>
                          </a:solidFill>
                        </a:rPr>
                        <a:t>€100,000 – €200,000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1002136"/>
                  </a:ext>
                </a:extLst>
              </a:tr>
              <a:tr h="0">
                <a:tc>
                  <a:txBody>
                    <a:bodyPr/>
                    <a:lstStyle/>
                    <a:p>
                      <a:r>
                        <a:rPr lang="en-IE" sz="2100" b="1" dirty="0">
                          <a:solidFill>
                            <a:srgbClr val="494949"/>
                          </a:solidFill>
                        </a:rPr>
                        <a:t>Interior furnishings &amp; decor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100">
                          <a:solidFill>
                            <a:srgbClr val="494949"/>
                          </a:solidFill>
                        </a:rPr>
                        <a:t>Natural materials, bespoke fit-outs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100" dirty="0">
                          <a:solidFill>
                            <a:srgbClr val="494949"/>
                          </a:solidFill>
                        </a:rPr>
                        <a:t>€100,000 – €200,000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80240"/>
                  </a:ext>
                </a:extLst>
              </a:tr>
              <a:tr h="0">
                <a:tc>
                  <a:txBody>
                    <a:bodyPr/>
                    <a:lstStyle/>
                    <a:p>
                      <a:r>
                        <a:rPr lang="en-IE" sz="2100" b="1" dirty="0">
                          <a:solidFill>
                            <a:schemeClr val="bg1"/>
                          </a:solidFill>
                        </a:rPr>
                        <a:t>Subtotal Estimate</a:t>
                      </a:r>
                      <a:endParaRPr lang="en-IE" sz="21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endParaRPr lang="en-IE" sz="21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r>
                        <a:rPr lang="en-IE" sz="2100" b="1" dirty="0">
                          <a:solidFill>
                            <a:schemeClr val="bg1"/>
                          </a:solidFill>
                        </a:rPr>
                        <a:t>€1.08 – €2.1 million</a:t>
                      </a:r>
                      <a:endParaRPr lang="en-IE" sz="21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extLst>
                  <a:ext uri="{0D108BD9-81ED-4DB2-BD59-A6C34878D82A}">
                    <a16:rowId xmlns:a16="http://schemas.microsoft.com/office/drawing/2014/main" val="1120694291"/>
                  </a:ext>
                </a:extLst>
              </a:tr>
            </a:tbl>
          </a:graphicData>
        </a:graphic>
      </p:graphicFrame>
    </p:spTree>
    <p:extLst>
      <p:ext uri="{BB962C8B-B14F-4D97-AF65-F5344CB8AC3E}">
        <p14:creationId xmlns:p14="http://schemas.microsoft.com/office/powerpoint/2010/main" val="33399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6960DB-A4F8-F164-DB37-C2DB3E9453D6}"/>
              </a:ext>
            </a:extLst>
          </p:cNvPr>
          <p:cNvPicPr>
            <a:picLocks noChangeAspect="1"/>
          </p:cNvPicPr>
          <p:nvPr/>
        </p:nvPicPr>
        <p:blipFill>
          <a:blip r:embed="rId2"/>
          <a:srcRect t="9056"/>
          <a:stretch>
            <a:fillRect/>
          </a:stretch>
        </p:blipFill>
        <p:spPr>
          <a:xfrm>
            <a:off x="642602" y="109537"/>
            <a:ext cx="10906796" cy="6638925"/>
          </a:xfrm>
          <a:prstGeom prst="rect">
            <a:avLst/>
          </a:prstGeom>
        </p:spPr>
      </p:pic>
    </p:spTree>
    <p:extLst>
      <p:ext uri="{BB962C8B-B14F-4D97-AF65-F5344CB8AC3E}">
        <p14:creationId xmlns:p14="http://schemas.microsoft.com/office/powerpoint/2010/main" val="51908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3F3A2-4F8E-7506-3B0B-D4C78745BA0D}"/>
            </a:ext>
          </a:extLst>
        </p:cNvPr>
        <p:cNvGrpSpPr/>
        <p:nvPr/>
      </p:nvGrpSpPr>
      <p:grpSpPr>
        <a:xfrm>
          <a:off x="0" y="0"/>
          <a:ext cx="0" cy="0"/>
          <a:chOff x="0" y="0"/>
          <a:chExt cx="0" cy="0"/>
        </a:xfrm>
      </p:grpSpPr>
      <p:sp>
        <p:nvSpPr>
          <p:cNvPr id="10" name="Text Placeholder 11">
            <a:extLst>
              <a:ext uri="{FF2B5EF4-FFF2-40B4-BE49-F238E27FC236}">
                <a16:creationId xmlns:a16="http://schemas.microsoft.com/office/drawing/2014/main" id="{039320A8-5F92-AA43-BA95-30BE8C62532A}"/>
              </a:ext>
            </a:extLst>
          </p:cNvPr>
          <p:cNvSpPr txBox="1">
            <a:spLocks/>
          </p:cNvSpPr>
          <p:nvPr/>
        </p:nvSpPr>
        <p:spPr>
          <a:xfrm>
            <a:off x="439699" y="200783"/>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Estimated Financial Sustainability &amp; Revenue Streams</a:t>
            </a:r>
          </a:p>
          <a:p>
            <a:r>
              <a:rPr lang="en-US" sz="2200" b="0" i="1" dirty="0" err="1">
                <a:solidFill>
                  <a:srgbClr val="494949"/>
                </a:solidFill>
              </a:rPr>
              <a:t>Drumhierny’s</a:t>
            </a:r>
            <a:r>
              <a:rPr lang="en-US" sz="2200" b="0" i="1" dirty="0">
                <a:solidFill>
                  <a:srgbClr val="494949"/>
                </a:solidFill>
              </a:rPr>
              <a:t> model combines multiple income streams to recover capital expenditure and sustain long-term growth:</a:t>
            </a:r>
            <a:endParaRPr lang="en-IE" sz="2200" b="0" i="1" dirty="0">
              <a:solidFill>
                <a:srgbClr val="494949"/>
              </a:solidFill>
            </a:endParaRPr>
          </a:p>
        </p:txBody>
      </p:sp>
      <p:graphicFrame>
        <p:nvGraphicFramePr>
          <p:cNvPr id="3" name="Table 2">
            <a:extLst>
              <a:ext uri="{FF2B5EF4-FFF2-40B4-BE49-F238E27FC236}">
                <a16:creationId xmlns:a16="http://schemas.microsoft.com/office/drawing/2014/main" id="{CB010ED6-49C1-36D0-F94D-D9FB5FE6E8B2}"/>
              </a:ext>
            </a:extLst>
          </p:cNvPr>
          <p:cNvGraphicFramePr>
            <a:graphicFrameLocks noGrp="1"/>
          </p:cNvGraphicFramePr>
          <p:nvPr/>
        </p:nvGraphicFramePr>
        <p:xfrm>
          <a:off x="439698" y="1762919"/>
          <a:ext cx="11142702" cy="3901440"/>
        </p:xfrm>
        <a:graphic>
          <a:graphicData uri="http://schemas.openxmlformats.org/drawingml/2006/table">
            <a:tbl>
              <a:tblPr/>
              <a:tblGrid>
                <a:gridCol w="3714234">
                  <a:extLst>
                    <a:ext uri="{9D8B030D-6E8A-4147-A177-3AD203B41FA5}">
                      <a16:colId xmlns:a16="http://schemas.microsoft.com/office/drawing/2014/main" val="2165620076"/>
                    </a:ext>
                  </a:extLst>
                </a:gridCol>
                <a:gridCol w="3714234">
                  <a:extLst>
                    <a:ext uri="{9D8B030D-6E8A-4147-A177-3AD203B41FA5}">
                      <a16:colId xmlns:a16="http://schemas.microsoft.com/office/drawing/2014/main" val="1092402637"/>
                    </a:ext>
                  </a:extLst>
                </a:gridCol>
                <a:gridCol w="3714234">
                  <a:extLst>
                    <a:ext uri="{9D8B030D-6E8A-4147-A177-3AD203B41FA5}">
                      <a16:colId xmlns:a16="http://schemas.microsoft.com/office/drawing/2014/main" val="3977760969"/>
                    </a:ext>
                  </a:extLst>
                </a:gridCol>
              </a:tblGrid>
              <a:tr h="0">
                <a:tc>
                  <a:txBody>
                    <a:bodyPr/>
                    <a:lstStyle/>
                    <a:p>
                      <a:r>
                        <a:rPr lang="en-IE" sz="2200" b="1" dirty="0">
                          <a:solidFill>
                            <a:schemeClr val="bg1"/>
                          </a:solidFill>
                        </a:rPr>
                        <a:t>Revenue Source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r>
                        <a:rPr lang="en-IE" sz="2200" b="1" dirty="0">
                          <a:solidFill>
                            <a:schemeClr val="bg1"/>
                          </a:solidFill>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r>
                        <a:rPr lang="en-IE" sz="2200" b="1" dirty="0">
                          <a:solidFill>
                            <a:schemeClr val="bg1"/>
                          </a:solidFill>
                        </a:rPr>
                        <a:t>Estimated Yield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extLst>
                  <a:ext uri="{0D108BD9-81ED-4DB2-BD59-A6C34878D82A}">
                    <a16:rowId xmlns:a16="http://schemas.microsoft.com/office/drawing/2014/main" val="41117047"/>
                  </a:ext>
                </a:extLst>
              </a:tr>
              <a:tr h="0">
                <a:tc>
                  <a:txBody>
                    <a:bodyPr/>
                    <a:lstStyle/>
                    <a:p>
                      <a:r>
                        <a:rPr lang="en-IE" sz="2200" b="1" dirty="0">
                          <a:solidFill>
                            <a:srgbClr val="494949"/>
                          </a:solidFill>
                        </a:rPr>
                        <a:t>Lodge bookings</a:t>
                      </a:r>
                      <a:endParaRPr lang="en-IE" sz="22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€190 – €300/night avg. (seasonal) × 16 units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€900,000 – €1.2M/year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5293402"/>
                  </a:ext>
                </a:extLst>
              </a:tr>
              <a:tr h="0">
                <a:tc>
                  <a:txBody>
                    <a:bodyPr/>
                    <a:lstStyle/>
                    <a:p>
                      <a:r>
                        <a:rPr lang="en-IE" sz="2200" b="1">
                          <a:solidFill>
                            <a:srgbClr val="494949"/>
                          </a:solidFill>
                        </a:rPr>
                        <a:t>Spa &amp; wellness services</a:t>
                      </a:r>
                      <a:endParaRPr lang="en-IE" sz="220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Treatments, yoga, nature 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dirty="0">
                          <a:solidFill>
                            <a:srgbClr val="494949"/>
                          </a:solidFill>
                        </a:rPr>
                        <a:t>€50,000 – €150,000/year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4494488"/>
                  </a:ext>
                </a:extLst>
              </a:tr>
              <a:tr h="0">
                <a:tc>
                  <a:txBody>
                    <a:bodyPr/>
                    <a:lstStyle/>
                    <a:p>
                      <a:r>
                        <a:rPr lang="en-IE" sz="2200" b="1">
                          <a:solidFill>
                            <a:srgbClr val="494949"/>
                          </a:solidFill>
                        </a:rPr>
                        <a:t>Food &amp; beverage</a:t>
                      </a:r>
                      <a:endParaRPr lang="en-IE" sz="220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dirty="0">
                          <a:solidFill>
                            <a:srgbClr val="494949"/>
                          </a:solidFill>
                        </a:rPr>
                        <a:t>Café, bar, Orangery events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€100,000 – €250,000/year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9014832"/>
                  </a:ext>
                </a:extLst>
              </a:tr>
              <a:tr h="0">
                <a:tc>
                  <a:txBody>
                    <a:bodyPr/>
                    <a:lstStyle/>
                    <a:p>
                      <a:r>
                        <a:rPr lang="en-IE" sz="2200" b="1">
                          <a:solidFill>
                            <a:srgbClr val="494949"/>
                          </a:solidFill>
                        </a:rPr>
                        <a:t>Private events</a:t>
                      </a:r>
                      <a:endParaRPr lang="en-IE" sz="220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Small weddings, retreats, corporate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dirty="0">
                          <a:solidFill>
                            <a:srgbClr val="494949"/>
                          </a:solidFill>
                        </a:rPr>
                        <a:t>€80,000 – €200,000/year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378953"/>
                  </a:ext>
                </a:extLst>
              </a:tr>
              <a:tr h="0">
                <a:tc>
                  <a:txBody>
                    <a:bodyPr/>
                    <a:lstStyle/>
                    <a:p>
                      <a:r>
                        <a:rPr lang="en-IE" sz="2200" b="1">
                          <a:solidFill>
                            <a:srgbClr val="494949"/>
                          </a:solidFill>
                        </a:rPr>
                        <a:t>Sustainability grants</a:t>
                      </a:r>
                      <a:endParaRPr lang="en-IE" sz="220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a:solidFill>
                            <a:srgbClr val="494949"/>
                          </a:solidFill>
                        </a:rPr>
                        <a:t>SEAI/LEADER grants for energy, tourism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€50,000 – €150,000 one-off or partial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122670"/>
                  </a:ext>
                </a:extLst>
              </a:tr>
            </a:tbl>
          </a:graphicData>
        </a:graphic>
      </p:graphicFrame>
    </p:spTree>
    <p:extLst>
      <p:ext uri="{BB962C8B-B14F-4D97-AF65-F5344CB8AC3E}">
        <p14:creationId xmlns:p14="http://schemas.microsoft.com/office/powerpoint/2010/main" val="83905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81BA-EA38-17AA-46D2-8A5819FCB5D9}"/>
            </a:ext>
          </a:extLst>
        </p:cNvPr>
        <p:cNvGrpSpPr/>
        <p:nvPr/>
      </p:nvGrpSpPr>
      <p:grpSpPr>
        <a:xfrm>
          <a:off x="0" y="0"/>
          <a:ext cx="0" cy="0"/>
          <a:chOff x="0" y="0"/>
          <a:chExt cx="0" cy="0"/>
        </a:xfrm>
      </p:grpSpPr>
      <p:sp>
        <p:nvSpPr>
          <p:cNvPr id="5" name="Text Placeholder 11">
            <a:extLst>
              <a:ext uri="{FF2B5EF4-FFF2-40B4-BE49-F238E27FC236}">
                <a16:creationId xmlns:a16="http://schemas.microsoft.com/office/drawing/2014/main" id="{A890CE0D-FE0D-F2C2-3955-918DAB72A6BE}"/>
              </a:ext>
            </a:extLst>
          </p:cNvPr>
          <p:cNvSpPr txBox="1">
            <a:spLocks/>
          </p:cNvSpPr>
          <p:nvPr/>
        </p:nvSpPr>
        <p:spPr>
          <a:xfrm>
            <a:off x="296824" y="423960"/>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rgbClr val="3B7F81"/>
                </a:solidFill>
              </a:rPr>
              <a:t>Case Study: </a:t>
            </a:r>
            <a:r>
              <a:rPr lang="en-IE" sz="2600" b="0" dirty="0">
                <a:solidFill>
                  <a:srgbClr val="3B7F81"/>
                </a:solidFill>
              </a:rPr>
              <a:t>Financial and Operational Takeaways</a:t>
            </a:r>
          </a:p>
        </p:txBody>
      </p:sp>
      <p:graphicFrame>
        <p:nvGraphicFramePr>
          <p:cNvPr id="2" name="Table 1">
            <a:extLst>
              <a:ext uri="{FF2B5EF4-FFF2-40B4-BE49-F238E27FC236}">
                <a16:creationId xmlns:a16="http://schemas.microsoft.com/office/drawing/2014/main" id="{1AF011FA-E429-6CC3-18A3-3B3CF7EBED45}"/>
              </a:ext>
            </a:extLst>
          </p:cNvPr>
          <p:cNvGraphicFramePr>
            <a:graphicFrameLocks noGrp="1"/>
          </p:cNvGraphicFramePr>
          <p:nvPr/>
        </p:nvGraphicFramePr>
        <p:xfrm>
          <a:off x="371475" y="1234123"/>
          <a:ext cx="10515600" cy="3017520"/>
        </p:xfrm>
        <a:graphic>
          <a:graphicData uri="http://schemas.openxmlformats.org/drawingml/2006/table">
            <a:tbl>
              <a:tblPr/>
              <a:tblGrid>
                <a:gridCol w="5257800">
                  <a:extLst>
                    <a:ext uri="{9D8B030D-6E8A-4147-A177-3AD203B41FA5}">
                      <a16:colId xmlns:a16="http://schemas.microsoft.com/office/drawing/2014/main" val="23327998"/>
                    </a:ext>
                  </a:extLst>
                </a:gridCol>
                <a:gridCol w="5257800">
                  <a:extLst>
                    <a:ext uri="{9D8B030D-6E8A-4147-A177-3AD203B41FA5}">
                      <a16:colId xmlns:a16="http://schemas.microsoft.com/office/drawing/2014/main" val="1330176091"/>
                    </a:ext>
                  </a:extLst>
                </a:gridCol>
              </a:tblGrid>
              <a:tr h="0">
                <a:tc>
                  <a:txBody>
                    <a:bodyPr/>
                    <a:lstStyle/>
                    <a:p>
                      <a:r>
                        <a:rPr lang="en-IE" sz="2400" b="1" dirty="0">
                          <a:solidFill>
                            <a:schemeClr val="bg1"/>
                          </a:solidFill>
                        </a:rPr>
                        <a:t>Strategy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r>
                        <a:rPr lang="en-IE" sz="2400" b="1" dirty="0">
                          <a:solidFill>
                            <a:schemeClr val="bg1"/>
                          </a:solidFill>
                        </a:rPr>
                        <a:t>Financial 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extLst>
                  <a:ext uri="{0D108BD9-81ED-4DB2-BD59-A6C34878D82A}">
                    <a16:rowId xmlns:a16="http://schemas.microsoft.com/office/drawing/2014/main" val="3348139114"/>
                  </a:ext>
                </a:extLst>
              </a:tr>
              <a:tr h="0">
                <a:tc>
                  <a:txBody>
                    <a:bodyPr/>
                    <a:lstStyle/>
                    <a:p>
                      <a:r>
                        <a:rPr lang="en-IE" sz="2200" b="1" dirty="0">
                          <a:solidFill>
                            <a:srgbClr val="494949"/>
                          </a:solidFill>
                        </a:rPr>
                        <a:t>Minimum 2-night stay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Fewer turnovers, higher yield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667381"/>
                  </a:ext>
                </a:extLst>
              </a:tr>
              <a:tr h="0">
                <a:tc>
                  <a:txBody>
                    <a:bodyPr/>
                    <a:lstStyle/>
                    <a:p>
                      <a:r>
                        <a:rPr lang="en-IE" sz="2200" b="1" dirty="0">
                          <a:solidFill>
                            <a:srgbClr val="494949"/>
                          </a:solidFill>
                        </a:rPr>
                        <a:t>Diversified offerings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dirty="0">
                          <a:solidFill>
                            <a:srgbClr val="494949"/>
                          </a:solidFill>
                        </a:rPr>
                        <a:t>Multiple income streams, cross-selling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4075079"/>
                  </a:ext>
                </a:extLst>
              </a:tr>
              <a:tr h="0">
                <a:tc>
                  <a:txBody>
                    <a:bodyPr/>
                    <a:lstStyle/>
                    <a:p>
                      <a:r>
                        <a:rPr lang="en-IE" sz="2200" b="1" dirty="0">
                          <a:solidFill>
                            <a:srgbClr val="494949"/>
                          </a:solidFill>
                        </a:rPr>
                        <a:t>Staggered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Lower upfront risk, scalable model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726167"/>
                  </a:ext>
                </a:extLst>
              </a:tr>
              <a:tr h="0">
                <a:tc>
                  <a:txBody>
                    <a:bodyPr/>
                    <a:lstStyle/>
                    <a:p>
                      <a:r>
                        <a:rPr lang="en-IE" sz="2200" b="1" dirty="0">
                          <a:solidFill>
                            <a:srgbClr val="494949"/>
                          </a:solidFill>
                        </a:rPr>
                        <a:t>Temporary permissions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Test and adapt before large spend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3138323"/>
                  </a:ext>
                </a:extLst>
              </a:tr>
              <a:tr h="0">
                <a:tc>
                  <a:txBody>
                    <a:bodyPr/>
                    <a:lstStyle/>
                    <a:p>
                      <a:r>
                        <a:rPr lang="en-IE" sz="2200" b="1" dirty="0">
                          <a:solidFill>
                            <a:srgbClr val="494949"/>
                          </a:solidFill>
                        </a:rPr>
                        <a:t>Wellness + heritage 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Access to niche grants, premium market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1771266"/>
                  </a:ext>
                </a:extLst>
              </a:tr>
              <a:tr h="0">
                <a:tc>
                  <a:txBody>
                    <a:bodyPr/>
                    <a:lstStyle/>
                    <a:p>
                      <a:r>
                        <a:rPr lang="en-IE" sz="2200" b="1" dirty="0">
                          <a:solidFill>
                            <a:srgbClr val="494949"/>
                          </a:solidFill>
                        </a:rPr>
                        <a:t>Rural location + employment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Community support, potential for incentives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6327392"/>
                  </a:ext>
                </a:extLst>
              </a:tr>
            </a:tbl>
          </a:graphicData>
        </a:graphic>
      </p:graphicFrame>
      <p:pic>
        <p:nvPicPr>
          <p:cNvPr id="3" name="Picture 2" descr="Co-funded by the European Union logo in png for web usage">
            <a:extLst>
              <a:ext uri="{FF2B5EF4-FFF2-40B4-BE49-F238E27FC236}">
                <a16:creationId xmlns:a16="http://schemas.microsoft.com/office/drawing/2014/main" id="{29CDA64E-986B-BF59-4417-B7A41975A9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4" name="Rectangle 3">
            <a:extLst>
              <a:ext uri="{FF2B5EF4-FFF2-40B4-BE49-F238E27FC236}">
                <a16:creationId xmlns:a16="http://schemas.microsoft.com/office/drawing/2014/main" id="{C4B57F2E-8B92-B13B-5500-F9EC41F9051A}"/>
              </a:ext>
            </a:extLst>
          </p:cNvPr>
          <p:cNvSpPr/>
          <p:nvPr/>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A2E72EB6-92A4-6C85-BBF2-A0B35C30F82E}"/>
              </a:ext>
            </a:extLst>
          </p:cNvPr>
          <p:cNvGrpSpPr/>
          <p:nvPr/>
        </p:nvGrpSpPr>
        <p:grpSpPr>
          <a:xfrm>
            <a:off x="441852" y="5906548"/>
            <a:ext cx="1307461" cy="742180"/>
            <a:chOff x="340586" y="8789227"/>
            <a:chExt cx="1307461" cy="742180"/>
          </a:xfrm>
        </p:grpSpPr>
        <p:sp>
          <p:nvSpPr>
            <p:cNvPr id="7" name="Rectangle 6">
              <a:extLst>
                <a:ext uri="{FF2B5EF4-FFF2-40B4-BE49-F238E27FC236}">
                  <a16:creationId xmlns:a16="http://schemas.microsoft.com/office/drawing/2014/main" id="{D26E33AB-1117-A13E-80FE-BA7CEA9D3A8B}"/>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3">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8" name="Picture 7">
              <a:extLst>
                <a:ext uri="{FF2B5EF4-FFF2-40B4-BE49-F238E27FC236}">
                  <a16:creationId xmlns:a16="http://schemas.microsoft.com/office/drawing/2014/main" id="{B4CA3BB4-192D-D550-4951-06537F7C4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4009174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48285C36-8DF7-8FF8-95E3-76E64F8D22DD}"/>
              </a:ext>
            </a:extLst>
          </p:cNvPr>
          <p:cNvSpPr txBox="1">
            <a:spLocks/>
          </p:cNvSpPr>
          <p:nvPr/>
        </p:nvSpPr>
        <p:spPr>
          <a:xfrm>
            <a:off x="296824" y="157260"/>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rgbClr val="3B7F81"/>
                </a:solidFill>
              </a:rPr>
              <a:t>Case Study: </a:t>
            </a:r>
            <a:r>
              <a:rPr lang="en-IE" sz="2600" b="0" dirty="0">
                <a:solidFill>
                  <a:srgbClr val="3B7F81"/>
                </a:solidFill>
              </a:rPr>
              <a:t>Multiple Revenue Streams Include</a:t>
            </a:r>
          </a:p>
        </p:txBody>
      </p:sp>
      <p:graphicFrame>
        <p:nvGraphicFramePr>
          <p:cNvPr id="6" name="Table 5">
            <a:extLst>
              <a:ext uri="{FF2B5EF4-FFF2-40B4-BE49-F238E27FC236}">
                <a16:creationId xmlns:a16="http://schemas.microsoft.com/office/drawing/2014/main" id="{56E05DF4-6074-40BE-F4F1-3FB6C3A82A98}"/>
              </a:ext>
            </a:extLst>
          </p:cNvPr>
          <p:cNvGraphicFramePr>
            <a:graphicFrameLocks noGrp="1"/>
          </p:cNvGraphicFramePr>
          <p:nvPr/>
        </p:nvGraphicFramePr>
        <p:xfrm>
          <a:off x="419100" y="732631"/>
          <a:ext cx="11476077" cy="3901440"/>
        </p:xfrm>
        <a:graphic>
          <a:graphicData uri="http://schemas.openxmlformats.org/drawingml/2006/table">
            <a:tbl>
              <a:tblPr/>
              <a:tblGrid>
                <a:gridCol w="2895600">
                  <a:extLst>
                    <a:ext uri="{9D8B030D-6E8A-4147-A177-3AD203B41FA5}">
                      <a16:colId xmlns:a16="http://schemas.microsoft.com/office/drawing/2014/main" val="3380590478"/>
                    </a:ext>
                  </a:extLst>
                </a:gridCol>
                <a:gridCol w="4755118">
                  <a:extLst>
                    <a:ext uri="{9D8B030D-6E8A-4147-A177-3AD203B41FA5}">
                      <a16:colId xmlns:a16="http://schemas.microsoft.com/office/drawing/2014/main" val="2037620874"/>
                    </a:ext>
                  </a:extLst>
                </a:gridCol>
                <a:gridCol w="3825359">
                  <a:extLst>
                    <a:ext uri="{9D8B030D-6E8A-4147-A177-3AD203B41FA5}">
                      <a16:colId xmlns:a16="http://schemas.microsoft.com/office/drawing/2014/main" val="1379450216"/>
                    </a:ext>
                  </a:extLst>
                </a:gridCol>
              </a:tblGrid>
              <a:tr h="348298">
                <a:tc>
                  <a:txBody>
                    <a:bodyPr/>
                    <a:lstStyle/>
                    <a:p>
                      <a:r>
                        <a:rPr lang="en-IE" sz="2200" b="1" dirty="0">
                          <a:solidFill>
                            <a:schemeClr val="bg1"/>
                          </a:solidFill>
                        </a:rPr>
                        <a:t>Offering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r>
                        <a:rPr lang="en-IE" sz="2200" b="1" dirty="0">
                          <a:solidFill>
                            <a:schemeClr val="bg1"/>
                          </a:solidFill>
                        </a:rPr>
                        <a:t>Purpose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r>
                        <a:rPr lang="en-IE" sz="2200" b="1" dirty="0">
                          <a:solidFill>
                            <a:schemeClr val="bg1"/>
                          </a:solidFill>
                        </a:rPr>
                        <a:t>Revenue Role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extLst>
                  <a:ext uri="{0D108BD9-81ED-4DB2-BD59-A6C34878D82A}">
                    <a16:rowId xmlns:a16="http://schemas.microsoft.com/office/drawing/2014/main" val="3698517708"/>
                  </a:ext>
                </a:extLst>
              </a:tr>
              <a:tr h="0">
                <a:tc>
                  <a:txBody>
                    <a:bodyPr/>
                    <a:lstStyle/>
                    <a:p>
                      <a:r>
                        <a:rPr lang="en-IE" sz="2200" b="1" dirty="0">
                          <a:solidFill>
                            <a:srgbClr val="494949"/>
                          </a:solidFill>
                        </a:rPr>
                        <a:t>Spa &amp; Wellness</a:t>
                      </a:r>
                      <a:endParaRPr lang="en-IE" sz="2200" dirty="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Outdoor hot tubs, seaweed baths, yoga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dirty="0">
                          <a:solidFill>
                            <a:srgbClr val="494949"/>
                          </a:solidFill>
                        </a:rPr>
                        <a:t>High-margin, add-on experience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0978301"/>
                  </a:ext>
                </a:extLst>
              </a:tr>
              <a:tr h="0">
                <a:tc>
                  <a:txBody>
                    <a:bodyPr/>
                    <a:lstStyle/>
                    <a:p>
                      <a:r>
                        <a:rPr lang="en-IE" sz="2200" b="1">
                          <a:solidFill>
                            <a:srgbClr val="494949"/>
                          </a:solidFill>
                        </a:rPr>
                        <a:t>Events &amp; Retreats</a:t>
                      </a:r>
                      <a:endParaRPr lang="en-IE" sz="220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a:solidFill>
                            <a:srgbClr val="494949"/>
                          </a:solidFill>
                        </a:rPr>
                        <a:t>Wellness retreats, small weddings, corporate escapes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Higher per-guest yield, group bookings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8291482"/>
                  </a:ext>
                </a:extLst>
              </a:tr>
              <a:tr h="0">
                <a:tc>
                  <a:txBody>
                    <a:bodyPr/>
                    <a:lstStyle/>
                    <a:p>
                      <a:r>
                        <a:rPr lang="en-IE" sz="2200" b="1">
                          <a:solidFill>
                            <a:srgbClr val="494949"/>
                          </a:solidFill>
                        </a:rPr>
                        <a:t>Nature Experiences</a:t>
                      </a:r>
                      <a:endParaRPr lang="en-IE" sz="220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5km of trails, foraging walks, forest therapy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Low-cost enrichment; encourages longer stays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2240840"/>
                  </a:ext>
                </a:extLst>
              </a:tr>
              <a:tr h="0">
                <a:tc>
                  <a:txBody>
                    <a:bodyPr/>
                    <a:lstStyle/>
                    <a:p>
                      <a:r>
                        <a:rPr lang="en-IE" sz="2200" b="1">
                          <a:solidFill>
                            <a:srgbClr val="494949"/>
                          </a:solidFill>
                        </a:rPr>
                        <a:t>Bar/Orangery Restaurant</a:t>
                      </a:r>
                      <a:r>
                        <a:rPr lang="en-IE" sz="2200">
                          <a:solidFill>
                            <a:srgbClr val="494949"/>
                          </a:solidFill>
                        </a:rPr>
                        <a:t> </a:t>
                      </a:r>
                      <a:r>
                        <a:rPr lang="en-IE" sz="2200" i="1">
                          <a:solidFill>
                            <a:srgbClr val="494949"/>
                          </a:solidFill>
                        </a:rPr>
                        <a:t>(proposed)</a:t>
                      </a:r>
                      <a:endParaRPr lang="en-IE" sz="220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Guest dining, external visitors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Captures F&amp;B spend, adds community draw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8685982"/>
                  </a:ext>
                </a:extLst>
              </a:tr>
              <a:tr h="0">
                <a:tc>
                  <a:txBody>
                    <a:bodyPr/>
                    <a:lstStyle/>
                    <a:p>
                      <a:r>
                        <a:rPr lang="en-IE" sz="2200" b="1">
                          <a:solidFill>
                            <a:srgbClr val="494949"/>
                          </a:solidFill>
                        </a:rPr>
                        <a:t>Sustainability Ethos</a:t>
                      </a:r>
                      <a:endParaRPr lang="en-IE" sz="2200">
                        <a:solidFill>
                          <a:srgbClr val="494949"/>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Locally sourced products, eco-focus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a:solidFill>
                            <a:srgbClr val="494949"/>
                          </a:solidFill>
                        </a:rPr>
                        <a:t>Attracts eco-conscious guests, enables grant access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2108506"/>
                  </a:ext>
                </a:extLst>
              </a:tr>
            </a:tbl>
          </a:graphicData>
        </a:graphic>
      </p:graphicFrame>
      <p:pic>
        <p:nvPicPr>
          <p:cNvPr id="8" name="Picture 7">
            <a:extLst>
              <a:ext uri="{FF2B5EF4-FFF2-40B4-BE49-F238E27FC236}">
                <a16:creationId xmlns:a16="http://schemas.microsoft.com/office/drawing/2014/main" id="{49E0B444-6918-63AA-3609-5BAEA20890BB}"/>
              </a:ext>
            </a:extLst>
          </p:cNvPr>
          <p:cNvPicPr>
            <a:picLocks noChangeAspect="1"/>
          </p:cNvPicPr>
          <p:nvPr/>
        </p:nvPicPr>
        <p:blipFill>
          <a:blip r:embed="rId2"/>
          <a:stretch>
            <a:fillRect/>
          </a:stretch>
        </p:blipFill>
        <p:spPr>
          <a:xfrm>
            <a:off x="3423491" y="4759738"/>
            <a:ext cx="4548934" cy="2098262"/>
          </a:xfrm>
          <a:prstGeom prst="rect">
            <a:avLst/>
          </a:prstGeom>
        </p:spPr>
      </p:pic>
    </p:spTree>
    <p:extLst>
      <p:ext uri="{BB962C8B-B14F-4D97-AF65-F5344CB8AC3E}">
        <p14:creationId xmlns:p14="http://schemas.microsoft.com/office/powerpoint/2010/main" val="3702495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F66E8-AD3A-4878-9D69-F01A1DD3C26C}"/>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77FCAF64-5C5E-6CC8-3D7A-CFCE43CC4632}"/>
              </a:ext>
            </a:extLst>
          </p:cNvPr>
          <p:cNvSpPr>
            <a:spLocks noGrp="1"/>
          </p:cNvSpPr>
          <p:nvPr>
            <p:ph type="body" sz="quarter" idx="18"/>
          </p:nvPr>
        </p:nvSpPr>
        <p:spPr>
          <a:xfrm>
            <a:off x="342902" y="898359"/>
            <a:ext cx="6705598" cy="3499183"/>
          </a:xfrm>
        </p:spPr>
        <p:txBody>
          <a:bodyPr/>
          <a:lstStyle/>
          <a:p>
            <a:pPr>
              <a:spcAft>
                <a:spcPts val="600"/>
              </a:spcAft>
            </a:pPr>
            <a:r>
              <a:rPr lang="en-US" b="1" dirty="0"/>
              <a:t>Dedicated to Environmental Sustainability, Local Engagement and Ethics. </a:t>
            </a:r>
            <a:r>
              <a:rPr lang="en-US" dirty="0"/>
              <a:t>Drumhierny Woodland Hideaway is, in essence, what Epic Stays is all about. It is owned by true country people, living locally, who are personally invested in securing the estate for future generations while collaborating with and developing working relationships to enrich the local community and environment. </a:t>
            </a:r>
          </a:p>
          <a:p>
            <a:pPr>
              <a:spcAft>
                <a:spcPts val="600"/>
              </a:spcAft>
            </a:pPr>
            <a:r>
              <a:rPr lang="en-US" dirty="0"/>
              <a:t>As part of their long-term vision, they back up their commitment with a comprehensive plan that sees </a:t>
            </a:r>
            <a:r>
              <a:rPr lang="en-US" dirty="0">
                <a:solidFill>
                  <a:srgbClr val="0070C0"/>
                </a:solidFill>
                <a:hlinkClick r:id="rId2">
                  <a:extLst>
                    <a:ext uri="{A12FA001-AC4F-418D-AE19-62706E023703}">
                      <ahyp:hlinkClr xmlns:ahyp="http://schemas.microsoft.com/office/drawing/2018/hyperlinkcolor" val="tx"/>
                    </a:ext>
                  </a:extLst>
                </a:hlinkClick>
              </a:rPr>
              <a:t>4 phases to full </a:t>
            </a:r>
            <a:r>
              <a:rPr lang="en-US" dirty="0" err="1">
                <a:solidFill>
                  <a:srgbClr val="0070C0"/>
                </a:solidFill>
                <a:hlinkClick r:id="rId2">
                  <a:extLst>
                    <a:ext uri="{A12FA001-AC4F-418D-AE19-62706E023703}">
                      <ahyp:hlinkClr xmlns:ahyp="http://schemas.microsoft.com/office/drawing/2018/hyperlinkcolor" val="tx"/>
                    </a:ext>
                  </a:extLst>
                </a:hlinkClick>
              </a:rPr>
              <a:t>realisation</a:t>
            </a:r>
            <a:r>
              <a:rPr lang="en-US" dirty="0">
                <a:solidFill>
                  <a:srgbClr val="0070C0"/>
                </a:solidFill>
                <a:hlinkClick r:id="rId2">
                  <a:extLst>
                    <a:ext uri="{A12FA001-AC4F-418D-AE19-62706E023703}">
                      <ahyp:hlinkClr xmlns:ahyp="http://schemas.microsoft.com/office/drawing/2018/hyperlinkcolor" val="tx"/>
                    </a:ext>
                  </a:extLst>
                </a:hlinkClick>
              </a:rPr>
              <a:t> of the estate’s potential</a:t>
            </a:r>
            <a:r>
              <a:rPr lang="en-US" dirty="0">
                <a:solidFill>
                  <a:srgbClr val="0070C0"/>
                </a:solidFill>
              </a:rPr>
              <a:t>. </a:t>
            </a:r>
          </a:p>
          <a:p>
            <a:pPr>
              <a:spcAft>
                <a:spcPts val="600"/>
              </a:spcAft>
            </a:pPr>
            <a:r>
              <a:rPr lang="en-US" dirty="0"/>
              <a:t>Learn how they are committed to </a:t>
            </a:r>
            <a:r>
              <a:rPr lang="en-US" dirty="0">
                <a:solidFill>
                  <a:srgbClr val="0070C0"/>
                </a:solidFill>
                <a:hlinkClick r:id="rId3">
                  <a:extLst>
                    <a:ext uri="{A12FA001-AC4F-418D-AE19-62706E023703}">
                      <ahyp:hlinkClr xmlns:ahyp="http://schemas.microsoft.com/office/drawing/2018/hyperlinkcolor" val="tx"/>
                    </a:ext>
                  </a:extLst>
                </a:hlinkClick>
              </a:rPr>
              <a:t>environmental sustainability</a:t>
            </a:r>
            <a:r>
              <a:rPr lang="en-US" dirty="0">
                <a:solidFill>
                  <a:srgbClr val="0070C0"/>
                </a:solidFill>
              </a:rPr>
              <a:t>, </a:t>
            </a:r>
            <a:r>
              <a:rPr lang="en-US" dirty="0"/>
              <a:t>have a dedicated </a:t>
            </a:r>
            <a:r>
              <a:rPr lang="en-US" dirty="0">
                <a:solidFill>
                  <a:srgbClr val="0070C0"/>
                </a:solidFill>
                <a:hlinkClick r:id="rId3">
                  <a:extLst>
                    <a:ext uri="{A12FA001-AC4F-418D-AE19-62706E023703}">
                      <ahyp:hlinkClr xmlns:ahyp="http://schemas.microsoft.com/office/drawing/2018/hyperlinkcolor" val="tx"/>
                    </a:ext>
                  </a:extLst>
                </a:hlinkClick>
              </a:rPr>
              <a:t>Corporate Social Responsibility CSR Commitment</a:t>
            </a:r>
            <a:r>
              <a:rPr lang="en-US" dirty="0">
                <a:solidFill>
                  <a:srgbClr val="0070C0"/>
                </a:solidFill>
              </a:rPr>
              <a:t> </a:t>
            </a:r>
            <a:r>
              <a:rPr lang="en-US" dirty="0"/>
              <a:t>and are highly involved in supporting their local community e.g., support local </a:t>
            </a:r>
            <a:r>
              <a:rPr lang="en-US" dirty="0">
                <a:solidFill>
                  <a:srgbClr val="0070C0"/>
                </a:solidFill>
                <a:hlinkClick r:id="rId4">
                  <a:extLst>
                    <a:ext uri="{A12FA001-AC4F-418D-AE19-62706E023703}">
                      <ahyp:hlinkClr xmlns:ahyp="http://schemas.microsoft.com/office/drawing/2018/hyperlinkcolor" val="tx"/>
                    </a:ext>
                  </a:extLst>
                </a:hlinkClick>
              </a:rPr>
              <a:t>artists</a:t>
            </a:r>
            <a:r>
              <a:rPr lang="en-US" dirty="0"/>
              <a:t>. </a:t>
            </a:r>
          </a:p>
        </p:txBody>
      </p:sp>
      <p:sp>
        <p:nvSpPr>
          <p:cNvPr id="12" name="Text Placeholder 11">
            <a:extLst>
              <a:ext uri="{FF2B5EF4-FFF2-40B4-BE49-F238E27FC236}">
                <a16:creationId xmlns:a16="http://schemas.microsoft.com/office/drawing/2014/main" id="{ECDC351F-F1E4-45FC-1941-63BEA9C356A3}"/>
              </a:ext>
            </a:extLst>
          </p:cNvPr>
          <p:cNvSpPr>
            <a:spLocks noGrp="1"/>
          </p:cNvSpPr>
          <p:nvPr>
            <p:ph type="body" sz="quarter" idx="19"/>
          </p:nvPr>
        </p:nvSpPr>
        <p:spPr>
          <a:xfrm>
            <a:off x="296824" y="170692"/>
            <a:ext cx="11060443" cy="803654"/>
          </a:xfrm>
        </p:spPr>
        <p:txBody>
          <a:bodyPr/>
          <a:lstStyle/>
          <a:p>
            <a:r>
              <a:rPr lang="en-IE" dirty="0"/>
              <a:t>Case Study: Drumhierny </a:t>
            </a:r>
            <a:r>
              <a:rPr lang="en-IE" sz="2600" b="0" dirty="0"/>
              <a:t>Environmental &amp; Local Community Commitment</a:t>
            </a:r>
          </a:p>
        </p:txBody>
      </p:sp>
      <p:sp>
        <p:nvSpPr>
          <p:cNvPr id="13" name="object 3">
            <a:extLst>
              <a:ext uri="{FF2B5EF4-FFF2-40B4-BE49-F238E27FC236}">
                <a16:creationId xmlns:a16="http://schemas.microsoft.com/office/drawing/2014/main" id="{666A48BD-6EC6-2813-7229-90814DDEF62B}"/>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14" name="Text Placeholder 23">
            <a:extLst>
              <a:ext uri="{FF2B5EF4-FFF2-40B4-BE49-F238E27FC236}">
                <a16:creationId xmlns:a16="http://schemas.microsoft.com/office/drawing/2014/main" id="{75AF3EBB-8901-D016-A85D-3B3BB0331448}"/>
              </a:ext>
            </a:extLst>
          </p:cNvPr>
          <p:cNvSpPr txBox="1">
            <a:spLocks/>
          </p:cNvSpPr>
          <p:nvPr/>
        </p:nvSpPr>
        <p:spPr>
          <a:xfrm>
            <a:off x="7578179" y="5117875"/>
            <a:ext cx="4051845"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hlinkClick r:id="rId5">
                  <a:extLst>
                    <a:ext uri="{A12FA001-AC4F-418D-AE19-62706E023703}">
                      <ahyp:hlinkClr xmlns:ahyp="http://schemas.microsoft.com/office/drawing/2018/hyperlinkcolor" val="tx"/>
                    </a:ext>
                  </a:extLst>
                </a:hlinkClick>
              </a:rPr>
              <a:t>Drumhierny Woodland Hideaway </a:t>
            </a:r>
            <a:endParaRPr lang="en-US" sz="1600" dirty="0">
              <a:latin typeface="+mn-lt"/>
            </a:endParaRPr>
          </a:p>
        </p:txBody>
      </p:sp>
      <p:sp>
        <p:nvSpPr>
          <p:cNvPr id="4" name="TextBox 3">
            <a:extLst>
              <a:ext uri="{FF2B5EF4-FFF2-40B4-BE49-F238E27FC236}">
                <a16:creationId xmlns:a16="http://schemas.microsoft.com/office/drawing/2014/main" id="{8E63C6F1-6E01-AF0B-7F87-C6026A91F887}"/>
              </a:ext>
            </a:extLst>
          </p:cNvPr>
          <p:cNvSpPr txBox="1"/>
          <p:nvPr/>
        </p:nvSpPr>
        <p:spPr>
          <a:xfrm>
            <a:off x="7318101" y="5820460"/>
            <a:ext cx="4378599" cy="369332"/>
          </a:xfrm>
          <a:prstGeom prst="rect">
            <a:avLst/>
          </a:prstGeom>
          <a:noFill/>
        </p:spPr>
        <p:txBody>
          <a:bodyPr wrap="square">
            <a:spAutoFit/>
          </a:bodyPr>
          <a:lstStyle/>
          <a:p>
            <a:r>
              <a:rPr lang="en-US" dirty="0">
                <a:solidFill>
                  <a:srgbClr val="00B0F0"/>
                </a:solidFill>
                <a:hlinkClick r:id="rId6">
                  <a:extLst>
                    <a:ext uri="{A12FA001-AC4F-418D-AE19-62706E023703}">
                      <ahyp:hlinkClr xmlns:ahyp="http://schemas.microsoft.com/office/drawing/2018/hyperlinkcolor" val="tx"/>
                    </a:ext>
                  </a:extLst>
                </a:hlinkClick>
              </a:rPr>
              <a:t>Drumhierny Planning Permission 26/01/2025</a:t>
            </a:r>
            <a:endParaRPr lang="en-IE" dirty="0">
              <a:solidFill>
                <a:srgbClr val="00B0F0"/>
              </a:solidFill>
            </a:endParaRPr>
          </a:p>
        </p:txBody>
      </p:sp>
      <p:pic>
        <p:nvPicPr>
          <p:cNvPr id="9218" name="Picture 2" descr="Drumhierny Woodland Hideaway  | Leitrim Village, Co. Leitrim | 1">
            <a:extLst>
              <a:ext uri="{FF2B5EF4-FFF2-40B4-BE49-F238E27FC236}">
                <a16:creationId xmlns:a16="http://schemas.microsoft.com/office/drawing/2014/main" id="{D14E52EA-2C34-5A0F-174C-F9C7C9A3ECC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267" b="2726"/>
          <a:stretch>
            <a:fillRect/>
          </a:stretch>
        </p:blipFill>
        <p:spPr bwMode="auto">
          <a:xfrm>
            <a:off x="7572170" y="1850723"/>
            <a:ext cx="3705514" cy="247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30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9859AAB-3568-2EA0-DC37-269579D14E12}"/>
              </a:ext>
            </a:extLst>
          </p:cNvPr>
          <p:cNvSpPr>
            <a:spLocks noGrp="1"/>
          </p:cNvSpPr>
          <p:nvPr>
            <p:ph type="body" sz="quarter" idx="18"/>
          </p:nvPr>
        </p:nvSpPr>
        <p:spPr>
          <a:xfrm>
            <a:off x="357188" y="967830"/>
            <a:ext cx="11477623" cy="3499183"/>
          </a:xfrm>
        </p:spPr>
        <p:txBody>
          <a:bodyPr/>
          <a:lstStyle/>
          <a:p>
            <a:pPr marL="342900" indent="-342900">
              <a:spcAft>
                <a:spcPts val="600"/>
              </a:spcAft>
              <a:buFont typeface="Wingdings" panose="05000000000000000000" pitchFamily="2" charset="2"/>
              <a:buChar char="v"/>
            </a:pPr>
            <a:r>
              <a:rPr lang="en-US" sz="2200" b="1" dirty="0">
                <a:solidFill>
                  <a:srgbClr val="494949"/>
                </a:solidFill>
              </a:rPr>
              <a:t>Phased investment</a:t>
            </a:r>
            <a:r>
              <a:rPr lang="en-US" sz="2200" dirty="0">
                <a:solidFill>
                  <a:srgbClr val="494949"/>
                </a:solidFill>
              </a:rPr>
              <a:t>, starting lean and scaling after market validation.</a:t>
            </a:r>
          </a:p>
          <a:p>
            <a:pPr marL="342900" indent="-342900">
              <a:spcAft>
                <a:spcPts val="600"/>
              </a:spcAft>
              <a:buFont typeface="Wingdings" panose="05000000000000000000" pitchFamily="2" charset="2"/>
              <a:buChar char="v"/>
            </a:pPr>
            <a:r>
              <a:rPr lang="en-US" sz="2200" b="1" dirty="0">
                <a:solidFill>
                  <a:srgbClr val="494949"/>
                </a:solidFill>
              </a:rPr>
              <a:t>Grants</a:t>
            </a:r>
            <a:r>
              <a:rPr lang="en-US" sz="2200" dirty="0">
                <a:solidFill>
                  <a:srgbClr val="494949"/>
                </a:solidFill>
              </a:rPr>
              <a:t> from LEADER, Failte Ireland, or SEAI for eco-tourism, energy efficiency, and rural development.</a:t>
            </a:r>
          </a:p>
          <a:p>
            <a:pPr marL="342900" indent="-342900">
              <a:spcAft>
                <a:spcPts val="600"/>
              </a:spcAft>
              <a:buFont typeface="Wingdings" panose="05000000000000000000" pitchFamily="2" charset="2"/>
              <a:buChar char="v"/>
            </a:pPr>
            <a:r>
              <a:rPr lang="en-US" sz="2200" b="1" dirty="0">
                <a:solidFill>
                  <a:srgbClr val="494949"/>
                </a:solidFill>
              </a:rPr>
              <a:t>Blended financing</a:t>
            </a:r>
            <a:r>
              <a:rPr lang="en-US" sz="2200" dirty="0">
                <a:solidFill>
                  <a:srgbClr val="494949"/>
                </a:solidFill>
              </a:rPr>
              <a:t>: equity, small commercial loans, and reinvested revenue.</a:t>
            </a:r>
          </a:p>
          <a:p>
            <a:pPr marL="342900" indent="-342900">
              <a:spcAft>
                <a:spcPts val="600"/>
              </a:spcAft>
              <a:buFont typeface="Wingdings" panose="05000000000000000000" pitchFamily="2" charset="2"/>
              <a:buChar char="v"/>
            </a:pPr>
            <a:r>
              <a:rPr lang="en-US" sz="2200" b="1" dirty="0">
                <a:solidFill>
                  <a:srgbClr val="494949"/>
                </a:solidFill>
              </a:rPr>
              <a:t>Yield management</a:t>
            </a:r>
            <a:r>
              <a:rPr lang="en-US" sz="2200" dirty="0">
                <a:solidFill>
                  <a:srgbClr val="494949"/>
                </a:solidFill>
              </a:rPr>
              <a:t> to </a:t>
            </a:r>
            <a:r>
              <a:rPr lang="en-US" sz="2200" dirty="0" err="1">
                <a:solidFill>
                  <a:srgbClr val="494949"/>
                </a:solidFill>
              </a:rPr>
              <a:t>optimise</a:t>
            </a:r>
            <a:r>
              <a:rPr lang="en-US" sz="2200" dirty="0">
                <a:solidFill>
                  <a:srgbClr val="494949"/>
                </a:solidFill>
              </a:rPr>
              <a:t> pricing during peak (spring to autumn) vs. low season.</a:t>
            </a:r>
          </a:p>
          <a:p>
            <a:pPr marL="342900" indent="-342900">
              <a:spcAft>
                <a:spcPts val="600"/>
              </a:spcAft>
              <a:buFont typeface="Wingdings" panose="05000000000000000000" pitchFamily="2" charset="2"/>
              <a:buChar char="v"/>
            </a:pPr>
            <a:r>
              <a:rPr lang="en-US" sz="2200" b="1" dirty="0">
                <a:solidFill>
                  <a:srgbClr val="494949"/>
                </a:solidFill>
              </a:rPr>
              <a:t>Minimum Stay Policy </a:t>
            </a:r>
            <a:r>
              <a:rPr lang="en-US" sz="2200" dirty="0">
                <a:solidFill>
                  <a:srgbClr val="494949"/>
                </a:solidFill>
              </a:rPr>
              <a:t>(a 2-night stay minimum and 3 nights on weekends and bank holidays) supports their strategic yield management. This reduces operational costs (cleaning, laundry and check-in), increases Average Booking Value (ABV) per guest. Improves occupancy efficiency (fewer 1-night-onlys), Aligns well with their wellness-focused brand – slow down and immerse yourself in nature. </a:t>
            </a:r>
            <a:r>
              <a:rPr lang="en-US" sz="2000" dirty="0">
                <a:solidFill>
                  <a:srgbClr val="494949"/>
                </a:solidFill>
              </a:rPr>
              <a:t>In your cash flow model, calculate based on:</a:t>
            </a:r>
          </a:p>
          <a:p>
            <a:pPr>
              <a:spcAft>
                <a:spcPts val="600"/>
              </a:spcAft>
            </a:pPr>
            <a:r>
              <a:rPr lang="en-US" sz="2000" b="1" dirty="0">
                <a:solidFill>
                  <a:srgbClr val="E96751"/>
                </a:solidFill>
              </a:rPr>
              <a:t>2-night minimums × 16 lodges × €250/night avg.</a:t>
            </a:r>
            <a:endParaRPr lang="en-US" sz="2000" dirty="0">
              <a:solidFill>
                <a:srgbClr val="E96751"/>
              </a:solidFill>
            </a:endParaRPr>
          </a:p>
          <a:p>
            <a:pPr>
              <a:spcAft>
                <a:spcPts val="600"/>
              </a:spcAft>
            </a:pPr>
            <a:r>
              <a:rPr lang="en-US" sz="2000" dirty="0">
                <a:solidFill>
                  <a:srgbClr val="E96751"/>
                </a:solidFill>
              </a:rPr>
              <a:t>At 60% annual occupancy, revenue could exceed </a:t>
            </a:r>
            <a:r>
              <a:rPr lang="en-US" sz="2000" b="1" dirty="0">
                <a:solidFill>
                  <a:srgbClr val="E96751"/>
                </a:solidFill>
              </a:rPr>
              <a:t>€875,000/year</a:t>
            </a:r>
            <a:r>
              <a:rPr lang="en-US" sz="2000" dirty="0">
                <a:solidFill>
                  <a:srgbClr val="E96751"/>
                </a:solidFill>
              </a:rPr>
              <a:t>, before other services</a:t>
            </a:r>
          </a:p>
          <a:p>
            <a:pPr marL="342900" indent="-342900">
              <a:spcAft>
                <a:spcPts val="600"/>
              </a:spcAft>
              <a:buFont typeface="Wingdings" panose="05000000000000000000" pitchFamily="2" charset="2"/>
              <a:buChar char="v"/>
            </a:pPr>
            <a:r>
              <a:rPr lang="en-US" sz="2200" b="1" dirty="0">
                <a:solidFill>
                  <a:srgbClr val="494949"/>
                </a:solidFill>
              </a:rPr>
              <a:t>Partnerships</a:t>
            </a:r>
            <a:r>
              <a:rPr lang="en-US" sz="2200" dirty="0">
                <a:solidFill>
                  <a:srgbClr val="494949"/>
                </a:solidFill>
              </a:rPr>
              <a:t> for local experience packages (e.g., Blueway tours, wellness retreats).</a:t>
            </a:r>
          </a:p>
          <a:p>
            <a:pPr marL="342900" indent="-342900">
              <a:spcAft>
                <a:spcPts val="600"/>
              </a:spcAft>
              <a:buFont typeface="Wingdings" panose="05000000000000000000" pitchFamily="2" charset="2"/>
              <a:buChar char="v"/>
            </a:pPr>
            <a:r>
              <a:rPr lang="en-US" sz="2200" dirty="0">
                <a:solidFill>
                  <a:srgbClr val="494949"/>
                </a:solidFill>
              </a:rPr>
              <a:t>Diversified offering. Drumhierny doesn’t rely solely on accommodation. Their </a:t>
            </a:r>
            <a:r>
              <a:rPr lang="en-US" sz="2200" b="1" dirty="0">
                <a:solidFill>
                  <a:srgbClr val="494949"/>
                </a:solidFill>
              </a:rPr>
              <a:t>multi-experience ecosystem</a:t>
            </a:r>
            <a:r>
              <a:rPr lang="en-US" sz="2200" dirty="0">
                <a:solidFill>
                  <a:srgbClr val="494949"/>
                </a:solidFill>
              </a:rPr>
              <a:t> boosts revenue, enhances guest satisfaction, and spreads risk across service types.</a:t>
            </a:r>
          </a:p>
          <a:p>
            <a:pPr marL="342900" indent="-342900">
              <a:spcAft>
                <a:spcPts val="600"/>
              </a:spcAft>
              <a:buFont typeface="Wingdings" panose="05000000000000000000" pitchFamily="2" charset="2"/>
              <a:buChar char="v"/>
            </a:pPr>
            <a:endParaRPr lang="en-US" dirty="0">
              <a:solidFill>
                <a:srgbClr val="494949"/>
              </a:solidFill>
            </a:endParaRPr>
          </a:p>
        </p:txBody>
      </p:sp>
      <p:sp>
        <p:nvSpPr>
          <p:cNvPr id="12" name="Text Placeholder 11">
            <a:extLst>
              <a:ext uri="{FF2B5EF4-FFF2-40B4-BE49-F238E27FC236}">
                <a16:creationId xmlns:a16="http://schemas.microsoft.com/office/drawing/2014/main" id="{4863AA8C-6F0C-1F82-741A-02652C9DA39E}"/>
              </a:ext>
            </a:extLst>
          </p:cNvPr>
          <p:cNvSpPr txBox="1">
            <a:spLocks/>
          </p:cNvSpPr>
          <p:nvPr/>
        </p:nvSpPr>
        <p:spPr>
          <a:xfrm>
            <a:off x="296824" y="170692"/>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rgbClr val="3B7F81"/>
                </a:solidFill>
              </a:rPr>
              <a:t>Case Study: </a:t>
            </a:r>
            <a:r>
              <a:rPr lang="en-IE" sz="2600" b="0" dirty="0">
                <a:solidFill>
                  <a:srgbClr val="3B7F81"/>
                </a:solidFill>
              </a:rPr>
              <a:t>Drumhierny Possibly Used Financial Planning Best Practices</a:t>
            </a:r>
          </a:p>
        </p:txBody>
      </p:sp>
    </p:spTree>
    <p:extLst>
      <p:ext uri="{BB962C8B-B14F-4D97-AF65-F5344CB8AC3E}">
        <p14:creationId xmlns:p14="http://schemas.microsoft.com/office/powerpoint/2010/main" val="3319458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580A0-E5F4-FE36-C9C9-EC7DC4265BA5}"/>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53DE21DA-6C95-7AA4-BADE-15DCF10C00B5}"/>
              </a:ext>
            </a:extLst>
          </p:cNvPr>
          <p:cNvSpPr>
            <a:spLocks noGrp="1"/>
          </p:cNvSpPr>
          <p:nvPr>
            <p:ph type="body" sz="quarter" idx="18"/>
          </p:nvPr>
        </p:nvSpPr>
        <p:spPr>
          <a:xfrm>
            <a:off x="342902" y="784059"/>
            <a:ext cx="6705598" cy="3499183"/>
          </a:xfrm>
        </p:spPr>
        <p:txBody>
          <a:bodyPr/>
          <a:lstStyle/>
          <a:p>
            <a:pPr>
              <a:spcAft>
                <a:spcPts val="600"/>
              </a:spcAft>
            </a:pPr>
            <a:r>
              <a:rPr lang="en-US" sz="2000" dirty="0"/>
              <a:t>Drumhierny Woodland Hideaway exemplifies how a glamping business can evolve by thoughtfully integrating tourism and commercial planning, all while maintaining a strong commitment to sustainability and heritage conservation.</a:t>
            </a:r>
          </a:p>
          <a:p>
            <a:pPr marL="342900" indent="-342900">
              <a:spcAft>
                <a:spcPts val="600"/>
              </a:spcAft>
              <a:buFont typeface="Wingdings" panose="05000000000000000000" pitchFamily="2" charset="2"/>
              <a:buChar char="v"/>
            </a:pPr>
            <a:r>
              <a:rPr lang="en-US" sz="2000" b="1" dirty="0"/>
              <a:t>Integrated Planning Approach:</a:t>
            </a:r>
            <a:r>
              <a:rPr lang="en-US" sz="2000" dirty="0"/>
              <a:t> Successfully combining tourism and commercial elements requires a comprehensive planning strategy that addresses zoning, environmental impact, and community engagement.</a:t>
            </a:r>
          </a:p>
          <a:p>
            <a:pPr marL="342900" indent="-342900">
              <a:spcAft>
                <a:spcPts val="600"/>
              </a:spcAft>
              <a:buFont typeface="Wingdings" panose="05000000000000000000" pitchFamily="2" charset="2"/>
              <a:buChar char="v"/>
            </a:pPr>
            <a:r>
              <a:rPr lang="en-US" sz="2000" b="1" dirty="0"/>
              <a:t>Respect for Heritage:</a:t>
            </a:r>
            <a:r>
              <a:rPr lang="en-US" sz="2000" dirty="0"/>
              <a:t> When dealing with protected structures, it's essential to balance development goals with preservation requirements.</a:t>
            </a:r>
          </a:p>
          <a:p>
            <a:pPr marL="342900" indent="-342900">
              <a:spcAft>
                <a:spcPts val="600"/>
              </a:spcAft>
              <a:buFont typeface="Wingdings" panose="05000000000000000000" pitchFamily="2" charset="2"/>
              <a:buChar char="v"/>
            </a:pPr>
            <a:r>
              <a:rPr lang="en-US" sz="2000" b="1" dirty="0"/>
              <a:t>Sustainability as a Core Value:</a:t>
            </a:r>
            <a:r>
              <a:rPr lang="en-US" sz="2000" dirty="0"/>
              <a:t> Incorporating sustainable practices can differentiate your business and attract a niche market of environmentally conscious visitors.</a:t>
            </a:r>
          </a:p>
          <a:p>
            <a:pPr marL="342900" indent="-342900">
              <a:spcAft>
                <a:spcPts val="600"/>
              </a:spcAft>
              <a:buFont typeface="Wingdings" panose="05000000000000000000" pitchFamily="2" charset="2"/>
              <a:buChar char="v"/>
            </a:pPr>
            <a:r>
              <a:rPr lang="en-US" sz="2000" b="1" dirty="0"/>
              <a:t>Flexibility and Compliance:</a:t>
            </a:r>
            <a:r>
              <a:rPr lang="en-US" sz="2000" dirty="0"/>
              <a:t> Seeking retention permissions and being adaptable to planning requirements ensures long-term operational viability.</a:t>
            </a:r>
          </a:p>
        </p:txBody>
      </p:sp>
      <p:sp>
        <p:nvSpPr>
          <p:cNvPr id="12" name="Text Placeholder 11">
            <a:extLst>
              <a:ext uri="{FF2B5EF4-FFF2-40B4-BE49-F238E27FC236}">
                <a16:creationId xmlns:a16="http://schemas.microsoft.com/office/drawing/2014/main" id="{D370CA2F-F794-5B43-5082-326599B31419}"/>
              </a:ext>
            </a:extLst>
          </p:cNvPr>
          <p:cNvSpPr>
            <a:spLocks noGrp="1"/>
          </p:cNvSpPr>
          <p:nvPr>
            <p:ph type="body" sz="quarter" idx="19"/>
          </p:nvPr>
        </p:nvSpPr>
        <p:spPr>
          <a:xfrm>
            <a:off x="296824" y="170692"/>
            <a:ext cx="11060443" cy="803654"/>
          </a:xfrm>
        </p:spPr>
        <p:txBody>
          <a:bodyPr/>
          <a:lstStyle/>
          <a:p>
            <a:r>
              <a:rPr lang="en-IE" dirty="0"/>
              <a:t>Case Study: Drumhierny </a:t>
            </a:r>
            <a:r>
              <a:rPr lang="en-IE" sz="2600" b="0" dirty="0"/>
              <a:t>Key Takeaways</a:t>
            </a:r>
          </a:p>
        </p:txBody>
      </p:sp>
      <p:sp>
        <p:nvSpPr>
          <p:cNvPr id="13" name="object 3">
            <a:extLst>
              <a:ext uri="{FF2B5EF4-FFF2-40B4-BE49-F238E27FC236}">
                <a16:creationId xmlns:a16="http://schemas.microsoft.com/office/drawing/2014/main" id="{AE1C5DFC-D6B2-9799-D3B4-075A54FA38EE}"/>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14" name="Text Placeholder 23">
            <a:extLst>
              <a:ext uri="{FF2B5EF4-FFF2-40B4-BE49-F238E27FC236}">
                <a16:creationId xmlns:a16="http://schemas.microsoft.com/office/drawing/2014/main" id="{D92345B5-402C-5338-F656-207589346DCA}"/>
              </a:ext>
            </a:extLst>
          </p:cNvPr>
          <p:cNvSpPr txBox="1">
            <a:spLocks/>
          </p:cNvSpPr>
          <p:nvPr/>
        </p:nvSpPr>
        <p:spPr>
          <a:xfrm>
            <a:off x="7578179" y="5117875"/>
            <a:ext cx="4051845"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hlinkClick r:id="rId2">
                  <a:extLst>
                    <a:ext uri="{A12FA001-AC4F-418D-AE19-62706E023703}">
                      <ahyp:hlinkClr xmlns:ahyp="http://schemas.microsoft.com/office/drawing/2018/hyperlinkcolor" val="tx"/>
                    </a:ext>
                  </a:extLst>
                </a:hlinkClick>
              </a:rPr>
              <a:t>Drumhierny Woodland Hideaway </a:t>
            </a:r>
            <a:endParaRPr lang="en-US" sz="1600" dirty="0">
              <a:latin typeface="+mn-lt"/>
            </a:endParaRPr>
          </a:p>
        </p:txBody>
      </p:sp>
      <p:sp>
        <p:nvSpPr>
          <p:cNvPr id="7" name="TextBox 6">
            <a:extLst>
              <a:ext uri="{FF2B5EF4-FFF2-40B4-BE49-F238E27FC236}">
                <a16:creationId xmlns:a16="http://schemas.microsoft.com/office/drawing/2014/main" id="{6F3A9189-7A0C-11CC-AC4E-EC3DD63F6606}"/>
              </a:ext>
            </a:extLst>
          </p:cNvPr>
          <p:cNvSpPr txBox="1"/>
          <p:nvPr/>
        </p:nvSpPr>
        <p:spPr>
          <a:xfrm>
            <a:off x="7448550" y="6086475"/>
            <a:ext cx="3829050" cy="369332"/>
          </a:xfrm>
          <a:prstGeom prst="rect">
            <a:avLst/>
          </a:prstGeom>
          <a:noFill/>
        </p:spPr>
        <p:txBody>
          <a:bodyPr wrap="square" rtlCol="0">
            <a:spAutoFit/>
          </a:bodyPr>
          <a:lstStyle/>
          <a:p>
            <a:pPr algn="ctr"/>
            <a:r>
              <a:rPr lang="en-IE" dirty="0">
                <a:solidFill>
                  <a:srgbClr val="00B0F0"/>
                </a:solidFill>
                <a:hlinkClick r:id="rId3">
                  <a:extLst>
                    <a:ext uri="{A12FA001-AC4F-418D-AE19-62706E023703}">
                      <ahyp:hlinkClr xmlns:ahyp="http://schemas.microsoft.com/office/drawing/2018/hyperlinkcolor" val="tx"/>
                    </a:ext>
                  </a:extLst>
                </a:hlinkClick>
              </a:rPr>
              <a:t>Sustainability Policy</a:t>
            </a:r>
            <a:endParaRPr lang="en-IE" dirty="0">
              <a:solidFill>
                <a:srgbClr val="00B0F0"/>
              </a:solidFill>
            </a:endParaRPr>
          </a:p>
        </p:txBody>
      </p:sp>
      <p:pic>
        <p:nvPicPr>
          <p:cNvPr id="12290" name="Picture 2" descr="Drumhierny Woodland Hideaway  | Leitrim Village, Co. Leitrim | 3">
            <a:extLst>
              <a:ext uri="{FF2B5EF4-FFF2-40B4-BE49-F238E27FC236}">
                <a16:creationId xmlns:a16="http://schemas.microsoft.com/office/drawing/2014/main" id="{78857B92-A09F-B475-0E69-8945639965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498"/>
          <a:stretch>
            <a:fillRect/>
          </a:stretch>
        </p:blipFill>
        <p:spPr bwMode="auto">
          <a:xfrm>
            <a:off x="7667624" y="1857375"/>
            <a:ext cx="35147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12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2398D-D3C6-6F1D-EA78-5AC2642469FF}"/>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7C0CFC17-6179-881C-316B-AF1E4B2511D9}"/>
              </a:ext>
            </a:extLst>
          </p:cNvPr>
          <p:cNvSpPr>
            <a:spLocks noGrp="1"/>
          </p:cNvSpPr>
          <p:nvPr>
            <p:ph type="body" sz="quarter" idx="18"/>
          </p:nvPr>
        </p:nvSpPr>
        <p:spPr>
          <a:xfrm>
            <a:off x="342902" y="898359"/>
            <a:ext cx="6705598" cy="3499183"/>
          </a:xfrm>
        </p:spPr>
        <p:txBody>
          <a:bodyPr/>
          <a:lstStyle/>
          <a:p>
            <a:pPr>
              <a:spcAft>
                <a:spcPts val="600"/>
              </a:spcAft>
            </a:pPr>
            <a:r>
              <a:rPr lang="en-US" dirty="0"/>
              <a:t>They back up their future objectives with their</a:t>
            </a:r>
            <a:r>
              <a:rPr lang="en-US" dirty="0">
                <a:solidFill>
                  <a:srgbClr val="0070C0"/>
                </a:solidFill>
              </a:rPr>
              <a:t> </a:t>
            </a:r>
            <a:r>
              <a:rPr lang="en-US" dirty="0">
                <a:solidFill>
                  <a:srgbClr val="0070C0"/>
                </a:solidFill>
                <a:hlinkClick r:id="rId2">
                  <a:extLst>
                    <a:ext uri="{A12FA001-AC4F-418D-AE19-62706E023703}">
                      <ahyp:hlinkClr xmlns:ahyp="http://schemas.microsoft.com/office/drawing/2018/hyperlinkcolor" val="tx"/>
                    </a:ext>
                  </a:extLst>
                </a:hlinkClick>
              </a:rPr>
              <a:t>Vision Statement</a:t>
            </a:r>
            <a:r>
              <a:rPr lang="en-US" dirty="0">
                <a:solidFill>
                  <a:srgbClr val="0070C0"/>
                </a:solidFill>
              </a:rPr>
              <a:t> </a:t>
            </a:r>
            <a:r>
              <a:rPr lang="en-US" dirty="0"/>
              <a:t>and how they drive their daily operations guided by their </a:t>
            </a:r>
            <a:r>
              <a:rPr lang="en-US" dirty="0">
                <a:solidFill>
                  <a:srgbClr val="0070C0"/>
                </a:solidFill>
                <a:hlinkClick r:id="rId3">
                  <a:extLst>
                    <a:ext uri="{A12FA001-AC4F-418D-AE19-62706E023703}">
                      <ahyp:hlinkClr xmlns:ahyp="http://schemas.microsoft.com/office/drawing/2018/hyperlinkcolor" val="tx"/>
                    </a:ext>
                  </a:extLst>
                </a:hlinkClick>
              </a:rPr>
              <a:t>Mission Statement</a:t>
            </a:r>
            <a:r>
              <a:rPr lang="en-US" dirty="0">
                <a:solidFill>
                  <a:srgbClr val="0070C0"/>
                </a:solidFill>
              </a:rPr>
              <a:t>.</a:t>
            </a:r>
          </a:p>
          <a:p>
            <a:pPr>
              <a:spcAft>
                <a:spcPts val="600"/>
              </a:spcAft>
            </a:pPr>
            <a:r>
              <a:rPr lang="en-US" dirty="0"/>
              <a:t>Their sustainable tourism policy outlines measures to </a:t>
            </a:r>
            <a:r>
              <a:rPr lang="en-US" dirty="0" err="1"/>
              <a:t>minimise</a:t>
            </a:r>
            <a:r>
              <a:rPr lang="en-US" dirty="0"/>
              <a:t> environmental impact, such as:</a:t>
            </a:r>
          </a:p>
          <a:p>
            <a:pPr marL="342900" indent="-342900">
              <a:spcAft>
                <a:spcPts val="600"/>
              </a:spcAft>
              <a:buFont typeface="Wingdings" panose="05000000000000000000" pitchFamily="2" charset="2"/>
              <a:buChar char="v"/>
            </a:pPr>
            <a:r>
              <a:rPr lang="en-US" dirty="0"/>
              <a:t>Regular monitoring and reduction of electricity consumption.</a:t>
            </a:r>
          </a:p>
          <a:p>
            <a:pPr marL="342900" indent="-342900">
              <a:spcAft>
                <a:spcPts val="600"/>
              </a:spcAft>
              <a:buFont typeface="Wingdings" panose="05000000000000000000" pitchFamily="2" charset="2"/>
              <a:buChar char="v"/>
            </a:pPr>
            <a:r>
              <a:rPr lang="en-US" dirty="0"/>
              <a:t>Use of locally sourced materials and crafts in construction.</a:t>
            </a:r>
          </a:p>
          <a:p>
            <a:pPr marL="342900" indent="-342900">
              <a:spcAft>
                <a:spcPts val="600"/>
              </a:spcAft>
              <a:buFont typeface="Wingdings" panose="05000000000000000000" pitchFamily="2" charset="2"/>
              <a:buChar char="v"/>
            </a:pPr>
            <a:r>
              <a:rPr lang="en-US" dirty="0"/>
              <a:t>Promotion of eco-friendly practices among guests and staff. </a:t>
            </a:r>
          </a:p>
          <a:p>
            <a:pPr>
              <a:spcAft>
                <a:spcPts val="600"/>
              </a:spcAft>
            </a:pPr>
            <a:r>
              <a:rPr lang="en-US" dirty="0"/>
              <a:t>This commitment to sustainability not only aligns with environmental goals but also enhances the site's appeal to eco-conscious </a:t>
            </a:r>
            <a:r>
              <a:rPr lang="en-US" dirty="0" err="1"/>
              <a:t>travellers</a:t>
            </a:r>
            <a:r>
              <a:rPr lang="en-US" dirty="0"/>
              <a:t>.</a:t>
            </a:r>
          </a:p>
        </p:txBody>
      </p:sp>
      <p:sp>
        <p:nvSpPr>
          <p:cNvPr id="12" name="Text Placeholder 11">
            <a:extLst>
              <a:ext uri="{FF2B5EF4-FFF2-40B4-BE49-F238E27FC236}">
                <a16:creationId xmlns:a16="http://schemas.microsoft.com/office/drawing/2014/main" id="{751CCBD2-B0A7-B99C-9B12-2DC721EB965D}"/>
              </a:ext>
            </a:extLst>
          </p:cNvPr>
          <p:cNvSpPr>
            <a:spLocks noGrp="1"/>
          </p:cNvSpPr>
          <p:nvPr>
            <p:ph type="body" sz="quarter" idx="19"/>
          </p:nvPr>
        </p:nvSpPr>
        <p:spPr>
          <a:xfrm>
            <a:off x="296824" y="170692"/>
            <a:ext cx="11060443" cy="803654"/>
          </a:xfrm>
        </p:spPr>
        <p:txBody>
          <a:bodyPr/>
          <a:lstStyle/>
          <a:p>
            <a:r>
              <a:rPr lang="en-IE" dirty="0"/>
              <a:t>Case Study: Drumhierny </a:t>
            </a:r>
            <a:r>
              <a:rPr lang="en-IE" sz="2600" b="0" dirty="0"/>
              <a:t>Environmental &amp; Local Community Commitment</a:t>
            </a:r>
          </a:p>
        </p:txBody>
      </p:sp>
      <p:sp>
        <p:nvSpPr>
          <p:cNvPr id="13" name="object 3">
            <a:extLst>
              <a:ext uri="{FF2B5EF4-FFF2-40B4-BE49-F238E27FC236}">
                <a16:creationId xmlns:a16="http://schemas.microsoft.com/office/drawing/2014/main" id="{E9E43E22-D092-C2DE-E5AB-31C14CF9EB08}"/>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14" name="Text Placeholder 23">
            <a:extLst>
              <a:ext uri="{FF2B5EF4-FFF2-40B4-BE49-F238E27FC236}">
                <a16:creationId xmlns:a16="http://schemas.microsoft.com/office/drawing/2014/main" id="{1F615A1D-38CC-AEC7-EF58-6FEAE0836A92}"/>
              </a:ext>
            </a:extLst>
          </p:cNvPr>
          <p:cNvSpPr txBox="1">
            <a:spLocks/>
          </p:cNvSpPr>
          <p:nvPr/>
        </p:nvSpPr>
        <p:spPr>
          <a:xfrm>
            <a:off x="7578179" y="5117875"/>
            <a:ext cx="4051845"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hlinkClick r:id="rId4">
                  <a:extLst>
                    <a:ext uri="{A12FA001-AC4F-418D-AE19-62706E023703}">
                      <ahyp:hlinkClr xmlns:ahyp="http://schemas.microsoft.com/office/drawing/2018/hyperlinkcolor" val="tx"/>
                    </a:ext>
                  </a:extLst>
                </a:hlinkClick>
              </a:rPr>
              <a:t>Drumhierny Woodland Hideaway </a:t>
            </a:r>
            <a:endParaRPr lang="en-US" sz="1600" dirty="0">
              <a:latin typeface="+mn-lt"/>
            </a:endParaRPr>
          </a:p>
        </p:txBody>
      </p:sp>
      <p:sp>
        <p:nvSpPr>
          <p:cNvPr id="3" name="TextBox 2">
            <a:extLst>
              <a:ext uri="{FF2B5EF4-FFF2-40B4-BE49-F238E27FC236}">
                <a16:creationId xmlns:a16="http://schemas.microsoft.com/office/drawing/2014/main" id="{B9DB216A-1333-89C0-3374-84F225709F4D}"/>
              </a:ext>
            </a:extLst>
          </p:cNvPr>
          <p:cNvSpPr txBox="1"/>
          <p:nvPr/>
        </p:nvSpPr>
        <p:spPr>
          <a:xfrm>
            <a:off x="7318101" y="3266447"/>
            <a:ext cx="4248150" cy="646331"/>
          </a:xfrm>
          <a:prstGeom prst="rect">
            <a:avLst/>
          </a:prstGeom>
          <a:noFill/>
        </p:spPr>
        <p:txBody>
          <a:bodyPr wrap="square">
            <a:spAutoFit/>
          </a:bodyPr>
          <a:lstStyle/>
          <a:p>
            <a:pPr algn="ctr">
              <a:spcBef>
                <a:spcPts val="1500"/>
              </a:spcBef>
              <a:spcAft>
                <a:spcPts val="750"/>
              </a:spcAft>
            </a:pPr>
            <a:r>
              <a:rPr lang="en-US" b="0" i="0" cap="all" dirty="0">
                <a:solidFill>
                  <a:srgbClr val="C1A480"/>
                </a:solidFill>
                <a:effectLst/>
                <a:latin typeface="kanit"/>
                <a:hlinkClick r:id="rId5"/>
              </a:rPr>
              <a:t>DRUMHIERNY WOODLAND HIDEAWAY – OUR PROMISE TO THE PLANET</a:t>
            </a:r>
            <a:endParaRPr lang="en-US" b="0" i="0" cap="all" dirty="0">
              <a:solidFill>
                <a:srgbClr val="C1A480"/>
              </a:solidFill>
              <a:effectLst/>
              <a:latin typeface="kanit"/>
            </a:endParaRPr>
          </a:p>
        </p:txBody>
      </p:sp>
      <p:pic>
        <p:nvPicPr>
          <p:cNvPr id="10242" name="Picture 2" descr="Drumhierny Woodland Hideaway  **** Leitrim Village, Co. Leitrim">
            <a:extLst>
              <a:ext uri="{FF2B5EF4-FFF2-40B4-BE49-F238E27FC236}">
                <a16:creationId xmlns:a16="http://schemas.microsoft.com/office/drawing/2014/main" id="{E95D079D-2D30-CC11-3C08-0C00072238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3825" y="2038090"/>
            <a:ext cx="3095625" cy="121683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7AAD786-542A-27E9-D566-AC4227762C4E}"/>
              </a:ext>
            </a:extLst>
          </p:cNvPr>
          <p:cNvSpPr txBox="1"/>
          <p:nvPr/>
        </p:nvSpPr>
        <p:spPr>
          <a:xfrm>
            <a:off x="7448550" y="6086475"/>
            <a:ext cx="3829050" cy="369332"/>
          </a:xfrm>
          <a:prstGeom prst="rect">
            <a:avLst/>
          </a:prstGeom>
          <a:noFill/>
        </p:spPr>
        <p:txBody>
          <a:bodyPr wrap="square" rtlCol="0">
            <a:spAutoFit/>
          </a:bodyPr>
          <a:lstStyle/>
          <a:p>
            <a:pPr algn="ctr"/>
            <a:r>
              <a:rPr lang="en-IE" dirty="0">
                <a:solidFill>
                  <a:srgbClr val="00B0F0"/>
                </a:solidFill>
                <a:hlinkClick r:id="rId5">
                  <a:extLst>
                    <a:ext uri="{A12FA001-AC4F-418D-AE19-62706E023703}">
                      <ahyp:hlinkClr xmlns:ahyp="http://schemas.microsoft.com/office/drawing/2018/hyperlinkcolor" val="tx"/>
                    </a:ext>
                  </a:extLst>
                </a:hlinkClick>
              </a:rPr>
              <a:t>Sustainability Policy</a:t>
            </a:r>
            <a:endParaRPr lang="en-IE" dirty="0">
              <a:solidFill>
                <a:srgbClr val="00B0F0"/>
              </a:solidFill>
            </a:endParaRPr>
          </a:p>
        </p:txBody>
      </p:sp>
    </p:spTree>
    <p:extLst>
      <p:ext uri="{BB962C8B-B14F-4D97-AF65-F5344CB8AC3E}">
        <p14:creationId xmlns:p14="http://schemas.microsoft.com/office/powerpoint/2010/main" val="2658531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57C99-FE8C-57A9-A6D9-68F902525374}"/>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6771C4F0-7A74-5AB3-7A41-28C925330BDA}"/>
              </a:ext>
            </a:extLst>
          </p:cNvPr>
          <p:cNvSpPr>
            <a:spLocks noGrp="1"/>
          </p:cNvSpPr>
          <p:nvPr>
            <p:ph type="body" sz="quarter" idx="18"/>
          </p:nvPr>
        </p:nvSpPr>
        <p:spPr>
          <a:xfrm>
            <a:off x="357188" y="745959"/>
            <a:ext cx="11477623" cy="3499183"/>
          </a:xfrm>
        </p:spPr>
        <p:txBody>
          <a:bodyPr/>
          <a:lstStyle/>
          <a:p>
            <a:pPr>
              <a:spcAft>
                <a:spcPts val="600"/>
              </a:spcAft>
            </a:pPr>
            <a:r>
              <a:rPr lang="en-US" sz="2100" b="1" dirty="0">
                <a:solidFill>
                  <a:srgbClr val="494949"/>
                </a:solidFill>
              </a:rPr>
              <a:t>1. </a:t>
            </a:r>
            <a:r>
              <a:rPr lang="en-US" sz="2100" b="1" dirty="0">
                <a:solidFill>
                  <a:srgbClr val="E96751"/>
                </a:solidFill>
              </a:rPr>
              <a:t>Staggered Infrastructure Development</a:t>
            </a:r>
          </a:p>
          <a:p>
            <a:pPr marL="114300" indent="-342900">
              <a:spcAft>
                <a:spcPts val="600"/>
              </a:spcAft>
              <a:buFont typeface="Arial" panose="020B0604020202020204" pitchFamily="34" charset="0"/>
              <a:buChar char="•"/>
            </a:pPr>
            <a:r>
              <a:rPr lang="en-US" sz="2100" dirty="0">
                <a:solidFill>
                  <a:srgbClr val="494949"/>
                </a:solidFill>
              </a:rPr>
              <a:t>Drumhierny began with </a:t>
            </a:r>
            <a:r>
              <a:rPr lang="en-US" sz="2100" b="1" dirty="0">
                <a:solidFill>
                  <a:srgbClr val="494949"/>
                </a:solidFill>
              </a:rPr>
              <a:t>core lodges and trails</a:t>
            </a:r>
          </a:p>
          <a:p>
            <a:pPr marL="114300" indent="-342900">
              <a:spcAft>
                <a:spcPts val="600"/>
              </a:spcAft>
              <a:buFont typeface="Arial" panose="020B0604020202020204" pitchFamily="34" charset="0"/>
              <a:buChar char="•"/>
            </a:pPr>
            <a:r>
              <a:rPr lang="en-US" sz="2100" dirty="0">
                <a:solidFill>
                  <a:srgbClr val="494949"/>
                </a:solidFill>
              </a:rPr>
              <a:t>Applied later for </a:t>
            </a:r>
            <a:r>
              <a:rPr lang="en-US" sz="2100" b="1" dirty="0">
                <a:solidFill>
                  <a:srgbClr val="494949"/>
                </a:solidFill>
              </a:rPr>
              <a:t>planning permission for commercial use expansion</a:t>
            </a:r>
            <a:endParaRPr lang="en-US" sz="2100" dirty="0">
              <a:solidFill>
                <a:srgbClr val="494949"/>
              </a:solidFill>
            </a:endParaRPr>
          </a:p>
          <a:p>
            <a:pPr marL="114300" indent="-342900">
              <a:spcAft>
                <a:spcPts val="600"/>
              </a:spcAft>
              <a:buFont typeface="Arial" panose="020B0604020202020204" pitchFamily="34" charset="0"/>
              <a:buChar char="•"/>
            </a:pPr>
            <a:r>
              <a:rPr lang="en-US" sz="2100" dirty="0">
                <a:solidFill>
                  <a:srgbClr val="494949"/>
                </a:solidFill>
              </a:rPr>
              <a:t>This staged model allows revenue from </a:t>
            </a:r>
            <a:r>
              <a:rPr lang="en-US" sz="2100" b="1" dirty="0">
                <a:solidFill>
                  <a:srgbClr val="494949"/>
                </a:solidFill>
              </a:rPr>
              <a:t>early bookings to support later capital investments</a:t>
            </a:r>
          </a:p>
          <a:p>
            <a:pPr>
              <a:spcAft>
                <a:spcPts val="600"/>
              </a:spcAft>
            </a:pPr>
            <a:r>
              <a:rPr lang="en-US" sz="2100" b="1" dirty="0">
                <a:solidFill>
                  <a:srgbClr val="494949"/>
                </a:solidFill>
              </a:rPr>
              <a:t>2. </a:t>
            </a:r>
            <a:r>
              <a:rPr lang="en-US" sz="2100" b="1" dirty="0">
                <a:solidFill>
                  <a:srgbClr val="E96751"/>
                </a:solidFill>
              </a:rPr>
              <a:t>Temporary Planning Retention</a:t>
            </a:r>
          </a:p>
          <a:p>
            <a:pPr marL="114300" indent="-342900">
              <a:spcAft>
                <a:spcPts val="600"/>
              </a:spcAft>
              <a:buFont typeface="Arial" panose="020B0604020202020204" pitchFamily="34" charset="0"/>
              <a:buChar char="•"/>
            </a:pPr>
            <a:r>
              <a:rPr lang="en-US" sz="2100" dirty="0">
                <a:solidFill>
                  <a:srgbClr val="494949"/>
                </a:solidFill>
              </a:rPr>
              <a:t>Applied for temporary retention (5 years) of pop-up café and reception</a:t>
            </a:r>
          </a:p>
          <a:p>
            <a:pPr marL="114300" indent="-342900">
              <a:spcAft>
                <a:spcPts val="600"/>
              </a:spcAft>
              <a:buFont typeface="Arial" panose="020B0604020202020204" pitchFamily="34" charset="0"/>
              <a:buChar char="•"/>
            </a:pPr>
            <a:r>
              <a:rPr lang="en-US" sz="2100" dirty="0">
                <a:solidFill>
                  <a:srgbClr val="494949"/>
                </a:solidFill>
              </a:rPr>
              <a:t>Smart move to </a:t>
            </a:r>
            <a:r>
              <a:rPr lang="en-US" sz="2100" b="1" dirty="0">
                <a:solidFill>
                  <a:srgbClr val="494949"/>
                </a:solidFill>
              </a:rPr>
              <a:t>test service demand</a:t>
            </a:r>
            <a:r>
              <a:rPr lang="en-US" sz="2100" dirty="0">
                <a:solidFill>
                  <a:srgbClr val="494949"/>
                </a:solidFill>
              </a:rPr>
              <a:t> before committing to permanent build</a:t>
            </a:r>
          </a:p>
          <a:p>
            <a:pPr marL="114300" indent="-342900">
              <a:spcAft>
                <a:spcPts val="600"/>
              </a:spcAft>
              <a:buFont typeface="Arial" panose="020B0604020202020204" pitchFamily="34" charset="0"/>
              <a:buChar char="•"/>
            </a:pPr>
            <a:r>
              <a:rPr lang="en-US" sz="2100" b="1" dirty="0">
                <a:solidFill>
                  <a:srgbClr val="494949"/>
                </a:solidFill>
              </a:rPr>
              <a:t>Ensures compliance </a:t>
            </a:r>
            <a:r>
              <a:rPr lang="en-US" sz="2100" dirty="0">
                <a:solidFill>
                  <a:srgbClr val="494949"/>
                </a:solidFill>
              </a:rPr>
              <a:t>while remaining flexible</a:t>
            </a:r>
          </a:p>
          <a:p>
            <a:pPr>
              <a:spcAft>
                <a:spcPts val="600"/>
              </a:spcAft>
            </a:pPr>
            <a:r>
              <a:rPr lang="en-US" sz="2100" b="1" dirty="0">
                <a:solidFill>
                  <a:srgbClr val="494949"/>
                </a:solidFill>
              </a:rPr>
              <a:t>3. </a:t>
            </a:r>
            <a:r>
              <a:rPr lang="en-US" sz="2100" b="1" dirty="0">
                <a:solidFill>
                  <a:srgbClr val="E96751"/>
                </a:solidFill>
              </a:rPr>
              <a:t>Protected Structure Use</a:t>
            </a:r>
          </a:p>
          <a:p>
            <a:pPr marL="114300" indent="-342900">
              <a:spcAft>
                <a:spcPts val="600"/>
              </a:spcAft>
              <a:buFont typeface="Arial" panose="020B0604020202020204" pitchFamily="34" charset="0"/>
              <a:buChar char="•"/>
            </a:pPr>
            <a:r>
              <a:rPr lang="en-US" sz="2100" dirty="0">
                <a:solidFill>
                  <a:srgbClr val="494949"/>
                </a:solidFill>
              </a:rPr>
              <a:t>Drumhierny Lodge is a </a:t>
            </a:r>
            <a:r>
              <a:rPr lang="en-US" sz="2100" b="1" dirty="0">
                <a:solidFill>
                  <a:srgbClr val="494949"/>
                </a:solidFill>
              </a:rPr>
              <a:t>protected building</a:t>
            </a:r>
            <a:r>
              <a:rPr lang="en-US" sz="2100" dirty="0">
                <a:solidFill>
                  <a:srgbClr val="494949"/>
                </a:solidFill>
              </a:rPr>
              <a:t>; they leveraged it as a heritage feature</a:t>
            </a:r>
          </a:p>
          <a:p>
            <a:pPr marL="114300" indent="-342900">
              <a:spcAft>
                <a:spcPts val="600"/>
              </a:spcAft>
              <a:buFont typeface="Arial" panose="020B0604020202020204" pitchFamily="34" charset="0"/>
              <a:buChar char="•"/>
            </a:pPr>
            <a:r>
              <a:rPr lang="en-US" sz="2100" dirty="0">
                <a:solidFill>
                  <a:srgbClr val="494949"/>
                </a:solidFill>
              </a:rPr>
              <a:t>Turned planning constraint into a brand asset </a:t>
            </a:r>
            <a:r>
              <a:rPr lang="en-US" sz="2100" b="1" dirty="0">
                <a:solidFill>
                  <a:srgbClr val="494949"/>
                </a:solidFill>
              </a:rPr>
              <a:t>(“stay in history, surrounded by nature”)</a:t>
            </a:r>
          </a:p>
          <a:p>
            <a:pPr>
              <a:spcAft>
                <a:spcPts val="600"/>
              </a:spcAft>
            </a:pPr>
            <a:r>
              <a:rPr lang="en-US" sz="2100" b="1" dirty="0">
                <a:solidFill>
                  <a:srgbClr val="494949"/>
                </a:solidFill>
              </a:rPr>
              <a:t>4</a:t>
            </a:r>
            <a:r>
              <a:rPr lang="en-US" sz="2100" b="1" dirty="0">
                <a:solidFill>
                  <a:srgbClr val="E96751"/>
                </a:solidFill>
              </a:rPr>
              <a:t>. Brand Positioning and Digital Investment</a:t>
            </a:r>
          </a:p>
          <a:p>
            <a:pPr marL="114300" indent="-342900">
              <a:spcAft>
                <a:spcPts val="600"/>
              </a:spcAft>
              <a:buFont typeface="Arial" panose="020B0604020202020204" pitchFamily="34" charset="0"/>
              <a:buChar char="•"/>
            </a:pPr>
            <a:r>
              <a:rPr lang="en-US" sz="2100" b="1" dirty="0">
                <a:solidFill>
                  <a:srgbClr val="494949"/>
                </a:solidFill>
              </a:rPr>
              <a:t>Strong, polished website and sustainability messaging</a:t>
            </a:r>
          </a:p>
          <a:p>
            <a:pPr marL="114300" indent="-342900">
              <a:spcAft>
                <a:spcPts val="600"/>
              </a:spcAft>
              <a:buFont typeface="Arial" panose="020B0604020202020204" pitchFamily="34" charset="0"/>
              <a:buChar char="•"/>
            </a:pPr>
            <a:r>
              <a:rPr lang="en-US" sz="2100" dirty="0">
                <a:solidFill>
                  <a:srgbClr val="494949"/>
                </a:solidFill>
              </a:rPr>
              <a:t>Emphasis on </a:t>
            </a:r>
            <a:r>
              <a:rPr lang="en-US" sz="2100" b="1" dirty="0">
                <a:solidFill>
                  <a:srgbClr val="494949"/>
                </a:solidFill>
              </a:rPr>
              <a:t>high-end nature experiences</a:t>
            </a:r>
            <a:r>
              <a:rPr lang="en-US" sz="2100" dirty="0">
                <a:solidFill>
                  <a:srgbClr val="494949"/>
                </a:solidFill>
              </a:rPr>
              <a:t> rather than camping or budget glamping</a:t>
            </a:r>
          </a:p>
          <a:p>
            <a:pPr marL="114300" indent="-342900">
              <a:spcAft>
                <a:spcPts val="600"/>
              </a:spcAft>
              <a:buFont typeface="Arial" panose="020B0604020202020204" pitchFamily="34" charset="0"/>
              <a:buChar char="•"/>
            </a:pPr>
            <a:r>
              <a:rPr lang="en-US" sz="2100" dirty="0">
                <a:solidFill>
                  <a:srgbClr val="494949"/>
                </a:solidFill>
              </a:rPr>
              <a:t>Drives </a:t>
            </a:r>
            <a:r>
              <a:rPr lang="en-US" sz="2100" b="1" dirty="0">
                <a:solidFill>
                  <a:srgbClr val="494949"/>
                </a:solidFill>
              </a:rPr>
              <a:t>higher guest expectations, premium pricing, and media coverage</a:t>
            </a:r>
            <a:endParaRPr lang="en-US" sz="2100" dirty="0">
              <a:solidFill>
                <a:srgbClr val="494949"/>
              </a:solidFill>
            </a:endParaRPr>
          </a:p>
          <a:p>
            <a:pPr marL="342900" indent="-342900">
              <a:spcAft>
                <a:spcPts val="600"/>
              </a:spcAft>
              <a:buFont typeface="Wingdings" panose="05000000000000000000" pitchFamily="2" charset="2"/>
              <a:buChar char="v"/>
            </a:pPr>
            <a:endParaRPr lang="en-US" sz="2100" dirty="0">
              <a:solidFill>
                <a:srgbClr val="494949"/>
              </a:solidFill>
            </a:endParaRPr>
          </a:p>
        </p:txBody>
      </p:sp>
      <p:sp>
        <p:nvSpPr>
          <p:cNvPr id="12" name="Text Placeholder 11">
            <a:extLst>
              <a:ext uri="{FF2B5EF4-FFF2-40B4-BE49-F238E27FC236}">
                <a16:creationId xmlns:a16="http://schemas.microsoft.com/office/drawing/2014/main" id="{E85A7BEC-9867-8EB1-2A94-6EC6353E58B2}"/>
              </a:ext>
            </a:extLst>
          </p:cNvPr>
          <p:cNvSpPr txBox="1">
            <a:spLocks/>
          </p:cNvSpPr>
          <p:nvPr/>
        </p:nvSpPr>
        <p:spPr>
          <a:xfrm>
            <a:off x="296824" y="170692"/>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rgbClr val="3B7F81"/>
                </a:solidFill>
              </a:rPr>
              <a:t>Case Study: Drumhierny </a:t>
            </a:r>
            <a:r>
              <a:rPr lang="en-IE" sz="2600" b="0" dirty="0">
                <a:solidFill>
                  <a:srgbClr val="3B7F81"/>
                </a:solidFill>
              </a:rPr>
              <a:t>Other Best Practices to Consider</a:t>
            </a:r>
          </a:p>
        </p:txBody>
      </p:sp>
    </p:spTree>
    <p:extLst>
      <p:ext uri="{BB962C8B-B14F-4D97-AF65-F5344CB8AC3E}">
        <p14:creationId xmlns:p14="http://schemas.microsoft.com/office/powerpoint/2010/main" val="1507015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FA6C1-F408-E78E-BA06-12A954E4D5FF}"/>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9F52808A-5BC8-FEFF-49B3-FE4A15752553}"/>
              </a:ext>
            </a:extLst>
          </p:cNvPr>
          <p:cNvSpPr>
            <a:spLocks noGrp="1"/>
          </p:cNvSpPr>
          <p:nvPr>
            <p:ph type="body" sz="quarter" idx="18"/>
          </p:nvPr>
        </p:nvSpPr>
        <p:spPr>
          <a:xfrm>
            <a:off x="245668" y="1961792"/>
            <a:ext cx="3605212" cy="3499183"/>
          </a:xfrm>
        </p:spPr>
        <p:txBody>
          <a:bodyPr/>
          <a:lstStyle/>
          <a:p>
            <a:pPr>
              <a:spcAft>
                <a:spcPts val="600"/>
              </a:spcAft>
            </a:pPr>
            <a:r>
              <a:rPr lang="en-US" sz="2100" b="1" dirty="0">
                <a:solidFill>
                  <a:srgbClr val="494949"/>
                </a:solidFill>
              </a:rPr>
              <a:t>5. </a:t>
            </a:r>
            <a:r>
              <a:rPr lang="en-US" sz="2100" b="1" dirty="0">
                <a:solidFill>
                  <a:srgbClr val="E96751"/>
                </a:solidFill>
              </a:rPr>
              <a:t>Seasonal Staffing + Local Hiring</a:t>
            </a:r>
          </a:p>
          <a:p>
            <a:pPr marL="342900" indent="-342900">
              <a:spcAft>
                <a:spcPts val="600"/>
              </a:spcAft>
              <a:buFont typeface="Arial" panose="020B0604020202020204" pitchFamily="34" charset="0"/>
              <a:buChar char="•"/>
            </a:pPr>
            <a:r>
              <a:rPr lang="en-US" sz="2100" b="1" dirty="0">
                <a:solidFill>
                  <a:srgbClr val="494949"/>
                </a:solidFill>
              </a:rPr>
              <a:t>Hospitality, groundskeeping, wellness therapists</a:t>
            </a:r>
          </a:p>
          <a:p>
            <a:pPr marL="342900" indent="-342900">
              <a:spcAft>
                <a:spcPts val="600"/>
              </a:spcAft>
              <a:buFont typeface="Arial" panose="020B0604020202020204" pitchFamily="34" charset="0"/>
              <a:buChar char="•"/>
            </a:pPr>
            <a:r>
              <a:rPr lang="en-US" sz="2100" dirty="0">
                <a:solidFill>
                  <a:srgbClr val="494949"/>
                </a:solidFill>
              </a:rPr>
              <a:t>Offers </a:t>
            </a:r>
            <a:r>
              <a:rPr lang="en-US" sz="2100" b="1" dirty="0">
                <a:solidFill>
                  <a:srgbClr val="494949"/>
                </a:solidFill>
              </a:rPr>
              <a:t>local employment </a:t>
            </a:r>
            <a:r>
              <a:rPr lang="en-US" sz="2100" dirty="0">
                <a:solidFill>
                  <a:srgbClr val="494949"/>
                </a:solidFill>
              </a:rPr>
              <a:t>and may make them eligible for rural tourism incentives or LEADER grants</a:t>
            </a:r>
          </a:p>
          <a:p>
            <a:pPr marL="342900" indent="-342900">
              <a:spcAft>
                <a:spcPts val="600"/>
              </a:spcAft>
              <a:buFont typeface="Wingdings" panose="05000000000000000000" pitchFamily="2" charset="2"/>
              <a:buChar char="v"/>
            </a:pPr>
            <a:endParaRPr lang="en-US" sz="2100" dirty="0">
              <a:solidFill>
                <a:srgbClr val="494949"/>
              </a:solidFill>
            </a:endParaRPr>
          </a:p>
        </p:txBody>
      </p:sp>
      <p:sp>
        <p:nvSpPr>
          <p:cNvPr id="12" name="Text Placeholder 11">
            <a:extLst>
              <a:ext uri="{FF2B5EF4-FFF2-40B4-BE49-F238E27FC236}">
                <a16:creationId xmlns:a16="http://schemas.microsoft.com/office/drawing/2014/main" id="{E8568C37-120C-D9EF-DA0F-25E129C81628}"/>
              </a:ext>
            </a:extLst>
          </p:cNvPr>
          <p:cNvSpPr txBox="1">
            <a:spLocks/>
          </p:cNvSpPr>
          <p:nvPr/>
        </p:nvSpPr>
        <p:spPr>
          <a:xfrm>
            <a:off x="296824" y="170692"/>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solidFill>
                  <a:srgbClr val="3B7F81"/>
                </a:solidFill>
              </a:rPr>
              <a:t>Case Study: Drumhierny </a:t>
            </a:r>
            <a:r>
              <a:rPr lang="en-IE" sz="2600" b="0" dirty="0">
                <a:solidFill>
                  <a:srgbClr val="3B7F81"/>
                </a:solidFill>
              </a:rPr>
              <a:t>Other Best Practices to Consider</a:t>
            </a:r>
          </a:p>
        </p:txBody>
      </p:sp>
      <p:pic>
        <p:nvPicPr>
          <p:cNvPr id="3" name="Picture 2">
            <a:extLst>
              <a:ext uri="{FF2B5EF4-FFF2-40B4-BE49-F238E27FC236}">
                <a16:creationId xmlns:a16="http://schemas.microsoft.com/office/drawing/2014/main" id="{8000F51A-E2F4-2B25-4660-44B5D635F84A}"/>
              </a:ext>
            </a:extLst>
          </p:cNvPr>
          <p:cNvPicPr>
            <a:picLocks noChangeAspect="1"/>
          </p:cNvPicPr>
          <p:nvPr/>
        </p:nvPicPr>
        <p:blipFill>
          <a:blip r:embed="rId2"/>
          <a:stretch>
            <a:fillRect/>
          </a:stretch>
        </p:blipFill>
        <p:spPr>
          <a:xfrm>
            <a:off x="3875330" y="1326770"/>
            <a:ext cx="8071002" cy="4769229"/>
          </a:xfrm>
          <a:prstGeom prst="rect">
            <a:avLst/>
          </a:prstGeom>
        </p:spPr>
      </p:pic>
      <p:pic>
        <p:nvPicPr>
          <p:cNvPr id="2" name="Picture 1" descr="Co-funded by the European Union logo in png for web usage">
            <a:extLst>
              <a:ext uri="{FF2B5EF4-FFF2-40B4-BE49-F238E27FC236}">
                <a16:creationId xmlns:a16="http://schemas.microsoft.com/office/drawing/2014/main" id="{A4CD5385-3403-B34D-C382-07B5176778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4" name="Rectangle 3">
            <a:extLst>
              <a:ext uri="{FF2B5EF4-FFF2-40B4-BE49-F238E27FC236}">
                <a16:creationId xmlns:a16="http://schemas.microsoft.com/office/drawing/2014/main" id="{13406425-550A-FEA8-8A11-F7BE56F2A09F}"/>
              </a:ext>
            </a:extLst>
          </p:cNvPr>
          <p:cNvSpPr/>
          <p:nvPr/>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5" name="Group 4">
            <a:extLst>
              <a:ext uri="{FF2B5EF4-FFF2-40B4-BE49-F238E27FC236}">
                <a16:creationId xmlns:a16="http://schemas.microsoft.com/office/drawing/2014/main" id="{D29C9791-048B-F1B1-C022-CDC2FD1AF00E}"/>
              </a:ext>
            </a:extLst>
          </p:cNvPr>
          <p:cNvGrpSpPr/>
          <p:nvPr/>
        </p:nvGrpSpPr>
        <p:grpSpPr>
          <a:xfrm>
            <a:off x="441852" y="5906548"/>
            <a:ext cx="1307461" cy="742180"/>
            <a:chOff x="340586" y="8789227"/>
            <a:chExt cx="1307461" cy="742180"/>
          </a:xfrm>
        </p:grpSpPr>
        <p:sp>
          <p:nvSpPr>
            <p:cNvPr id="6" name="Rectangle 5">
              <a:extLst>
                <a:ext uri="{FF2B5EF4-FFF2-40B4-BE49-F238E27FC236}">
                  <a16:creationId xmlns:a16="http://schemas.microsoft.com/office/drawing/2014/main" id="{21CFB98C-243E-3A6D-A0F0-3D504BCDB077}"/>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7" name="Picture 6">
              <a:extLst>
                <a:ext uri="{FF2B5EF4-FFF2-40B4-BE49-F238E27FC236}">
                  <a16:creationId xmlns:a16="http://schemas.microsoft.com/office/drawing/2014/main" id="{9A6DD50A-77BC-C8BC-E679-E83A022C785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2254658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769F1-3702-5FCF-6BE3-3A917007312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7C9E7ED-BA5B-028F-06B3-24BF407254EA}"/>
              </a:ext>
            </a:extLst>
          </p:cNvPr>
          <p:cNvPicPr>
            <a:picLocks noChangeAspect="1"/>
          </p:cNvPicPr>
          <p:nvPr/>
        </p:nvPicPr>
        <p:blipFill>
          <a:blip r:embed="rId2"/>
          <a:stretch>
            <a:fillRect/>
          </a:stretch>
        </p:blipFill>
        <p:spPr>
          <a:xfrm>
            <a:off x="571500" y="-70960"/>
            <a:ext cx="10936994" cy="6928959"/>
          </a:xfrm>
          <a:prstGeom prst="rect">
            <a:avLst/>
          </a:prstGeom>
        </p:spPr>
      </p:pic>
    </p:spTree>
    <p:extLst>
      <p:ext uri="{BB962C8B-B14F-4D97-AF65-F5344CB8AC3E}">
        <p14:creationId xmlns:p14="http://schemas.microsoft.com/office/powerpoint/2010/main" val="2758072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91132AB-BEB7-50F2-6DE1-3837701D6DE4}"/>
              </a:ext>
            </a:extLst>
          </p:cNvPr>
          <p:cNvPicPr>
            <a:picLocks noChangeAspect="1"/>
          </p:cNvPicPr>
          <p:nvPr/>
        </p:nvPicPr>
        <p:blipFill>
          <a:blip r:embed="rId2"/>
          <a:stretch>
            <a:fillRect/>
          </a:stretch>
        </p:blipFill>
        <p:spPr>
          <a:xfrm>
            <a:off x="266525" y="5929605"/>
            <a:ext cx="850589" cy="846711"/>
          </a:xfrm>
          <a:prstGeom prst="rect">
            <a:avLst/>
          </a:prstGeom>
        </p:spPr>
      </p:pic>
      <p:sp>
        <p:nvSpPr>
          <p:cNvPr id="7" name="Text Placeholder 6">
            <a:extLst>
              <a:ext uri="{FF2B5EF4-FFF2-40B4-BE49-F238E27FC236}">
                <a16:creationId xmlns:a16="http://schemas.microsoft.com/office/drawing/2014/main" id="{59553600-AE0B-1183-1D0F-D4463DD89FA7}"/>
              </a:ext>
            </a:extLst>
          </p:cNvPr>
          <p:cNvSpPr>
            <a:spLocks noGrp="1"/>
          </p:cNvSpPr>
          <p:nvPr>
            <p:ph type="body" sz="quarter" idx="18"/>
          </p:nvPr>
        </p:nvSpPr>
        <p:spPr>
          <a:xfrm>
            <a:off x="533309" y="3392026"/>
            <a:ext cx="3139743" cy="1049221"/>
          </a:xfrm>
        </p:spPr>
        <p:txBody>
          <a:bodyPr/>
          <a:lstStyle/>
          <a:p>
            <a:pPr algn="ctr">
              <a:lnSpc>
                <a:spcPct val="100000"/>
              </a:lnSpc>
            </a:pPr>
            <a:r>
              <a:rPr lang="en-US" dirty="0"/>
              <a:t>‘Commercial Tourism Use’ in Ireland</a:t>
            </a:r>
          </a:p>
          <a:p>
            <a:pPr algn="ctr">
              <a:lnSpc>
                <a:spcPct val="100000"/>
              </a:lnSpc>
            </a:pPr>
            <a:endParaRPr lang="en-IE" sz="2400" dirty="0"/>
          </a:p>
        </p:txBody>
      </p:sp>
      <p:sp>
        <p:nvSpPr>
          <p:cNvPr id="13" name="Text Placeholder 2">
            <a:extLst>
              <a:ext uri="{FF2B5EF4-FFF2-40B4-BE49-F238E27FC236}">
                <a16:creationId xmlns:a16="http://schemas.microsoft.com/office/drawing/2014/main" id="{C6013CE8-46C0-FE94-4764-72C8CD9CA1BA}"/>
              </a:ext>
            </a:extLst>
          </p:cNvPr>
          <p:cNvSpPr txBox="1">
            <a:spLocks/>
          </p:cNvSpPr>
          <p:nvPr/>
        </p:nvSpPr>
        <p:spPr>
          <a:xfrm>
            <a:off x="4393848" y="196156"/>
            <a:ext cx="7245702"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1200"/>
              </a:spcAft>
            </a:pPr>
            <a:r>
              <a:rPr lang="en-US" sz="2200" dirty="0">
                <a:solidFill>
                  <a:srgbClr val="494949"/>
                </a:solidFill>
              </a:rPr>
              <a:t>When setting up a glamping business in Ireland, </a:t>
            </a:r>
            <a:r>
              <a:rPr lang="en-US" sz="2200" b="1" dirty="0">
                <a:solidFill>
                  <a:srgbClr val="494949"/>
                </a:solidFill>
              </a:rPr>
              <a:t>planning permission is generally required</a:t>
            </a:r>
            <a:r>
              <a:rPr lang="en-US" sz="2200" dirty="0">
                <a:solidFill>
                  <a:srgbClr val="494949"/>
                </a:solidFill>
              </a:rPr>
              <a:t>, and how it's treated—</a:t>
            </a:r>
            <a:r>
              <a:rPr lang="en-US" sz="2200" b="1" dirty="0">
                <a:solidFill>
                  <a:srgbClr val="494949"/>
                </a:solidFill>
              </a:rPr>
              <a:t>residential, tourism, agricultural, or other</a:t>
            </a:r>
            <a:r>
              <a:rPr lang="en-US" sz="2200" dirty="0">
                <a:solidFill>
                  <a:srgbClr val="494949"/>
                </a:solidFill>
              </a:rPr>
              <a:t>—depends on the </a:t>
            </a:r>
            <a:r>
              <a:rPr lang="en-US" sz="2200" b="1" dirty="0">
                <a:solidFill>
                  <a:srgbClr val="494949"/>
                </a:solidFill>
              </a:rPr>
              <a:t>local authority’s zoning rules</a:t>
            </a:r>
            <a:r>
              <a:rPr lang="en-US" sz="2200" dirty="0">
                <a:solidFill>
                  <a:srgbClr val="494949"/>
                </a:solidFill>
              </a:rPr>
              <a:t>, </a:t>
            </a:r>
            <a:r>
              <a:rPr lang="en-US" sz="2200" b="1" dirty="0">
                <a:solidFill>
                  <a:srgbClr val="494949"/>
                </a:solidFill>
              </a:rPr>
              <a:t>land use designation</a:t>
            </a:r>
            <a:r>
              <a:rPr lang="en-US" sz="2200" dirty="0">
                <a:solidFill>
                  <a:srgbClr val="494949"/>
                </a:solidFill>
              </a:rPr>
              <a:t>, and </a:t>
            </a:r>
            <a:r>
              <a:rPr lang="en-US" sz="2200" b="1" dirty="0">
                <a:solidFill>
                  <a:srgbClr val="494949"/>
                </a:solidFill>
              </a:rPr>
              <a:t>intended business model</a:t>
            </a:r>
            <a:r>
              <a:rPr lang="en-US" sz="2200" dirty="0">
                <a:solidFill>
                  <a:srgbClr val="494949"/>
                </a:solidFill>
              </a:rPr>
              <a:t>. Here’s a breakdown of how to approach it in Ireland, with guidance that’s broadly applicable across Europe, taking Glamping in Ireland as an example:</a:t>
            </a:r>
          </a:p>
          <a:p>
            <a:pPr>
              <a:lnSpc>
                <a:spcPct val="100000"/>
              </a:lnSpc>
              <a:spcAft>
                <a:spcPts val="1200"/>
              </a:spcAft>
            </a:pPr>
            <a:r>
              <a:rPr lang="en-US" sz="2200" b="1" dirty="0">
                <a:solidFill>
                  <a:srgbClr val="E96751"/>
                </a:solidFill>
              </a:rPr>
              <a:t>Planning Category: </a:t>
            </a:r>
            <a:r>
              <a:rPr lang="en-US" sz="2200" dirty="0">
                <a:solidFill>
                  <a:srgbClr val="494949"/>
                </a:solidFill>
              </a:rPr>
              <a:t>Glamping is typically considered a form of tourism development in Ireland. Glamping developments are generally classified as </a:t>
            </a:r>
            <a:r>
              <a:rPr lang="en-US" sz="2200" b="1" dirty="0">
                <a:solidFill>
                  <a:srgbClr val="494949"/>
                </a:solidFill>
              </a:rPr>
              <a:t>commercial</a:t>
            </a:r>
            <a:r>
              <a:rPr lang="en-US" sz="2200" dirty="0">
                <a:solidFill>
                  <a:srgbClr val="494949"/>
                </a:solidFill>
              </a:rPr>
              <a:t> </a:t>
            </a:r>
            <a:r>
              <a:rPr lang="en-US" sz="2200" b="1" dirty="0">
                <a:solidFill>
                  <a:srgbClr val="494949"/>
                </a:solidFill>
              </a:rPr>
              <a:t>tourism accommodation</a:t>
            </a:r>
            <a:r>
              <a:rPr lang="en-US" sz="2200" dirty="0">
                <a:solidFill>
                  <a:srgbClr val="494949"/>
                </a:solidFill>
              </a:rPr>
              <a:t>, </a:t>
            </a:r>
            <a:r>
              <a:rPr lang="en-US" sz="2200" b="1" dirty="0">
                <a:solidFill>
                  <a:srgbClr val="494949"/>
                </a:solidFill>
              </a:rPr>
              <a:t>not residential</a:t>
            </a:r>
            <a:r>
              <a:rPr lang="en-US" sz="2200" dirty="0">
                <a:solidFill>
                  <a:srgbClr val="494949"/>
                </a:solidFill>
              </a:rPr>
              <a:t>.</a:t>
            </a:r>
          </a:p>
          <a:p>
            <a:pPr marL="342900" indent="-342900">
              <a:lnSpc>
                <a:spcPct val="100000"/>
              </a:lnSpc>
              <a:spcAft>
                <a:spcPts val="1200"/>
              </a:spcAft>
              <a:buFont typeface="Wingdings" panose="05000000000000000000" pitchFamily="2" charset="2"/>
              <a:buChar char="v"/>
            </a:pPr>
            <a:r>
              <a:rPr lang="en-US" sz="2200" b="1" dirty="0">
                <a:solidFill>
                  <a:srgbClr val="E96751"/>
                </a:solidFill>
              </a:rPr>
              <a:t>Residential zoning</a:t>
            </a:r>
            <a:r>
              <a:rPr lang="en-US" sz="2200" dirty="0">
                <a:solidFill>
                  <a:srgbClr val="E96751"/>
                </a:solidFill>
              </a:rPr>
              <a:t> </a:t>
            </a:r>
            <a:r>
              <a:rPr lang="en-US" sz="2200" dirty="0">
                <a:solidFill>
                  <a:srgbClr val="494949"/>
                </a:solidFill>
              </a:rPr>
              <a:t>is for private dwellings, so glamping usually doesn't fall under this.</a:t>
            </a:r>
          </a:p>
          <a:p>
            <a:pPr marL="342900" indent="-342900">
              <a:lnSpc>
                <a:spcPct val="100000"/>
              </a:lnSpc>
              <a:spcAft>
                <a:spcPts val="1200"/>
              </a:spcAft>
              <a:buFont typeface="Wingdings" panose="05000000000000000000" pitchFamily="2" charset="2"/>
              <a:buChar char="v"/>
            </a:pPr>
            <a:r>
              <a:rPr lang="en-US" sz="2200" b="1" dirty="0">
                <a:solidFill>
                  <a:srgbClr val="E96751"/>
                </a:solidFill>
              </a:rPr>
              <a:t>Agricultural land</a:t>
            </a:r>
            <a:r>
              <a:rPr lang="en-US" sz="2200" dirty="0">
                <a:solidFill>
                  <a:srgbClr val="E96751"/>
                </a:solidFill>
              </a:rPr>
              <a:t> </a:t>
            </a:r>
            <a:r>
              <a:rPr lang="en-US" sz="2200" dirty="0">
                <a:solidFill>
                  <a:srgbClr val="494949"/>
                </a:solidFill>
              </a:rPr>
              <a:t>can be used, but a change-of-use permission is required.</a:t>
            </a:r>
          </a:p>
          <a:p>
            <a:pPr fontAlgn="base">
              <a:lnSpc>
                <a:spcPct val="100000"/>
              </a:lnSpc>
              <a:spcAft>
                <a:spcPts val="1200"/>
              </a:spcAft>
            </a:pPr>
            <a:endParaRPr lang="en-US" sz="2200" dirty="0">
              <a:solidFill>
                <a:srgbClr val="494949"/>
              </a:solidFill>
            </a:endParaRPr>
          </a:p>
        </p:txBody>
      </p:sp>
      <p:sp>
        <p:nvSpPr>
          <p:cNvPr id="17" name="TextBox 16">
            <a:extLst>
              <a:ext uri="{FF2B5EF4-FFF2-40B4-BE49-F238E27FC236}">
                <a16:creationId xmlns:a16="http://schemas.microsoft.com/office/drawing/2014/main" id="{88CFF7EA-3AB6-C5CB-978F-62F647FB1E40}"/>
              </a:ext>
            </a:extLst>
          </p:cNvPr>
          <p:cNvSpPr txBox="1"/>
          <p:nvPr/>
        </p:nvSpPr>
        <p:spPr>
          <a:xfrm>
            <a:off x="1198480" y="5752795"/>
            <a:ext cx="2964581" cy="1200329"/>
          </a:xfrm>
          <a:prstGeom prst="rect">
            <a:avLst/>
          </a:prstGeom>
          <a:noFill/>
        </p:spPr>
        <p:txBody>
          <a:bodyPr wrap="square" rtlCol="0">
            <a:spAutoFit/>
          </a:bodyPr>
          <a:lstStyle/>
          <a:p>
            <a:r>
              <a:rPr lang="en-US" b="1" i="1" dirty="0">
                <a:solidFill>
                  <a:srgbClr val="494949"/>
                </a:solidFill>
                <a:latin typeface="Google Sans"/>
              </a:rPr>
              <a:t>Recommended Reading</a:t>
            </a:r>
            <a:endParaRPr lang="en-US" b="1" i="1" dirty="0">
              <a:solidFill>
                <a:srgbClr val="494949"/>
              </a:solidFill>
              <a:latin typeface="Google Sans"/>
              <a:hlinkClick r:id="rId3">
                <a:extLst>
                  <a:ext uri="{A12FA001-AC4F-418D-AE19-62706E023703}">
                    <ahyp:hlinkClr xmlns:ahyp="http://schemas.microsoft.com/office/drawing/2018/hyperlinkcolor" val="tx"/>
                  </a:ext>
                </a:extLst>
              </a:hlinkClick>
            </a:endParaRPr>
          </a:p>
          <a:p>
            <a:r>
              <a:rPr lang="en-US" dirty="0">
                <a:solidFill>
                  <a:srgbClr val="00B0F0"/>
                </a:solidFill>
                <a:hlinkClick r:id="rId4">
                  <a:extLst>
                    <a:ext uri="{A12FA001-AC4F-418D-AE19-62706E023703}">
                      <ahyp:hlinkClr xmlns:ahyp="http://schemas.microsoft.com/office/drawing/2018/hyperlinkcolor" val="tx"/>
                    </a:ext>
                  </a:extLst>
                </a:hlinkClick>
              </a:rPr>
              <a:t>Setting up a Glamping Business, Teagasc, Ireland</a:t>
            </a:r>
            <a:endParaRPr lang="en-US" dirty="0">
              <a:solidFill>
                <a:srgbClr val="00B0F0"/>
              </a:solidFill>
            </a:endParaRPr>
          </a:p>
          <a:p>
            <a:endParaRPr lang="en-IE" dirty="0">
              <a:solidFill>
                <a:srgbClr val="459597"/>
              </a:solidFill>
            </a:endParaRPr>
          </a:p>
        </p:txBody>
      </p:sp>
      <p:sp>
        <p:nvSpPr>
          <p:cNvPr id="4" name="Text Placeholder 7">
            <a:extLst>
              <a:ext uri="{FF2B5EF4-FFF2-40B4-BE49-F238E27FC236}">
                <a16:creationId xmlns:a16="http://schemas.microsoft.com/office/drawing/2014/main" id="{12E1E510-5089-7DC6-AD0E-311D83AB27A1}"/>
              </a:ext>
            </a:extLst>
          </p:cNvPr>
          <p:cNvSpPr>
            <a:spLocks noGrp="1"/>
          </p:cNvSpPr>
          <p:nvPr>
            <p:ph type="body" sz="quarter" idx="19"/>
          </p:nvPr>
        </p:nvSpPr>
        <p:spPr>
          <a:xfrm>
            <a:off x="664592" y="2022781"/>
            <a:ext cx="2877175" cy="385564"/>
          </a:xfrm>
        </p:spPr>
        <p:txBody>
          <a:bodyPr/>
          <a:lstStyle/>
          <a:p>
            <a:pPr algn="ctr"/>
            <a:r>
              <a:rPr lang="en-IE" sz="3800" dirty="0"/>
              <a:t>Drumhierny Hideaway</a:t>
            </a:r>
          </a:p>
        </p:txBody>
      </p:sp>
      <p:pic>
        <p:nvPicPr>
          <p:cNvPr id="6" name="Picture Placeholder 5" descr="A dining table in a kitchen&#10;&#10;AI-generated content may be incorrect.">
            <a:extLst>
              <a:ext uri="{FF2B5EF4-FFF2-40B4-BE49-F238E27FC236}">
                <a16:creationId xmlns:a16="http://schemas.microsoft.com/office/drawing/2014/main" id="{0753B4E3-0EA3-F715-599C-C2059E2604EC}"/>
              </a:ext>
            </a:extLst>
          </p:cNvPr>
          <p:cNvPicPr>
            <a:picLocks noGrp="1" noChangeAspect="1"/>
          </p:cNvPicPr>
          <p:nvPr>
            <p:ph type="pic" sz="quarter" idx="10"/>
          </p:nvPr>
        </p:nvPicPr>
        <p:blipFill>
          <a:blip r:embed="rId5"/>
          <a:srcRect t="7341" b="7341"/>
          <a:stretch>
            <a:fillRect/>
          </a:stretch>
        </p:blipFill>
        <p:spPr/>
      </p:pic>
    </p:spTree>
    <p:extLst>
      <p:ext uri="{BB962C8B-B14F-4D97-AF65-F5344CB8AC3E}">
        <p14:creationId xmlns:p14="http://schemas.microsoft.com/office/powerpoint/2010/main" val="142506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9B255-2975-D8B7-CA68-190B3DEABA73}"/>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6EB25A01-97DA-D4E4-B358-6ABAB776062C}"/>
              </a:ext>
            </a:extLst>
          </p:cNvPr>
          <p:cNvSpPr>
            <a:spLocks noGrp="1"/>
          </p:cNvSpPr>
          <p:nvPr>
            <p:ph type="body" sz="quarter" idx="18"/>
          </p:nvPr>
        </p:nvSpPr>
        <p:spPr>
          <a:xfrm>
            <a:off x="342901" y="1100733"/>
            <a:ext cx="6877049" cy="3499183"/>
          </a:xfrm>
        </p:spPr>
        <p:txBody>
          <a:bodyPr/>
          <a:lstStyle/>
          <a:p>
            <a:pPr>
              <a:spcAft>
                <a:spcPts val="600"/>
              </a:spcAft>
            </a:pPr>
            <a:r>
              <a:rPr lang="en-US" dirty="0">
                <a:solidFill>
                  <a:srgbClr val="0070C0"/>
                </a:solidFill>
                <a:hlinkClick r:id="rId2">
                  <a:extLst>
                    <a:ext uri="{A12FA001-AC4F-418D-AE19-62706E023703}">
                      <ahyp:hlinkClr xmlns:ahyp="http://schemas.microsoft.com/office/drawing/2018/hyperlinkcolor" val="tx"/>
                    </a:ext>
                  </a:extLst>
                </a:hlinkClick>
              </a:rPr>
              <a:t>Drumhierny Woodland Hideaway, </a:t>
            </a:r>
            <a:r>
              <a:rPr lang="en-US" dirty="0">
                <a:solidFill>
                  <a:srgbClr val="0070C0"/>
                </a:solidFill>
              </a:rPr>
              <a:t> </a:t>
            </a:r>
            <a:r>
              <a:rPr lang="en-US" dirty="0"/>
              <a:t>serves as a notable example of a glamping business that has effectively navigated both tourism and commercial planning frameworks. Established on a </a:t>
            </a:r>
            <a:r>
              <a:rPr lang="en-US" b="1" dirty="0"/>
              <a:t>100-acre estate</a:t>
            </a:r>
            <a:r>
              <a:rPr lang="en-US" dirty="0"/>
              <a:t>, the retreat offers </a:t>
            </a:r>
            <a:r>
              <a:rPr lang="en-US" b="1" dirty="0"/>
              <a:t>16 architecturally </a:t>
            </a:r>
            <a:r>
              <a:rPr lang="en-US" dirty="0"/>
              <a:t>designed, </a:t>
            </a:r>
            <a:r>
              <a:rPr lang="en-US" b="1" dirty="0"/>
              <a:t>energy-efficient lodges </a:t>
            </a:r>
            <a:r>
              <a:rPr lang="en-US" dirty="0"/>
              <a:t>nestled within private woodland areas, complemented by 5 </a:t>
            </a:r>
            <a:r>
              <a:rPr lang="en-US" b="1" dirty="0"/>
              <a:t>km of trails and various wellness facilities.</a:t>
            </a:r>
            <a:endParaRPr lang="en-US" b="1" dirty="0">
              <a:solidFill>
                <a:srgbClr val="494949"/>
              </a:solidFill>
            </a:endParaRPr>
          </a:p>
          <a:p>
            <a:pPr marL="342900" indent="-342900">
              <a:spcAft>
                <a:spcPts val="600"/>
              </a:spcAft>
              <a:buFont typeface="Wingdings" panose="05000000000000000000" pitchFamily="2" charset="2"/>
              <a:buChar char="v"/>
            </a:pPr>
            <a:r>
              <a:rPr lang="en-US" b="1" dirty="0">
                <a:solidFill>
                  <a:srgbClr val="E96751"/>
                </a:solidFill>
              </a:rPr>
              <a:t>Tourism Planning Use: </a:t>
            </a:r>
            <a:r>
              <a:rPr lang="en-US" dirty="0">
                <a:solidFill>
                  <a:srgbClr val="494949"/>
                </a:solidFill>
              </a:rPr>
              <a:t>16 luxury eco-lodges in woodland with nature trails – planning approved as tourism accommodation.</a:t>
            </a:r>
          </a:p>
          <a:p>
            <a:pPr marL="342900" indent="-342900">
              <a:spcAft>
                <a:spcPts val="600"/>
              </a:spcAft>
              <a:buFont typeface="Wingdings" panose="05000000000000000000" pitchFamily="2" charset="2"/>
              <a:buChar char="v"/>
            </a:pPr>
            <a:r>
              <a:rPr lang="en-US" b="1" dirty="0">
                <a:solidFill>
                  <a:srgbClr val="E96751"/>
                </a:solidFill>
              </a:rPr>
              <a:t>Commercial Use Elements: </a:t>
            </a:r>
            <a:r>
              <a:rPr lang="en-US" dirty="0">
                <a:solidFill>
                  <a:srgbClr val="494949"/>
                </a:solidFill>
              </a:rPr>
              <a:t>Spa treatment rooms, yoga pavilion, indoor 14-meter swimming pool, coffee area, and events – additional permissions for ancillary commercial use. Their success was aided by a clear planning strategy, community engagement, and a strong sustainability narrative.</a:t>
            </a:r>
          </a:p>
        </p:txBody>
      </p:sp>
      <p:sp>
        <p:nvSpPr>
          <p:cNvPr id="12" name="Text Placeholder 11">
            <a:extLst>
              <a:ext uri="{FF2B5EF4-FFF2-40B4-BE49-F238E27FC236}">
                <a16:creationId xmlns:a16="http://schemas.microsoft.com/office/drawing/2014/main" id="{40B42A4C-6342-2434-A78A-8303F1BEB1C4}"/>
              </a:ext>
            </a:extLst>
          </p:cNvPr>
          <p:cNvSpPr>
            <a:spLocks noGrp="1"/>
          </p:cNvSpPr>
          <p:nvPr>
            <p:ph type="body" sz="quarter" idx="19"/>
          </p:nvPr>
        </p:nvSpPr>
        <p:spPr>
          <a:xfrm>
            <a:off x="296824" y="170692"/>
            <a:ext cx="11060443" cy="803654"/>
          </a:xfrm>
        </p:spPr>
        <p:txBody>
          <a:bodyPr/>
          <a:lstStyle/>
          <a:p>
            <a:r>
              <a:rPr lang="en-IE" dirty="0"/>
              <a:t>Case Study: Drumhierny Woodland, Leitrim, Ireland</a:t>
            </a:r>
          </a:p>
          <a:p>
            <a:r>
              <a:rPr lang="en-IE" sz="2600" b="0" dirty="0"/>
              <a:t>Tourism Planning and ‘Commercial Tourism Use’</a:t>
            </a:r>
          </a:p>
        </p:txBody>
      </p:sp>
      <p:sp>
        <p:nvSpPr>
          <p:cNvPr id="13" name="object 3">
            <a:extLst>
              <a:ext uri="{FF2B5EF4-FFF2-40B4-BE49-F238E27FC236}">
                <a16:creationId xmlns:a16="http://schemas.microsoft.com/office/drawing/2014/main" id="{5AAD2AE2-C41E-0394-1AB4-5CBED88F2ABA}"/>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14" name="Text Placeholder 23">
            <a:extLst>
              <a:ext uri="{FF2B5EF4-FFF2-40B4-BE49-F238E27FC236}">
                <a16:creationId xmlns:a16="http://schemas.microsoft.com/office/drawing/2014/main" id="{A9CBE796-5A19-75FC-081F-D004C4DF8908}"/>
              </a:ext>
            </a:extLst>
          </p:cNvPr>
          <p:cNvSpPr txBox="1">
            <a:spLocks/>
          </p:cNvSpPr>
          <p:nvPr/>
        </p:nvSpPr>
        <p:spPr>
          <a:xfrm>
            <a:off x="7578179" y="5117875"/>
            <a:ext cx="4051845"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hlinkClick r:id="rId2">
                  <a:extLst>
                    <a:ext uri="{A12FA001-AC4F-418D-AE19-62706E023703}">
                      <ahyp:hlinkClr xmlns:ahyp="http://schemas.microsoft.com/office/drawing/2018/hyperlinkcolor" val="tx"/>
                    </a:ext>
                  </a:extLst>
                </a:hlinkClick>
              </a:rPr>
              <a:t>Drumhierny Woodland Hideaway </a:t>
            </a:r>
            <a:endParaRPr lang="en-US" sz="1600" dirty="0">
              <a:latin typeface="+mn-lt"/>
            </a:endParaRPr>
          </a:p>
        </p:txBody>
      </p:sp>
      <p:pic>
        <p:nvPicPr>
          <p:cNvPr id="5123" name="Picture 3" descr="Drumhierny Woodland Hideaway in Carrick ...">
            <a:extLst>
              <a:ext uri="{FF2B5EF4-FFF2-40B4-BE49-F238E27FC236}">
                <a16:creationId xmlns:a16="http://schemas.microsoft.com/office/drawing/2014/main" id="{D523B1FB-5CEC-60B1-F660-9684F0B9C8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697" b="4642"/>
          <a:stretch>
            <a:fillRect/>
          </a:stretch>
        </p:blipFill>
        <p:spPr bwMode="auto">
          <a:xfrm>
            <a:off x="7443789" y="1971676"/>
            <a:ext cx="3913478" cy="2152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AB6C2DA-F2C9-52FA-7901-AD659F9C962E}"/>
              </a:ext>
            </a:extLst>
          </p:cNvPr>
          <p:cNvSpPr txBox="1"/>
          <p:nvPr/>
        </p:nvSpPr>
        <p:spPr>
          <a:xfrm>
            <a:off x="6947633" y="5640551"/>
            <a:ext cx="4682391" cy="923330"/>
          </a:xfrm>
          <a:prstGeom prst="rect">
            <a:avLst/>
          </a:prstGeom>
          <a:noFill/>
        </p:spPr>
        <p:txBody>
          <a:bodyPr wrap="square">
            <a:spAutoFit/>
          </a:bodyPr>
          <a:lstStyle/>
          <a:p>
            <a:pPr algn="ctr"/>
            <a:r>
              <a:rPr lang="en-US" b="0" i="0" dirty="0">
                <a:solidFill>
                  <a:srgbClr val="00B0F0"/>
                </a:solidFill>
                <a:effectLst/>
                <a:hlinkClick r:id="rId4">
                  <a:extLst>
                    <a:ext uri="{A12FA001-AC4F-418D-AE19-62706E023703}">
                      <ahyp:hlinkClr xmlns:ahyp="http://schemas.microsoft.com/office/drawing/2018/hyperlinkcolor" val="tx"/>
                    </a:ext>
                  </a:extLst>
                </a:hlinkClick>
              </a:rPr>
              <a:t>Luxury Glamping Getaway In Leitrim Gets Green Light For New Therapy Suite And An Outdoor Plunge Pool 2024</a:t>
            </a:r>
            <a:endParaRPr lang="en-IE" dirty="0">
              <a:solidFill>
                <a:srgbClr val="00B0F0"/>
              </a:solidFill>
            </a:endParaRPr>
          </a:p>
        </p:txBody>
      </p:sp>
    </p:spTree>
    <p:extLst>
      <p:ext uri="{BB962C8B-B14F-4D97-AF65-F5344CB8AC3E}">
        <p14:creationId xmlns:p14="http://schemas.microsoft.com/office/powerpoint/2010/main" val="382485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C416F-1FBB-10B4-5EF3-08009A4F8F44}"/>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A0E8F2DF-F874-F790-3152-30E90F3C6F2D}"/>
              </a:ext>
            </a:extLst>
          </p:cNvPr>
          <p:cNvSpPr>
            <a:spLocks noGrp="1"/>
          </p:cNvSpPr>
          <p:nvPr>
            <p:ph type="body" sz="quarter" idx="18"/>
          </p:nvPr>
        </p:nvSpPr>
        <p:spPr>
          <a:xfrm>
            <a:off x="342901" y="879309"/>
            <a:ext cx="6981824" cy="3499183"/>
          </a:xfrm>
        </p:spPr>
        <p:txBody>
          <a:bodyPr/>
          <a:lstStyle/>
          <a:p>
            <a:pPr>
              <a:spcAft>
                <a:spcPts val="1200"/>
              </a:spcAft>
            </a:pPr>
            <a:r>
              <a:rPr lang="en-US" dirty="0">
                <a:solidFill>
                  <a:srgbClr val="E96751"/>
                </a:solidFill>
                <a:hlinkClick r:id="rId2">
                  <a:extLst>
                    <a:ext uri="{A12FA001-AC4F-418D-AE19-62706E023703}">
                      <ahyp:hlinkClr xmlns:ahyp="http://schemas.microsoft.com/office/drawing/2018/hyperlinkcolor" val="tx"/>
                    </a:ext>
                  </a:extLst>
                </a:hlinkClick>
              </a:rPr>
              <a:t>Drumhierny Woodland Hideaway, </a:t>
            </a:r>
            <a:r>
              <a:rPr lang="en-US" dirty="0">
                <a:solidFill>
                  <a:srgbClr val="E96751"/>
                </a:solidFill>
              </a:rPr>
              <a:t> </a:t>
            </a:r>
            <a:r>
              <a:rPr lang="en-US" dirty="0"/>
              <a:t>serves as a notable example of a glamping business that has effectively navigated both tourism and commercial planning frameworks. Established on a </a:t>
            </a:r>
            <a:r>
              <a:rPr lang="en-US" b="1" dirty="0"/>
              <a:t>100-acre estate</a:t>
            </a:r>
            <a:r>
              <a:rPr lang="en-US" dirty="0"/>
              <a:t>, the retreat offers </a:t>
            </a:r>
            <a:r>
              <a:rPr lang="en-US" b="1" dirty="0"/>
              <a:t>16 architecturally </a:t>
            </a:r>
            <a:r>
              <a:rPr lang="en-US" dirty="0"/>
              <a:t>designed, </a:t>
            </a:r>
            <a:r>
              <a:rPr lang="en-US" b="1" dirty="0"/>
              <a:t>energy-efficient lodges </a:t>
            </a:r>
            <a:r>
              <a:rPr lang="en-US" dirty="0"/>
              <a:t>nestled within private woodland areas, complemented by 5 </a:t>
            </a:r>
            <a:r>
              <a:rPr lang="en-US" b="1" dirty="0"/>
              <a:t>km of trails and various wellness facilities.</a:t>
            </a:r>
          </a:p>
          <a:p>
            <a:pPr>
              <a:spcAft>
                <a:spcPts val="1200"/>
              </a:spcAft>
            </a:pPr>
            <a:r>
              <a:rPr lang="en-US" b="1" dirty="0" err="1">
                <a:solidFill>
                  <a:srgbClr val="E96751"/>
                </a:solidFill>
              </a:rPr>
              <a:t>Commerical</a:t>
            </a:r>
            <a:r>
              <a:rPr lang="en-US" b="1" dirty="0">
                <a:solidFill>
                  <a:srgbClr val="E96751"/>
                </a:solidFill>
              </a:rPr>
              <a:t> Tourism Planning Use: </a:t>
            </a:r>
            <a:r>
              <a:rPr lang="en-US" b="1" dirty="0"/>
              <a:t>16 luxury eco-lodges </a:t>
            </a:r>
            <a:r>
              <a:rPr lang="en-US" dirty="0"/>
              <a:t>in woodland with </a:t>
            </a:r>
            <a:r>
              <a:rPr lang="en-US" b="1" dirty="0"/>
              <a:t>nature trails </a:t>
            </a:r>
            <a:r>
              <a:rPr lang="en-US" dirty="0"/>
              <a:t>– planning approved as tourism accommodation October 2024</a:t>
            </a:r>
          </a:p>
          <a:p>
            <a:pPr>
              <a:spcAft>
                <a:spcPts val="1200"/>
              </a:spcAft>
            </a:pPr>
            <a:r>
              <a:rPr lang="en-US" b="1" dirty="0">
                <a:solidFill>
                  <a:srgbClr val="E96751"/>
                </a:solidFill>
              </a:rPr>
              <a:t>Commercial Use Elements: </a:t>
            </a:r>
            <a:r>
              <a:rPr lang="en-US" dirty="0"/>
              <a:t>Spa treatment rooms, yoga pavilion, indoor 14-meter swimming pool, coffee area, and events – additional permissions for ancillary commercial use. Their success was aided by a clear planning strategy, community engagement, and a strong sustainability narrative.</a:t>
            </a:r>
            <a:endParaRPr lang="en-US" b="1" dirty="0">
              <a:solidFill>
                <a:srgbClr val="494949"/>
              </a:solidFill>
            </a:endParaRPr>
          </a:p>
        </p:txBody>
      </p:sp>
      <p:sp>
        <p:nvSpPr>
          <p:cNvPr id="12" name="Text Placeholder 11">
            <a:extLst>
              <a:ext uri="{FF2B5EF4-FFF2-40B4-BE49-F238E27FC236}">
                <a16:creationId xmlns:a16="http://schemas.microsoft.com/office/drawing/2014/main" id="{B2D1B289-4C7D-F2C9-56C2-266FB21787BC}"/>
              </a:ext>
            </a:extLst>
          </p:cNvPr>
          <p:cNvSpPr>
            <a:spLocks noGrp="1"/>
          </p:cNvSpPr>
          <p:nvPr>
            <p:ph type="body" sz="quarter" idx="19"/>
          </p:nvPr>
        </p:nvSpPr>
        <p:spPr>
          <a:xfrm>
            <a:off x="296824" y="170692"/>
            <a:ext cx="11060443" cy="803654"/>
          </a:xfrm>
        </p:spPr>
        <p:txBody>
          <a:bodyPr/>
          <a:lstStyle/>
          <a:p>
            <a:r>
              <a:rPr lang="en-IE" sz="3200" dirty="0">
                <a:solidFill>
                  <a:srgbClr val="459597"/>
                </a:solidFill>
              </a:rPr>
              <a:t>PHASE 1: </a:t>
            </a:r>
            <a:r>
              <a:rPr lang="en-IE" sz="3200" dirty="0"/>
              <a:t>Tourism Planning &amp; Development Strategy 2024</a:t>
            </a:r>
          </a:p>
          <a:p>
            <a:endParaRPr lang="en-IE" sz="3200" dirty="0"/>
          </a:p>
        </p:txBody>
      </p:sp>
      <p:sp>
        <p:nvSpPr>
          <p:cNvPr id="13" name="object 3">
            <a:extLst>
              <a:ext uri="{FF2B5EF4-FFF2-40B4-BE49-F238E27FC236}">
                <a16:creationId xmlns:a16="http://schemas.microsoft.com/office/drawing/2014/main" id="{ACBC34A7-6473-3717-F3B8-36D91F110618}"/>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14" name="Text Placeholder 23">
            <a:extLst>
              <a:ext uri="{FF2B5EF4-FFF2-40B4-BE49-F238E27FC236}">
                <a16:creationId xmlns:a16="http://schemas.microsoft.com/office/drawing/2014/main" id="{CE9306FB-B5D7-2FD2-6541-BC627F71F8A2}"/>
              </a:ext>
            </a:extLst>
          </p:cNvPr>
          <p:cNvSpPr txBox="1">
            <a:spLocks/>
          </p:cNvSpPr>
          <p:nvPr/>
        </p:nvSpPr>
        <p:spPr>
          <a:xfrm>
            <a:off x="7578179" y="5117875"/>
            <a:ext cx="4051845"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hlinkClick r:id="rId2">
                  <a:extLst>
                    <a:ext uri="{A12FA001-AC4F-418D-AE19-62706E023703}">
                      <ahyp:hlinkClr xmlns:ahyp="http://schemas.microsoft.com/office/drawing/2018/hyperlinkcolor" val="tx"/>
                    </a:ext>
                  </a:extLst>
                </a:hlinkClick>
              </a:rPr>
              <a:t>Drumhierny Woodland Hideaway </a:t>
            </a:r>
            <a:endParaRPr lang="en-US" sz="1600" dirty="0">
              <a:latin typeface="+mn-lt"/>
            </a:endParaRPr>
          </a:p>
        </p:txBody>
      </p:sp>
      <p:pic>
        <p:nvPicPr>
          <p:cNvPr id="5123" name="Picture 3" descr="Drumhierny Woodland Hideaway in Carrick ...">
            <a:extLst>
              <a:ext uri="{FF2B5EF4-FFF2-40B4-BE49-F238E27FC236}">
                <a16:creationId xmlns:a16="http://schemas.microsoft.com/office/drawing/2014/main" id="{135FDF0F-BF66-1665-EEB7-407F7E2D0D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9697" b="4642"/>
          <a:stretch>
            <a:fillRect/>
          </a:stretch>
        </p:blipFill>
        <p:spPr bwMode="auto">
          <a:xfrm>
            <a:off x="7443789" y="1971676"/>
            <a:ext cx="3913478" cy="2152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3B7E9A1-4D75-6CF7-9500-002017715C22}"/>
              </a:ext>
            </a:extLst>
          </p:cNvPr>
          <p:cNvSpPr txBox="1"/>
          <p:nvPr/>
        </p:nvSpPr>
        <p:spPr>
          <a:xfrm>
            <a:off x="6947633" y="5640551"/>
            <a:ext cx="4682391" cy="923330"/>
          </a:xfrm>
          <a:prstGeom prst="rect">
            <a:avLst/>
          </a:prstGeom>
          <a:noFill/>
        </p:spPr>
        <p:txBody>
          <a:bodyPr wrap="square">
            <a:spAutoFit/>
          </a:bodyPr>
          <a:lstStyle/>
          <a:p>
            <a:pPr algn="ctr"/>
            <a:r>
              <a:rPr lang="en-US" b="0" i="0" dirty="0">
                <a:solidFill>
                  <a:srgbClr val="00B0F0"/>
                </a:solidFill>
                <a:effectLst/>
                <a:hlinkClick r:id="rId4">
                  <a:extLst>
                    <a:ext uri="{A12FA001-AC4F-418D-AE19-62706E023703}">
                      <ahyp:hlinkClr xmlns:ahyp="http://schemas.microsoft.com/office/drawing/2018/hyperlinkcolor" val="tx"/>
                    </a:ext>
                  </a:extLst>
                </a:hlinkClick>
              </a:rPr>
              <a:t>Luxury Glamping Getaway In Leitrim Gets Green Light For New Therapy Suite And An Outdoor Plunge Pool 2024</a:t>
            </a:r>
            <a:endParaRPr lang="en-IE" dirty="0">
              <a:solidFill>
                <a:srgbClr val="00B0F0"/>
              </a:solidFill>
            </a:endParaRPr>
          </a:p>
        </p:txBody>
      </p:sp>
    </p:spTree>
    <p:extLst>
      <p:ext uri="{BB962C8B-B14F-4D97-AF65-F5344CB8AC3E}">
        <p14:creationId xmlns:p14="http://schemas.microsoft.com/office/powerpoint/2010/main" val="224030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E1927-4D72-7868-298D-3943259CFCBF}"/>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8C3B4C7D-B46F-F34A-CAE8-FD2E17E3ED0F}"/>
              </a:ext>
            </a:extLst>
          </p:cNvPr>
          <p:cNvSpPr>
            <a:spLocks noGrp="1"/>
          </p:cNvSpPr>
          <p:nvPr>
            <p:ph type="body" sz="quarter" idx="18"/>
          </p:nvPr>
        </p:nvSpPr>
        <p:spPr>
          <a:xfrm>
            <a:off x="342901" y="719733"/>
            <a:ext cx="6953249" cy="3499183"/>
          </a:xfrm>
        </p:spPr>
        <p:txBody>
          <a:bodyPr/>
          <a:lstStyle/>
          <a:p>
            <a:pPr>
              <a:spcAft>
                <a:spcPts val="600"/>
              </a:spcAft>
            </a:pPr>
            <a:r>
              <a:rPr lang="en-US" b="1" dirty="0">
                <a:solidFill>
                  <a:srgbClr val="E96751"/>
                </a:solidFill>
              </a:rPr>
              <a:t>Protected Structure Status: </a:t>
            </a:r>
            <a:r>
              <a:rPr lang="en-US" dirty="0"/>
              <a:t>Drumhierny Lodge is a protected structure under the Leitrim County Development Plan 2023–2029. This designation necessitated careful planning to ensure that any modifications respected the historical and architectural significance of the building. </a:t>
            </a:r>
          </a:p>
          <a:p>
            <a:pPr>
              <a:spcAft>
                <a:spcPts val="600"/>
              </a:spcAft>
            </a:pPr>
            <a:r>
              <a:rPr lang="en-US" b="1" dirty="0">
                <a:solidFill>
                  <a:srgbClr val="E96751"/>
                </a:solidFill>
              </a:rPr>
              <a:t>Retention Permissions: </a:t>
            </a:r>
            <a:r>
              <a:rPr lang="en-US" dirty="0"/>
              <a:t>Drumhierny also sought retention permission for several existing facilities, including:</a:t>
            </a:r>
          </a:p>
          <a:p>
            <a:pPr marL="342900" indent="-342900">
              <a:spcAft>
                <a:spcPts val="600"/>
              </a:spcAft>
              <a:buFont typeface="Wingdings" panose="05000000000000000000" pitchFamily="2" charset="2"/>
              <a:buChar char="v"/>
            </a:pPr>
            <a:r>
              <a:rPr lang="en-US" dirty="0"/>
              <a:t>The </a:t>
            </a:r>
            <a:r>
              <a:rPr lang="en-US" b="1" dirty="0" err="1"/>
              <a:t>Cedaroo</a:t>
            </a:r>
            <a:r>
              <a:rPr lang="en-US" b="1" dirty="0"/>
              <a:t> wellness </a:t>
            </a:r>
            <a:r>
              <a:rPr lang="en-US" b="1" dirty="0" err="1"/>
              <a:t>centre</a:t>
            </a:r>
            <a:r>
              <a:rPr lang="en-US" b="1" dirty="0"/>
              <a:t> </a:t>
            </a:r>
            <a:r>
              <a:rPr lang="en-US" dirty="0"/>
              <a:t>building.</a:t>
            </a:r>
          </a:p>
          <a:p>
            <a:pPr marL="342900" indent="-342900">
              <a:spcAft>
                <a:spcPts val="600"/>
              </a:spcAft>
              <a:buFont typeface="Wingdings" panose="05000000000000000000" pitchFamily="2" charset="2"/>
              <a:buChar char="v"/>
            </a:pPr>
            <a:r>
              <a:rPr lang="en-US" b="1" dirty="0"/>
              <a:t>Two outdoor hot tubs </a:t>
            </a:r>
            <a:r>
              <a:rPr lang="en-US" dirty="0"/>
              <a:t>and </a:t>
            </a:r>
            <a:r>
              <a:rPr lang="en-US" b="1" dirty="0"/>
              <a:t>four outdoor seaweed baths</a:t>
            </a:r>
            <a:r>
              <a:rPr lang="en-US" dirty="0"/>
              <a:t>.</a:t>
            </a:r>
          </a:p>
          <a:p>
            <a:pPr marL="342900" indent="-342900">
              <a:spcAft>
                <a:spcPts val="600"/>
              </a:spcAft>
              <a:buFont typeface="Wingdings" panose="05000000000000000000" pitchFamily="2" charset="2"/>
              <a:buChar char="v"/>
            </a:pPr>
            <a:r>
              <a:rPr lang="en-US" dirty="0"/>
              <a:t>A </a:t>
            </a:r>
            <a:r>
              <a:rPr lang="en-US" b="1" dirty="0"/>
              <a:t>children's play area</a:t>
            </a:r>
            <a:r>
              <a:rPr lang="en-US" dirty="0"/>
              <a:t>, </a:t>
            </a:r>
            <a:r>
              <a:rPr lang="en-US" b="1" dirty="0"/>
              <a:t>ESB substation building, car park, and access lane.</a:t>
            </a:r>
          </a:p>
          <a:p>
            <a:pPr marL="342900" indent="-342900">
              <a:spcAft>
                <a:spcPts val="600"/>
              </a:spcAft>
              <a:buFont typeface="Wingdings" panose="05000000000000000000" pitchFamily="2" charset="2"/>
              <a:buChar char="v"/>
            </a:pPr>
            <a:r>
              <a:rPr lang="en-US" dirty="0"/>
              <a:t>Temporary ret</a:t>
            </a:r>
            <a:r>
              <a:rPr lang="en-US" b="1" dirty="0"/>
              <a:t>ention of the reception building and coffee shop </a:t>
            </a:r>
            <a:r>
              <a:rPr lang="en-US" dirty="0"/>
              <a:t>for a five-year period. </a:t>
            </a:r>
          </a:p>
          <a:p>
            <a:pPr>
              <a:spcAft>
                <a:spcPts val="600"/>
              </a:spcAft>
            </a:pPr>
            <a:r>
              <a:rPr lang="en-US" dirty="0"/>
              <a:t>These permissions ensured compliance with planning regulations and allowed for the continued operation of these facilities.</a:t>
            </a:r>
          </a:p>
        </p:txBody>
      </p:sp>
      <p:sp>
        <p:nvSpPr>
          <p:cNvPr id="12" name="Text Placeholder 11">
            <a:extLst>
              <a:ext uri="{FF2B5EF4-FFF2-40B4-BE49-F238E27FC236}">
                <a16:creationId xmlns:a16="http://schemas.microsoft.com/office/drawing/2014/main" id="{97D72D2C-E1F0-545F-74B2-ADB70595EC20}"/>
              </a:ext>
            </a:extLst>
          </p:cNvPr>
          <p:cNvSpPr>
            <a:spLocks noGrp="1"/>
          </p:cNvSpPr>
          <p:nvPr>
            <p:ph type="body" sz="quarter" idx="19"/>
          </p:nvPr>
        </p:nvSpPr>
        <p:spPr>
          <a:xfrm>
            <a:off x="296824" y="145612"/>
            <a:ext cx="11060443" cy="803654"/>
          </a:xfrm>
        </p:spPr>
        <p:txBody>
          <a:bodyPr/>
          <a:lstStyle/>
          <a:p>
            <a:r>
              <a:rPr lang="en-IE" dirty="0"/>
              <a:t>Case Study: </a:t>
            </a:r>
            <a:r>
              <a:rPr lang="en-IE" sz="2800" dirty="0"/>
              <a:t>Drumhierny </a:t>
            </a:r>
            <a:r>
              <a:rPr lang="en-IE" sz="2800" b="0" dirty="0"/>
              <a:t>Initial</a:t>
            </a:r>
            <a:r>
              <a:rPr lang="en-IE" sz="2800" dirty="0"/>
              <a:t> </a:t>
            </a:r>
            <a:r>
              <a:rPr lang="en-IE" sz="2600" b="0" dirty="0"/>
              <a:t>Tourism Planning Permissions</a:t>
            </a:r>
          </a:p>
        </p:txBody>
      </p:sp>
      <p:sp>
        <p:nvSpPr>
          <p:cNvPr id="13" name="object 3">
            <a:extLst>
              <a:ext uri="{FF2B5EF4-FFF2-40B4-BE49-F238E27FC236}">
                <a16:creationId xmlns:a16="http://schemas.microsoft.com/office/drawing/2014/main" id="{9DAC8C9E-7B69-C623-0F52-BABF711E6A38}"/>
              </a:ext>
            </a:extLst>
          </p:cNvPr>
          <p:cNvSpPr/>
          <p:nvPr/>
        </p:nvSpPr>
        <p:spPr>
          <a:xfrm>
            <a:off x="7572170" y="5117874"/>
            <a:ext cx="3913478"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sz="1600" dirty="0">
              <a:solidFill>
                <a:schemeClr val="bg1"/>
              </a:solidFill>
            </a:endParaRPr>
          </a:p>
        </p:txBody>
      </p:sp>
      <p:sp>
        <p:nvSpPr>
          <p:cNvPr id="14" name="Text Placeholder 23">
            <a:extLst>
              <a:ext uri="{FF2B5EF4-FFF2-40B4-BE49-F238E27FC236}">
                <a16:creationId xmlns:a16="http://schemas.microsoft.com/office/drawing/2014/main" id="{09299DCA-7407-C936-984C-5591F263043C}"/>
              </a:ext>
            </a:extLst>
          </p:cNvPr>
          <p:cNvSpPr txBox="1">
            <a:spLocks/>
          </p:cNvSpPr>
          <p:nvPr/>
        </p:nvSpPr>
        <p:spPr>
          <a:xfrm>
            <a:off x="7578179" y="5117875"/>
            <a:ext cx="4051845" cy="452458"/>
          </a:xfrm>
          <a:prstGeom prst="rect">
            <a:avLst/>
          </a:prstGeom>
        </p:spPr>
        <p:txBody>
          <a:bodyPr anchor="ctr">
            <a:noAutofit/>
          </a:bodyPr>
          <a:lstStyle>
            <a:lvl1pPr marL="0" indent="0" algn="l" defTabSz="914400" rtl="0" eaLnBrk="1" latinLnBrk="0" hangingPunct="1">
              <a:lnSpc>
                <a:spcPct val="90000"/>
              </a:lnSpc>
              <a:spcBef>
                <a:spcPts val="0"/>
              </a:spcBef>
              <a:buFont typeface="Arial" panose="020B0604020202020204" pitchFamily="34" charset="0"/>
              <a:buNone/>
              <a:defRPr sz="1000" b="0" i="0" kern="120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mn-lt"/>
              </a:rPr>
              <a:t>Website </a:t>
            </a:r>
            <a:r>
              <a:rPr lang="en-US" sz="1600" dirty="0">
                <a:hlinkClick r:id="rId2">
                  <a:extLst>
                    <a:ext uri="{A12FA001-AC4F-418D-AE19-62706E023703}">
                      <ahyp:hlinkClr xmlns:ahyp="http://schemas.microsoft.com/office/drawing/2018/hyperlinkcolor" val="tx"/>
                    </a:ext>
                  </a:extLst>
                </a:hlinkClick>
              </a:rPr>
              <a:t>Drumhierny Woodland Hideaway </a:t>
            </a:r>
            <a:endParaRPr lang="en-US" sz="1600" dirty="0">
              <a:latin typeface="+mn-lt"/>
            </a:endParaRPr>
          </a:p>
        </p:txBody>
      </p:sp>
      <p:pic>
        <p:nvPicPr>
          <p:cNvPr id="5125" name="Picture 5" descr="Outdoor Wellbeing Sanctuary | Drumhierny Woodland Hideaway ...">
            <a:extLst>
              <a:ext uri="{FF2B5EF4-FFF2-40B4-BE49-F238E27FC236}">
                <a16:creationId xmlns:a16="http://schemas.microsoft.com/office/drawing/2014/main" id="{A56806A3-B8C0-E777-AB20-ED081DFBDA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75" r="3279"/>
          <a:stretch>
            <a:fillRect/>
          </a:stretch>
        </p:blipFill>
        <p:spPr bwMode="auto">
          <a:xfrm>
            <a:off x="7433804" y="1782536"/>
            <a:ext cx="3913478" cy="2552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850795E-2D6A-3DCC-45EE-08205070F241}"/>
              </a:ext>
            </a:extLst>
          </p:cNvPr>
          <p:cNvSpPr txBox="1"/>
          <p:nvPr/>
        </p:nvSpPr>
        <p:spPr>
          <a:xfrm>
            <a:off x="7296150" y="5706817"/>
            <a:ext cx="4429125" cy="646331"/>
          </a:xfrm>
          <a:prstGeom prst="rect">
            <a:avLst/>
          </a:prstGeom>
          <a:noFill/>
        </p:spPr>
        <p:txBody>
          <a:bodyPr wrap="square">
            <a:spAutoFit/>
          </a:bodyPr>
          <a:lstStyle/>
          <a:p>
            <a:pPr algn="ctr">
              <a:spcBef>
                <a:spcPts val="750"/>
              </a:spcBef>
              <a:spcAft>
                <a:spcPts val="750"/>
              </a:spcAft>
            </a:pPr>
            <a:r>
              <a:rPr lang="en-US" b="0" i="0" dirty="0">
                <a:solidFill>
                  <a:srgbClr val="00B0F0"/>
                </a:solidFill>
                <a:effectLst/>
                <a:hlinkClick r:id="rId4">
                  <a:extLst>
                    <a:ext uri="{A12FA001-AC4F-418D-AE19-62706E023703}">
                      <ahyp:hlinkClr xmlns:ahyp="http://schemas.microsoft.com/office/drawing/2018/hyperlinkcolor" val="tx"/>
                    </a:ext>
                  </a:extLst>
                </a:hlinkClick>
              </a:rPr>
              <a:t>Planning application details ref: 2360094 Leitrim County Council 2024</a:t>
            </a:r>
            <a:endParaRPr lang="en-US" b="0" i="0" dirty="0">
              <a:solidFill>
                <a:srgbClr val="00B0F0"/>
              </a:solidFill>
              <a:effectLst/>
            </a:endParaRPr>
          </a:p>
        </p:txBody>
      </p:sp>
    </p:spTree>
    <p:extLst>
      <p:ext uri="{BB962C8B-B14F-4D97-AF65-F5344CB8AC3E}">
        <p14:creationId xmlns:p14="http://schemas.microsoft.com/office/powerpoint/2010/main" val="138878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473BD-992F-1CCC-86D8-2B60A107A529}"/>
            </a:ext>
          </a:extLst>
        </p:cNvPr>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111999E-DC3D-54D5-0D20-2E2D192D8B84}"/>
              </a:ext>
            </a:extLst>
          </p:cNvPr>
          <p:cNvSpPr>
            <a:spLocks noGrp="1"/>
          </p:cNvSpPr>
          <p:nvPr>
            <p:ph type="sldNum" sz="quarter" idx="4"/>
          </p:nvPr>
        </p:nvSpPr>
        <p:spPr>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7</a:t>
            </a:fld>
            <a:endParaRPr lang="fr-CA" dirty="0"/>
          </a:p>
        </p:txBody>
      </p:sp>
      <p:sp>
        <p:nvSpPr>
          <p:cNvPr id="4" name="Text Placeholder 3">
            <a:extLst>
              <a:ext uri="{FF2B5EF4-FFF2-40B4-BE49-F238E27FC236}">
                <a16:creationId xmlns:a16="http://schemas.microsoft.com/office/drawing/2014/main" id="{8492CE43-2CCE-E1BA-7F13-6E8B489A637C}"/>
              </a:ext>
            </a:extLst>
          </p:cNvPr>
          <p:cNvSpPr>
            <a:spLocks noGrp="1"/>
          </p:cNvSpPr>
          <p:nvPr>
            <p:ph type="body" sz="quarter" idx="18"/>
          </p:nvPr>
        </p:nvSpPr>
        <p:spPr>
          <a:xfrm>
            <a:off x="473630" y="982146"/>
            <a:ext cx="6197194" cy="3499183"/>
          </a:xfrm>
          <a:prstGeom prst="rect">
            <a:avLst/>
          </a:prstGeom>
        </p:spPr>
        <p:txBody>
          <a:bodyPr/>
          <a:lstStyle/>
          <a:p>
            <a:pPr>
              <a:spcAft>
                <a:spcPts val="600"/>
              </a:spcAft>
            </a:pPr>
            <a:r>
              <a:rPr lang="en-US" dirty="0"/>
              <a:t>Before purchasing or developing in Irland confirm that the land is zoned for tourism or recreational use. Avoid protected zones (Natura 2000, coastal protection, floodplain) unless tourism use is explicitly permitted.</a:t>
            </a:r>
          </a:p>
          <a:p>
            <a:pPr>
              <a:spcAft>
                <a:spcPts val="600"/>
              </a:spcAft>
            </a:pPr>
            <a:r>
              <a:rPr lang="en-US" b="1" dirty="0"/>
              <a:t>Costs are typically involved for each stage: </a:t>
            </a:r>
            <a:r>
              <a:rPr lang="en-US" dirty="0"/>
              <a:t>zoning, planning permission, site infrastructure, eco-design, and business development</a:t>
            </a:r>
          </a:p>
          <a:p>
            <a:pPr>
              <a:spcAft>
                <a:spcPts val="600"/>
              </a:spcAft>
            </a:pPr>
            <a:r>
              <a:rPr lang="en-US" b="1" dirty="0"/>
              <a:t>Realistic price ranges for: </a:t>
            </a:r>
            <a:r>
              <a:rPr lang="en-US" dirty="0"/>
              <a:t>Land (€10,000–€80,000), eco units (€6,000–€40,000), infrastructure (solar, septic, access), permits, reports, and marketing</a:t>
            </a:r>
          </a:p>
          <a:p>
            <a:pPr>
              <a:spcAft>
                <a:spcPts val="600"/>
              </a:spcAft>
            </a:pPr>
            <a:r>
              <a:rPr lang="en-US" dirty="0"/>
              <a:t>A phased approach with cost-saving strategies (lease land, modular builds, recycled furnishings)</a:t>
            </a:r>
          </a:p>
          <a:p>
            <a:pPr>
              <a:spcAft>
                <a:spcPts val="600"/>
              </a:spcAft>
            </a:pPr>
            <a:r>
              <a:rPr lang="en-US" dirty="0"/>
              <a:t>Land costs may be eligible for LEADER </a:t>
            </a:r>
            <a:r>
              <a:rPr lang="en-US" dirty="0" err="1"/>
              <a:t>programme</a:t>
            </a:r>
            <a:r>
              <a:rPr lang="en-US" dirty="0"/>
              <a:t> support in Ireland.</a:t>
            </a:r>
          </a:p>
        </p:txBody>
      </p:sp>
      <p:sp>
        <p:nvSpPr>
          <p:cNvPr id="5" name="Text Placeholder 4">
            <a:extLst>
              <a:ext uri="{FF2B5EF4-FFF2-40B4-BE49-F238E27FC236}">
                <a16:creationId xmlns:a16="http://schemas.microsoft.com/office/drawing/2014/main" id="{D9ACD062-F442-E432-18D8-0FBC0BB53AC7}"/>
              </a:ext>
            </a:extLst>
          </p:cNvPr>
          <p:cNvSpPr>
            <a:spLocks noGrp="1"/>
          </p:cNvSpPr>
          <p:nvPr>
            <p:ph type="body" sz="quarter" idx="16"/>
          </p:nvPr>
        </p:nvSpPr>
        <p:spPr>
          <a:xfrm>
            <a:off x="473630" y="132681"/>
            <a:ext cx="11042095" cy="803654"/>
          </a:xfrm>
          <a:prstGeom prst="rect">
            <a:avLst/>
          </a:prstGeom>
        </p:spPr>
        <p:txBody>
          <a:bodyPr/>
          <a:lstStyle/>
          <a:p>
            <a:r>
              <a:rPr lang="en-US" sz="3200" dirty="0"/>
              <a:t>Consider Costs When Planning: </a:t>
            </a:r>
            <a:r>
              <a:rPr lang="en-IE" sz="3200" dirty="0">
                <a:solidFill>
                  <a:srgbClr val="EC7C69"/>
                </a:solidFill>
              </a:rPr>
              <a:t>Zoning &amp; Land Use Check</a:t>
            </a:r>
          </a:p>
          <a:p>
            <a:r>
              <a:rPr lang="en-US" sz="3200" dirty="0"/>
              <a:t> </a:t>
            </a:r>
            <a:endParaRPr lang="en-GB" sz="3200" dirty="0"/>
          </a:p>
        </p:txBody>
      </p:sp>
      <p:sp>
        <p:nvSpPr>
          <p:cNvPr id="8" name="Text Placeholder 7">
            <a:extLst>
              <a:ext uri="{FF2B5EF4-FFF2-40B4-BE49-F238E27FC236}">
                <a16:creationId xmlns:a16="http://schemas.microsoft.com/office/drawing/2014/main" id="{6367F3FF-B8F1-8134-B7CE-08653B58A693}"/>
              </a:ext>
            </a:extLst>
          </p:cNvPr>
          <p:cNvSpPr>
            <a:spLocks noGrp="1"/>
          </p:cNvSpPr>
          <p:nvPr>
            <p:ph type="body" sz="quarter" idx="65"/>
          </p:nvPr>
        </p:nvSpPr>
        <p:spPr/>
        <p:txBody>
          <a:bodyPr/>
          <a:lstStyle/>
          <a:p>
            <a:endParaRPr lang="en-GB" dirty="0"/>
          </a:p>
        </p:txBody>
      </p:sp>
      <p:cxnSp>
        <p:nvCxnSpPr>
          <p:cNvPr id="2" name="Straight Connector 1">
            <a:extLst>
              <a:ext uri="{FF2B5EF4-FFF2-40B4-BE49-F238E27FC236}">
                <a16:creationId xmlns:a16="http://schemas.microsoft.com/office/drawing/2014/main" id="{BD3F62B4-D3E2-3AEC-60FC-53D0A0751459}"/>
              </a:ext>
            </a:extLst>
          </p:cNvPr>
          <p:cNvCxnSpPr>
            <a:cxnSpLocks/>
          </p:cNvCxnSpPr>
          <p:nvPr/>
        </p:nvCxnSpPr>
        <p:spPr>
          <a:xfrm>
            <a:off x="0" y="932769"/>
            <a:ext cx="3222171" cy="0"/>
          </a:xfrm>
          <a:prstGeom prst="line">
            <a:avLst/>
          </a:prstGeom>
          <a:ln w="19050">
            <a:solidFill>
              <a:srgbClr val="FBA63B"/>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CDE60AF-30D3-8A1F-E676-D1626D19C5D7}"/>
              </a:ext>
            </a:extLst>
          </p:cNvPr>
          <p:cNvSpPr txBox="1"/>
          <p:nvPr/>
        </p:nvSpPr>
        <p:spPr>
          <a:xfrm>
            <a:off x="7055222" y="2886635"/>
            <a:ext cx="3816685" cy="3677930"/>
          </a:xfrm>
          <a:prstGeom prst="rect">
            <a:avLst/>
          </a:prstGeom>
          <a:solidFill>
            <a:schemeClr val="bg1"/>
          </a:solidFill>
        </p:spPr>
        <p:txBody>
          <a:bodyPr wrap="square" rtlCol="0">
            <a:spAutoFit/>
          </a:bodyPr>
          <a:lstStyle/>
          <a:p>
            <a:pPr algn="ctr"/>
            <a:r>
              <a:rPr lang="en-IE" sz="2400" b="1" dirty="0">
                <a:solidFill>
                  <a:srgbClr val="EC7C69"/>
                </a:solidFill>
              </a:rPr>
              <a:t>Tools to Use by Country </a:t>
            </a:r>
          </a:p>
          <a:p>
            <a:endParaRPr lang="en-IE" sz="1900" dirty="0">
              <a:solidFill>
                <a:srgbClr val="414141"/>
              </a:solidFill>
            </a:endParaRPr>
          </a:p>
          <a:p>
            <a:pPr marL="342900" indent="-342900">
              <a:buFont typeface="Arial" panose="020B0604020202020204" pitchFamily="34" charset="0"/>
              <a:buChar char="•"/>
            </a:pPr>
            <a:r>
              <a:rPr lang="en-IE" sz="1900" dirty="0">
                <a:solidFill>
                  <a:srgbClr val="414141"/>
                </a:solidFill>
              </a:rPr>
              <a:t>Ireland – </a:t>
            </a:r>
            <a:r>
              <a:rPr lang="en-IE" sz="1900" dirty="0">
                <a:solidFill>
                  <a:srgbClr val="414141"/>
                </a:solidFill>
                <a:hlinkClick r:id="rId2"/>
              </a:rPr>
              <a:t>www.myplan.ie</a:t>
            </a:r>
            <a:r>
              <a:rPr lang="en-IE" sz="1900" dirty="0">
                <a:solidFill>
                  <a:srgbClr val="414141"/>
                </a:solidFill>
              </a:rPr>
              <a:t>  </a:t>
            </a:r>
          </a:p>
          <a:p>
            <a:pPr marL="342900" indent="-342900">
              <a:buFont typeface="Arial" panose="020B0604020202020204" pitchFamily="34" charset="0"/>
              <a:buChar char="•"/>
            </a:pPr>
            <a:r>
              <a:rPr lang="en-IE" sz="1900" dirty="0">
                <a:solidFill>
                  <a:srgbClr val="414141"/>
                </a:solidFill>
              </a:rPr>
              <a:t>Netherlands – </a:t>
            </a:r>
            <a:r>
              <a:rPr lang="en-IE" sz="1900" dirty="0">
                <a:solidFill>
                  <a:srgbClr val="414141"/>
                </a:solidFill>
                <a:hlinkClick r:id="rId3"/>
              </a:rPr>
              <a:t>www.ruimtelijkeplannen.nl</a:t>
            </a:r>
            <a:r>
              <a:rPr lang="en-IE" sz="1900" dirty="0">
                <a:solidFill>
                  <a:srgbClr val="414141"/>
                </a:solidFill>
              </a:rPr>
              <a:t> </a:t>
            </a:r>
          </a:p>
          <a:p>
            <a:pPr marL="342900" indent="-342900">
              <a:buFont typeface="Arial" panose="020B0604020202020204" pitchFamily="34" charset="0"/>
              <a:buChar char="•"/>
            </a:pPr>
            <a:r>
              <a:rPr lang="en-IE" sz="1900" dirty="0">
                <a:solidFill>
                  <a:srgbClr val="414141"/>
                </a:solidFill>
              </a:rPr>
              <a:t>Slovenia – Municipal zoning office </a:t>
            </a:r>
            <a:r>
              <a:rPr lang="en-IE" sz="1900" dirty="0">
                <a:solidFill>
                  <a:srgbClr val="414141"/>
                </a:solidFill>
                <a:hlinkClick r:id="rId4"/>
              </a:rPr>
              <a:t>www.gov.si</a:t>
            </a:r>
            <a:r>
              <a:rPr lang="en-IE" sz="1900" dirty="0">
                <a:solidFill>
                  <a:srgbClr val="414141"/>
                </a:solidFill>
              </a:rPr>
              <a:t> </a:t>
            </a:r>
          </a:p>
          <a:p>
            <a:pPr marL="342900" indent="-342900">
              <a:buFont typeface="Arial" panose="020B0604020202020204" pitchFamily="34" charset="0"/>
              <a:buChar char="•"/>
            </a:pPr>
            <a:r>
              <a:rPr lang="en-IE" sz="1900" dirty="0">
                <a:solidFill>
                  <a:srgbClr val="414141"/>
                </a:solidFill>
              </a:rPr>
              <a:t>Italy – Contact your </a:t>
            </a:r>
            <a:r>
              <a:rPr lang="en-IE" sz="1900" dirty="0" err="1">
                <a:solidFill>
                  <a:srgbClr val="414141"/>
                </a:solidFill>
              </a:rPr>
              <a:t>Comune</a:t>
            </a:r>
            <a:r>
              <a:rPr lang="en-IE" sz="1900" dirty="0">
                <a:solidFill>
                  <a:srgbClr val="414141"/>
                </a:solidFill>
              </a:rPr>
              <a:t> and request the Piano </a:t>
            </a:r>
            <a:r>
              <a:rPr lang="en-IE" sz="1900" dirty="0" err="1">
                <a:solidFill>
                  <a:srgbClr val="414141"/>
                </a:solidFill>
              </a:rPr>
              <a:t>Regolatore</a:t>
            </a:r>
            <a:r>
              <a:rPr lang="en-IE" sz="1900" dirty="0">
                <a:solidFill>
                  <a:srgbClr val="414141"/>
                </a:solidFill>
              </a:rPr>
              <a:t> Generale.</a:t>
            </a:r>
          </a:p>
          <a:p>
            <a:pPr marL="342900" indent="-342900">
              <a:buFont typeface="Arial" panose="020B0604020202020204" pitchFamily="34" charset="0"/>
              <a:buChar char="•"/>
            </a:pPr>
            <a:r>
              <a:rPr lang="en-IE" sz="1900" dirty="0">
                <a:solidFill>
                  <a:srgbClr val="414141"/>
                </a:solidFill>
              </a:rPr>
              <a:t>Iceland – National Planning Office </a:t>
            </a:r>
            <a:r>
              <a:rPr lang="en-IE" sz="1900" dirty="0">
                <a:solidFill>
                  <a:srgbClr val="414141"/>
                </a:solidFill>
                <a:hlinkClick r:id="rId5"/>
              </a:rPr>
              <a:t>www.skipulagsstofnun.is</a:t>
            </a:r>
            <a:r>
              <a:rPr lang="en-IE" sz="1900" dirty="0">
                <a:solidFill>
                  <a:srgbClr val="414141"/>
                </a:solidFill>
              </a:rPr>
              <a:t> </a:t>
            </a:r>
          </a:p>
        </p:txBody>
      </p:sp>
    </p:spTree>
    <p:extLst>
      <p:ext uri="{BB962C8B-B14F-4D97-AF65-F5344CB8AC3E}">
        <p14:creationId xmlns:p14="http://schemas.microsoft.com/office/powerpoint/2010/main" val="369225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B066486-1331-C1C5-DF48-D0945D6E665F}"/>
              </a:ext>
            </a:extLst>
          </p:cNvPr>
          <p:cNvGraphicFramePr>
            <a:graphicFrameLocks noGrp="1"/>
          </p:cNvGraphicFramePr>
          <p:nvPr/>
        </p:nvGraphicFramePr>
        <p:xfrm>
          <a:off x="439699" y="1775962"/>
          <a:ext cx="11472864" cy="4419600"/>
        </p:xfrm>
        <a:graphic>
          <a:graphicData uri="http://schemas.openxmlformats.org/drawingml/2006/table">
            <a:tbl>
              <a:tblPr/>
              <a:tblGrid>
                <a:gridCol w="3538538">
                  <a:extLst>
                    <a:ext uri="{9D8B030D-6E8A-4147-A177-3AD203B41FA5}">
                      <a16:colId xmlns:a16="http://schemas.microsoft.com/office/drawing/2014/main" val="447709356"/>
                    </a:ext>
                  </a:extLst>
                </a:gridCol>
                <a:gridCol w="3543300">
                  <a:extLst>
                    <a:ext uri="{9D8B030D-6E8A-4147-A177-3AD203B41FA5}">
                      <a16:colId xmlns:a16="http://schemas.microsoft.com/office/drawing/2014/main" val="710544438"/>
                    </a:ext>
                  </a:extLst>
                </a:gridCol>
                <a:gridCol w="4391026">
                  <a:extLst>
                    <a:ext uri="{9D8B030D-6E8A-4147-A177-3AD203B41FA5}">
                      <a16:colId xmlns:a16="http://schemas.microsoft.com/office/drawing/2014/main" val="591921864"/>
                    </a:ext>
                  </a:extLst>
                </a:gridCol>
              </a:tblGrid>
              <a:tr h="0">
                <a:tc>
                  <a:txBody>
                    <a:bodyPr/>
                    <a:lstStyle/>
                    <a:p>
                      <a:r>
                        <a:rPr lang="en-IE" sz="2200" b="1" dirty="0">
                          <a:solidFill>
                            <a:schemeClr val="bg1"/>
                          </a:solidFill>
                        </a:rPr>
                        <a:t>Item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r>
                        <a:rPr lang="en-IE" sz="2200" b="1" dirty="0">
                          <a:solidFill>
                            <a:schemeClr val="bg1"/>
                          </a:solidFill>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r>
                        <a:rPr lang="en-IE" sz="2200" b="1" dirty="0">
                          <a:solidFill>
                            <a:schemeClr val="bg1"/>
                          </a:solidFill>
                        </a:rPr>
                        <a:t>Estimated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extLst>
                  <a:ext uri="{0D108BD9-81ED-4DB2-BD59-A6C34878D82A}">
                    <a16:rowId xmlns:a16="http://schemas.microsoft.com/office/drawing/2014/main" val="2021041201"/>
                  </a:ext>
                </a:extLst>
              </a:tr>
              <a:tr h="0">
                <a:tc>
                  <a:txBody>
                    <a:bodyPr/>
                    <a:lstStyle/>
                    <a:p>
                      <a:r>
                        <a:rPr lang="en-IE" sz="2200" b="1" dirty="0">
                          <a:solidFill>
                            <a:srgbClr val="494949"/>
                          </a:solidFill>
                        </a:rPr>
                        <a:t>Land acquisition/lease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100-acre estate in Leitrim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a:solidFill>
                            <a:srgbClr val="494949"/>
                          </a:solidFill>
                        </a:rPr>
                        <a:t>€500,000 – €1 million (if purchased)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9622080"/>
                  </a:ext>
                </a:extLst>
              </a:tr>
              <a:tr h="0">
                <a:tc>
                  <a:txBody>
                    <a:bodyPr/>
                    <a:lstStyle/>
                    <a:p>
                      <a:r>
                        <a:rPr lang="en-IE" sz="2200" b="1" dirty="0">
                          <a:solidFill>
                            <a:srgbClr val="494949"/>
                          </a:solidFill>
                        </a:rPr>
                        <a:t>Eco-lodges x16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a:solidFill>
                            <a:srgbClr val="494949"/>
                          </a:solidFill>
                        </a:rPr>
                        <a:t>High-spec, insulated wooden lodges with bathrooms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a:solidFill>
                            <a:srgbClr val="494949"/>
                          </a:solidFill>
                        </a:rPr>
                        <a:t>€1.2 – €2 million (€75k – €125k each)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8171779"/>
                  </a:ext>
                </a:extLst>
              </a:tr>
              <a:tr h="0">
                <a:tc>
                  <a:txBody>
                    <a:bodyPr/>
                    <a:lstStyle/>
                    <a:p>
                      <a:r>
                        <a:rPr lang="en-IE" sz="2200" b="1" dirty="0">
                          <a:solidFill>
                            <a:srgbClr val="494949"/>
                          </a:solidFill>
                        </a:rPr>
                        <a:t>Paths, trails, landscaping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5km of trails, eco-design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€100,000 – €250,000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2089537"/>
                  </a:ext>
                </a:extLst>
              </a:tr>
              <a:tr h="0">
                <a:tc>
                  <a:txBody>
                    <a:bodyPr/>
                    <a:lstStyle/>
                    <a:p>
                      <a:r>
                        <a:rPr lang="en-IE" sz="2200" b="1" dirty="0">
                          <a:solidFill>
                            <a:srgbClr val="494949"/>
                          </a:solidFill>
                        </a:rPr>
                        <a:t>Water, septic, electrics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Off-grid or hybrid systems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€150,000 – €300,000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9973157"/>
                  </a:ext>
                </a:extLst>
              </a:tr>
              <a:tr h="0">
                <a:tc>
                  <a:txBody>
                    <a:bodyPr/>
                    <a:lstStyle/>
                    <a:p>
                      <a:r>
                        <a:rPr lang="en-IE" sz="2200" b="1" dirty="0">
                          <a:solidFill>
                            <a:srgbClr val="494949"/>
                          </a:solidFill>
                        </a:rPr>
                        <a:t>Reception &amp; check-in lodge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Timber-frame or repurposed building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€50,000 – €100,000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724593"/>
                  </a:ext>
                </a:extLst>
              </a:tr>
              <a:tr h="0">
                <a:tc>
                  <a:txBody>
                    <a:bodyPr/>
                    <a:lstStyle/>
                    <a:p>
                      <a:r>
                        <a:rPr lang="en-IE" sz="2200" b="1" dirty="0">
                          <a:solidFill>
                            <a:srgbClr val="494949"/>
                          </a:solidFill>
                        </a:rPr>
                        <a:t>Initial marketing &amp; branding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Website, photography, digital launch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E" sz="2200">
                          <a:solidFill>
                            <a:srgbClr val="494949"/>
                          </a:solidFill>
                        </a:rPr>
                        <a:t>€20,000 – €40,000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9501298"/>
                  </a:ext>
                </a:extLst>
              </a:tr>
              <a:tr h="0">
                <a:tc>
                  <a:txBody>
                    <a:bodyPr/>
                    <a:lstStyle/>
                    <a:p>
                      <a:r>
                        <a:rPr lang="en-IE" sz="2200" b="1" dirty="0">
                          <a:solidFill>
                            <a:schemeClr val="bg1"/>
                          </a:solidFill>
                        </a:rPr>
                        <a:t>Subtotal Estimate</a:t>
                      </a:r>
                      <a:endParaRPr lang="en-IE" sz="2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endParaRPr lang="en-IE" sz="2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tc>
                  <a:txBody>
                    <a:bodyPr/>
                    <a:lstStyle/>
                    <a:p>
                      <a:r>
                        <a:rPr lang="en-IE" sz="2200" b="1" dirty="0">
                          <a:solidFill>
                            <a:schemeClr val="bg1"/>
                          </a:solidFill>
                        </a:rPr>
                        <a:t>€2 – €3.7 million</a:t>
                      </a:r>
                      <a:endParaRPr lang="en-IE" sz="2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7F81"/>
                    </a:solidFill>
                  </a:tcPr>
                </a:tc>
                <a:extLst>
                  <a:ext uri="{0D108BD9-81ED-4DB2-BD59-A6C34878D82A}">
                    <a16:rowId xmlns:a16="http://schemas.microsoft.com/office/drawing/2014/main" val="190141526"/>
                  </a:ext>
                </a:extLst>
              </a:tr>
            </a:tbl>
          </a:graphicData>
        </a:graphic>
      </p:graphicFrame>
      <p:sp>
        <p:nvSpPr>
          <p:cNvPr id="10" name="Text Placeholder 11">
            <a:extLst>
              <a:ext uri="{FF2B5EF4-FFF2-40B4-BE49-F238E27FC236}">
                <a16:creationId xmlns:a16="http://schemas.microsoft.com/office/drawing/2014/main" id="{E41783C3-84D4-D97A-9CAB-05DF13FEE43B}"/>
              </a:ext>
            </a:extLst>
          </p:cNvPr>
          <p:cNvSpPr txBox="1">
            <a:spLocks/>
          </p:cNvSpPr>
          <p:nvPr/>
        </p:nvSpPr>
        <p:spPr>
          <a:xfrm>
            <a:off x="439699" y="200783"/>
            <a:ext cx="11060443" cy="803654"/>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3000" b="1" i="0" kern="1200">
                <a:solidFill>
                  <a:srgbClr val="EC7C6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Estimated Costs for Drumhierny Woodland Hideaway</a:t>
            </a:r>
          </a:p>
          <a:p>
            <a:r>
              <a:rPr lang="en-US" sz="2400" dirty="0">
                <a:solidFill>
                  <a:srgbClr val="494949"/>
                </a:solidFill>
              </a:rPr>
              <a:t>Phase 1: Core Glamping Infrastructure</a:t>
            </a:r>
          </a:p>
          <a:p>
            <a:r>
              <a:rPr lang="en-US" sz="2200" b="0" i="1" dirty="0">
                <a:solidFill>
                  <a:srgbClr val="494949"/>
                </a:solidFill>
              </a:rPr>
              <a:t>(Initial development of lodges, pathways, access, and basic utilities)</a:t>
            </a:r>
            <a:endParaRPr lang="en-IE" sz="2200" b="0" i="1" dirty="0">
              <a:solidFill>
                <a:srgbClr val="494949"/>
              </a:solidFill>
            </a:endParaRPr>
          </a:p>
        </p:txBody>
      </p:sp>
    </p:spTree>
    <p:extLst>
      <p:ext uri="{BB962C8B-B14F-4D97-AF65-F5344CB8AC3E}">
        <p14:creationId xmlns:p14="http://schemas.microsoft.com/office/powerpoint/2010/main" val="276420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343BC-2969-B995-A190-A776B8C3866F}"/>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3B9E4C9F-B20D-E90F-E931-5C03CC3AA75E}"/>
              </a:ext>
            </a:extLst>
          </p:cNvPr>
          <p:cNvPicPr>
            <a:picLocks noChangeAspect="1"/>
          </p:cNvPicPr>
          <p:nvPr/>
        </p:nvPicPr>
        <p:blipFill>
          <a:blip r:embed="rId2"/>
          <a:stretch>
            <a:fillRect/>
          </a:stretch>
        </p:blipFill>
        <p:spPr>
          <a:xfrm>
            <a:off x="266525" y="5929605"/>
            <a:ext cx="850589" cy="846711"/>
          </a:xfrm>
          <a:prstGeom prst="rect">
            <a:avLst/>
          </a:prstGeom>
        </p:spPr>
      </p:pic>
      <p:sp>
        <p:nvSpPr>
          <p:cNvPr id="7" name="Text Placeholder 6">
            <a:extLst>
              <a:ext uri="{FF2B5EF4-FFF2-40B4-BE49-F238E27FC236}">
                <a16:creationId xmlns:a16="http://schemas.microsoft.com/office/drawing/2014/main" id="{9A5287FA-4084-4597-7F27-D55546711C2A}"/>
              </a:ext>
            </a:extLst>
          </p:cNvPr>
          <p:cNvSpPr>
            <a:spLocks noGrp="1"/>
          </p:cNvSpPr>
          <p:nvPr>
            <p:ph type="body" sz="quarter" idx="18"/>
          </p:nvPr>
        </p:nvSpPr>
        <p:spPr>
          <a:xfrm>
            <a:off x="533309" y="3392026"/>
            <a:ext cx="3139743" cy="1049221"/>
          </a:xfrm>
        </p:spPr>
        <p:txBody>
          <a:bodyPr/>
          <a:lstStyle/>
          <a:p>
            <a:pPr algn="ctr">
              <a:lnSpc>
                <a:spcPct val="100000"/>
              </a:lnSpc>
            </a:pPr>
            <a:r>
              <a:rPr lang="en-US" dirty="0"/>
              <a:t>Planning Application Considerations</a:t>
            </a:r>
          </a:p>
          <a:p>
            <a:pPr algn="ctr">
              <a:lnSpc>
                <a:spcPct val="100000"/>
              </a:lnSpc>
            </a:pPr>
            <a:endParaRPr lang="en-IE" sz="2400" dirty="0"/>
          </a:p>
        </p:txBody>
      </p:sp>
      <p:sp>
        <p:nvSpPr>
          <p:cNvPr id="13" name="Text Placeholder 2">
            <a:extLst>
              <a:ext uri="{FF2B5EF4-FFF2-40B4-BE49-F238E27FC236}">
                <a16:creationId xmlns:a16="http://schemas.microsoft.com/office/drawing/2014/main" id="{1C6B1254-BAE9-26B8-A64F-95D21F82A26A}"/>
              </a:ext>
            </a:extLst>
          </p:cNvPr>
          <p:cNvSpPr txBox="1">
            <a:spLocks/>
          </p:cNvSpPr>
          <p:nvPr/>
        </p:nvSpPr>
        <p:spPr>
          <a:xfrm>
            <a:off x="4095750" y="91381"/>
            <a:ext cx="7704650" cy="3499183"/>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2200" dirty="0">
                <a:solidFill>
                  <a:srgbClr val="494949"/>
                </a:solidFill>
              </a:rPr>
              <a:t>Drumhierny Woodland Hideaway was given the green light for a major expansion to its facilities including a new therapy suite and an outdoor plunge pool.</a:t>
            </a:r>
          </a:p>
          <a:p>
            <a:pPr>
              <a:lnSpc>
                <a:spcPct val="100000"/>
              </a:lnSpc>
              <a:spcAft>
                <a:spcPts val="1200"/>
              </a:spcAft>
            </a:pPr>
            <a:r>
              <a:rPr lang="en-US" sz="2200" b="1" dirty="0">
                <a:solidFill>
                  <a:srgbClr val="EC7C69"/>
                </a:solidFill>
              </a:rPr>
              <a:t>Site Selection</a:t>
            </a:r>
            <a:r>
              <a:rPr lang="en-US" sz="2200" dirty="0">
                <a:solidFill>
                  <a:srgbClr val="EC7C69"/>
                </a:solidFill>
              </a:rPr>
              <a:t>: </a:t>
            </a:r>
            <a:r>
              <a:rPr lang="en-US" sz="2200" dirty="0">
                <a:solidFill>
                  <a:srgbClr val="494949"/>
                </a:solidFill>
              </a:rPr>
              <a:t>Rural land is often zoned agricultural or residential. You’ll need to show that your business supports local tourism and doesn’t negatively impact the environment.</a:t>
            </a:r>
          </a:p>
          <a:p>
            <a:pPr marL="342900" indent="-342900">
              <a:spcAft>
                <a:spcPts val="1200"/>
              </a:spcAft>
              <a:buFont typeface="Wingdings" panose="05000000000000000000" pitchFamily="2" charset="2"/>
              <a:buChar char="ü"/>
            </a:pPr>
            <a:r>
              <a:rPr lang="en-US" sz="2200" b="1" dirty="0">
                <a:solidFill>
                  <a:srgbClr val="EC7C69"/>
                </a:solidFill>
              </a:rPr>
              <a:t>Zoning: </a:t>
            </a:r>
            <a:r>
              <a:rPr lang="en-US" sz="2200" dirty="0">
                <a:solidFill>
                  <a:srgbClr val="494949"/>
                </a:solidFill>
              </a:rPr>
              <a:t>Check the local County Development Plan via your Local Authority. Tourism accommodation may be allowed in rural/agricultural zones under "rural enterprise" or "</a:t>
            </a:r>
            <a:r>
              <a:rPr lang="en-US" sz="2200" dirty="0" err="1">
                <a:solidFill>
                  <a:srgbClr val="494949"/>
                </a:solidFill>
              </a:rPr>
              <a:t>agri</a:t>
            </a:r>
            <a:r>
              <a:rPr lang="en-US" sz="2200" dirty="0">
                <a:solidFill>
                  <a:srgbClr val="494949"/>
                </a:solidFill>
              </a:rPr>
              <a:t>-tourism" objectives.</a:t>
            </a:r>
          </a:p>
          <a:p>
            <a:pPr marL="342900" indent="-342900">
              <a:spcAft>
                <a:spcPts val="1200"/>
              </a:spcAft>
              <a:buFont typeface="Wingdings" panose="05000000000000000000" pitchFamily="2" charset="2"/>
              <a:buChar char="ü"/>
            </a:pPr>
            <a:r>
              <a:rPr lang="en-US" sz="2200" b="1" dirty="0">
                <a:solidFill>
                  <a:srgbClr val="EC7C69"/>
                </a:solidFill>
              </a:rPr>
              <a:t>Planning Permission: </a:t>
            </a:r>
            <a:r>
              <a:rPr lang="en-US" sz="2200" dirty="0">
                <a:solidFill>
                  <a:srgbClr val="494949"/>
                </a:solidFill>
              </a:rPr>
              <a:t>Required for all permanent and most semi-permanent structures (glamping pods, treehouses, shepherd huts). Pre-planning consultations with the local council are free and recommended.</a:t>
            </a:r>
          </a:p>
          <a:p>
            <a:pPr marL="342900" indent="-342900">
              <a:spcAft>
                <a:spcPts val="1200"/>
              </a:spcAft>
              <a:buFont typeface="Wingdings" panose="05000000000000000000" pitchFamily="2" charset="2"/>
              <a:buChar char="ü"/>
            </a:pPr>
            <a:r>
              <a:rPr lang="en-US" sz="2200" b="1" dirty="0">
                <a:solidFill>
                  <a:srgbClr val="EC7C69"/>
                </a:solidFill>
              </a:rPr>
              <a:t>Regulatory Notes: </a:t>
            </a:r>
            <a:r>
              <a:rPr lang="en-US" sz="2200" dirty="0">
                <a:solidFill>
                  <a:srgbClr val="494949"/>
                </a:solidFill>
              </a:rPr>
              <a:t>If serving food or offering wellness services (e.g., hot tubs, forest bathing), additional </a:t>
            </a:r>
            <a:r>
              <a:rPr lang="en-US" sz="2200" dirty="0" err="1">
                <a:solidFill>
                  <a:srgbClr val="494949"/>
                </a:solidFill>
              </a:rPr>
              <a:t>licences</a:t>
            </a:r>
            <a:r>
              <a:rPr lang="en-US" sz="2200" dirty="0">
                <a:solidFill>
                  <a:srgbClr val="494949"/>
                </a:solidFill>
              </a:rPr>
              <a:t> from HSE (Health Service Executive) or Failte Ireland may apply.</a:t>
            </a:r>
          </a:p>
          <a:p>
            <a:pPr marL="342900" indent="-342900">
              <a:spcAft>
                <a:spcPts val="1200"/>
              </a:spcAft>
              <a:buFont typeface="Wingdings" panose="05000000000000000000" pitchFamily="2" charset="2"/>
              <a:buChar char="ü"/>
            </a:pPr>
            <a:r>
              <a:rPr lang="en-US" sz="2200" dirty="0"/>
              <a:t>🔗 </a:t>
            </a:r>
            <a:r>
              <a:rPr lang="en-US" sz="2200" dirty="0">
                <a:solidFill>
                  <a:srgbClr val="EC7C69"/>
                </a:solidFill>
                <a:hlinkClick r:id="rId3">
                  <a:extLst>
                    <a:ext uri="{A12FA001-AC4F-418D-AE19-62706E023703}">
                      <ahyp:hlinkClr xmlns:ahyp="http://schemas.microsoft.com/office/drawing/2018/hyperlinkcolor" val="tx"/>
                    </a:ext>
                  </a:extLst>
                </a:hlinkClick>
              </a:rPr>
              <a:t>Irish Planning Portal</a:t>
            </a:r>
            <a:r>
              <a:rPr lang="en-US" sz="2200" dirty="0">
                <a:solidFill>
                  <a:srgbClr val="EC7C69"/>
                </a:solidFill>
              </a:rPr>
              <a:t> | </a:t>
            </a:r>
            <a:r>
              <a:rPr lang="en-US" sz="2200" dirty="0">
                <a:solidFill>
                  <a:srgbClr val="EC7C69"/>
                </a:solidFill>
                <a:hlinkClick r:id="rId4">
                  <a:extLst>
                    <a:ext uri="{A12FA001-AC4F-418D-AE19-62706E023703}">
                      <ahyp:hlinkClr xmlns:ahyp="http://schemas.microsoft.com/office/drawing/2018/hyperlinkcolor" val="tx"/>
                    </a:ext>
                  </a:extLst>
                </a:hlinkClick>
              </a:rPr>
              <a:t>Failte Ireland Standards</a:t>
            </a:r>
            <a:endParaRPr lang="en-US" sz="2200" dirty="0">
              <a:solidFill>
                <a:srgbClr val="EC7C69"/>
              </a:solidFill>
            </a:endParaRPr>
          </a:p>
          <a:p>
            <a:pPr marL="342900" indent="-342900">
              <a:lnSpc>
                <a:spcPct val="100000"/>
              </a:lnSpc>
              <a:spcAft>
                <a:spcPts val="1200"/>
              </a:spcAft>
              <a:buFont typeface="Wingdings" panose="05000000000000000000" pitchFamily="2" charset="2"/>
              <a:buChar char="ü"/>
            </a:pPr>
            <a:endParaRPr lang="en-US" sz="2200" dirty="0">
              <a:solidFill>
                <a:srgbClr val="494949"/>
              </a:solidFill>
            </a:endParaRPr>
          </a:p>
          <a:p>
            <a:pPr marL="342900" indent="-342900" fontAlgn="base">
              <a:lnSpc>
                <a:spcPct val="100000"/>
              </a:lnSpc>
              <a:spcAft>
                <a:spcPts val="1200"/>
              </a:spcAft>
              <a:buFont typeface="Wingdings" panose="05000000000000000000" pitchFamily="2" charset="2"/>
              <a:buChar char="ü"/>
            </a:pPr>
            <a:endParaRPr lang="en-US" sz="2200" dirty="0">
              <a:solidFill>
                <a:srgbClr val="494949"/>
              </a:solidFill>
            </a:endParaRPr>
          </a:p>
          <a:p>
            <a:pPr marL="342900" indent="-342900" fontAlgn="base">
              <a:lnSpc>
                <a:spcPct val="100000"/>
              </a:lnSpc>
              <a:spcAft>
                <a:spcPts val="1200"/>
              </a:spcAft>
              <a:buFont typeface="Wingdings" panose="05000000000000000000" pitchFamily="2" charset="2"/>
              <a:buChar char="ü"/>
            </a:pPr>
            <a:endParaRPr lang="en-US" sz="2100" dirty="0">
              <a:solidFill>
                <a:srgbClr val="494949"/>
              </a:solidFill>
            </a:endParaRPr>
          </a:p>
        </p:txBody>
      </p:sp>
      <p:sp>
        <p:nvSpPr>
          <p:cNvPr id="17" name="TextBox 16">
            <a:extLst>
              <a:ext uri="{FF2B5EF4-FFF2-40B4-BE49-F238E27FC236}">
                <a16:creationId xmlns:a16="http://schemas.microsoft.com/office/drawing/2014/main" id="{F7915AE9-BD5A-D21F-3CD5-B0D688973DEA}"/>
              </a:ext>
            </a:extLst>
          </p:cNvPr>
          <p:cNvSpPr txBox="1"/>
          <p:nvPr/>
        </p:nvSpPr>
        <p:spPr>
          <a:xfrm>
            <a:off x="1198480" y="5752795"/>
            <a:ext cx="2964581" cy="1200329"/>
          </a:xfrm>
          <a:prstGeom prst="rect">
            <a:avLst/>
          </a:prstGeom>
          <a:noFill/>
        </p:spPr>
        <p:txBody>
          <a:bodyPr wrap="square" rtlCol="0">
            <a:spAutoFit/>
          </a:bodyPr>
          <a:lstStyle/>
          <a:p>
            <a:r>
              <a:rPr lang="en-US" b="1" i="1" dirty="0">
                <a:solidFill>
                  <a:srgbClr val="494949"/>
                </a:solidFill>
                <a:latin typeface="Google Sans"/>
              </a:rPr>
              <a:t>Recommended Reading</a:t>
            </a:r>
            <a:endParaRPr lang="en-US" b="1" i="1" dirty="0">
              <a:solidFill>
                <a:srgbClr val="494949"/>
              </a:solidFill>
              <a:latin typeface="Google Sans"/>
              <a:hlinkClick r:id="rId5">
                <a:extLst>
                  <a:ext uri="{A12FA001-AC4F-418D-AE19-62706E023703}">
                    <ahyp:hlinkClr xmlns:ahyp="http://schemas.microsoft.com/office/drawing/2018/hyperlinkcolor" val="tx"/>
                  </a:ext>
                </a:extLst>
              </a:hlinkClick>
            </a:endParaRPr>
          </a:p>
          <a:p>
            <a:r>
              <a:rPr lang="en-US" dirty="0">
                <a:solidFill>
                  <a:srgbClr val="00B0F0"/>
                </a:solidFill>
                <a:hlinkClick r:id="rId6">
                  <a:extLst>
                    <a:ext uri="{A12FA001-AC4F-418D-AE19-62706E023703}">
                      <ahyp:hlinkClr xmlns:ahyp="http://schemas.microsoft.com/office/drawing/2018/hyperlinkcolor" val="tx"/>
                    </a:ext>
                  </a:extLst>
                </a:hlinkClick>
              </a:rPr>
              <a:t>Setting up a Glamping Business, Teagasc, Ireland</a:t>
            </a:r>
            <a:endParaRPr lang="en-US" dirty="0">
              <a:solidFill>
                <a:srgbClr val="00B0F0"/>
              </a:solidFill>
            </a:endParaRPr>
          </a:p>
          <a:p>
            <a:endParaRPr lang="en-IE" dirty="0">
              <a:solidFill>
                <a:srgbClr val="459597"/>
              </a:solidFill>
            </a:endParaRPr>
          </a:p>
        </p:txBody>
      </p:sp>
      <p:sp>
        <p:nvSpPr>
          <p:cNvPr id="4" name="Text Placeholder 7">
            <a:extLst>
              <a:ext uri="{FF2B5EF4-FFF2-40B4-BE49-F238E27FC236}">
                <a16:creationId xmlns:a16="http://schemas.microsoft.com/office/drawing/2014/main" id="{D7AC5E9D-0F09-9F59-7B01-EA40DAC0A224}"/>
              </a:ext>
            </a:extLst>
          </p:cNvPr>
          <p:cNvSpPr>
            <a:spLocks noGrp="1"/>
          </p:cNvSpPr>
          <p:nvPr>
            <p:ph type="body" sz="quarter" idx="19"/>
          </p:nvPr>
        </p:nvSpPr>
        <p:spPr>
          <a:xfrm>
            <a:off x="664592" y="2350688"/>
            <a:ext cx="2877175" cy="385564"/>
          </a:xfrm>
        </p:spPr>
        <p:txBody>
          <a:bodyPr/>
          <a:lstStyle/>
          <a:p>
            <a:pPr algn="ctr"/>
            <a:r>
              <a:rPr lang="en-IE" sz="3800" dirty="0"/>
              <a:t>Ireland</a:t>
            </a:r>
          </a:p>
        </p:txBody>
      </p:sp>
      <p:pic>
        <p:nvPicPr>
          <p:cNvPr id="6" name="Picture Placeholder 5" descr="A close-up of people looking at a blueprint&#10;&#10;AI-generated content may be incorrect.">
            <a:extLst>
              <a:ext uri="{FF2B5EF4-FFF2-40B4-BE49-F238E27FC236}">
                <a16:creationId xmlns:a16="http://schemas.microsoft.com/office/drawing/2014/main" id="{42243364-4117-AEB4-85F3-E44CBA07EEC2}"/>
              </a:ext>
            </a:extLst>
          </p:cNvPr>
          <p:cNvPicPr>
            <a:picLocks noGrp="1" noChangeAspect="1"/>
          </p:cNvPicPr>
          <p:nvPr>
            <p:ph type="pic" sz="quarter" idx="10"/>
          </p:nvPr>
        </p:nvPicPr>
        <p:blipFill>
          <a:blip r:embed="rId7"/>
          <a:srcRect t="7352" b="7352"/>
          <a:stretch>
            <a:fillRect/>
          </a:stretch>
        </p:blipFill>
        <p:spPr/>
      </p:pic>
    </p:spTree>
    <p:extLst>
      <p:ext uri="{BB962C8B-B14F-4D97-AF65-F5344CB8AC3E}">
        <p14:creationId xmlns:p14="http://schemas.microsoft.com/office/powerpoint/2010/main" val="153773168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13537</TotalTime>
  <Words>2823</Words>
  <Application>Microsoft Office PowerPoint</Application>
  <PresentationFormat>Widescreen</PresentationFormat>
  <Paragraphs>251</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Arial</vt:lpstr>
      <vt:lpstr>Calibri</vt:lpstr>
      <vt:lpstr>Google Sans</vt:lpstr>
      <vt:lpstr>kanit</vt:lpstr>
      <vt:lpstr>Montserrat</vt:lpstr>
      <vt:lpstr>Montserrat Light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552</cp:revision>
  <dcterms:created xsi:type="dcterms:W3CDTF">2020-10-14T13:32:04Z</dcterms:created>
  <dcterms:modified xsi:type="dcterms:W3CDTF">2025-08-21T10:19:49Z</dcterms:modified>
</cp:coreProperties>
</file>