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
  </p:notesMasterIdLst>
  <p:sldIdLst>
    <p:sldId id="6525" r:id="rId5"/>
    <p:sldId id="651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C9636E"/>
    <a:srgbClr val="000000"/>
    <a:srgbClr val="414141"/>
    <a:srgbClr val="459597"/>
    <a:srgbClr val="82CCCA"/>
    <a:srgbClr val="E5BEAC"/>
    <a:srgbClr val="0C4659"/>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67" autoAdjust="0"/>
    <p:restoredTop sz="94243" autoAdjust="0"/>
  </p:normalViewPr>
  <p:slideViewPr>
    <p:cSldViewPr snapToGrid="0" snapToObjects="1">
      <p:cViewPr varScale="1">
        <p:scale>
          <a:sx n="81" d="100"/>
          <a:sy n="81" d="100"/>
        </p:scale>
        <p:origin x="760" y="1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8/11/25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370E5224-6CAE-824C-4BA3-01ADAF755EE0}"/>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7DC5593C-F8AF-0542-DD94-FD5D7899AF11}"/>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6735724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369C63C-9E15-FF8A-3DEB-DE5E3256FEEC}"/>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B3D8EBCA-5A14-797D-8ED4-BF34B90B6377}"/>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205EDA5C-11E9-63A0-097A-01F9755FE081}"/>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916"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1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4.xml"/><Relationship Id="rId1" Type="http://schemas.openxmlformats.org/officeDocument/2006/relationships/video" Target="https://www.youtube.com/embed/c-HHKBmE16E?feature=oembed"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20" name="Picture Placeholder 19" descr="A person sitting in a sauna&#10;&#10;AI-generated content may be incorrect.">
            <a:extLst>
              <a:ext uri="{FF2B5EF4-FFF2-40B4-BE49-F238E27FC236}">
                <a16:creationId xmlns:a16="http://schemas.microsoft.com/office/drawing/2014/main" id="{50E98FB6-095C-29A7-D276-661D5753406B}"/>
              </a:ext>
            </a:extLst>
          </p:cNvPr>
          <p:cNvPicPr>
            <a:picLocks noGrp="1" noChangeAspect="1"/>
          </p:cNvPicPr>
          <p:nvPr>
            <p:ph type="pic" sz="quarter" idx="34"/>
          </p:nvPr>
        </p:nvPicPr>
        <p:blipFill>
          <a:blip r:embed="rId2"/>
          <a:srcRect l="112" r="112"/>
          <a:stretch>
            <a:fillRect/>
          </a:stretch>
        </p:blipFill>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222251" y="521611"/>
            <a:ext cx="5496429" cy="4050389"/>
          </a:xfrm>
        </p:spPr>
        <p:txBody>
          <a:bodyPr/>
          <a:lstStyle/>
          <a:p>
            <a:pPr>
              <a:lnSpc>
                <a:spcPts val="2340"/>
              </a:lnSpc>
            </a:pPr>
            <a:r>
              <a:rPr lang="en-US" sz="2200" b="1" dirty="0">
                <a:solidFill>
                  <a:srgbClr val="EC7C69"/>
                </a:solidFill>
              </a:rPr>
              <a:t>Regenerative Concept</a:t>
            </a:r>
          </a:p>
          <a:p>
            <a:pPr>
              <a:lnSpc>
                <a:spcPts val="2340"/>
              </a:lnSpc>
            </a:pPr>
            <a:r>
              <a:rPr lang="en-US" sz="2200" dirty="0">
                <a:solidFill>
                  <a:srgbClr val="414141"/>
                </a:solidFill>
              </a:rPr>
              <a:t>An abandoned South-Coast cement factory reborn as a “base-camp” hostel-plus-hub, proving how up-cycling industrial space can anchor rural tourism growth.</a:t>
            </a:r>
          </a:p>
          <a:p>
            <a:pPr>
              <a:lnSpc>
                <a:spcPts val="2340"/>
              </a:lnSpc>
            </a:pPr>
            <a:endParaRPr lang="en-US" sz="2200" dirty="0">
              <a:solidFill>
                <a:srgbClr val="414141"/>
              </a:solidFill>
            </a:endParaRPr>
          </a:p>
          <a:p>
            <a:pPr>
              <a:lnSpc>
                <a:spcPts val="2340"/>
              </a:lnSpc>
            </a:pPr>
            <a:endParaRPr lang="en-US" sz="2200" dirty="0">
              <a:solidFill>
                <a:srgbClr val="414141"/>
              </a:solidFill>
            </a:endParaRPr>
          </a:p>
          <a:p>
            <a:pPr>
              <a:lnSpc>
                <a:spcPts val="2340"/>
              </a:lnSpc>
            </a:pPr>
            <a:r>
              <a:rPr lang="en-US" b="1" dirty="0">
                <a:solidFill>
                  <a:srgbClr val="EC7C69"/>
                </a:solidFill>
              </a:rPr>
              <a:t>Signature Differentiators: </a:t>
            </a:r>
            <a:endParaRPr lang="en-US" sz="2200" dirty="0">
              <a:solidFill>
                <a:srgbClr val="414141"/>
              </a:solidFill>
            </a:endParaRPr>
          </a:p>
          <a:p>
            <a:pPr marL="342900" indent="-342900">
              <a:lnSpc>
                <a:spcPts val="2340"/>
              </a:lnSpc>
              <a:buClr>
                <a:srgbClr val="459597"/>
              </a:buClr>
              <a:buFont typeface="Arial" panose="020B0604020202020204" pitchFamily="34" charset="0"/>
              <a:buChar char="•"/>
            </a:pPr>
            <a:r>
              <a:rPr lang="en-US" sz="2200" dirty="0">
                <a:solidFill>
                  <a:srgbClr val="414141"/>
                </a:solidFill>
              </a:rPr>
              <a:t>Rooftop sauna &amp; hot-tub with views to Eyjafjallajökull volcano. </a:t>
            </a:r>
          </a:p>
          <a:p>
            <a:pPr marL="342900" indent="-342900">
              <a:lnSpc>
                <a:spcPts val="2340"/>
              </a:lnSpc>
              <a:buClr>
                <a:srgbClr val="459597"/>
              </a:buClr>
              <a:buFont typeface="Arial" panose="020B0604020202020204" pitchFamily="34" charset="0"/>
              <a:buChar char="•"/>
            </a:pPr>
            <a:r>
              <a:rPr lang="en-US" sz="2200" dirty="0">
                <a:solidFill>
                  <a:srgbClr val="414141"/>
                </a:solidFill>
              </a:rPr>
              <a:t>In-house adventure team curating hikes, ice-cave walks and super-jeep safaris - “locals-as-guides” authenticity. </a:t>
            </a:r>
          </a:p>
          <a:p>
            <a:pPr marL="342900" indent="-342900">
              <a:lnSpc>
                <a:spcPts val="2340"/>
              </a:lnSpc>
              <a:buClr>
                <a:srgbClr val="459597"/>
              </a:buClr>
              <a:buFont typeface="Arial" panose="020B0604020202020204" pitchFamily="34" charset="0"/>
              <a:buChar char="•"/>
            </a:pPr>
            <a:r>
              <a:rPr lang="en-US" sz="2200" dirty="0">
                <a:solidFill>
                  <a:srgbClr val="414141"/>
                </a:solidFill>
              </a:rPr>
              <a:t>Communal restaurant-lounge hosting live music, yoga and storytelling nights - builds a “family vibe” that review sites praise. </a:t>
            </a:r>
          </a:p>
          <a:p>
            <a:pPr>
              <a:lnSpc>
                <a:spcPts val="2340"/>
              </a:lnSpc>
            </a:pPr>
            <a:endParaRPr lang="en-US" sz="22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2958765" cy="452458"/>
          </a:xfrm>
          <a:solidFill>
            <a:srgbClr val="459597"/>
          </a:solidFill>
        </p:spPr>
        <p:txBody>
          <a:bodyPr/>
          <a:lstStyle/>
          <a:p>
            <a:pPr algn="ctr"/>
            <a:r>
              <a:rPr lang="en-GB" sz="1200" dirty="0"/>
              <a:t>Photo Credit: Midgard Base Camp</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prstGeom prst="rect">
            <a:avLst/>
          </a:prstGeom>
        </p:spPr>
        <p:txBody>
          <a:bodyPr/>
          <a:lstStyle/>
          <a:p>
            <a:r>
              <a:rPr lang="en-US" dirty="0"/>
              <a:t>Midgard Base Camp - in south of Iceland</a:t>
            </a:r>
          </a:p>
          <a:p>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6321204" y="5701340"/>
            <a:ext cx="5486513" cy="369332"/>
          </a:xfrm>
          <a:prstGeom prst="rect">
            <a:avLst/>
          </a:prstGeom>
          <a:noFill/>
        </p:spPr>
        <p:txBody>
          <a:bodyPr wrap="square" rtlCol="0">
            <a:spAutoFit/>
          </a:bodyPr>
          <a:lstStyle/>
          <a:p>
            <a:r>
              <a:rPr lang="en-IE" b="1" dirty="0">
                <a:solidFill>
                  <a:srgbClr val="414141"/>
                </a:solidFill>
              </a:rPr>
              <a:t>Website: </a:t>
            </a:r>
            <a:r>
              <a:rPr lang="en-IE" dirty="0">
                <a:solidFill>
                  <a:srgbClr val="459597"/>
                </a:solidFill>
              </a:rPr>
              <a:t>https://</a:t>
            </a:r>
            <a:r>
              <a:rPr lang="en-IE" dirty="0" err="1">
                <a:solidFill>
                  <a:srgbClr val="459597"/>
                </a:solidFill>
              </a:rPr>
              <a:t>midgardbasecamp.is</a:t>
            </a:r>
            <a:r>
              <a:rPr lang="en-IE" dirty="0">
                <a:solidFill>
                  <a:srgbClr val="459597"/>
                </a:solidFill>
              </a:rPr>
              <a:t>/</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2" name="Picture 1">
            <a:extLst>
              <a:ext uri="{FF2B5EF4-FFF2-40B4-BE49-F238E27FC236}">
                <a16:creationId xmlns:a16="http://schemas.microsoft.com/office/drawing/2014/main" id="{E88A0D24-1549-D8F2-D466-E097E35C3D56}"/>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784997" y="4302557"/>
            <a:ext cx="3580276" cy="2659133"/>
          </a:xfrm>
          <a:prstGeom prst="rect">
            <a:avLst/>
          </a:prstGeo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7331-0637-A00B-203D-D0AD7EE0768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62062E65-6AD4-0DA9-6DEF-71E5759185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sp>
        <p:nvSpPr>
          <p:cNvPr id="14" name="Text Placeholder 2">
            <a:extLst>
              <a:ext uri="{FF2B5EF4-FFF2-40B4-BE49-F238E27FC236}">
                <a16:creationId xmlns:a16="http://schemas.microsoft.com/office/drawing/2014/main" id="{4B8F0CE4-F6D9-B66D-5E34-1A48507EF7FF}"/>
              </a:ext>
            </a:extLst>
          </p:cNvPr>
          <p:cNvSpPr>
            <a:spLocks noGrp="1"/>
          </p:cNvSpPr>
          <p:nvPr>
            <p:ph type="body" sz="quarter" idx="18"/>
          </p:nvPr>
        </p:nvSpPr>
        <p:spPr>
          <a:xfrm>
            <a:off x="615337" y="1548294"/>
            <a:ext cx="2975564" cy="1049221"/>
          </a:xfrm>
          <a:prstGeom prst="rect">
            <a:avLst/>
          </a:prstGeom>
        </p:spPr>
        <p:txBody>
          <a:bodyPr/>
          <a:lstStyle/>
          <a:p>
            <a:r>
              <a:rPr lang="en-US" dirty="0"/>
              <a:t>Midgard Base Camp - in south of Iceland</a:t>
            </a:r>
          </a:p>
          <a:p>
            <a:endParaRPr lang="en-US" dirty="0"/>
          </a:p>
        </p:txBody>
      </p:sp>
      <p:sp>
        <p:nvSpPr>
          <p:cNvPr id="15" name="Text Placeholder 3">
            <a:extLst>
              <a:ext uri="{FF2B5EF4-FFF2-40B4-BE49-F238E27FC236}">
                <a16:creationId xmlns:a16="http://schemas.microsoft.com/office/drawing/2014/main" id="{8C7BA1EB-E096-9035-C288-8BB1C92A7DDF}"/>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35ADAE2C-5ADC-C0DB-AF79-5D4496414E0F}"/>
              </a:ext>
            </a:extLst>
          </p:cNvPr>
          <p:cNvSpPr txBox="1">
            <a:spLocks/>
          </p:cNvSpPr>
          <p:nvPr/>
        </p:nvSpPr>
        <p:spPr>
          <a:xfrm>
            <a:off x="5485403" y="572320"/>
            <a:ext cx="6231395"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b="1" dirty="0">
                <a:solidFill>
                  <a:srgbClr val="EC7C69"/>
                </a:solidFill>
              </a:rPr>
              <a:t>Value for Guests: </a:t>
            </a:r>
          </a:p>
          <a:p>
            <a:pPr>
              <a:lnSpc>
                <a:spcPts val="2340"/>
              </a:lnSpc>
            </a:pPr>
            <a:r>
              <a:rPr lang="en-IE" dirty="0"/>
              <a:t>bundled “Stay + Play” packages make trips simpler and often cheaper than booking beds, meals and tours separately, while the social design helps solo travellers find companions.</a:t>
            </a:r>
          </a:p>
          <a:p>
            <a:pPr>
              <a:lnSpc>
                <a:spcPts val="2340"/>
              </a:lnSpc>
            </a:pPr>
            <a:endParaRPr lang="en-IE" dirty="0"/>
          </a:p>
          <a:p>
            <a:pPr>
              <a:lnSpc>
                <a:spcPts val="2340"/>
              </a:lnSpc>
            </a:pPr>
            <a:r>
              <a:rPr lang="en-IE" b="1" dirty="0">
                <a:solidFill>
                  <a:srgbClr val="EC7C69"/>
                </a:solidFill>
              </a:rPr>
              <a:t>Value for Community &amp; Planet: </a:t>
            </a:r>
          </a:p>
          <a:p>
            <a:pPr>
              <a:lnSpc>
                <a:spcPts val="2340"/>
              </a:lnSpc>
            </a:pPr>
            <a:r>
              <a:rPr lang="en-IE" dirty="0"/>
              <a:t>Keeps spend in </a:t>
            </a:r>
            <a:r>
              <a:rPr lang="en-IE" dirty="0" err="1"/>
              <a:t>Hvolsvöllur</a:t>
            </a:r>
            <a:r>
              <a:rPr lang="en-IE" dirty="0"/>
              <a:t> via local-food sourcing and year-round jobs. Up-cycled structure, reclaimed-wood furniture and low-energy systems cut the embedded carbon.</a:t>
            </a:r>
          </a:p>
          <a:p>
            <a:pPr>
              <a:lnSpc>
                <a:spcPts val="2340"/>
              </a:lnSpc>
            </a:pPr>
            <a:endParaRPr lang="en-IE" dirty="0"/>
          </a:p>
          <a:p>
            <a:pPr>
              <a:lnSpc>
                <a:spcPts val="2340"/>
              </a:lnSpc>
            </a:pPr>
            <a:r>
              <a:rPr lang="en-IE" b="1" dirty="0">
                <a:solidFill>
                  <a:srgbClr val="EC7C69"/>
                </a:solidFill>
              </a:rPr>
              <a:t>Key take- away: </a:t>
            </a:r>
          </a:p>
          <a:p>
            <a:pPr>
              <a:lnSpc>
                <a:spcPts val="2340"/>
              </a:lnSpc>
            </a:pPr>
            <a:r>
              <a:rPr lang="en-IE" dirty="0"/>
              <a:t>a clear, story-rich concept (industrial-site regeneration) paired with a crisp value proposition (“all-in-one adventure hub”) gives Midgard a defensible niche that resonates with its ideal guest segment - independent, experience-seeking travellers - while delivering economic, social and environmental returns.</a:t>
            </a:r>
          </a:p>
          <a:p>
            <a:pPr>
              <a:lnSpc>
                <a:spcPts val="2340"/>
              </a:lnSpc>
            </a:pPr>
            <a:endParaRPr lang="en-IE" dirty="0"/>
          </a:p>
          <a:p>
            <a:pPr>
              <a:lnSpc>
                <a:spcPts val="2340"/>
              </a:lnSpc>
            </a:pPr>
            <a:endParaRPr lang="en-IE" i="1" dirty="0"/>
          </a:p>
        </p:txBody>
      </p:sp>
      <p:pic>
        <p:nvPicPr>
          <p:cNvPr id="2" name="Online Media 1" title="#MIDGARD_FAMILY">
            <a:hlinkClick r:id="" action="ppaction://media"/>
            <a:extLst>
              <a:ext uri="{FF2B5EF4-FFF2-40B4-BE49-F238E27FC236}">
                <a16:creationId xmlns:a16="http://schemas.microsoft.com/office/drawing/2014/main" id="{E2A4D601-BB4F-213C-829B-BEC72436067E}"/>
              </a:ext>
            </a:extLst>
          </p:cNvPr>
          <p:cNvPicPr>
            <a:picLocks noRot="1" noChangeAspect="1"/>
          </p:cNvPicPr>
          <p:nvPr>
            <a:videoFile r:link="rId1"/>
          </p:nvPr>
        </p:nvPicPr>
        <p:blipFill>
          <a:blip r:embed="rId4"/>
          <a:stretch>
            <a:fillRect/>
          </a:stretch>
        </p:blipFill>
        <p:spPr>
          <a:xfrm>
            <a:off x="632136" y="3272998"/>
            <a:ext cx="4186069" cy="2365134"/>
          </a:xfrm>
          <a:prstGeom prst="rect">
            <a:avLst/>
          </a:prstGeom>
        </p:spPr>
      </p:pic>
      <p:sp>
        <p:nvSpPr>
          <p:cNvPr id="19" name="Slide Number Placeholder 5">
            <a:extLst>
              <a:ext uri="{FF2B5EF4-FFF2-40B4-BE49-F238E27FC236}">
                <a16:creationId xmlns:a16="http://schemas.microsoft.com/office/drawing/2014/main" id="{C5FEDD8F-CFCC-B63F-96A6-355DE3D194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a:t>
            </a:fld>
            <a:endParaRPr lang="fr-CA" sz="1200" dirty="0"/>
          </a:p>
        </p:txBody>
      </p:sp>
    </p:spTree>
    <p:extLst>
      <p:ext uri="{BB962C8B-B14F-4D97-AF65-F5344CB8AC3E}">
        <p14:creationId xmlns:p14="http://schemas.microsoft.com/office/powerpoint/2010/main" val="42899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2E59C63F-829D-49AE-9103-D67903FDC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12217</TotalTime>
  <Words>231</Words>
  <Application>Microsoft Macintosh PowerPoint</Application>
  <PresentationFormat>Widescreen</PresentationFormat>
  <Paragraphs>24</Paragraphs>
  <Slides>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Montserrat</vt:lpstr>
      <vt:lpstr>Montserrat Light</vt:lpstr>
      <vt:lpstr>Verdana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Gillian Keane</cp:lastModifiedBy>
  <cp:revision>770</cp:revision>
  <dcterms:created xsi:type="dcterms:W3CDTF">2020-10-14T13:32:04Z</dcterms:created>
  <dcterms:modified xsi:type="dcterms:W3CDTF">2025-08-11T11:28:44Z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