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
  </p:notesMasterIdLst>
  <p:sldIdLst>
    <p:sldId id="7829" r:id="rId2"/>
    <p:sldId id="6927" r:id="rId3"/>
    <p:sldId id="6926" r:id="rId4"/>
    <p:sldId id="7602" r:id="rId5"/>
    <p:sldId id="692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C7F"/>
    <a:srgbClr val="E96751"/>
    <a:srgbClr val="F2A158"/>
    <a:srgbClr val="5FBDBB"/>
    <a:srgbClr val="418D8F"/>
    <a:srgbClr val="595959"/>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0"/>
    <p:restoredTop sz="94915" autoAdjust="0"/>
  </p:normalViewPr>
  <p:slideViewPr>
    <p:cSldViewPr snapToGrid="0" snapToObjects="1">
      <p:cViewPr varScale="1">
        <p:scale>
          <a:sx n="60" d="100"/>
          <a:sy n="60" d="100"/>
        </p:scale>
        <p:origin x="72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8140823" y="1076909"/>
            <a:ext cx="4051178" cy="65173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chemeClr val="accent2"/>
          </a:solidFill>
        </p:spPr>
        <p:txBody>
          <a:bodyPr wrap="square" lIns="0" tIns="0" rIns="0" bIns="0" rtlCol="0"/>
          <a:lstStyle/>
          <a:p>
            <a:endParaRPr dirty="0">
              <a:solidFill>
                <a:srgbClr val="459597"/>
              </a:solidFill>
            </a:endParaRPr>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3" name="Freeform 1">
            <a:extLst>
              <a:ext uri="{FF2B5EF4-FFF2-40B4-BE49-F238E27FC236}">
                <a16:creationId xmlns:a16="http://schemas.microsoft.com/office/drawing/2014/main" id="{42077D28-79F8-6120-A3C1-48C702EB0DAF}"/>
              </a:ext>
            </a:extLst>
          </p:cNvPr>
          <p:cNvSpPr/>
          <p:nvPr userDrawn="1"/>
        </p:nvSpPr>
        <p:spPr>
          <a:xfrm rot="5400000">
            <a:off x="7515380" y="516414"/>
            <a:ext cx="3464385" cy="5888854"/>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8C7F"/>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026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22510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977" r:id="rId4"/>
    <p:sldLayoutId id="2147483978" r:id="rId5"/>
    <p:sldLayoutId id="2147483881" r:id="rId6"/>
    <p:sldLayoutId id="2147483970" r:id="rId7"/>
    <p:sldLayoutId id="2147483888" r:id="rId8"/>
    <p:sldLayoutId id="2147483898" r:id="rId9"/>
    <p:sldLayoutId id="2147483974" r:id="rId10"/>
    <p:sldLayoutId id="2147483842" r:id="rId11"/>
    <p:sldLayoutId id="2147483960" r:id="rId12"/>
    <p:sldLayoutId id="2147483962" r:id="rId13"/>
    <p:sldLayoutId id="2147483961" r:id="rId14"/>
    <p:sldLayoutId id="2147483968" r:id="rId15"/>
    <p:sldLayoutId id="2147483840" r:id="rId16"/>
    <p:sldLayoutId id="2147483880" r:id="rId17"/>
    <p:sldLayoutId id="2147483889" r:id="rId18"/>
    <p:sldLayoutId id="2147483861" r:id="rId19"/>
    <p:sldLayoutId id="2147483890" r:id="rId20"/>
    <p:sldLayoutId id="2147483899" r:id="rId21"/>
    <p:sldLayoutId id="2147483884" r:id="rId22"/>
    <p:sldLayoutId id="2147483937" r:id="rId23"/>
    <p:sldLayoutId id="2147483935" r:id="rId24"/>
    <p:sldLayoutId id="2147483938" r:id="rId25"/>
    <p:sldLayoutId id="2147483939" r:id="rId26"/>
    <p:sldLayoutId id="2147483936" r:id="rId27"/>
    <p:sldLayoutId id="2147483841" r:id="rId28"/>
    <p:sldLayoutId id="2147483916" r:id="rId29"/>
    <p:sldLayoutId id="2147483913" r:id="rId30"/>
    <p:sldLayoutId id="2147483917" r:id="rId31"/>
    <p:sldLayoutId id="2147483914" r:id="rId32"/>
    <p:sldLayoutId id="2147483918" r:id="rId33"/>
    <p:sldLayoutId id="2147483948" r:id="rId34"/>
    <p:sldLayoutId id="2147483949" r:id="rId35"/>
    <p:sldLayoutId id="2147483950" r:id="rId36"/>
    <p:sldLayoutId id="2147483951" r:id="rId37"/>
    <p:sldLayoutId id="2147483952" r:id="rId38"/>
    <p:sldLayoutId id="2147483953" r:id="rId39"/>
    <p:sldLayoutId id="2147483921" r:id="rId40"/>
    <p:sldLayoutId id="2147483922" r:id="rId41"/>
    <p:sldLayoutId id="2147483879" r:id="rId42"/>
    <p:sldLayoutId id="2147483919" r:id="rId43"/>
    <p:sldLayoutId id="2147483915" r:id="rId44"/>
    <p:sldLayoutId id="2147483920" r:id="rId45"/>
    <p:sldLayoutId id="2147483942" r:id="rId46"/>
    <p:sldLayoutId id="2147483943" r:id="rId47"/>
    <p:sldLayoutId id="2147483944" r:id="rId48"/>
    <p:sldLayoutId id="2147483945" r:id="rId49"/>
    <p:sldLayoutId id="2147483946" r:id="rId50"/>
    <p:sldLayoutId id="2147483947" r:id="rId51"/>
    <p:sldLayoutId id="2147483878" r:id="rId52"/>
    <p:sldLayoutId id="2147483891" r:id="rId53"/>
    <p:sldLayoutId id="2147483940" r:id="rId54"/>
    <p:sldLayoutId id="2147483941" r:id="rId55"/>
    <p:sldLayoutId id="2147483894" r:id="rId56"/>
    <p:sldLayoutId id="2147483893" r:id="rId57"/>
    <p:sldLayoutId id="2147483895" r:id="rId58"/>
    <p:sldLayoutId id="2147483896" r:id="rId59"/>
    <p:sldLayoutId id="2147483900" r:id="rId60"/>
    <p:sldLayoutId id="2147483901" r:id="rId61"/>
    <p:sldLayoutId id="2147483902" r:id="rId62"/>
    <p:sldLayoutId id="2147483903" r:id="rId63"/>
    <p:sldLayoutId id="2147483904" r:id="rId64"/>
    <p:sldLayoutId id="2147483853" r:id="rId65"/>
    <p:sldLayoutId id="2147483934" r:id="rId6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sustainabletourismnetwork.ie/case-study-bb-achieves-sustainability-certification-and-saves-money/#:~:text=achieve%20Sustainable%20Travel%20Ireland%E2%80%99s%20prestigious,focused%20one" TargetMode="External"/><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businessplan-templates.com/blogs/startup-costs/eco-lodge" TargetMode="External"/><Relationship Id="rId2" Type="http://schemas.openxmlformats.org/officeDocument/2006/relationships/hyperlink" Target="https://www.sustainabletourismnetwork.ie/case-study-bb-achieves-sustainability-certification-and-saves-money/#:~:text=achieve%20Sustainable%20Travel%20Ireland%E2%80%99s%20prestigious,focused%20one" TargetMode="Externa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en-US" sz="4000" dirty="0" err="1"/>
              <a:t>Slieve</a:t>
            </a:r>
            <a:r>
              <a:rPr lang="en-US" sz="4000" dirty="0"/>
              <a:t> Elva B&amp;B, in the Burren, Co Clare, Ireland</a:t>
            </a:r>
          </a:p>
          <a:p>
            <a:endParaRPr lang="en-US" sz="4000" dirty="0"/>
          </a:p>
          <a:p>
            <a:r>
              <a:rPr lang="en-US" sz="3600" i="1" dirty="0"/>
              <a:t>Financial Viability Green Model</a:t>
            </a:r>
            <a:endParaRPr lang="en-IE" sz="3600" i="1" dirty="0"/>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894233"/>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sp>
        <p:nvSpPr>
          <p:cNvPr id="6" name="Text Placeholder 5">
            <a:extLst>
              <a:ext uri="{FF2B5EF4-FFF2-40B4-BE49-F238E27FC236}">
                <a16:creationId xmlns:a16="http://schemas.microsoft.com/office/drawing/2014/main" id="{72D318B6-CC70-DB1F-431D-37552B708B91}"/>
              </a:ext>
            </a:extLst>
          </p:cNvPr>
          <p:cNvSpPr>
            <a:spLocks noGrp="1"/>
          </p:cNvSpPr>
          <p:nvPr>
            <p:ph type="body" sz="quarter" idx="65"/>
          </p:nvPr>
        </p:nvSpPr>
        <p:spPr/>
        <p:txBody>
          <a:bodyPr/>
          <a:lstStyle/>
          <a:p>
            <a:r>
              <a:rPr lang="en-IE" dirty="0"/>
              <a:t>www.sustainabletourismnetwork.ie</a:t>
            </a:r>
          </a:p>
        </p:txBody>
      </p:sp>
      <p:pic>
        <p:nvPicPr>
          <p:cNvPr id="14" name="Picture Placeholder 13" descr="A person and person holding a plaque&#10;&#10;AI-generated content may be incorrect.">
            <a:extLst>
              <a:ext uri="{FF2B5EF4-FFF2-40B4-BE49-F238E27FC236}">
                <a16:creationId xmlns:a16="http://schemas.microsoft.com/office/drawing/2014/main" id="{F63231EB-1418-3AF2-7585-91D2D0DA4CFA}"/>
              </a:ext>
            </a:extLst>
          </p:cNvPr>
          <p:cNvPicPr>
            <a:picLocks noGrp="1" noChangeAspect="1"/>
          </p:cNvPicPr>
          <p:nvPr>
            <p:ph type="pic" sz="quarter" idx="19"/>
          </p:nvPr>
        </p:nvPicPr>
        <p:blipFill>
          <a:blip r:embed="rId2"/>
          <a:srcRect l="2267" r="2267"/>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2F308-D330-2D23-9CCA-992D0685A42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E807BE6-3FB2-56A4-39B0-F0DE8C2EE994}"/>
              </a:ext>
            </a:extLst>
          </p:cNvPr>
          <p:cNvSpPr>
            <a:spLocks noGrp="1"/>
          </p:cNvSpPr>
          <p:nvPr>
            <p:ph type="body" sz="quarter" idx="18"/>
          </p:nvPr>
        </p:nvSpPr>
        <p:spPr>
          <a:xfrm>
            <a:off x="625053" y="3263489"/>
            <a:ext cx="2763504" cy="1049221"/>
          </a:xfrm>
        </p:spPr>
        <p:txBody>
          <a:bodyPr/>
          <a:lstStyle/>
          <a:p>
            <a:pPr algn="ctr">
              <a:lnSpc>
                <a:spcPct val="100000"/>
              </a:lnSpc>
            </a:pPr>
            <a:r>
              <a:rPr lang="en-US" altLang="en-US" b="0" dirty="0">
                <a:latin typeface="+mn-lt"/>
              </a:rPr>
              <a:t>Upfront Investments vs. Long-Term Savings</a:t>
            </a:r>
            <a:endParaRPr lang="en-IE" b="0" dirty="0">
              <a:latin typeface="+mn-lt"/>
            </a:endParaRPr>
          </a:p>
        </p:txBody>
      </p:sp>
      <p:sp>
        <p:nvSpPr>
          <p:cNvPr id="10" name="Text Placeholder 9">
            <a:extLst>
              <a:ext uri="{FF2B5EF4-FFF2-40B4-BE49-F238E27FC236}">
                <a16:creationId xmlns:a16="http://schemas.microsoft.com/office/drawing/2014/main" id="{8CBD6346-C34E-7AA7-D196-305998B4B026}"/>
              </a:ext>
            </a:extLst>
          </p:cNvPr>
          <p:cNvSpPr>
            <a:spLocks noGrp="1"/>
          </p:cNvSpPr>
          <p:nvPr>
            <p:ph type="body" sz="quarter" idx="19"/>
          </p:nvPr>
        </p:nvSpPr>
        <p:spPr>
          <a:xfrm>
            <a:off x="625053" y="2159727"/>
            <a:ext cx="2956255" cy="385564"/>
          </a:xfrm>
        </p:spPr>
        <p:txBody>
          <a:bodyPr/>
          <a:lstStyle/>
          <a:p>
            <a:pPr algn="ctr"/>
            <a:r>
              <a:rPr lang="en-US" sz="4000" dirty="0"/>
              <a:t>CASE STUDY</a:t>
            </a:r>
            <a:endParaRPr lang="en-IE" sz="4000" dirty="0"/>
          </a:p>
        </p:txBody>
      </p:sp>
      <p:sp>
        <p:nvSpPr>
          <p:cNvPr id="14" name="Rectangle 1">
            <a:extLst>
              <a:ext uri="{FF2B5EF4-FFF2-40B4-BE49-F238E27FC236}">
                <a16:creationId xmlns:a16="http://schemas.microsoft.com/office/drawing/2014/main" id="{815889DE-675B-16EC-9AC9-ECAFC11D62F6}"/>
              </a:ext>
            </a:extLst>
          </p:cNvPr>
          <p:cNvSpPr>
            <a:spLocks noGrp="1" noChangeArrowheads="1"/>
          </p:cNvSpPr>
          <p:nvPr>
            <p:ph type="body" sz="quarter" idx="21"/>
          </p:nvPr>
        </p:nvSpPr>
        <p:spPr bwMode="auto">
          <a:xfrm>
            <a:off x="4441875" y="1102748"/>
            <a:ext cx="7405956"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lang="en-US" b="1" dirty="0">
                <a:solidFill>
                  <a:srgbClr val="E96751"/>
                </a:solidFill>
              </a:rPr>
              <a:t>Small Actions = Big Monetary Savings!</a:t>
            </a:r>
          </a:p>
          <a:p>
            <a:pPr>
              <a:spcAft>
                <a:spcPts val="600"/>
              </a:spcAft>
            </a:pPr>
            <a:r>
              <a:rPr lang="en-US" i="1" dirty="0"/>
              <a:t>Even a tiny, cash-poor business can make such improvements and savings in such a short amount of time.</a:t>
            </a:r>
          </a:p>
          <a:p>
            <a:pPr lvl="0" indent="0" eaLnBrk="0" fontAlgn="base" hangingPunct="0">
              <a:spcAft>
                <a:spcPts val="600"/>
              </a:spcAft>
            </a:pPr>
            <a:r>
              <a:rPr kumimoji="0" lang="en-US" altLang="en-US" b="0" i="0" u="none" strike="noStrike" cap="none" normalizeH="0" baseline="0" dirty="0">
                <a:ln>
                  <a:noFill/>
                </a:ln>
                <a:effectLst/>
              </a:rPr>
              <a:t>In the case of one Irish B&amp;B (</a:t>
            </a:r>
            <a:r>
              <a:rPr kumimoji="0" lang="en-US" altLang="en-US" b="0" i="0" u="none" strike="noStrike" cap="none" normalizeH="0" baseline="0" dirty="0" err="1">
                <a:ln>
                  <a:noFill/>
                </a:ln>
                <a:effectLst/>
              </a:rPr>
              <a:t>Slieve</a:t>
            </a:r>
            <a:r>
              <a:rPr kumimoji="0" lang="en-US" altLang="en-US" b="0" i="0" u="none" strike="noStrike" cap="none" normalizeH="0" baseline="0" dirty="0">
                <a:ln>
                  <a:noFill/>
                </a:ln>
                <a:effectLst/>
              </a:rPr>
              <a:t> Elva in Co. Clare) that undertook sustainability upgrades, they managed to:</a:t>
            </a:r>
          </a:p>
          <a:p>
            <a:pPr marL="342900" lvl="0" indent="-342900" eaLnBrk="0" fontAlgn="base" hangingPunct="0">
              <a:spcAft>
                <a:spcPts val="600"/>
              </a:spcAft>
              <a:buFont typeface="Wingdings" panose="05000000000000000000" pitchFamily="2" charset="2"/>
              <a:buChar char="v"/>
            </a:pPr>
            <a:r>
              <a:rPr lang="en-US" altLang="en-US" b="1" dirty="0"/>
              <a:t>C</a:t>
            </a:r>
            <a:r>
              <a:rPr kumimoji="0" lang="en-US" altLang="en-US" b="1" i="0" u="none" strike="noStrike" cap="none" normalizeH="0" baseline="0" dirty="0">
                <a:ln>
                  <a:noFill/>
                </a:ln>
                <a:effectLst/>
              </a:rPr>
              <a:t>ut energy use by 65%, saving about €5,000</a:t>
            </a:r>
            <a:r>
              <a:rPr kumimoji="0" lang="en-US" altLang="en-US" b="0" i="0" u="none" strike="noStrike" cap="none" normalizeH="0" baseline="0" dirty="0">
                <a:ln>
                  <a:noFill/>
                </a:ln>
                <a:effectLst/>
              </a:rPr>
              <a:t> on bills annually.</a:t>
            </a:r>
            <a:r>
              <a:rPr lang="en-US" b="1" dirty="0"/>
              <a:t> </a:t>
            </a:r>
          </a:p>
          <a:p>
            <a:pPr marL="114300" indent="-342900">
              <a:spcAft>
                <a:spcPts val="600"/>
              </a:spcAft>
              <a:buFont typeface="Wingdings" panose="05000000000000000000" pitchFamily="2" charset="2"/>
              <a:buChar char="v"/>
            </a:pPr>
            <a:r>
              <a:rPr lang="en-US" dirty="0"/>
              <a:t>Reduced waste going to landfill by 71.4% and saved €1000.</a:t>
            </a:r>
          </a:p>
          <a:p>
            <a:pPr marL="342900" lvl="0" indent="-342900" eaLnBrk="0" fontAlgn="base" hangingPunct="0">
              <a:spcAft>
                <a:spcPts val="600"/>
              </a:spcAft>
              <a:buFont typeface="Wingdings" panose="05000000000000000000" pitchFamily="2" charset="2"/>
              <a:buChar char="v"/>
            </a:pPr>
            <a:r>
              <a:rPr lang="en-US" dirty="0"/>
              <a:t>They also radically </a:t>
            </a:r>
            <a:r>
              <a:rPr lang="en-US" b="1" dirty="0"/>
              <a:t>reduced their carbon footprint. </a:t>
            </a:r>
          </a:p>
          <a:p>
            <a:pPr marL="342900" lvl="0" indent="-342900" eaLnBrk="0" fontAlgn="base" hangingPunct="0">
              <a:spcAft>
                <a:spcPts val="600"/>
              </a:spcAft>
              <a:buFont typeface="Wingdings" panose="05000000000000000000" pitchFamily="2" charset="2"/>
              <a:buChar char="v"/>
            </a:pPr>
            <a:endParaRPr lang="en-US" sz="1000" b="1" dirty="0"/>
          </a:p>
          <a:p>
            <a:pPr>
              <a:spcAft>
                <a:spcPts val="600"/>
              </a:spcAft>
            </a:pPr>
            <a:r>
              <a:rPr lang="en-US" i="1" dirty="0">
                <a:solidFill>
                  <a:srgbClr val="3B7F81"/>
                </a:solidFill>
              </a:rPr>
              <a:t>“Everything started with proper, frequent monitoring and collecting all data of weekly usage in 2020. This gave us a very clear insight on all areas where changes and savings could be made from tackling low-hanging fruit.”</a:t>
            </a:r>
          </a:p>
        </p:txBody>
      </p:sp>
      <p:sp>
        <p:nvSpPr>
          <p:cNvPr id="2" name="Text Placeholder 4">
            <a:extLst>
              <a:ext uri="{FF2B5EF4-FFF2-40B4-BE49-F238E27FC236}">
                <a16:creationId xmlns:a16="http://schemas.microsoft.com/office/drawing/2014/main" id="{F7EFC721-87F6-DB11-03E3-2F36AA4CF25E}"/>
              </a:ext>
            </a:extLst>
          </p:cNvPr>
          <p:cNvSpPr>
            <a:spLocks noGrp="1"/>
          </p:cNvSpPr>
          <p:nvPr>
            <p:ph type="body" sz="quarter" idx="16"/>
          </p:nvPr>
        </p:nvSpPr>
        <p:spPr>
          <a:xfrm>
            <a:off x="4394444" y="169220"/>
            <a:ext cx="7405956" cy="803654"/>
          </a:xfrm>
        </p:spPr>
        <p:txBody>
          <a:bodyPr/>
          <a:lstStyle/>
          <a:p>
            <a:r>
              <a:rPr lang="en-US" sz="2800" dirty="0"/>
              <a:t>How One Small B&amp;B Made Huge Improvements in Sustainability and Saved €8,000</a:t>
            </a:r>
            <a:endParaRPr lang="en-IE" sz="2800" dirty="0"/>
          </a:p>
        </p:txBody>
      </p:sp>
      <p:pic>
        <p:nvPicPr>
          <p:cNvPr id="5" name="Picture 4">
            <a:extLst>
              <a:ext uri="{FF2B5EF4-FFF2-40B4-BE49-F238E27FC236}">
                <a16:creationId xmlns:a16="http://schemas.microsoft.com/office/drawing/2014/main" id="{72CAC2E1-E15C-3744-137B-4230BAFF445D}"/>
              </a:ext>
            </a:extLst>
          </p:cNvPr>
          <p:cNvPicPr>
            <a:picLocks noChangeAspect="1"/>
          </p:cNvPicPr>
          <p:nvPr/>
        </p:nvPicPr>
        <p:blipFill>
          <a:blip r:embed="rId2"/>
          <a:srcRect b="14158"/>
          <a:stretch>
            <a:fillRect/>
          </a:stretch>
        </p:blipFill>
        <p:spPr>
          <a:xfrm>
            <a:off x="391600" y="21197"/>
            <a:ext cx="3189708" cy="1971598"/>
          </a:xfrm>
          <a:prstGeom prst="rect">
            <a:avLst/>
          </a:prstGeom>
        </p:spPr>
      </p:pic>
      <p:sp>
        <p:nvSpPr>
          <p:cNvPr id="8" name="TextBox 7">
            <a:extLst>
              <a:ext uri="{FF2B5EF4-FFF2-40B4-BE49-F238E27FC236}">
                <a16:creationId xmlns:a16="http://schemas.microsoft.com/office/drawing/2014/main" id="{18392216-F002-7B88-6B7F-1B8A3E84A5AA}"/>
              </a:ext>
            </a:extLst>
          </p:cNvPr>
          <p:cNvSpPr txBox="1"/>
          <p:nvPr/>
        </p:nvSpPr>
        <p:spPr>
          <a:xfrm>
            <a:off x="546098" y="5555273"/>
            <a:ext cx="3501051" cy="923330"/>
          </a:xfrm>
          <a:prstGeom prst="rect">
            <a:avLst/>
          </a:prstGeom>
          <a:noFill/>
        </p:spPr>
        <p:txBody>
          <a:bodyPr wrap="square">
            <a:spAutoFit/>
          </a:bodyPr>
          <a:lstStyle/>
          <a:p>
            <a:pPr algn="l"/>
            <a:r>
              <a:rPr lang="en-US" i="0" dirty="0">
                <a:solidFill>
                  <a:srgbClr val="00B0F0"/>
                </a:solidFill>
                <a:effectLst/>
                <a:latin typeface="din-condensed"/>
                <a:hlinkClick r:id="rId3">
                  <a:extLst>
                    <a:ext uri="{A12FA001-AC4F-418D-AE19-62706E023703}">
                      <ahyp:hlinkClr xmlns:ahyp="http://schemas.microsoft.com/office/drawing/2018/hyperlinkcolor" val="tx"/>
                    </a:ext>
                  </a:extLst>
                </a:hlinkClick>
              </a:rPr>
              <a:t>How One Small B&amp;B Made Huge Improvements in Sustainability and Saved €8,000</a:t>
            </a:r>
            <a:endParaRPr lang="en-US" i="0" dirty="0">
              <a:solidFill>
                <a:srgbClr val="00B0F0"/>
              </a:solidFill>
              <a:effectLst/>
              <a:latin typeface="din-condensed"/>
            </a:endParaRPr>
          </a:p>
        </p:txBody>
      </p:sp>
    </p:spTree>
    <p:extLst>
      <p:ext uri="{BB962C8B-B14F-4D97-AF65-F5344CB8AC3E}">
        <p14:creationId xmlns:p14="http://schemas.microsoft.com/office/powerpoint/2010/main" val="379272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C128B-FBDD-48E2-8C58-49548A139DC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A26D66D-8D26-C059-2609-423BD66123F8}"/>
              </a:ext>
            </a:extLst>
          </p:cNvPr>
          <p:cNvSpPr>
            <a:spLocks noGrp="1"/>
          </p:cNvSpPr>
          <p:nvPr>
            <p:ph type="body" sz="quarter" idx="18"/>
          </p:nvPr>
        </p:nvSpPr>
        <p:spPr>
          <a:xfrm>
            <a:off x="625053" y="3263489"/>
            <a:ext cx="2763504" cy="1049221"/>
          </a:xfrm>
        </p:spPr>
        <p:txBody>
          <a:bodyPr/>
          <a:lstStyle/>
          <a:p>
            <a:r>
              <a:rPr lang="en-US" dirty="0" err="1"/>
              <a:t>Slieve</a:t>
            </a:r>
            <a:r>
              <a:rPr lang="en-US" dirty="0"/>
              <a:t> Elva B&amp;B, in the Burren, Co Clare, Ireland </a:t>
            </a:r>
            <a:endParaRPr lang="en-IE" b="0" dirty="0">
              <a:latin typeface="+mn-lt"/>
            </a:endParaRPr>
          </a:p>
        </p:txBody>
      </p:sp>
      <p:sp>
        <p:nvSpPr>
          <p:cNvPr id="10" name="Text Placeholder 9">
            <a:extLst>
              <a:ext uri="{FF2B5EF4-FFF2-40B4-BE49-F238E27FC236}">
                <a16:creationId xmlns:a16="http://schemas.microsoft.com/office/drawing/2014/main" id="{61843A33-6352-3BC5-7BC1-FA8673811620}"/>
              </a:ext>
            </a:extLst>
          </p:cNvPr>
          <p:cNvSpPr>
            <a:spLocks noGrp="1"/>
          </p:cNvSpPr>
          <p:nvPr>
            <p:ph type="body" sz="quarter" idx="19"/>
          </p:nvPr>
        </p:nvSpPr>
        <p:spPr>
          <a:xfrm>
            <a:off x="625053" y="2159727"/>
            <a:ext cx="2956255" cy="385564"/>
          </a:xfrm>
        </p:spPr>
        <p:txBody>
          <a:bodyPr/>
          <a:lstStyle/>
          <a:p>
            <a:pPr algn="ctr"/>
            <a:r>
              <a:rPr lang="en-US" sz="4000" dirty="0"/>
              <a:t>CASE STUDY</a:t>
            </a:r>
            <a:endParaRPr lang="en-IE" sz="4000" dirty="0"/>
          </a:p>
        </p:txBody>
      </p:sp>
      <p:sp>
        <p:nvSpPr>
          <p:cNvPr id="14" name="Rectangle 1">
            <a:extLst>
              <a:ext uri="{FF2B5EF4-FFF2-40B4-BE49-F238E27FC236}">
                <a16:creationId xmlns:a16="http://schemas.microsoft.com/office/drawing/2014/main" id="{1E27687F-1CFB-764B-202B-32478E4FAE98}"/>
              </a:ext>
            </a:extLst>
          </p:cNvPr>
          <p:cNvSpPr>
            <a:spLocks noGrp="1" noChangeArrowheads="1"/>
          </p:cNvSpPr>
          <p:nvPr>
            <p:ph type="body" sz="quarter" idx="21"/>
          </p:nvPr>
        </p:nvSpPr>
        <p:spPr bwMode="auto">
          <a:xfrm>
            <a:off x="4394444" y="810191"/>
            <a:ext cx="7702306"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spcAft>
                <a:spcPts val="600"/>
              </a:spcAft>
              <a:buFont typeface="Wingdings" panose="05000000000000000000" pitchFamily="2" charset="2"/>
              <a:buChar char="v"/>
            </a:pPr>
            <a:r>
              <a:rPr lang="en-US" b="1" dirty="0"/>
              <a:t>Installing thermostatic valves: </a:t>
            </a:r>
            <a:r>
              <a:rPr lang="en-US" dirty="0"/>
              <a:t>The cost was around €600; they now </a:t>
            </a:r>
            <a:r>
              <a:rPr lang="en-US" dirty="0">
                <a:solidFill>
                  <a:srgbClr val="E96751"/>
                </a:solidFill>
              </a:rPr>
              <a:t>save 25-30% </a:t>
            </a:r>
            <a:r>
              <a:rPr lang="en-US" dirty="0"/>
              <a:t>on the heating costs (around €550 annually).</a:t>
            </a:r>
          </a:p>
          <a:p>
            <a:pPr marL="342900" indent="-342900">
              <a:spcAft>
                <a:spcPts val="600"/>
              </a:spcAft>
              <a:buFont typeface="Wingdings" panose="05000000000000000000" pitchFamily="2" charset="2"/>
              <a:buChar char="v"/>
            </a:pPr>
            <a:r>
              <a:rPr lang="en-US" b="1" dirty="0"/>
              <a:t>Changing all lighting to LEDs: </a:t>
            </a:r>
            <a:r>
              <a:rPr lang="en-US" dirty="0"/>
              <a:t>cost approximately €250, leading to </a:t>
            </a:r>
            <a:r>
              <a:rPr lang="en-US" dirty="0">
                <a:solidFill>
                  <a:srgbClr val="E96751"/>
                </a:solidFill>
              </a:rPr>
              <a:t>savings</a:t>
            </a:r>
            <a:r>
              <a:rPr lang="en-US" dirty="0"/>
              <a:t> </a:t>
            </a:r>
            <a:r>
              <a:rPr lang="en-US" dirty="0">
                <a:solidFill>
                  <a:srgbClr val="E96751"/>
                </a:solidFill>
              </a:rPr>
              <a:t>of roughly €360</a:t>
            </a:r>
            <a:r>
              <a:rPr lang="en-US" dirty="0"/>
              <a:t>. </a:t>
            </a:r>
          </a:p>
          <a:p>
            <a:pPr marL="342900" indent="-342900">
              <a:spcAft>
                <a:spcPts val="600"/>
              </a:spcAft>
              <a:buFont typeface="Wingdings" panose="05000000000000000000" pitchFamily="2" charset="2"/>
              <a:buChar char="v"/>
            </a:pPr>
            <a:r>
              <a:rPr lang="en-IE" b="1" dirty="0"/>
              <a:t>Solar PV + battery (+ hot‑water unit)</a:t>
            </a:r>
            <a:r>
              <a:rPr lang="en-IE" dirty="0"/>
              <a:t> installed (€12,000 less €3,000 grant), now </a:t>
            </a:r>
            <a:r>
              <a:rPr lang="en-IE" dirty="0">
                <a:solidFill>
                  <a:srgbClr val="E96751"/>
                </a:solidFill>
              </a:rPr>
              <a:t>covers 60–65% of electricity</a:t>
            </a:r>
            <a:r>
              <a:rPr lang="en-IE" dirty="0"/>
              <a:t>—pays back in 4 years vs 8 years originally.</a:t>
            </a:r>
          </a:p>
          <a:p>
            <a:pPr marL="342900" indent="-342900">
              <a:spcAft>
                <a:spcPts val="600"/>
              </a:spcAft>
              <a:buFont typeface="Wingdings" panose="05000000000000000000" pitchFamily="2" charset="2"/>
              <a:buChar char="v"/>
            </a:pPr>
            <a:r>
              <a:rPr lang="en-IE" b="1" dirty="0"/>
              <a:t>EV charger </a:t>
            </a:r>
            <a:r>
              <a:rPr lang="en-IE" dirty="0"/>
              <a:t>(€1,500 with €600 grant), </a:t>
            </a:r>
            <a:r>
              <a:rPr lang="en-IE" dirty="0">
                <a:solidFill>
                  <a:srgbClr val="E96751"/>
                </a:solidFill>
              </a:rPr>
              <a:t>saves €500 yr </a:t>
            </a:r>
            <a:r>
              <a:rPr lang="en-IE" dirty="0"/>
              <a:t>on trips </a:t>
            </a:r>
          </a:p>
          <a:p>
            <a:pPr marL="342900" indent="-342900">
              <a:spcAft>
                <a:spcPts val="600"/>
              </a:spcAft>
              <a:buFont typeface="Wingdings" panose="05000000000000000000" pitchFamily="2" charset="2"/>
              <a:buChar char="v"/>
            </a:pPr>
            <a:r>
              <a:rPr lang="en-IE" b="1" dirty="0"/>
              <a:t>Greenhouse</a:t>
            </a:r>
            <a:r>
              <a:rPr lang="en-IE" dirty="0"/>
              <a:t> </a:t>
            </a:r>
            <a:r>
              <a:rPr lang="en-IE" dirty="0">
                <a:solidFill>
                  <a:srgbClr val="E96751"/>
                </a:solidFill>
              </a:rPr>
              <a:t>saves €1,600 </a:t>
            </a:r>
            <a:r>
              <a:rPr lang="en-IE" dirty="0"/>
              <a:t>by</a:t>
            </a:r>
            <a:r>
              <a:rPr lang="en-IE" dirty="0">
                <a:solidFill>
                  <a:srgbClr val="E96751"/>
                </a:solidFill>
              </a:rPr>
              <a:t> </a:t>
            </a:r>
            <a:r>
              <a:rPr lang="en-IE" dirty="0"/>
              <a:t>supporting onsite food &amp; garden systems. </a:t>
            </a:r>
            <a:r>
              <a:rPr lang="en-IE" b="1" dirty="0"/>
              <a:t>Water harvesting </a:t>
            </a:r>
            <a:r>
              <a:rPr lang="en-IE" dirty="0">
                <a:solidFill>
                  <a:srgbClr val="E96751"/>
                </a:solidFill>
              </a:rPr>
              <a:t>saves €400 </a:t>
            </a:r>
          </a:p>
          <a:p>
            <a:pPr marL="342900" indent="-342900">
              <a:spcAft>
                <a:spcPts val="600"/>
              </a:spcAft>
              <a:buFont typeface="Wingdings" panose="05000000000000000000" pitchFamily="2" charset="2"/>
              <a:buChar char="v"/>
            </a:pPr>
            <a:r>
              <a:rPr lang="en-IE" b="1" dirty="0"/>
              <a:t>Landfill waste ↓71.4%, recycling ↓63.5%</a:t>
            </a:r>
            <a:r>
              <a:rPr lang="en-IE" dirty="0"/>
              <a:t>, saving </a:t>
            </a:r>
            <a:r>
              <a:rPr lang="en-IE" dirty="0">
                <a:solidFill>
                  <a:srgbClr val="E96751"/>
                </a:solidFill>
              </a:rPr>
              <a:t>€150/yr</a:t>
            </a:r>
            <a:r>
              <a:rPr lang="en-IE" dirty="0"/>
              <a:t>—via bulk toiletry refills, guest recycling, composting, reuse/upcycling. </a:t>
            </a:r>
          </a:p>
          <a:p>
            <a:pPr marL="342900" indent="-342900">
              <a:spcAft>
                <a:spcPts val="600"/>
              </a:spcAft>
              <a:buFont typeface="Wingdings" panose="05000000000000000000" pitchFamily="2" charset="2"/>
              <a:buChar char="v"/>
            </a:pPr>
            <a:r>
              <a:rPr lang="en-IE" b="1" dirty="0"/>
              <a:t>Water-saving:</a:t>
            </a:r>
            <a:r>
              <a:rPr lang="en-IE" dirty="0"/>
              <a:t> low-flow showers/toilets; “one-song” showers; cistern tweaks save </a:t>
            </a:r>
            <a:r>
              <a:rPr lang="en-IE" dirty="0">
                <a:solidFill>
                  <a:srgbClr val="E96751"/>
                </a:solidFill>
              </a:rPr>
              <a:t>€160/yr </a:t>
            </a:r>
            <a:r>
              <a:rPr lang="en-US" dirty="0">
                <a:solidFill>
                  <a:srgbClr val="E96751"/>
                </a:solidFill>
                <a:hlinkClick r:id="rId2">
                  <a:extLst>
                    <a:ext uri="{A12FA001-AC4F-418D-AE19-62706E023703}">
                      <ahyp:hlinkClr xmlns:ahyp="http://schemas.microsoft.com/office/drawing/2018/hyperlinkcolor" val="tx"/>
                    </a:ext>
                  </a:extLst>
                </a:hlinkClick>
              </a:rPr>
              <a:t>See all actions here</a:t>
            </a:r>
            <a:r>
              <a:rPr lang="en-US" dirty="0"/>
              <a:t>.</a:t>
            </a:r>
          </a:p>
          <a:p>
            <a:pPr>
              <a:spcAft>
                <a:spcPts val="600"/>
              </a:spcAft>
            </a:pPr>
            <a:endParaRPr kumimoji="0" lang="en-US" altLang="en-US" b="0" i="0" u="none" strike="noStrike" cap="none" normalizeH="0" baseline="0" dirty="0">
              <a:ln>
                <a:noFill/>
              </a:ln>
              <a:effectLst/>
            </a:endParaRPr>
          </a:p>
        </p:txBody>
      </p:sp>
      <p:sp>
        <p:nvSpPr>
          <p:cNvPr id="4" name="TextBox 3">
            <a:extLst>
              <a:ext uri="{FF2B5EF4-FFF2-40B4-BE49-F238E27FC236}">
                <a16:creationId xmlns:a16="http://schemas.microsoft.com/office/drawing/2014/main" id="{351A6626-D3F3-7D28-F9FC-FE537D6B5D4C}"/>
              </a:ext>
            </a:extLst>
          </p:cNvPr>
          <p:cNvSpPr txBox="1"/>
          <p:nvPr/>
        </p:nvSpPr>
        <p:spPr>
          <a:xfrm>
            <a:off x="577336" y="5583405"/>
            <a:ext cx="3614716" cy="646331"/>
          </a:xfrm>
          <a:prstGeom prst="rect">
            <a:avLst/>
          </a:prstGeom>
          <a:noFill/>
        </p:spPr>
        <p:txBody>
          <a:bodyPr wrap="square">
            <a:spAutoFit/>
          </a:bodyPr>
          <a:lstStyle/>
          <a:p>
            <a:r>
              <a:rPr lang="en-US" dirty="0">
                <a:solidFill>
                  <a:srgbClr val="00B0F0"/>
                </a:solidFill>
                <a:hlinkClick r:id="rId3">
                  <a:extLst>
                    <a:ext uri="{A12FA001-AC4F-418D-AE19-62706E023703}">
                      <ahyp:hlinkClr xmlns:ahyp="http://schemas.microsoft.com/office/drawing/2018/hyperlinkcolor" val="tx"/>
                    </a:ext>
                  </a:extLst>
                </a:hlinkClick>
              </a:rPr>
              <a:t>What Are the 9 Startup Costs for an Eco Lodge Business?</a:t>
            </a:r>
            <a:endParaRPr lang="en-IE" dirty="0">
              <a:solidFill>
                <a:srgbClr val="00B0F0"/>
              </a:solidFill>
            </a:endParaRPr>
          </a:p>
        </p:txBody>
      </p:sp>
      <p:pic>
        <p:nvPicPr>
          <p:cNvPr id="5" name="Picture 4">
            <a:extLst>
              <a:ext uri="{FF2B5EF4-FFF2-40B4-BE49-F238E27FC236}">
                <a16:creationId xmlns:a16="http://schemas.microsoft.com/office/drawing/2014/main" id="{59CA4C95-8EDE-689E-C5D5-C1BBCF97BEC5}"/>
              </a:ext>
            </a:extLst>
          </p:cNvPr>
          <p:cNvPicPr>
            <a:picLocks noChangeAspect="1"/>
          </p:cNvPicPr>
          <p:nvPr/>
        </p:nvPicPr>
        <p:blipFill>
          <a:blip r:embed="rId4"/>
          <a:srcRect b="14158"/>
          <a:stretch>
            <a:fillRect/>
          </a:stretch>
        </p:blipFill>
        <p:spPr>
          <a:xfrm>
            <a:off x="391600" y="21197"/>
            <a:ext cx="3189708" cy="1971598"/>
          </a:xfrm>
          <a:prstGeom prst="rect">
            <a:avLst/>
          </a:prstGeom>
        </p:spPr>
      </p:pic>
      <p:sp>
        <p:nvSpPr>
          <p:cNvPr id="3" name="TextBox 2">
            <a:extLst>
              <a:ext uri="{FF2B5EF4-FFF2-40B4-BE49-F238E27FC236}">
                <a16:creationId xmlns:a16="http://schemas.microsoft.com/office/drawing/2014/main" id="{E4E154B0-A562-5A6B-6F3D-F217BACF432D}"/>
              </a:ext>
            </a:extLst>
          </p:cNvPr>
          <p:cNvSpPr txBox="1"/>
          <p:nvPr/>
        </p:nvSpPr>
        <p:spPr>
          <a:xfrm>
            <a:off x="4324350" y="192548"/>
            <a:ext cx="7476050" cy="523220"/>
          </a:xfrm>
          <a:prstGeom prst="rect">
            <a:avLst/>
          </a:prstGeom>
          <a:noFill/>
        </p:spPr>
        <p:txBody>
          <a:bodyPr wrap="square">
            <a:spAutoFit/>
          </a:bodyPr>
          <a:lstStyle/>
          <a:p>
            <a:pPr>
              <a:spcAft>
                <a:spcPts val="600"/>
              </a:spcAft>
            </a:pPr>
            <a:r>
              <a:rPr lang="en-US" sz="2800" b="1" dirty="0">
                <a:solidFill>
                  <a:srgbClr val="459597"/>
                </a:solidFill>
              </a:rPr>
              <a:t>The small actions save a lot of </a:t>
            </a:r>
            <a:r>
              <a:rPr lang="en-US" sz="2800" b="1" dirty="0">
                <a:solidFill>
                  <a:srgbClr val="E96751"/>
                </a:solidFill>
              </a:rPr>
              <a:t>€ € € </a:t>
            </a:r>
            <a:r>
              <a:rPr lang="en-US" sz="2800" b="1" dirty="0">
                <a:solidFill>
                  <a:srgbClr val="459597"/>
                </a:solidFill>
              </a:rPr>
              <a:t>:</a:t>
            </a:r>
          </a:p>
        </p:txBody>
      </p:sp>
    </p:spTree>
    <p:extLst>
      <p:ext uri="{BB962C8B-B14F-4D97-AF65-F5344CB8AC3E}">
        <p14:creationId xmlns:p14="http://schemas.microsoft.com/office/powerpoint/2010/main" val="32970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AC612D-8E41-DED3-DB4D-641028E4EF6A}"/>
              </a:ext>
            </a:extLst>
          </p:cNvPr>
          <p:cNvSpPr>
            <a:spLocks noGrp="1"/>
          </p:cNvSpPr>
          <p:nvPr>
            <p:ph type="body" sz="quarter" idx="13"/>
          </p:nvPr>
        </p:nvSpPr>
        <p:spPr>
          <a:xfrm>
            <a:off x="655541" y="506650"/>
            <a:ext cx="5055171" cy="4179650"/>
          </a:xfrm>
        </p:spPr>
        <p:txBody>
          <a:bodyPr>
            <a:normAutofit fontScale="92500"/>
          </a:bodyPr>
          <a:lstStyle/>
          <a:p>
            <a:r>
              <a:rPr lang="en-US" altLang="en-US" sz="4000" b="1" i="0" dirty="0"/>
              <a:t>Case Study</a:t>
            </a:r>
          </a:p>
          <a:p>
            <a:r>
              <a:rPr lang="en-US" altLang="en-US" b="1" i="0" dirty="0"/>
              <a:t>Irish B&amp;B </a:t>
            </a:r>
            <a:r>
              <a:rPr lang="en-US" altLang="en-US" i="0" dirty="0"/>
              <a:t>(</a:t>
            </a:r>
            <a:r>
              <a:rPr lang="en-US" altLang="en-US" i="0" dirty="0" err="1"/>
              <a:t>Slieve</a:t>
            </a:r>
            <a:r>
              <a:rPr lang="en-US" altLang="en-US" i="0" dirty="0"/>
              <a:t> Elva in Co. Clare) </a:t>
            </a:r>
            <a:r>
              <a:rPr lang="en-US" i="0" dirty="0"/>
              <a:t>not only saved on energy but also </a:t>
            </a:r>
            <a:r>
              <a:rPr lang="en-US" b="1" i="0" dirty="0"/>
              <a:t>reduced waste to landfill by 71%, saving another €1,000</a:t>
            </a:r>
            <a:r>
              <a:rPr lang="en-US" i="0" dirty="0"/>
              <a:t>. </a:t>
            </a:r>
          </a:p>
          <a:p>
            <a:r>
              <a:rPr lang="en-US" i="0" dirty="0"/>
              <a:t>Those savings mean you have </a:t>
            </a:r>
            <a:r>
              <a:rPr lang="en-US" b="1" i="0" dirty="0"/>
              <a:t>less expense pressure to pass onto the guest via higher prices</a:t>
            </a:r>
            <a:r>
              <a:rPr lang="en-US" i="0" dirty="0"/>
              <a:t>. </a:t>
            </a:r>
            <a:endParaRPr lang="en-IE" i="0" dirty="0"/>
          </a:p>
          <a:p>
            <a:endParaRPr lang="en-IE" i="0" dirty="0"/>
          </a:p>
        </p:txBody>
      </p:sp>
      <p:pic>
        <p:nvPicPr>
          <p:cNvPr id="13" name="Picture Placeholder 12" descr="Hands holding a small dirt with trees and sun&#10;&#10;AI-generated content may be incorrect.">
            <a:extLst>
              <a:ext uri="{FF2B5EF4-FFF2-40B4-BE49-F238E27FC236}">
                <a16:creationId xmlns:a16="http://schemas.microsoft.com/office/drawing/2014/main" id="{08D25136-9EFA-C789-8C25-B2F6F988AFFC}"/>
              </a:ext>
            </a:extLst>
          </p:cNvPr>
          <p:cNvPicPr>
            <a:picLocks noGrp="1" noChangeAspect="1"/>
          </p:cNvPicPr>
          <p:nvPr>
            <p:ph type="pic" sz="quarter" idx="41"/>
          </p:nvPr>
        </p:nvPicPr>
        <p:blipFill>
          <a:blip r:embed="rId2"/>
          <a:srcRect t="12034" b="12034"/>
          <a:stretch>
            <a:fillRect/>
          </a:stretch>
        </p:blipFill>
        <p:spPr/>
      </p:pic>
      <p:sp>
        <p:nvSpPr>
          <p:cNvPr id="11" name="Text Placeholder 10">
            <a:extLst>
              <a:ext uri="{FF2B5EF4-FFF2-40B4-BE49-F238E27FC236}">
                <a16:creationId xmlns:a16="http://schemas.microsoft.com/office/drawing/2014/main" id="{CA8DE0E2-68C5-AFD2-86F8-0E1F0AA8FBF5}"/>
              </a:ext>
            </a:extLst>
          </p:cNvPr>
          <p:cNvSpPr>
            <a:spLocks noGrp="1"/>
          </p:cNvSpPr>
          <p:nvPr>
            <p:ph type="body" sz="quarter" idx="65"/>
          </p:nvPr>
        </p:nvSpPr>
        <p:spPr/>
        <p:txBody>
          <a:bodyPr/>
          <a:lstStyle/>
          <a:p>
            <a:endParaRPr lang="en-IE"/>
          </a:p>
        </p:txBody>
      </p:sp>
    </p:spTree>
    <p:extLst>
      <p:ext uri="{BB962C8B-B14F-4D97-AF65-F5344CB8AC3E}">
        <p14:creationId xmlns:p14="http://schemas.microsoft.com/office/powerpoint/2010/main" val="312817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B6B60-28D6-1D39-08F0-4CD7BD3323E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BD6C89B-9D49-0641-B26F-7C1D3CF7BF7E}"/>
              </a:ext>
            </a:extLst>
          </p:cNvPr>
          <p:cNvSpPr>
            <a:spLocks noGrp="1"/>
          </p:cNvSpPr>
          <p:nvPr>
            <p:ph type="body" sz="quarter" idx="18"/>
          </p:nvPr>
        </p:nvSpPr>
        <p:spPr>
          <a:xfrm>
            <a:off x="625053" y="3263489"/>
            <a:ext cx="2763504" cy="1049221"/>
          </a:xfrm>
        </p:spPr>
        <p:txBody>
          <a:bodyPr/>
          <a:lstStyle/>
          <a:p>
            <a:pPr algn="ctr">
              <a:lnSpc>
                <a:spcPct val="100000"/>
              </a:lnSpc>
            </a:pPr>
            <a:r>
              <a:rPr lang="en-US" altLang="en-US" dirty="0"/>
              <a:t>Eco-Certifications and Market Access</a:t>
            </a:r>
            <a:endParaRPr lang="en-IE" dirty="0"/>
          </a:p>
        </p:txBody>
      </p:sp>
      <p:sp>
        <p:nvSpPr>
          <p:cNvPr id="10" name="Text Placeholder 9">
            <a:extLst>
              <a:ext uri="{FF2B5EF4-FFF2-40B4-BE49-F238E27FC236}">
                <a16:creationId xmlns:a16="http://schemas.microsoft.com/office/drawing/2014/main" id="{BC78D3F5-0C2D-53AA-7F42-A848EBE34FB5}"/>
              </a:ext>
            </a:extLst>
          </p:cNvPr>
          <p:cNvSpPr>
            <a:spLocks noGrp="1"/>
          </p:cNvSpPr>
          <p:nvPr>
            <p:ph type="body" sz="quarter" idx="19"/>
          </p:nvPr>
        </p:nvSpPr>
        <p:spPr>
          <a:xfrm>
            <a:off x="612739" y="2326183"/>
            <a:ext cx="2956255" cy="385564"/>
          </a:xfrm>
        </p:spPr>
        <p:txBody>
          <a:bodyPr/>
          <a:lstStyle/>
          <a:p>
            <a:pPr algn="ctr"/>
            <a:r>
              <a:rPr lang="en-US" sz="4000" dirty="0"/>
              <a:t>CASE STUDY</a:t>
            </a:r>
            <a:endParaRPr lang="en-IE" sz="4000" dirty="0"/>
          </a:p>
        </p:txBody>
      </p:sp>
      <p:sp>
        <p:nvSpPr>
          <p:cNvPr id="14" name="Rectangle 1">
            <a:extLst>
              <a:ext uri="{FF2B5EF4-FFF2-40B4-BE49-F238E27FC236}">
                <a16:creationId xmlns:a16="http://schemas.microsoft.com/office/drawing/2014/main" id="{6D02919C-69D9-8832-54D1-D394B818651E}"/>
              </a:ext>
            </a:extLst>
          </p:cNvPr>
          <p:cNvSpPr>
            <a:spLocks noGrp="1" noChangeArrowheads="1"/>
          </p:cNvSpPr>
          <p:nvPr>
            <p:ph type="body" sz="quarter" idx="21"/>
          </p:nvPr>
        </p:nvSpPr>
        <p:spPr bwMode="auto">
          <a:xfrm>
            <a:off x="4327826" y="46867"/>
            <a:ext cx="7685444"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1200"/>
              </a:spcAft>
            </a:pPr>
            <a:r>
              <a:rPr lang="en-US" sz="2400" b="1" dirty="0" err="1">
                <a:solidFill>
                  <a:srgbClr val="E96751"/>
                </a:solidFill>
              </a:rPr>
              <a:t>Slieve</a:t>
            </a:r>
            <a:r>
              <a:rPr lang="en-US" sz="2400" b="1" dirty="0">
                <a:solidFill>
                  <a:srgbClr val="E96751"/>
                </a:solidFill>
              </a:rPr>
              <a:t> Elva B&amp;B became the first B&amp;B in Ireland to earn </a:t>
            </a:r>
            <a:r>
              <a:rPr lang="en-US" sz="2400" b="1" dirty="0">
                <a:solidFill>
                  <a:srgbClr val="086D6E"/>
                </a:solidFill>
              </a:rPr>
              <a:t>First Gold-Level Sustainable Certification</a:t>
            </a:r>
          </a:p>
          <a:p>
            <a:pPr>
              <a:spcAft>
                <a:spcPts val="1200"/>
              </a:spcAft>
            </a:pPr>
            <a:r>
              <a:rPr lang="en-US" dirty="0"/>
              <a:t>Certification brought structure and verified progress. It boosted the B&amp;B’s </a:t>
            </a:r>
            <a:r>
              <a:rPr lang="en-US" b="1" dirty="0"/>
              <a:t>credibility,</a:t>
            </a:r>
            <a:r>
              <a:rPr lang="en-US" dirty="0"/>
              <a:t> </a:t>
            </a:r>
            <a:r>
              <a:rPr lang="en-US" b="1" dirty="0"/>
              <a:t>widened its marketing reach, attracted eco-conscious guests, garnered media attention, and built stronger guest trust, </a:t>
            </a:r>
            <a:r>
              <a:rPr lang="en-US" dirty="0"/>
              <a:t>which in turn </a:t>
            </a:r>
            <a:r>
              <a:rPr lang="en-IE" b="1" dirty="0"/>
              <a:t>increased visibility and bookings</a:t>
            </a:r>
            <a:r>
              <a:rPr lang="en-US" b="1" dirty="0"/>
              <a:t>. </a:t>
            </a:r>
          </a:p>
          <a:p>
            <a:pPr>
              <a:spcAft>
                <a:spcPts val="1200"/>
              </a:spcAft>
            </a:pPr>
            <a:r>
              <a:rPr lang="en-US" dirty="0"/>
              <a:t>It also aligned with the </a:t>
            </a:r>
            <a:r>
              <a:rPr lang="en-US" b="1" dirty="0"/>
              <a:t>local community’s values, </a:t>
            </a:r>
            <a:r>
              <a:rPr lang="en-US" dirty="0"/>
              <a:t>strengthening local ties and identity. All the financial investments made are expected to </a:t>
            </a:r>
            <a:r>
              <a:rPr lang="en-US" b="1" dirty="0"/>
              <a:t>pay off within four years. </a:t>
            </a:r>
            <a:r>
              <a:rPr lang="en-US" b="1" dirty="0" err="1"/>
              <a:t>Slieve</a:t>
            </a:r>
            <a:r>
              <a:rPr lang="en-US" b="1" dirty="0"/>
              <a:t> Elva began small</a:t>
            </a:r>
            <a:r>
              <a:rPr lang="en-US" dirty="0"/>
              <a:t> by swapping in LED lights, tracking energy usage, and promoting guest awareness. These </a:t>
            </a:r>
            <a:r>
              <a:rPr lang="en-US" b="1" dirty="0"/>
              <a:t>low-cost actions </a:t>
            </a:r>
            <a:r>
              <a:rPr lang="en-US" dirty="0"/>
              <a:t>quickly </a:t>
            </a:r>
            <a:r>
              <a:rPr lang="en-US" b="1" dirty="0"/>
              <a:t>cut energy use and bills. </a:t>
            </a:r>
            <a:r>
              <a:rPr lang="en-US" dirty="0"/>
              <a:t>As a result, this freed up funds for bigger upgrades like solar panels, a biogas heating system, and an EV charger. </a:t>
            </a:r>
          </a:p>
          <a:p>
            <a:pPr marL="342900" indent="-342900">
              <a:buFont typeface="Wingdings" panose="05000000000000000000" pitchFamily="2" charset="2"/>
              <a:buChar char="v"/>
            </a:pPr>
            <a:endParaRPr lang="en-US" sz="1000" dirty="0"/>
          </a:p>
          <a:p>
            <a:pPr>
              <a:spcAft>
                <a:spcPts val="1200"/>
              </a:spcAft>
            </a:pPr>
            <a:r>
              <a:rPr lang="en-US" b="1" dirty="0">
                <a:solidFill>
                  <a:srgbClr val="E96751"/>
                </a:solidFill>
              </a:rPr>
              <a:t>The result? </a:t>
            </a:r>
            <a:r>
              <a:rPr lang="en-US" dirty="0"/>
              <a:t>A regenerative, community-rooted business that became Ireland’s first B&amp;B to achieve gold-level sustainability certification.</a:t>
            </a:r>
          </a:p>
        </p:txBody>
      </p:sp>
      <p:pic>
        <p:nvPicPr>
          <p:cNvPr id="6" name="Picture 5">
            <a:extLst>
              <a:ext uri="{FF2B5EF4-FFF2-40B4-BE49-F238E27FC236}">
                <a16:creationId xmlns:a16="http://schemas.microsoft.com/office/drawing/2014/main" id="{FA257C24-3F78-DC28-9C65-36487FD9B0ED}"/>
              </a:ext>
            </a:extLst>
          </p:cNvPr>
          <p:cNvPicPr>
            <a:picLocks noChangeAspect="1"/>
          </p:cNvPicPr>
          <p:nvPr/>
        </p:nvPicPr>
        <p:blipFill>
          <a:blip r:embed="rId2"/>
          <a:stretch>
            <a:fillRect/>
          </a:stretch>
        </p:blipFill>
        <p:spPr>
          <a:xfrm>
            <a:off x="404287" y="-6683"/>
            <a:ext cx="3164707" cy="2069695"/>
          </a:xfrm>
          <a:prstGeom prst="rect">
            <a:avLst/>
          </a:prstGeom>
        </p:spPr>
      </p:pic>
      <p:pic>
        <p:nvPicPr>
          <p:cNvPr id="2" name="Picture 1" descr="Co-funded by the European Union logo in png for web usage">
            <a:extLst>
              <a:ext uri="{FF2B5EF4-FFF2-40B4-BE49-F238E27FC236}">
                <a16:creationId xmlns:a16="http://schemas.microsoft.com/office/drawing/2014/main" id="{676F0CAA-19E4-5EFB-0D67-3AFDE86C5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00" y="6303842"/>
            <a:ext cx="1530819" cy="319792"/>
          </a:xfrm>
          <a:prstGeom prst="rect">
            <a:avLst/>
          </a:prstGeom>
          <a:noFill/>
          <a:ln>
            <a:noFill/>
          </a:ln>
        </p:spPr>
      </p:pic>
      <p:sp>
        <p:nvSpPr>
          <p:cNvPr id="3" name="Rectangle 2">
            <a:extLst>
              <a:ext uri="{FF2B5EF4-FFF2-40B4-BE49-F238E27FC236}">
                <a16:creationId xmlns:a16="http://schemas.microsoft.com/office/drawing/2014/main" id="{B6FCBC3E-EAD3-74AE-5AAA-27BBAB2C3191}"/>
              </a:ext>
            </a:extLst>
          </p:cNvPr>
          <p:cNvSpPr/>
          <p:nvPr/>
        </p:nvSpPr>
        <p:spPr>
          <a:xfrm>
            <a:off x="3220907" y="6241986"/>
            <a:ext cx="5121982" cy="4385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4" name="Group 3">
            <a:extLst>
              <a:ext uri="{FF2B5EF4-FFF2-40B4-BE49-F238E27FC236}">
                <a16:creationId xmlns:a16="http://schemas.microsoft.com/office/drawing/2014/main" id="{5CB482CB-24BE-1410-316A-6C538E50ED0E}"/>
              </a:ext>
            </a:extLst>
          </p:cNvPr>
          <p:cNvGrpSpPr/>
          <p:nvPr/>
        </p:nvGrpSpPr>
        <p:grpSpPr>
          <a:xfrm>
            <a:off x="317016" y="5864787"/>
            <a:ext cx="1307461" cy="742180"/>
            <a:chOff x="340586" y="8789227"/>
            <a:chExt cx="1307461" cy="742180"/>
          </a:xfrm>
        </p:grpSpPr>
        <p:sp>
          <p:nvSpPr>
            <p:cNvPr id="5" name="Rectangle 4">
              <a:extLst>
                <a:ext uri="{FF2B5EF4-FFF2-40B4-BE49-F238E27FC236}">
                  <a16:creationId xmlns:a16="http://schemas.microsoft.com/office/drawing/2014/main" id="{A2DE412D-03E2-8CAB-9C2E-D556C1CFC601}"/>
                </a:ext>
              </a:extLst>
            </p:cNvPr>
            <p:cNvSpPr/>
            <p:nvPr/>
          </p:nvSpPr>
          <p:spPr>
            <a:xfrm>
              <a:off x="340586" y="8789227"/>
              <a:ext cx="1307461" cy="36933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7" name="Picture 6">
              <a:extLst>
                <a:ext uri="{FF2B5EF4-FFF2-40B4-BE49-F238E27FC236}">
                  <a16:creationId xmlns:a16="http://schemas.microsoft.com/office/drawing/2014/main" id="{5EF4CE0E-7B81-24E8-C000-D5E2848055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184489138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12659</TotalTime>
  <Words>679</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din-condensed</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487</cp:revision>
  <dcterms:created xsi:type="dcterms:W3CDTF">2020-10-14T13:32:04Z</dcterms:created>
  <dcterms:modified xsi:type="dcterms:W3CDTF">2025-08-22T10:01:25Z</dcterms:modified>
</cp:coreProperties>
</file>