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7829" r:id="rId2"/>
    <p:sldId id="6831" r:id="rId3"/>
    <p:sldId id="77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390"/>
    <a:srgbClr val="E96751"/>
    <a:srgbClr val="EC7C69"/>
    <a:srgbClr val="494949"/>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ordiskvillage.com/locations/puglia/"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booking.com/hotel/it/glamping-masseria-cuturi.en-gb.html?aid=356980&amp;label=gog235jc-1FCAsocUIYZ2xhbXBpbmctbWFzc2VyaWEtY3V0dXJpSDNYA2hpiAEBmAEJuAEXyAEM2AEB6AEB-AEMiAIBqAIDuAKMwILCBsACAdICJDViNjI1ZTUyLTQwNjktNGJmMy05NjI0LWNmNjg3YmEwZTljMtgCBuACAQ&amp;sid=fc9292a8233ebebf1904eb1dfe6b8eec&amp;all_sr_blocks=815691801_344018713_2_1_0&amp;checkin=2025-09-01&amp;checkout=2025-09-05&amp;dest_id=-120907&amp;dest_type=city&amp;dist=0&amp;group_adults=1&amp;group_children=0&amp;hapos=1&amp;highlighted_blocks=815691801_344018713_2_1_0&amp;hpos=1&amp;matching_block_id=815691801_344018713_2_1_0&amp;no_rooms=1&amp;req_adults=1&amp;req_children=0&amp;room1=A&amp;sb_price_type=total&amp;sr_order=popularity&amp;sr_pri_blocks=815691801_344018713_2_1_0__97200&amp;srepoch=1749065744&amp;srpvid=14f889c7ec380820&amp;type=total&amp;ucfs=1&amp;activeTab=photosGallery" TargetMode="External"/><Relationship Id="rId7" Type="http://schemas.openxmlformats.org/officeDocument/2006/relationships/hyperlink" Target="https://creativecommons.org/licenses/by-sa/4.0/?ref=chooser-v1" TargetMode="External"/><Relationship Id="rId2" Type="http://schemas.openxmlformats.org/officeDocument/2006/relationships/hyperlink" Target="https://nordiskvillage.com/locations/puglia/" TargetMode="Externa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it-IT" sz="4000" b="1" dirty="0"/>
              <a:t>Nordisk Village, Manduria, Puglia, Italy</a:t>
            </a:r>
          </a:p>
          <a:p>
            <a:r>
              <a:rPr lang="it-IT" sz="3600" i="1" dirty="0"/>
              <a:t>Eco Friendly Wine Estate</a:t>
            </a:r>
            <a:endParaRPr lang="en-IE" sz="3600" i="1" dirty="0"/>
          </a:p>
        </p:txBody>
      </p:sp>
      <p:sp>
        <p:nvSpPr>
          <p:cNvPr id="2" name="Text Placeholder 1">
            <a:extLst>
              <a:ext uri="{FF2B5EF4-FFF2-40B4-BE49-F238E27FC236}">
                <a16:creationId xmlns:a16="http://schemas.microsoft.com/office/drawing/2014/main" id="{26771B59-59E9-505A-78C2-E365D745DA3F}"/>
              </a:ext>
            </a:extLst>
          </p:cNvPr>
          <p:cNvSpPr>
            <a:spLocks noGrp="1"/>
          </p:cNvSpPr>
          <p:nvPr>
            <p:ph type="body" sz="quarter" idx="65"/>
          </p:nvPr>
        </p:nvSpPr>
        <p:spPr/>
        <p:txBody>
          <a:bodyPr/>
          <a:lstStyle/>
          <a:p>
            <a:r>
              <a:rPr lang="en-IE" dirty="0">
                <a:hlinkClick r:id="rId2">
                  <a:extLst>
                    <a:ext uri="{A12FA001-AC4F-418D-AE19-62706E023703}">
                      <ahyp:hlinkClr xmlns:ahyp="http://schemas.microsoft.com/office/drawing/2018/hyperlinkcolor" val="tx"/>
                    </a:ext>
                  </a:extLst>
                </a:hlinkClick>
              </a:rPr>
              <a:t>https://nordiskvillage.com/locations/puglia/</a:t>
            </a:r>
            <a:r>
              <a:rPr lang="en-IE" dirty="0"/>
              <a:t> </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691626"/>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13" name="Picture Placeholder 12" descr="A building with arched windows and lights&#10;&#10;AI-generated content may be incorrect.">
            <a:extLst>
              <a:ext uri="{FF2B5EF4-FFF2-40B4-BE49-F238E27FC236}">
                <a16:creationId xmlns:a16="http://schemas.microsoft.com/office/drawing/2014/main" id="{88671658-5B0F-6052-5192-1E07BB564165}"/>
              </a:ext>
            </a:extLst>
          </p:cNvPr>
          <p:cNvPicPr>
            <a:picLocks noGrp="1" noChangeAspect="1"/>
          </p:cNvPicPr>
          <p:nvPr>
            <p:ph type="pic" sz="quarter" idx="19"/>
          </p:nvPr>
        </p:nvPicPr>
        <p:blipFill>
          <a:blip r:embed="rId3"/>
          <a:srcRect l="5876" r="5876"/>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AB91-52F3-D39A-E6AB-768093B5DC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15D35D-332E-7A9A-5DD8-74886ECD545A}"/>
              </a:ext>
            </a:extLst>
          </p:cNvPr>
          <p:cNvSpPr>
            <a:spLocks noGrp="1"/>
          </p:cNvSpPr>
          <p:nvPr>
            <p:ph type="body" sz="quarter" idx="18"/>
          </p:nvPr>
        </p:nvSpPr>
        <p:spPr>
          <a:xfrm>
            <a:off x="576890" y="3217980"/>
            <a:ext cx="2992104" cy="1049221"/>
          </a:xfrm>
        </p:spPr>
        <p:txBody>
          <a:bodyPr/>
          <a:lstStyle/>
          <a:p>
            <a:pPr algn="ctr">
              <a:lnSpc>
                <a:spcPct val="100000"/>
              </a:lnSpc>
            </a:pPr>
            <a:r>
              <a:rPr lang="en-US" sz="4800" dirty="0"/>
              <a:t>Case Study</a:t>
            </a:r>
            <a:endParaRPr lang="en-IE" sz="4800" dirty="0"/>
          </a:p>
        </p:txBody>
      </p:sp>
      <p:sp>
        <p:nvSpPr>
          <p:cNvPr id="6" name="Text Placeholder 5">
            <a:extLst>
              <a:ext uri="{FF2B5EF4-FFF2-40B4-BE49-F238E27FC236}">
                <a16:creationId xmlns:a16="http://schemas.microsoft.com/office/drawing/2014/main" id="{3D271AEA-9B25-584D-3D85-7AA5ECF1333A}"/>
              </a:ext>
            </a:extLst>
          </p:cNvPr>
          <p:cNvSpPr>
            <a:spLocks noGrp="1"/>
          </p:cNvSpPr>
          <p:nvPr>
            <p:ph type="body" sz="quarter" idx="21"/>
          </p:nvPr>
        </p:nvSpPr>
        <p:spPr>
          <a:xfrm>
            <a:off x="4273620" y="243407"/>
            <a:ext cx="6756330" cy="3499183"/>
          </a:xfrm>
        </p:spPr>
        <p:txBody>
          <a:bodyPr/>
          <a:lstStyle/>
          <a:p>
            <a:pPr>
              <a:spcAft>
                <a:spcPts val="600"/>
              </a:spcAft>
            </a:pPr>
            <a:r>
              <a:rPr lang="it-IT" sz="2800" b="1" dirty="0">
                <a:solidFill>
                  <a:srgbClr val="E96751"/>
                </a:solidFill>
                <a:hlinkClick r:id="rId2">
                  <a:extLst>
                    <a:ext uri="{A12FA001-AC4F-418D-AE19-62706E023703}">
                      <ahyp:hlinkClr xmlns:ahyp="http://schemas.microsoft.com/office/drawing/2018/hyperlinkcolor" val="tx"/>
                    </a:ext>
                  </a:extLst>
                </a:hlinkClick>
              </a:rPr>
              <a:t>Nordisk Village Puglia – Manduria, Puglia </a:t>
            </a:r>
            <a:r>
              <a:rPr lang="it-IT" sz="2100" dirty="0"/>
              <a:t>is a </a:t>
            </a:r>
            <a:r>
              <a:rPr lang="en-IE" sz="2100" dirty="0"/>
              <a:t>Scandinavian-style glamping resort. </a:t>
            </a:r>
            <a:r>
              <a:rPr lang="en-US" sz="2100" dirty="0"/>
              <a:t>Developed a sustainable glamping site within the historic Masseria </a:t>
            </a:r>
            <a:r>
              <a:rPr lang="en-US" sz="2100" dirty="0" err="1"/>
              <a:t>Cuturi</a:t>
            </a:r>
            <a:r>
              <a:rPr lang="en-US" sz="2100" dirty="0"/>
              <a:t> wine estate, featuring eco-friendly tents and communal facilities completely surrounded by the fortified walls of the farm, all leading down to the stunning beaches of </a:t>
            </a:r>
            <a:r>
              <a:rPr lang="en-US" sz="2100" dirty="0" err="1"/>
              <a:t>Manduria</a:t>
            </a:r>
            <a:r>
              <a:rPr lang="en-US" sz="2100" dirty="0"/>
              <a:t>. </a:t>
            </a:r>
            <a:r>
              <a:rPr lang="en-US" sz="2100" i="1" dirty="0">
                <a:solidFill>
                  <a:srgbClr val="3B7F81"/>
                </a:solidFill>
              </a:rPr>
              <a:t>The target is to make every stay 100% emission-free through green energy, etc.</a:t>
            </a:r>
          </a:p>
          <a:p>
            <a:pPr>
              <a:spcAft>
                <a:spcPts val="600"/>
              </a:spcAft>
            </a:pPr>
            <a:r>
              <a:rPr lang="en-US" sz="2100" b="1" dirty="0"/>
              <a:t>Features &amp; Activities</a:t>
            </a:r>
            <a:r>
              <a:rPr lang="en-US" sz="2100" dirty="0"/>
              <a:t>: Six cotton tents accommodating up to four guests each. Shared masonry bathroom, mini-bar, swimming pool, and relaxation room. Activities include wine tasting, cycling, and cultural tours.</a:t>
            </a:r>
          </a:p>
          <a:p>
            <a:pPr>
              <a:spcAft>
                <a:spcPts val="600"/>
              </a:spcAft>
            </a:pPr>
            <a:r>
              <a:rPr lang="en-US" sz="2100" b="1" dirty="0"/>
              <a:t>See reviews on </a:t>
            </a:r>
            <a:r>
              <a:rPr lang="en-US" sz="2100" dirty="0">
                <a:solidFill>
                  <a:srgbClr val="E96751"/>
                </a:solidFill>
                <a:hlinkClick r:id="rId3">
                  <a:extLst>
                    <a:ext uri="{A12FA001-AC4F-418D-AE19-62706E023703}">
                      <ahyp:hlinkClr xmlns:ahyp="http://schemas.microsoft.com/office/drawing/2018/hyperlinkcolor" val="tx"/>
                    </a:ext>
                  </a:extLst>
                </a:hlinkClick>
              </a:rPr>
              <a:t>booking.com</a:t>
            </a:r>
            <a:r>
              <a:rPr lang="en-US" sz="2100" dirty="0">
                <a:solidFill>
                  <a:srgbClr val="E96751"/>
                </a:solidFill>
              </a:rPr>
              <a:t> </a:t>
            </a:r>
            <a:r>
              <a:rPr lang="en-US" sz="2000" i="1" dirty="0"/>
              <a:t>“Structure nothing short of fantastic, tents surrounded by greenery make the stay truly spectacular. The tent is super comfortable, equipped with all the comforts to make a 4-star hotel envy” </a:t>
            </a:r>
            <a:r>
              <a:rPr lang="en-US" sz="2000" dirty="0"/>
              <a:t>and</a:t>
            </a:r>
          </a:p>
          <a:p>
            <a:pPr>
              <a:spcAft>
                <a:spcPts val="600"/>
              </a:spcAft>
            </a:pPr>
            <a:endParaRPr lang="en-US" sz="2100" dirty="0"/>
          </a:p>
          <a:p>
            <a:pPr>
              <a:spcAft>
                <a:spcPts val="600"/>
              </a:spcAft>
            </a:pPr>
            <a:endParaRPr lang="en-US" sz="2100" dirty="0"/>
          </a:p>
        </p:txBody>
      </p:sp>
      <p:sp>
        <p:nvSpPr>
          <p:cNvPr id="5" name="Text Placeholder 6">
            <a:extLst>
              <a:ext uri="{FF2B5EF4-FFF2-40B4-BE49-F238E27FC236}">
                <a16:creationId xmlns:a16="http://schemas.microsoft.com/office/drawing/2014/main" id="{E534433A-8635-4A09-4A6E-166CF66B5B31}"/>
              </a:ext>
            </a:extLst>
          </p:cNvPr>
          <p:cNvSpPr txBox="1">
            <a:spLocks/>
          </p:cNvSpPr>
          <p:nvPr/>
        </p:nvSpPr>
        <p:spPr>
          <a:xfrm>
            <a:off x="576891" y="2584434"/>
            <a:ext cx="2992103"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4100" dirty="0"/>
              <a:t>Italy</a:t>
            </a:r>
          </a:p>
        </p:txBody>
      </p:sp>
      <p:pic>
        <p:nvPicPr>
          <p:cNvPr id="13" name="Picture 12">
            <a:extLst>
              <a:ext uri="{FF2B5EF4-FFF2-40B4-BE49-F238E27FC236}">
                <a16:creationId xmlns:a16="http://schemas.microsoft.com/office/drawing/2014/main" id="{639BB951-F9B6-02FD-6FDA-AD4F1C36A845}"/>
              </a:ext>
            </a:extLst>
          </p:cNvPr>
          <p:cNvPicPr>
            <a:picLocks noChangeAspect="1"/>
          </p:cNvPicPr>
          <p:nvPr/>
        </p:nvPicPr>
        <p:blipFill>
          <a:blip r:embed="rId4"/>
          <a:stretch>
            <a:fillRect/>
          </a:stretch>
        </p:blipFill>
        <p:spPr>
          <a:xfrm>
            <a:off x="158149" y="4076699"/>
            <a:ext cx="3829585" cy="2557820"/>
          </a:xfrm>
          <a:prstGeom prst="flowChartConnector">
            <a:avLst/>
          </a:prstGeom>
        </p:spPr>
      </p:pic>
      <p:pic>
        <p:nvPicPr>
          <p:cNvPr id="4" name="Picture 3">
            <a:extLst>
              <a:ext uri="{FF2B5EF4-FFF2-40B4-BE49-F238E27FC236}">
                <a16:creationId xmlns:a16="http://schemas.microsoft.com/office/drawing/2014/main" id="{D32FF955-6DF4-37FE-4275-CF0076D5E809}"/>
              </a:ext>
            </a:extLst>
          </p:cNvPr>
          <p:cNvPicPr>
            <a:picLocks noChangeAspect="1"/>
          </p:cNvPicPr>
          <p:nvPr/>
        </p:nvPicPr>
        <p:blipFill>
          <a:blip r:embed="rId5"/>
          <a:stretch>
            <a:fillRect/>
          </a:stretch>
        </p:blipFill>
        <p:spPr>
          <a:xfrm>
            <a:off x="393941" y="-16925"/>
            <a:ext cx="3175054" cy="2222538"/>
          </a:xfrm>
          <a:prstGeom prst="rect">
            <a:avLst/>
          </a:prstGeom>
        </p:spPr>
      </p:pic>
      <p:pic>
        <p:nvPicPr>
          <p:cNvPr id="3" name="Picture 2" descr="Co-funded by the European Union logo in png for web usage">
            <a:extLst>
              <a:ext uri="{FF2B5EF4-FFF2-40B4-BE49-F238E27FC236}">
                <a16:creationId xmlns:a16="http://schemas.microsoft.com/office/drawing/2014/main" id="{D047F3C6-6F7E-93A3-5FE2-1CF0ED28C6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4885" y="6435834"/>
            <a:ext cx="1530819" cy="319792"/>
          </a:xfrm>
          <a:prstGeom prst="rect">
            <a:avLst/>
          </a:prstGeom>
          <a:noFill/>
          <a:ln>
            <a:noFill/>
          </a:ln>
        </p:spPr>
      </p:pic>
      <p:sp>
        <p:nvSpPr>
          <p:cNvPr id="7" name="Rectangle 6">
            <a:extLst>
              <a:ext uri="{FF2B5EF4-FFF2-40B4-BE49-F238E27FC236}">
                <a16:creationId xmlns:a16="http://schemas.microsoft.com/office/drawing/2014/main" id="{C4C62EFD-408A-72E1-C7E7-DFA9E34149F9}"/>
              </a:ext>
            </a:extLst>
          </p:cNvPr>
          <p:cNvSpPr/>
          <p:nvPr/>
        </p:nvSpPr>
        <p:spPr>
          <a:xfrm>
            <a:off x="5824992" y="6289348"/>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8" name="Group 7">
            <a:extLst>
              <a:ext uri="{FF2B5EF4-FFF2-40B4-BE49-F238E27FC236}">
                <a16:creationId xmlns:a16="http://schemas.microsoft.com/office/drawing/2014/main" id="{029ED817-311B-B624-41CF-ECED8003C0A7}"/>
              </a:ext>
            </a:extLst>
          </p:cNvPr>
          <p:cNvGrpSpPr/>
          <p:nvPr/>
        </p:nvGrpSpPr>
        <p:grpSpPr>
          <a:xfrm>
            <a:off x="10292918" y="5995021"/>
            <a:ext cx="1307461" cy="742180"/>
            <a:chOff x="340586" y="8789227"/>
            <a:chExt cx="1307461" cy="742180"/>
          </a:xfrm>
        </p:grpSpPr>
        <p:sp>
          <p:nvSpPr>
            <p:cNvPr id="9" name="Rectangle 8">
              <a:extLst>
                <a:ext uri="{FF2B5EF4-FFF2-40B4-BE49-F238E27FC236}">
                  <a16:creationId xmlns:a16="http://schemas.microsoft.com/office/drawing/2014/main" id="{0913C13E-07F9-937E-D0A2-6E5C44C76EEE}"/>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7">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0" name="Picture 9">
              <a:extLst>
                <a:ext uri="{FF2B5EF4-FFF2-40B4-BE49-F238E27FC236}">
                  <a16:creationId xmlns:a16="http://schemas.microsoft.com/office/drawing/2014/main" id="{ECCCB03B-9117-1B4C-FB7B-882F539FF87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46200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C3FB9C-9AE3-8ADD-86C7-352AC63D028E}"/>
              </a:ext>
            </a:extLst>
          </p:cNvPr>
          <p:cNvSpPr>
            <a:spLocks noGrp="1"/>
          </p:cNvSpPr>
          <p:nvPr>
            <p:ph type="body" sz="quarter" idx="13"/>
          </p:nvPr>
        </p:nvSpPr>
        <p:spPr>
          <a:xfrm>
            <a:off x="474566" y="865516"/>
            <a:ext cx="5055171" cy="3808175"/>
          </a:xfrm>
        </p:spPr>
        <p:txBody>
          <a:bodyPr>
            <a:noAutofit/>
          </a:bodyPr>
          <a:lstStyle/>
          <a:p>
            <a:r>
              <a:rPr lang="en-US" sz="2400" dirty="0"/>
              <a:t>“A wonderful stay in a structure where you can breathe the air of genuineness and authenticity. A fantastic experience to relax in the middle of nature ❤️ </a:t>
            </a:r>
          </a:p>
          <a:p>
            <a:endParaRPr lang="en-US" sz="2400" dirty="0"/>
          </a:p>
          <a:p>
            <a:r>
              <a:rPr lang="en-US" sz="2400" dirty="0"/>
              <a:t>Two special notes to the welcoming, helpful and knowledgeable staff about the history of the farm and the delicious breakfast, with quality ingredients.”</a:t>
            </a:r>
          </a:p>
          <a:p>
            <a:endParaRPr lang="en-US" sz="2400" dirty="0"/>
          </a:p>
          <a:p>
            <a:endParaRPr lang="en-IE" sz="2400" dirty="0"/>
          </a:p>
        </p:txBody>
      </p:sp>
      <p:pic>
        <p:nvPicPr>
          <p:cNvPr id="16" name="Picture Placeholder 15">
            <a:extLst>
              <a:ext uri="{FF2B5EF4-FFF2-40B4-BE49-F238E27FC236}">
                <a16:creationId xmlns:a16="http://schemas.microsoft.com/office/drawing/2014/main" id="{047C3911-A243-2374-E977-34C53014FD64}"/>
              </a:ext>
            </a:extLst>
          </p:cNvPr>
          <p:cNvPicPr>
            <a:picLocks noGrp="1" noChangeAspect="1"/>
          </p:cNvPicPr>
          <p:nvPr>
            <p:ph type="pic" sz="quarter" idx="41"/>
          </p:nvPr>
        </p:nvPicPr>
        <p:blipFill>
          <a:blip r:embed="rId2"/>
          <a:srcRect l="10709" r="10709"/>
          <a:stretch/>
        </p:blipFill>
        <p:spPr>
          <a:xfrm>
            <a:off x="5095875" y="2085975"/>
            <a:ext cx="6256338" cy="4772025"/>
          </a:xfrm>
        </p:spPr>
      </p:pic>
      <p:sp>
        <p:nvSpPr>
          <p:cNvPr id="14" name="Text Placeholder 13">
            <a:extLst>
              <a:ext uri="{FF2B5EF4-FFF2-40B4-BE49-F238E27FC236}">
                <a16:creationId xmlns:a16="http://schemas.microsoft.com/office/drawing/2014/main" id="{18AD2744-096C-257A-2D01-C5077C0E4C7B}"/>
              </a:ext>
            </a:extLst>
          </p:cNvPr>
          <p:cNvSpPr>
            <a:spLocks noGrp="1"/>
          </p:cNvSpPr>
          <p:nvPr>
            <p:ph type="body" sz="quarter" idx="65"/>
          </p:nvPr>
        </p:nvSpPr>
        <p:spPr/>
        <p:txBody>
          <a:bodyPr/>
          <a:lstStyle/>
          <a:p>
            <a:endParaRPr lang="en-IE"/>
          </a:p>
        </p:txBody>
      </p:sp>
    </p:spTree>
    <p:extLst>
      <p:ext uri="{BB962C8B-B14F-4D97-AF65-F5344CB8AC3E}">
        <p14:creationId xmlns:p14="http://schemas.microsoft.com/office/powerpoint/2010/main" val="146007251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13548</TotalTime>
  <Words>292</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561</cp:revision>
  <dcterms:created xsi:type="dcterms:W3CDTF">2020-10-14T13:32:04Z</dcterms:created>
  <dcterms:modified xsi:type="dcterms:W3CDTF">2025-08-21T10:05:52Z</dcterms:modified>
</cp:coreProperties>
</file>