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
  </p:notesMasterIdLst>
  <p:handoutMasterIdLst>
    <p:handoutMasterId r:id="rId6"/>
  </p:handoutMasterIdLst>
  <p:sldIdLst>
    <p:sldId id="7829" r:id="rId2"/>
    <p:sldId id="6878" r:id="rId3"/>
    <p:sldId id="6881"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949"/>
    <a:srgbClr val="0D9390"/>
    <a:srgbClr val="E96751"/>
    <a:srgbClr val="EC7C69"/>
    <a:srgbClr val="F2A158"/>
    <a:srgbClr val="DCC5ED"/>
    <a:srgbClr val="3FB5A1"/>
    <a:srgbClr val="E1FFE1"/>
    <a:srgbClr val="CEFAF9"/>
    <a:srgbClr val="F6B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258" autoAdjust="0"/>
    <p:restoredTop sz="95082"/>
  </p:normalViewPr>
  <p:slideViewPr>
    <p:cSldViewPr snapToGrid="0" snapToObjects="1">
      <p:cViewPr varScale="1">
        <p:scale>
          <a:sx n="100" d="100"/>
          <a:sy n="100" d="100"/>
        </p:scale>
        <p:origin x="114"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20/08/2025</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190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18940" y="34552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47398" y="3244279"/>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823802" y="-252041"/>
            <a:ext cx="4448399" cy="6096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21941" y="623792"/>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24950" y="34553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190410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244740" y="2115614"/>
            <a:ext cx="6560312"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Device 0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572736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71523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8077"/>
            <a:ext cx="6549337"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5828411"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924" r:id="rId13"/>
    <p:sldLayoutId id="2147483890" r:id="rId14"/>
    <p:sldLayoutId id="2147483899"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07" r:id="rId24"/>
    <p:sldLayoutId id="2147483878" r:id="rId25"/>
    <p:sldLayoutId id="2147483915" r:id="rId26"/>
    <p:sldLayoutId id="2147483891" r:id="rId27"/>
    <p:sldLayoutId id="2147483922" r:id="rId28"/>
    <p:sldLayoutId id="2147483921" r:id="rId29"/>
    <p:sldLayoutId id="2147483894" r:id="rId30"/>
    <p:sldLayoutId id="2147483916" r:id="rId31"/>
    <p:sldLayoutId id="2147483932" r:id="rId32"/>
    <p:sldLayoutId id="2147483893" r:id="rId33"/>
    <p:sldLayoutId id="2147483895" r:id="rId34"/>
    <p:sldLayoutId id="2147483896" r:id="rId35"/>
    <p:sldLayoutId id="2147483900" r:id="rId36"/>
    <p:sldLayoutId id="2147483901" r:id="rId37"/>
    <p:sldLayoutId id="2147483902" r:id="rId38"/>
    <p:sldLayoutId id="2147483903" r:id="rId39"/>
    <p:sldLayoutId id="2147483904" r:id="rId40"/>
    <p:sldLayoutId id="2147483853" r:id="rId41"/>
    <p:sldLayoutId id="2147483912" r:id="rId42"/>
    <p:sldLayoutId id="2147483925"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booking.com/hotel/si/charming-slovenia-herbal-glamping-resort-ljubno.en-gb.html?label=gog235jc-1BCAsoywFCL2NoYXJtaW5nLXNsb3ZlbmlhLWhlcmJhbC1nbGFtcGluZy1yZXNvcnQtbGp1Ym5vSDNYA2hpiAEBmAEJuAEXyAEM2AEB6AEBiAIBqAIDuALZ7IbCBsACAdICJGFhMDFkNmQ1LTdhYzUtNGIyYS1iODkyLTQ3NWQxNTMwZGU0ZdgCBeACAQ&amp;sid=fc9292a8233ebebf1904eb1dfe6b8eec&amp;aid=356980&amp;ucfs=1&amp;arphpl=1&amp;checkin=2025-09-01&amp;checkout=2025-09-05&amp;dest_id=-87292&amp;dest_type=city&amp;group_adults=1&amp;req_adults=1&amp;no_rooms=1&amp;group_children=0&amp;req_children=0&amp;hpos=1&amp;hapos=1&amp;sr_order=popularity&amp;srpvid=e2116c2d86890a52&amp;srepoch=1749137149&amp;soh=1&amp;from=searchresults#no_availability_msg" TargetMode="External"/><Relationship Id="rId2" Type="http://schemas.openxmlformats.org/officeDocument/2006/relationships/hyperlink" Target="https://www.charmingslovenia.com/en/herbal-glamping-resort-ljubno/gallery.html" TargetMode="Externa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avtokampi.si/campsites/glamping-herbal.com" TargetMode="External"/><Relationship Id="rId7" Type="http://schemas.openxmlformats.org/officeDocument/2006/relationships/hyperlink" Target="https://creativecommons.org/licenses/by-sa/4.0/?ref=chooser-v1" TargetMode="External"/><Relationship Id="rId2" Type="http://schemas.openxmlformats.org/officeDocument/2006/relationships/hyperlink" Target="https://avtokampi.si/campsites/glamping-herbal?utm_source=chatgpt.com" TargetMode="Externa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24BC2-4613-57E9-2E8F-44E21D93E8D4}"/>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8FE77C1-1B0B-4BBF-3822-78D96BE350C7}"/>
              </a:ext>
            </a:extLst>
          </p:cNvPr>
          <p:cNvSpPr>
            <a:spLocks noGrp="1"/>
          </p:cNvSpPr>
          <p:nvPr>
            <p:ph type="body" sz="quarter" idx="16"/>
          </p:nvPr>
        </p:nvSpPr>
        <p:spPr>
          <a:xfrm>
            <a:off x="400555" y="2320314"/>
            <a:ext cx="5234715" cy="3066422"/>
          </a:xfrm>
        </p:spPr>
        <p:txBody>
          <a:bodyPr>
            <a:normAutofit/>
          </a:bodyPr>
          <a:lstStyle/>
          <a:p>
            <a:r>
              <a:rPr lang="en-US" sz="4000" b="1" dirty="0"/>
              <a:t>Herbal Glamping Resort </a:t>
            </a:r>
            <a:r>
              <a:rPr lang="en-US" sz="4000" b="1" dirty="0" err="1"/>
              <a:t>Ljubno</a:t>
            </a:r>
            <a:r>
              <a:rPr lang="en-US" sz="4000" b="1" dirty="0"/>
              <a:t>, Slovenia</a:t>
            </a:r>
          </a:p>
          <a:p>
            <a:r>
              <a:rPr lang="en-US" sz="3200" i="1" dirty="0"/>
              <a:t>A Sustainable Alternative Glamping Accommodation</a:t>
            </a:r>
            <a:endParaRPr lang="en-IE" sz="3200" i="1" dirty="0"/>
          </a:p>
        </p:txBody>
      </p:sp>
      <p:sp>
        <p:nvSpPr>
          <p:cNvPr id="2" name="Text Placeholder 1">
            <a:extLst>
              <a:ext uri="{FF2B5EF4-FFF2-40B4-BE49-F238E27FC236}">
                <a16:creationId xmlns:a16="http://schemas.microsoft.com/office/drawing/2014/main" id="{26771B59-59E9-505A-78C2-E365D745DA3F}"/>
              </a:ext>
            </a:extLst>
          </p:cNvPr>
          <p:cNvSpPr>
            <a:spLocks noGrp="1"/>
          </p:cNvSpPr>
          <p:nvPr>
            <p:ph type="body" sz="quarter" idx="65"/>
          </p:nvPr>
        </p:nvSpPr>
        <p:spPr/>
        <p:txBody>
          <a:bodyPr/>
          <a:lstStyle/>
          <a:p>
            <a:r>
              <a:rPr lang="en-IE" dirty="0"/>
              <a:t>BOOKING.COM</a:t>
            </a:r>
          </a:p>
        </p:txBody>
      </p:sp>
      <p:sp>
        <p:nvSpPr>
          <p:cNvPr id="12" name="Text Placeholder 8">
            <a:extLst>
              <a:ext uri="{FF2B5EF4-FFF2-40B4-BE49-F238E27FC236}">
                <a16:creationId xmlns:a16="http://schemas.microsoft.com/office/drawing/2014/main" id="{5E3BD5C2-3326-7D9C-010B-7282ACCED933}"/>
              </a:ext>
            </a:extLst>
          </p:cNvPr>
          <p:cNvSpPr txBox="1">
            <a:spLocks/>
          </p:cNvSpPr>
          <p:nvPr/>
        </p:nvSpPr>
        <p:spPr>
          <a:xfrm>
            <a:off x="400555" y="691626"/>
            <a:ext cx="6447919" cy="582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7200" dirty="0">
                <a:solidFill>
                  <a:schemeClr val="bg1"/>
                </a:solidFill>
              </a:rPr>
              <a:t>Case Study</a:t>
            </a:r>
          </a:p>
        </p:txBody>
      </p:sp>
      <p:pic>
        <p:nvPicPr>
          <p:cNvPr id="17" name="Picture Placeholder 16" descr="A tent with lights on the outside&#10;&#10;AI-generated content may be incorrect.">
            <a:extLst>
              <a:ext uri="{FF2B5EF4-FFF2-40B4-BE49-F238E27FC236}">
                <a16:creationId xmlns:a16="http://schemas.microsoft.com/office/drawing/2014/main" id="{5F08A67C-65C5-9ABF-6E45-F9E01E63A290}"/>
              </a:ext>
            </a:extLst>
          </p:cNvPr>
          <p:cNvPicPr>
            <a:picLocks noGrp="1" noChangeAspect="1"/>
          </p:cNvPicPr>
          <p:nvPr>
            <p:ph type="pic" sz="quarter" idx="19"/>
          </p:nvPr>
        </p:nvPicPr>
        <p:blipFill>
          <a:blip r:embed="rId2"/>
          <a:srcRect l="1986" r="1986"/>
          <a:stretch>
            <a:fillRect/>
          </a:stretch>
        </p:blipFill>
        <p:spPr/>
      </p:pic>
    </p:spTree>
    <p:extLst>
      <p:ext uri="{BB962C8B-B14F-4D97-AF65-F5344CB8AC3E}">
        <p14:creationId xmlns:p14="http://schemas.microsoft.com/office/powerpoint/2010/main" val="212284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A4ED3C3-E16D-9DA7-5C27-3FFCC628F565}"/>
              </a:ext>
            </a:extLst>
          </p:cNvPr>
          <p:cNvSpPr>
            <a:spLocks noGrp="1"/>
          </p:cNvSpPr>
          <p:nvPr>
            <p:ph type="body" sz="quarter" idx="18"/>
          </p:nvPr>
        </p:nvSpPr>
        <p:spPr>
          <a:xfrm>
            <a:off x="466459" y="1282229"/>
            <a:ext cx="10614687" cy="3499183"/>
          </a:xfrm>
        </p:spPr>
        <p:txBody>
          <a:bodyPr/>
          <a:lstStyle/>
          <a:p>
            <a:r>
              <a:rPr lang="en-IE" dirty="0"/>
              <a:t>Located in the serene Upper </a:t>
            </a:r>
            <a:r>
              <a:rPr lang="en-IE" dirty="0" err="1"/>
              <a:t>Savinja</a:t>
            </a:r>
            <a:r>
              <a:rPr lang="en-IE" dirty="0"/>
              <a:t> Valley near </a:t>
            </a:r>
            <a:r>
              <a:rPr lang="en-IE" dirty="0" err="1"/>
              <a:t>Ljubno</a:t>
            </a:r>
            <a:r>
              <a:rPr lang="en-IE" dirty="0"/>
              <a:t> </a:t>
            </a:r>
            <a:r>
              <a:rPr lang="en-IE" dirty="0" err="1"/>
              <a:t>ob</a:t>
            </a:r>
            <a:r>
              <a:rPr lang="en-IE" dirty="0"/>
              <a:t> </a:t>
            </a:r>
            <a:r>
              <a:rPr lang="en-IE" dirty="0" err="1"/>
              <a:t>Savinji</a:t>
            </a:r>
            <a:r>
              <a:rPr lang="en-IE" dirty="0"/>
              <a:t>, </a:t>
            </a:r>
            <a:r>
              <a:rPr lang="en-IE" b="1" dirty="0">
                <a:solidFill>
                  <a:srgbClr val="E96751"/>
                </a:solidFill>
                <a:hlinkClick r:id="rId2">
                  <a:extLst>
                    <a:ext uri="{A12FA001-AC4F-418D-AE19-62706E023703}">
                      <ahyp:hlinkClr xmlns:ahyp="http://schemas.microsoft.com/office/drawing/2018/hyperlinkcolor" val="tx"/>
                    </a:ext>
                  </a:extLst>
                </a:hlinkClick>
              </a:rPr>
              <a:t>Herbal Glamping Resort </a:t>
            </a:r>
            <a:r>
              <a:rPr lang="en-IE" b="1" dirty="0" err="1">
                <a:solidFill>
                  <a:srgbClr val="E96751"/>
                </a:solidFill>
                <a:hlinkClick r:id="rId2">
                  <a:extLst>
                    <a:ext uri="{A12FA001-AC4F-418D-AE19-62706E023703}">
                      <ahyp:hlinkClr xmlns:ahyp="http://schemas.microsoft.com/office/drawing/2018/hyperlinkcolor" val="tx"/>
                    </a:ext>
                  </a:extLst>
                </a:hlinkClick>
              </a:rPr>
              <a:t>Ljubno</a:t>
            </a:r>
            <a:r>
              <a:rPr lang="en-IE" dirty="0">
                <a:solidFill>
                  <a:srgbClr val="E96751"/>
                </a:solidFill>
                <a:hlinkClick r:id="rId2">
                  <a:extLst>
                    <a:ext uri="{A12FA001-AC4F-418D-AE19-62706E023703}">
                      <ahyp:hlinkClr xmlns:ahyp="http://schemas.microsoft.com/office/drawing/2018/hyperlinkcolor" val="tx"/>
                    </a:ext>
                  </a:extLst>
                </a:hlinkClick>
              </a:rPr>
              <a:t> </a:t>
            </a:r>
            <a:r>
              <a:rPr lang="en-IE" dirty="0"/>
              <a:t>is part of the </a:t>
            </a:r>
            <a:r>
              <a:rPr lang="en-IE" b="1" dirty="0"/>
              <a:t>Charming Slovenia</a:t>
            </a:r>
            <a:r>
              <a:rPr lang="en-IE" dirty="0"/>
              <a:t> brand. This resort seamlessly blends luxury with nature, offering guests an immersive experience </a:t>
            </a:r>
            <a:r>
              <a:rPr lang="en-IE" dirty="0" err="1"/>
              <a:t>centered</a:t>
            </a:r>
            <a:r>
              <a:rPr lang="en-IE" dirty="0"/>
              <a:t> around herbal wellness and ecological harmony. </a:t>
            </a:r>
            <a:r>
              <a:rPr lang="en-IE" dirty="0">
                <a:solidFill>
                  <a:srgbClr val="E96751"/>
                </a:solidFill>
                <a:hlinkClick r:id="rId3">
                  <a:extLst>
                    <a:ext uri="{A12FA001-AC4F-418D-AE19-62706E023703}">
                      <ahyp:hlinkClr xmlns:ahyp="http://schemas.microsoft.com/office/drawing/2018/hyperlinkcolor" val="tx"/>
                    </a:ext>
                  </a:extLst>
                </a:hlinkClick>
              </a:rPr>
              <a:t>Source</a:t>
            </a:r>
            <a:endParaRPr lang="en-IE" dirty="0">
              <a:solidFill>
                <a:srgbClr val="E96751"/>
              </a:solidFill>
            </a:endParaRPr>
          </a:p>
        </p:txBody>
      </p:sp>
      <p:sp>
        <p:nvSpPr>
          <p:cNvPr id="9" name="Text Placeholder 8">
            <a:extLst>
              <a:ext uri="{FF2B5EF4-FFF2-40B4-BE49-F238E27FC236}">
                <a16:creationId xmlns:a16="http://schemas.microsoft.com/office/drawing/2014/main" id="{B964486F-B265-D1BB-C17F-F10A52BEE811}"/>
              </a:ext>
            </a:extLst>
          </p:cNvPr>
          <p:cNvSpPr>
            <a:spLocks noGrp="1"/>
          </p:cNvSpPr>
          <p:nvPr>
            <p:ph type="body" sz="quarter" idx="16"/>
          </p:nvPr>
        </p:nvSpPr>
        <p:spPr>
          <a:xfrm>
            <a:off x="466459" y="187004"/>
            <a:ext cx="10614687" cy="803654"/>
          </a:xfrm>
        </p:spPr>
        <p:txBody>
          <a:bodyPr/>
          <a:lstStyle/>
          <a:p>
            <a:r>
              <a:rPr lang="en-IE" sz="4000" dirty="0">
                <a:solidFill>
                  <a:srgbClr val="E96751"/>
                </a:solidFill>
              </a:rPr>
              <a:t>Case Study: </a:t>
            </a:r>
            <a:r>
              <a:rPr lang="en-US" dirty="0"/>
              <a:t>Herbal Glamping Resort </a:t>
            </a:r>
            <a:r>
              <a:rPr lang="en-US" dirty="0" err="1"/>
              <a:t>Ljubno</a:t>
            </a:r>
            <a:endParaRPr lang="en-US" dirty="0"/>
          </a:p>
          <a:p>
            <a:r>
              <a:rPr lang="en-US" dirty="0">
                <a:solidFill>
                  <a:srgbClr val="494949"/>
                </a:solidFill>
              </a:rPr>
              <a:t>A Sustainable Alternative Glamping Accommodation</a:t>
            </a:r>
            <a:endParaRPr lang="en-IE" dirty="0">
              <a:solidFill>
                <a:srgbClr val="494949"/>
              </a:solidFill>
            </a:endParaRPr>
          </a:p>
        </p:txBody>
      </p:sp>
      <p:pic>
        <p:nvPicPr>
          <p:cNvPr id="12" name="Picture 11">
            <a:extLst>
              <a:ext uri="{FF2B5EF4-FFF2-40B4-BE49-F238E27FC236}">
                <a16:creationId xmlns:a16="http://schemas.microsoft.com/office/drawing/2014/main" id="{4ACED435-0301-FDA6-BB0F-130A3B0157E9}"/>
              </a:ext>
            </a:extLst>
          </p:cNvPr>
          <p:cNvPicPr>
            <a:picLocks noChangeAspect="1"/>
          </p:cNvPicPr>
          <p:nvPr/>
        </p:nvPicPr>
        <p:blipFill>
          <a:blip r:embed="rId4"/>
          <a:stretch>
            <a:fillRect/>
          </a:stretch>
        </p:blipFill>
        <p:spPr>
          <a:xfrm>
            <a:off x="466459" y="2684472"/>
            <a:ext cx="10804053" cy="4173528"/>
          </a:xfrm>
          <a:prstGeom prst="rect">
            <a:avLst/>
          </a:prstGeom>
        </p:spPr>
      </p:pic>
    </p:spTree>
    <p:extLst>
      <p:ext uri="{BB962C8B-B14F-4D97-AF65-F5344CB8AC3E}">
        <p14:creationId xmlns:p14="http://schemas.microsoft.com/office/powerpoint/2010/main" val="3243955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934E4-0354-92E7-8C9D-F4DAC0E8FAF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605364D-D492-B2A5-0C2F-45673210A158}"/>
              </a:ext>
            </a:extLst>
          </p:cNvPr>
          <p:cNvSpPr>
            <a:spLocks noGrp="1"/>
          </p:cNvSpPr>
          <p:nvPr>
            <p:ph type="body" sz="quarter" idx="18"/>
          </p:nvPr>
        </p:nvSpPr>
        <p:spPr>
          <a:xfrm>
            <a:off x="576890" y="3217980"/>
            <a:ext cx="2992104" cy="1049221"/>
          </a:xfrm>
        </p:spPr>
        <p:txBody>
          <a:bodyPr/>
          <a:lstStyle/>
          <a:p>
            <a:pPr algn="ctr">
              <a:lnSpc>
                <a:spcPct val="100000"/>
              </a:lnSpc>
            </a:pPr>
            <a:r>
              <a:rPr lang="en-US" sz="4800" dirty="0"/>
              <a:t>Case Study</a:t>
            </a:r>
            <a:endParaRPr lang="en-IE" sz="4800" dirty="0"/>
          </a:p>
        </p:txBody>
      </p:sp>
      <p:sp>
        <p:nvSpPr>
          <p:cNvPr id="6" name="Text Placeholder 5">
            <a:extLst>
              <a:ext uri="{FF2B5EF4-FFF2-40B4-BE49-F238E27FC236}">
                <a16:creationId xmlns:a16="http://schemas.microsoft.com/office/drawing/2014/main" id="{743CC494-5567-ECB6-4F22-A9F07C52B3C0}"/>
              </a:ext>
            </a:extLst>
          </p:cNvPr>
          <p:cNvSpPr>
            <a:spLocks noGrp="1"/>
          </p:cNvSpPr>
          <p:nvPr>
            <p:ph type="body" sz="quarter" idx="21"/>
          </p:nvPr>
        </p:nvSpPr>
        <p:spPr>
          <a:xfrm>
            <a:off x="4273620" y="243407"/>
            <a:ext cx="7670730" cy="3499183"/>
          </a:xfrm>
        </p:spPr>
        <p:txBody>
          <a:bodyPr/>
          <a:lstStyle/>
          <a:p>
            <a:pPr>
              <a:spcAft>
                <a:spcPts val="600"/>
              </a:spcAft>
            </a:pPr>
            <a:r>
              <a:rPr lang="en-IE" sz="4000" b="1" dirty="0">
                <a:solidFill>
                  <a:srgbClr val="E96751"/>
                </a:solidFill>
              </a:rPr>
              <a:t>Case Study: </a:t>
            </a:r>
            <a:r>
              <a:rPr lang="en-US" sz="4000" b="1" dirty="0">
                <a:solidFill>
                  <a:srgbClr val="3B7F81"/>
                </a:solidFill>
              </a:rPr>
              <a:t> </a:t>
            </a:r>
            <a:r>
              <a:rPr lang="en-US" sz="3200" dirty="0">
                <a:solidFill>
                  <a:srgbClr val="3B7F81"/>
                </a:solidFill>
              </a:rPr>
              <a:t>Herbal Glamping Resort </a:t>
            </a:r>
          </a:p>
          <a:p>
            <a:pPr>
              <a:spcAft>
                <a:spcPts val="600"/>
              </a:spcAft>
            </a:pPr>
            <a:r>
              <a:rPr lang="en-US" b="1" dirty="0">
                <a:solidFill>
                  <a:srgbClr val="E96751"/>
                </a:solidFill>
              </a:rPr>
              <a:t>Accommodation</a:t>
            </a:r>
            <a:r>
              <a:rPr lang="en-US" dirty="0">
                <a:solidFill>
                  <a:srgbClr val="E96751"/>
                </a:solidFill>
              </a:rPr>
              <a:t>: </a:t>
            </a:r>
            <a:r>
              <a:rPr lang="en-US" dirty="0"/>
              <a:t>The resort boasts </a:t>
            </a:r>
            <a:r>
              <a:rPr lang="en-US" b="1" dirty="0"/>
              <a:t>10 luxurious glamping tents</a:t>
            </a:r>
            <a:r>
              <a:rPr lang="en-US" dirty="0"/>
              <a:t>, each equipped with modern amenities, private </a:t>
            </a:r>
            <a:r>
              <a:rPr lang="en-US" dirty="0" err="1"/>
              <a:t>jacuzzis</a:t>
            </a:r>
            <a:r>
              <a:rPr lang="en-US" dirty="0"/>
              <a:t>, and eco-friendly designs that minimize environmental impact.</a:t>
            </a:r>
            <a:r>
              <a:rPr lang="en-US" dirty="0">
                <a:hlinkClick r:id="rId2"/>
              </a:rPr>
              <a:t>avtokampi.si</a:t>
            </a:r>
            <a:endParaRPr lang="en-US" dirty="0"/>
          </a:p>
          <a:p>
            <a:pPr>
              <a:spcAft>
                <a:spcPts val="600"/>
              </a:spcAft>
            </a:pPr>
            <a:r>
              <a:rPr lang="en-US" b="1" dirty="0">
                <a:solidFill>
                  <a:srgbClr val="E96751"/>
                </a:solidFill>
              </a:rPr>
              <a:t>Herbal Integration</a:t>
            </a:r>
            <a:r>
              <a:rPr lang="en-US" dirty="0">
                <a:solidFill>
                  <a:srgbClr val="E96751"/>
                </a:solidFill>
              </a:rPr>
              <a:t>: </a:t>
            </a:r>
            <a:r>
              <a:rPr lang="en-US" dirty="0"/>
              <a:t>A central theme of the resort is its focus on herbs. Guests can explore an </a:t>
            </a:r>
            <a:r>
              <a:rPr lang="en-US" b="1" dirty="0"/>
              <a:t>on-site herbal garden</a:t>
            </a:r>
            <a:r>
              <a:rPr lang="en-US" dirty="0"/>
              <a:t>, participate in </a:t>
            </a:r>
            <a:r>
              <a:rPr lang="en-US" b="1" dirty="0"/>
              <a:t>workshops, </a:t>
            </a:r>
            <a:r>
              <a:rPr lang="en-US" dirty="0"/>
              <a:t>and enjoy herbal-infused </a:t>
            </a:r>
            <a:r>
              <a:rPr lang="en-US" b="1" dirty="0"/>
              <a:t>spa treatments</a:t>
            </a:r>
            <a:r>
              <a:rPr lang="en-US" dirty="0"/>
              <a:t>.</a:t>
            </a:r>
          </a:p>
          <a:p>
            <a:pPr>
              <a:spcAft>
                <a:spcPts val="600"/>
              </a:spcAft>
            </a:pPr>
            <a:r>
              <a:rPr lang="en-US" dirty="0"/>
              <a:t>The entire village is intertwined with its </a:t>
            </a:r>
            <a:r>
              <a:rPr lang="en-US" dirty="0">
                <a:solidFill>
                  <a:srgbClr val="E96751"/>
                </a:solidFill>
                <a:hlinkClick r:id="rId3">
                  <a:extLst>
                    <a:ext uri="{A12FA001-AC4F-418D-AE19-62706E023703}">
                      <ahyp:hlinkClr xmlns:ahyp="http://schemas.microsoft.com/office/drawing/2018/hyperlinkcolor" val="tx"/>
                    </a:ext>
                  </a:extLst>
                </a:hlinkClick>
              </a:rPr>
              <a:t>herb and vegetable gardens.</a:t>
            </a:r>
            <a:r>
              <a:rPr lang="en-US" dirty="0"/>
              <a:t> The main building houses the restaurant, where you can watch the top chef at work. All dishes are made with organic ingredients, and herbs and spices are freshly picked daily from their herb garden.</a:t>
            </a:r>
          </a:p>
          <a:p>
            <a:pPr>
              <a:spcAft>
                <a:spcPts val="600"/>
              </a:spcAft>
            </a:pPr>
            <a:r>
              <a:rPr lang="en-US" b="1" dirty="0">
                <a:solidFill>
                  <a:srgbClr val="E96751"/>
                </a:solidFill>
              </a:rPr>
              <a:t>Sustainable Practices</a:t>
            </a:r>
            <a:r>
              <a:rPr lang="en-US" dirty="0">
                <a:solidFill>
                  <a:srgbClr val="E96751"/>
                </a:solidFill>
              </a:rPr>
              <a:t>: </a:t>
            </a:r>
            <a:r>
              <a:rPr lang="en-US" dirty="0"/>
              <a:t>The resort emphasizes sustainability through </a:t>
            </a:r>
            <a:r>
              <a:rPr lang="en-US" b="1" dirty="0"/>
              <a:t>natural swimming pools </a:t>
            </a:r>
            <a:r>
              <a:rPr lang="en-US" dirty="0"/>
              <a:t>without chemicals, </a:t>
            </a:r>
            <a:r>
              <a:rPr lang="en-US" b="1" dirty="0"/>
              <a:t>energy-efficient</a:t>
            </a:r>
            <a:r>
              <a:rPr lang="en-US" dirty="0"/>
              <a:t> facilities, and the use of </a:t>
            </a:r>
            <a:r>
              <a:rPr lang="en-US" b="1" dirty="0"/>
              <a:t>local materials </a:t>
            </a:r>
            <a:r>
              <a:rPr lang="en-US" dirty="0"/>
              <a:t>in construction.</a:t>
            </a:r>
          </a:p>
          <a:p>
            <a:pPr>
              <a:spcAft>
                <a:spcPts val="600"/>
              </a:spcAft>
            </a:pPr>
            <a:endParaRPr lang="en-US" dirty="0"/>
          </a:p>
          <a:p>
            <a:pPr>
              <a:spcAft>
                <a:spcPts val="600"/>
              </a:spcAft>
            </a:pPr>
            <a:endParaRPr lang="en-US" dirty="0"/>
          </a:p>
          <a:p>
            <a:pPr>
              <a:spcAft>
                <a:spcPts val="600"/>
              </a:spcAft>
            </a:pPr>
            <a:endParaRPr lang="en-US" dirty="0"/>
          </a:p>
        </p:txBody>
      </p:sp>
      <p:sp>
        <p:nvSpPr>
          <p:cNvPr id="5" name="Text Placeholder 6">
            <a:extLst>
              <a:ext uri="{FF2B5EF4-FFF2-40B4-BE49-F238E27FC236}">
                <a16:creationId xmlns:a16="http://schemas.microsoft.com/office/drawing/2014/main" id="{6BBE8D80-4419-6379-12B1-75E1A4E9486D}"/>
              </a:ext>
            </a:extLst>
          </p:cNvPr>
          <p:cNvSpPr txBox="1">
            <a:spLocks/>
          </p:cNvSpPr>
          <p:nvPr/>
        </p:nvSpPr>
        <p:spPr>
          <a:xfrm>
            <a:off x="576891" y="2584434"/>
            <a:ext cx="2992103" cy="1049221"/>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4100" dirty="0"/>
              <a:t>Slovenia</a:t>
            </a:r>
          </a:p>
        </p:txBody>
      </p:sp>
      <p:pic>
        <p:nvPicPr>
          <p:cNvPr id="25603" name="Picture 3">
            <a:extLst>
              <a:ext uri="{FF2B5EF4-FFF2-40B4-BE49-F238E27FC236}">
                <a16:creationId xmlns:a16="http://schemas.microsoft.com/office/drawing/2014/main" id="{19777992-D8DB-0A6B-9089-B752926078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71" y="0"/>
            <a:ext cx="3200624" cy="2888368"/>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a:extLst>
              <a:ext uri="{FF2B5EF4-FFF2-40B4-BE49-F238E27FC236}">
                <a16:creationId xmlns:a16="http://schemas.microsoft.com/office/drawing/2014/main" id="{6EDEE44F-A27F-EC67-685A-2858A409AC8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020" b="19957"/>
          <a:stretch>
            <a:fillRect/>
          </a:stretch>
        </p:blipFill>
        <p:spPr bwMode="auto">
          <a:xfrm>
            <a:off x="130890" y="4178595"/>
            <a:ext cx="3646624" cy="2435998"/>
          </a:xfrm>
          <a:prstGeom prst="ellipse">
            <a:avLst/>
          </a:prstGeom>
          <a:noFill/>
          <a:extLst>
            <a:ext uri="{909E8E84-426E-40DD-AFC4-6F175D3DCCD1}">
              <a14:hiddenFill xmlns:a14="http://schemas.microsoft.com/office/drawing/2010/main">
                <a:solidFill>
                  <a:srgbClr val="FFFFFF"/>
                </a:solidFill>
              </a14:hiddenFill>
            </a:ext>
          </a:extLst>
        </p:spPr>
      </p:pic>
      <p:pic>
        <p:nvPicPr>
          <p:cNvPr id="3" name="Picture 2" descr="Co-funded by the European Union logo in png for web usage">
            <a:extLst>
              <a:ext uri="{FF2B5EF4-FFF2-40B4-BE49-F238E27FC236}">
                <a16:creationId xmlns:a16="http://schemas.microsoft.com/office/drawing/2014/main" id="{1A3F9FFC-EA3C-9922-6344-0C6303765B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06931" y="6351310"/>
            <a:ext cx="1530819" cy="319792"/>
          </a:xfrm>
          <a:prstGeom prst="rect">
            <a:avLst/>
          </a:prstGeom>
          <a:noFill/>
          <a:ln>
            <a:noFill/>
          </a:ln>
        </p:spPr>
      </p:pic>
      <p:sp>
        <p:nvSpPr>
          <p:cNvPr id="4" name="Rectangle 3">
            <a:extLst>
              <a:ext uri="{FF2B5EF4-FFF2-40B4-BE49-F238E27FC236}">
                <a16:creationId xmlns:a16="http://schemas.microsoft.com/office/drawing/2014/main" id="{B67AE53A-63FF-D2C7-BE5A-0DE4E427C4CE}"/>
              </a:ext>
            </a:extLst>
          </p:cNvPr>
          <p:cNvSpPr/>
          <p:nvPr/>
        </p:nvSpPr>
        <p:spPr>
          <a:xfrm>
            <a:off x="7107038" y="6204824"/>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7" name="Group 6">
            <a:extLst>
              <a:ext uri="{FF2B5EF4-FFF2-40B4-BE49-F238E27FC236}">
                <a16:creationId xmlns:a16="http://schemas.microsoft.com/office/drawing/2014/main" id="{3DA06453-1203-5652-D736-5446D26940B3}"/>
              </a:ext>
            </a:extLst>
          </p:cNvPr>
          <p:cNvGrpSpPr/>
          <p:nvPr/>
        </p:nvGrpSpPr>
        <p:grpSpPr>
          <a:xfrm>
            <a:off x="4203147" y="5912255"/>
            <a:ext cx="1307461" cy="742180"/>
            <a:chOff x="340586" y="8789227"/>
            <a:chExt cx="1307461" cy="742180"/>
          </a:xfrm>
        </p:grpSpPr>
        <p:sp>
          <p:nvSpPr>
            <p:cNvPr id="8" name="Rectangle 7">
              <a:extLst>
                <a:ext uri="{FF2B5EF4-FFF2-40B4-BE49-F238E27FC236}">
                  <a16:creationId xmlns:a16="http://schemas.microsoft.com/office/drawing/2014/main" id="{432CF7F3-D78C-01AD-5D2B-6731CD4F1C1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7">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9" name="Picture 8">
              <a:extLst>
                <a:ext uri="{FF2B5EF4-FFF2-40B4-BE49-F238E27FC236}">
                  <a16:creationId xmlns:a16="http://schemas.microsoft.com/office/drawing/2014/main" id="{393B180A-CABE-8560-789C-5CB6BE55FB3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2021764243"/>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13646</TotalTime>
  <Words>284</Words>
  <Application>Microsoft Office PowerPoint</Application>
  <PresentationFormat>Widescreen</PresentationFormat>
  <Paragraphs>18</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Arial</vt:lpstr>
      <vt:lpstr>Calibri</vt:lpstr>
      <vt:lpstr>Montserrat</vt:lpstr>
      <vt:lpstr>Montserrat Light</vt:lpstr>
      <vt:lpstr>Verdana</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561</cp:revision>
  <dcterms:created xsi:type="dcterms:W3CDTF">2020-10-14T13:32:04Z</dcterms:created>
  <dcterms:modified xsi:type="dcterms:W3CDTF">2025-08-20T18:15:53Z</dcterms:modified>
</cp:coreProperties>
</file>