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6525" r:id="rId2"/>
    <p:sldId id="6825" r:id="rId3"/>
    <p:sldId id="682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390"/>
    <a:srgbClr val="E96751"/>
    <a:srgbClr val="EC7C69"/>
    <a:srgbClr val="494949"/>
    <a:srgbClr val="F2A158"/>
    <a:srgbClr val="DCC5ED"/>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quadifriso.it/en/" TargetMode="Externa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griturismi.it/it/calabria/cropani/agriturismo_acqua_di_friso.html" TargetMode="External"/><Relationship Id="rId7" Type="http://schemas.openxmlformats.org/officeDocument/2006/relationships/hyperlink" Target="https://creativecommons.org/licenses/by-sa/4.0/?ref=chooser-v1" TargetMode="External"/><Relationship Id="rId2" Type="http://schemas.openxmlformats.org/officeDocument/2006/relationships/hyperlink" Target="http://www.acquadifriso.it/en/" TargetMode="Externa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pitchup.com/it/campsites/italy/calabria/catanzaro/cropani/agricampeggio_acqua_di_friso/" TargetMode="External"/><Relationship Id="rId2" Type="http://schemas.openxmlformats.org/officeDocument/2006/relationships/hyperlink" Target="http://www.acquadifriso.it/en/" TargetMode="Externa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7675559" y="320192"/>
            <a:ext cx="4005907" cy="4050389"/>
          </a:xfrm>
        </p:spPr>
        <p:txBody>
          <a:bodyPr/>
          <a:lstStyle/>
          <a:p>
            <a:pPr>
              <a:lnSpc>
                <a:spcPts val="2340"/>
              </a:lnSpc>
            </a:pPr>
            <a:r>
              <a:rPr lang="en-US" sz="2200" b="1" dirty="0">
                <a:solidFill>
                  <a:srgbClr val="EC7C69"/>
                </a:solidFill>
              </a:rPr>
              <a:t>Accommodation Type:</a:t>
            </a:r>
          </a:p>
          <a:p>
            <a:pPr>
              <a:lnSpc>
                <a:spcPts val="2340"/>
              </a:lnSpc>
            </a:pPr>
            <a:r>
              <a:rPr lang="en-US" dirty="0"/>
              <a:t>Acqua di Friso accommodation Calabria holiday to the sea: Eco-apartments, self-catering and rooms in farm holiday Calabria, swimming pool</a:t>
            </a:r>
            <a:r>
              <a:rPr lang="en-US" b="1" dirty="0"/>
              <a:t>, gourmet restaurant</a:t>
            </a:r>
            <a:r>
              <a:rPr lang="en-US" dirty="0"/>
              <a:t>. </a:t>
            </a:r>
          </a:p>
          <a:p>
            <a:pPr>
              <a:lnSpc>
                <a:spcPts val="2340"/>
              </a:lnSpc>
            </a:pPr>
            <a:endParaRPr lang="en-US" dirty="0"/>
          </a:p>
          <a:p>
            <a:pPr>
              <a:lnSpc>
                <a:spcPts val="2340"/>
              </a:lnSpc>
            </a:pPr>
            <a:r>
              <a:rPr lang="en-US" dirty="0"/>
              <a:t>The agritourism of 18 hectares offers a </a:t>
            </a:r>
            <a:r>
              <a:rPr lang="en-US" b="1" dirty="0"/>
              <a:t>beautiful view of the Gulf of Squillace in the Ionian Sea </a:t>
            </a:r>
            <a:r>
              <a:rPr lang="en-US" dirty="0"/>
              <a:t>and a </a:t>
            </a:r>
            <a:r>
              <a:rPr lang="en-US" b="1" dirty="0"/>
              <a:t>summer pool</a:t>
            </a:r>
            <a:r>
              <a:rPr lang="en-US" dirty="0"/>
              <a:t>. t has </a:t>
            </a:r>
            <a:r>
              <a:rPr lang="en-US" b="1" dirty="0"/>
              <a:t>private beach</a:t>
            </a:r>
            <a:r>
              <a:rPr lang="en-US" dirty="0"/>
              <a:t> access through a gate in the farm. You can be free to go with the car in 10 minutes. It is a unique place, a SIC (protected area) with rare water lilies, traces of endangered turtles and turrets to view the flight of birds. </a:t>
            </a:r>
            <a:endParaRPr lang="en-US" sz="2200" i="1" dirty="0">
              <a:solidFill>
                <a:srgbClr val="414141"/>
              </a:solidFill>
            </a:endParaRP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643819" y="4905271"/>
            <a:ext cx="2975564" cy="1049221"/>
          </a:xfrm>
          <a:prstGeom prst="rect">
            <a:avLst/>
          </a:prstGeom>
        </p:spPr>
        <p:txBody>
          <a:bodyPr/>
          <a:lstStyle/>
          <a:p>
            <a:r>
              <a:rPr lang="en-US" dirty="0" err="1"/>
              <a:t>Agricampeggio</a:t>
            </a:r>
            <a:r>
              <a:rPr lang="en-US" dirty="0"/>
              <a:t> Acqua di Friso, Italy</a:t>
            </a:r>
          </a:p>
          <a:p>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777759"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083472" y="6353142"/>
            <a:ext cx="5486513" cy="369332"/>
          </a:xfrm>
          <a:prstGeom prst="rect">
            <a:avLst/>
          </a:prstGeom>
          <a:noFill/>
        </p:spPr>
        <p:txBody>
          <a:bodyPr wrap="square" rtlCol="0">
            <a:spAutoFit/>
          </a:bodyPr>
          <a:lstStyle/>
          <a:p>
            <a:pPr>
              <a:tabLst>
                <a:tab pos="927100" algn="l"/>
              </a:tabLst>
            </a:pPr>
            <a:r>
              <a:rPr lang="en-IE" sz="1800" b="1" dirty="0">
                <a:solidFill>
                  <a:srgbClr val="414141"/>
                </a:solidFill>
              </a:rPr>
              <a:t>Website: 	</a:t>
            </a:r>
            <a:r>
              <a:rPr lang="en-IE" dirty="0">
                <a:solidFill>
                  <a:srgbClr val="459597"/>
                </a:solidFill>
                <a:ea typeface="+mn-lt"/>
                <a:cs typeface="+mn-lt"/>
                <a:hlinkClick r:id="rId2"/>
              </a:rPr>
              <a:t>https://www.acquadifriso.it/en/</a:t>
            </a:r>
            <a:r>
              <a:rPr lang="en-IE" dirty="0">
                <a:solidFill>
                  <a:srgbClr val="459597"/>
                </a:solidFill>
                <a:ea typeface="+mn-lt"/>
                <a:cs typeface="+mn-lt"/>
              </a:rPr>
              <a:t> </a:t>
            </a: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2" name="Picture 11">
            <a:extLst>
              <a:ext uri="{FF2B5EF4-FFF2-40B4-BE49-F238E27FC236}">
                <a16:creationId xmlns:a16="http://schemas.microsoft.com/office/drawing/2014/main" id="{1AC20655-19DE-1807-DDDD-E86F8DE158F4}"/>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pic>
        <p:nvPicPr>
          <p:cNvPr id="19" name="Picture Placeholder 18" descr="A pool with a pole and a lamp&#10;&#10;AI-generated content may be incorrect.">
            <a:extLst>
              <a:ext uri="{FF2B5EF4-FFF2-40B4-BE49-F238E27FC236}">
                <a16:creationId xmlns:a16="http://schemas.microsoft.com/office/drawing/2014/main" id="{9902A4DD-BCBE-C611-84AC-276385BF1426}"/>
              </a:ext>
            </a:extLst>
          </p:cNvPr>
          <p:cNvPicPr>
            <a:picLocks noGrp="1" noChangeAspect="1"/>
          </p:cNvPicPr>
          <p:nvPr>
            <p:ph type="pic" sz="quarter" idx="34"/>
          </p:nvPr>
        </p:nvPicPr>
        <p:blipFill>
          <a:blip r:embed="rId4"/>
          <a:srcRect l="94" t="24876" r="-94" b="-11000"/>
          <a:stretch>
            <a:fillRect/>
          </a:stretch>
        </p:blipFill>
        <p:spPr>
          <a:xfrm>
            <a:off x="7089" y="257177"/>
            <a:ext cx="7575621" cy="4331221"/>
          </a:xfrm>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75269-033B-2084-BDFD-A5D7EF50C6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C0F98B-B788-4550-311B-A47F6662C28B}"/>
              </a:ext>
            </a:extLst>
          </p:cNvPr>
          <p:cNvSpPr>
            <a:spLocks noGrp="1"/>
          </p:cNvSpPr>
          <p:nvPr>
            <p:ph type="body" sz="quarter" idx="18"/>
          </p:nvPr>
        </p:nvSpPr>
        <p:spPr>
          <a:xfrm>
            <a:off x="576890" y="3217980"/>
            <a:ext cx="2992104" cy="1049221"/>
          </a:xfrm>
        </p:spPr>
        <p:txBody>
          <a:bodyPr/>
          <a:lstStyle/>
          <a:p>
            <a:pPr algn="ctr">
              <a:lnSpc>
                <a:spcPct val="100000"/>
              </a:lnSpc>
            </a:pPr>
            <a:r>
              <a:rPr lang="en-US" sz="4800" dirty="0"/>
              <a:t>Case Study</a:t>
            </a:r>
            <a:endParaRPr lang="en-IE" sz="4800" dirty="0"/>
          </a:p>
        </p:txBody>
      </p:sp>
      <p:sp>
        <p:nvSpPr>
          <p:cNvPr id="6" name="Text Placeholder 5">
            <a:extLst>
              <a:ext uri="{FF2B5EF4-FFF2-40B4-BE49-F238E27FC236}">
                <a16:creationId xmlns:a16="http://schemas.microsoft.com/office/drawing/2014/main" id="{FBDCE6A5-81FB-478C-8277-B7E562C2E016}"/>
              </a:ext>
            </a:extLst>
          </p:cNvPr>
          <p:cNvSpPr>
            <a:spLocks noGrp="1"/>
          </p:cNvSpPr>
          <p:nvPr>
            <p:ph type="body" sz="quarter" idx="21"/>
          </p:nvPr>
        </p:nvSpPr>
        <p:spPr>
          <a:xfrm>
            <a:off x="4273620" y="567"/>
            <a:ext cx="7670730" cy="3499183"/>
          </a:xfrm>
        </p:spPr>
        <p:txBody>
          <a:bodyPr/>
          <a:lstStyle/>
          <a:p>
            <a:pPr>
              <a:spcAft>
                <a:spcPts val="600"/>
              </a:spcAft>
            </a:pPr>
            <a:r>
              <a:rPr lang="it-IT" sz="2800" b="1" dirty="0">
                <a:solidFill>
                  <a:srgbClr val="E96751"/>
                </a:solidFill>
                <a:hlinkClick r:id="rId2">
                  <a:extLst>
                    <a:ext uri="{A12FA001-AC4F-418D-AE19-62706E023703}">
                      <ahyp:hlinkClr xmlns:ahyp="http://schemas.microsoft.com/office/drawing/2018/hyperlinkcolor" val="tx"/>
                    </a:ext>
                  </a:extLst>
                </a:hlinkClick>
              </a:rPr>
              <a:t>Agricampeggio Acqua di Friso </a:t>
            </a:r>
            <a:endParaRPr lang="it-IT" sz="2800" b="1" dirty="0">
              <a:solidFill>
                <a:srgbClr val="E96751"/>
              </a:solidFill>
            </a:endParaRPr>
          </a:p>
          <a:p>
            <a:pPr>
              <a:spcAft>
                <a:spcPts val="600"/>
              </a:spcAft>
            </a:pPr>
            <a:r>
              <a:rPr lang="it-IT" dirty="0"/>
              <a:t>Eco-Glamping </a:t>
            </a:r>
            <a:r>
              <a:rPr lang="it-IT" dirty="0">
                <a:solidFill>
                  <a:srgbClr val="E96751"/>
                </a:solidFill>
                <a:hlinkClick r:id="rId3">
                  <a:extLst>
                    <a:ext uri="{A12FA001-AC4F-418D-AE19-62706E023703}">
                      <ahyp:hlinkClr xmlns:ahyp="http://schemas.microsoft.com/office/drawing/2018/hyperlinkcolor" val="tx"/>
                    </a:ext>
                  </a:extLst>
                </a:hlinkClick>
              </a:rPr>
              <a:t>agri camping </a:t>
            </a:r>
            <a:r>
              <a:rPr lang="it-IT" dirty="0"/>
              <a:t>and glamping in Calabria near the sea. </a:t>
            </a:r>
          </a:p>
          <a:p>
            <a:pPr marL="342900" indent="-342900">
              <a:spcAft>
                <a:spcPts val="600"/>
              </a:spcAft>
              <a:buFont typeface="Wingdings" panose="05000000000000000000" pitchFamily="2" charset="2"/>
              <a:buChar char="Ø"/>
            </a:pPr>
            <a:r>
              <a:rPr lang="en-IE" b="1" dirty="0">
                <a:solidFill>
                  <a:srgbClr val="459597"/>
                </a:solidFill>
              </a:rPr>
              <a:t>Sustainability: </a:t>
            </a:r>
            <a:r>
              <a:rPr lang="en-US" dirty="0"/>
              <a:t>Situated within an organic farm spanning 18 hectares of pine, olive, and eucalyptus trees. Offers eco-friendly accommodations, including glamping tents and campsite pitches, promoting low-impact tourism. Features a private sandy beach accessible via a short drive, </a:t>
            </a:r>
            <a:r>
              <a:rPr lang="en-US" dirty="0" err="1"/>
              <a:t>emphasising</a:t>
            </a:r>
            <a:r>
              <a:rPr lang="en-US" dirty="0"/>
              <a:t> a connection with nature.</a:t>
            </a:r>
          </a:p>
          <a:p>
            <a:pPr marL="342900" indent="-342900">
              <a:buFont typeface="Wingdings" panose="05000000000000000000" pitchFamily="2" charset="2"/>
              <a:buChar char="Ø"/>
            </a:pPr>
            <a:r>
              <a:rPr lang="en-US" b="1" dirty="0">
                <a:solidFill>
                  <a:srgbClr val="459597"/>
                </a:solidFill>
              </a:rPr>
              <a:t>Amenities and Services</a:t>
            </a:r>
            <a:r>
              <a:rPr lang="en-US" dirty="0">
                <a:solidFill>
                  <a:srgbClr val="459597"/>
                </a:solidFill>
              </a:rPr>
              <a:t>: </a:t>
            </a:r>
            <a:r>
              <a:rPr lang="en-US" dirty="0"/>
              <a:t>Provides a swimming pool, playground, and a restaurant serving homemade dishes prepared with organic ingredients from the farm. It also hosts workshops and activities related to agriculture and sustainability, enhancing the guest experience.</a:t>
            </a:r>
          </a:p>
          <a:p>
            <a:pPr marL="342900" indent="-342900">
              <a:buFont typeface="Wingdings" panose="05000000000000000000" pitchFamily="2" charset="2"/>
              <a:buChar char="Ø"/>
            </a:pPr>
            <a:r>
              <a:rPr lang="en-US" b="1" dirty="0">
                <a:solidFill>
                  <a:srgbClr val="459597"/>
                </a:solidFill>
              </a:rPr>
              <a:t>Community Engagement: </a:t>
            </a:r>
            <a:r>
              <a:rPr lang="en-US" dirty="0"/>
              <a:t>Collaborates with local producers and artisans, supporting the regional economy. Encourages guests to explore nearby natural attractions, such as the Sila National Park, promoting environmental awareness.</a:t>
            </a:r>
          </a:p>
        </p:txBody>
      </p:sp>
      <p:sp>
        <p:nvSpPr>
          <p:cNvPr id="5" name="Text Placeholder 6">
            <a:extLst>
              <a:ext uri="{FF2B5EF4-FFF2-40B4-BE49-F238E27FC236}">
                <a16:creationId xmlns:a16="http://schemas.microsoft.com/office/drawing/2014/main" id="{B2515E04-0B2B-EE96-1F25-6179965B9D00}"/>
              </a:ext>
            </a:extLst>
          </p:cNvPr>
          <p:cNvSpPr txBox="1">
            <a:spLocks/>
          </p:cNvSpPr>
          <p:nvPr/>
        </p:nvSpPr>
        <p:spPr>
          <a:xfrm>
            <a:off x="576891" y="2584434"/>
            <a:ext cx="2992103"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4100" dirty="0"/>
              <a:t>Italy</a:t>
            </a:r>
          </a:p>
        </p:txBody>
      </p:sp>
      <p:pic>
        <p:nvPicPr>
          <p:cNvPr id="14" name="Picture 13">
            <a:extLst>
              <a:ext uri="{FF2B5EF4-FFF2-40B4-BE49-F238E27FC236}">
                <a16:creationId xmlns:a16="http://schemas.microsoft.com/office/drawing/2014/main" id="{1BC0CCF8-7BE2-84BC-3C3B-8DA292334047}"/>
              </a:ext>
            </a:extLst>
          </p:cNvPr>
          <p:cNvPicPr>
            <a:picLocks noChangeAspect="1"/>
          </p:cNvPicPr>
          <p:nvPr/>
        </p:nvPicPr>
        <p:blipFill>
          <a:blip r:embed="rId4"/>
          <a:stretch>
            <a:fillRect/>
          </a:stretch>
        </p:blipFill>
        <p:spPr>
          <a:xfrm>
            <a:off x="391516" y="0"/>
            <a:ext cx="3177478" cy="2076966"/>
          </a:xfrm>
          <a:prstGeom prst="rect">
            <a:avLst/>
          </a:prstGeom>
        </p:spPr>
      </p:pic>
      <p:pic>
        <p:nvPicPr>
          <p:cNvPr id="15" name="Picture 14">
            <a:extLst>
              <a:ext uri="{FF2B5EF4-FFF2-40B4-BE49-F238E27FC236}">
                <a16:creationId xmlns:a16="http://schemas.microsoft.com/office/drawing/2014/main" id="{575FE555-F9B1-71ED-A6D8-170FDDBF5BC5}"/>
              </a:ext>
            </a:extLst>
          </p:cNvPr>
          <p:cNvPicPr>
            <a:picLocks noChangeAspect="1"/>
          </p:cNvPicPr>
          <p:nvPr/>
        </p:nvPicPr>
        <p:blipFill>
          <a:blip r:embed="rId5"/>
          <a:stretch>
            <a:fillRect/>
          </a:stretch>
        </p:blipFill>
        <p:spPr>
          <a:xfrm>
            <a:off x="391516" y="4114577"/>
            <a:ext cx="3381810" cy="2427625"/>
          </a:xfrm>
          <a:prstGeom prst="flowChartConnector">
            <a:avLst/>
          </a:prstGeom>
        </p:spPr>
      </p:pic>
      <p:pic>
        <p:nvPicPr>
          <p:cNvPr id="3" name="Picture 2" descr="Co-funded by the European Union logo in png for web usage">
            <a:extLst>
              <a:ext uri="{FF2B5EF4-FFF2-40B4-BE49-F238E27FC236}">
                <a16:creationId xmlns:a16="http://schemas.microsoft.com/office/drawing/2014/main" id="{BB281430-2493-2A15-ECB4-A1D951FDF1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9083" y="6422366"/>
            <a:ext cx="1530819" cy="319792"/>
          </a:xfrm>
          <a:prstGeom prst="rect">
            <a:avLst/>
          </a:prstGeom>
          <a:noFill/>
          <a:ln>
            <a:noFill/>
          </a:ln>
        </p:spPr>
      </p:pic>
      <p:sp>
        <p:nvSpPr>
          <p:cNvPr id="4" name="Rectangle 3">
            <a:extLst>
              <a:ext uri="{FF2B5EF4-FFF2-40B4-BE49-F238E27FC236}">
                <a16:creationId xmlns:a16="http://schemas.microsoft.com/office/drawing/2014/main" id="{5B0BBABC-B5E6-D5A7-3CB2-E0AE591F37E1}"/>
              </a:ext>
            </a:extLst>
          </p:cNvPr>
          <p:cNvSpPr/>
          <p:nvPr/>
        </p:nvSpPr>
        <p:spPr>
          <a:xfrm>
            <a:off x="6369190" y="6275880"/>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7" name="Group 6">
            <a:extLst>
              <a:ext uri="{FF2B5EF4-FFF2-40B4-BE49-F238E27FC236}">
                <a16:creationId xmlns:a16="http://schemas.microsoft.com/office/drawing/2014/main" id="{C5D44836-5C42-5C09-1C50-FF2DFEDEB535}"/>
              </a:ext>
            </a:extLst>
          </p:cNvPr>
          <p:cNvGrpSpPr/>
          <p:nvPr/>
        </p:nvGrpSpPr>
        <p:grpSpPr>
          <a:xfrm>
            <a:off x="3465299" y="5983311"/>
            <a:ext cx="1307461" cy="742180"/>
            <a:chOff x="340586" y="8789227"/>
            <a:chExt cx="1307461" cy="742180"/>
          </a:xfrm>
        </p:grpSpPr>
        <p:sp>
          <p:nvSpPr>
            <p:cNvPr id="8" name="Rectangle 7">
              <a:extLst>
                <a:ext uri="{FF2B5EF4-FFF2-40B4-BE49-F238E27FC236}">
                  <a16:creationId xmlns:a16="http://schemas.microsoft.com/office/drawing/2014/main" id="{21951145-0871-BA51-6105-93AAC78C1376}"/>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7">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9" name="Picture 8">
              <a:extLst>
                <a:ext uri="{FF2B5EF4-FFF2-40B4-BE49-F238E27FC236}">
                  <a16:creationId xmlns:a16="http://schemas.microsoft.com/office/drawing/2014/main" id="{3B428D3A-6D1C-337C-5846-DCFCAACC6DD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166322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54143-C7D6-A38A-7BF6-919E0F4EA3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9D1C3F-6ADA-69B8-8007-E43B012E38B7}"/>
              </a:ext>
            </a:extLst>
          </p:cNvPr>
          <p:cNvSpPr>
            <a:spLocks noGrp="1"/>
          </p:cNvSpPr>
          <p:nvPr>
            <p:ph type="body" sz="quarter" idx="18"/>
          </p:nvPr>
        </p:nvSpPr>
        <p:spPr>
          <a:xfrm>
            <a:off x="576890" y="3217980"/>
            <a:ext cx="2992104" cy="1049221"/>
          </a:xfrm>
        </p:spPr>
        <p:txBody>
          <a:bodyPr/>
          <a:lstStyle/>
          <a:p>
            <a:pPr algn="ctr">
              <a:lnSpc>
                <a:spcPct val="100000"/>
              </a:lnSpc>
            </a:pPr>
            <a:r>
              <a:rPr lang="en-US" sz="4800" dirty="0"/>
              <a:t>Case Study</a:t>
            </a:r>
            <a:endParaRPr lang="en-IE" sz="4800" dirty="0"/>
          </a:p>
        </p:txBody>
      </p:sp>
      <p:sp>
        <p:nvSpPr>
          <p:cNvPr id="6" name="Text Placeholder 5">
            <a:extLst>
              <a:ext uri="{FF2B5EF4-FFF2-40B4-BE49-F238E27FC236}">
                <a16:creationId xmlns:a16="http://schemas.microsoft.com/office/drawing/2014/main" id="{16382960-2D9E-0B5E-3E8D-20CE1C6908C6}"/>
              </a:ext>
            </a:extLst>
          </p:cNvPr>
          <p:cNvSpPr>
            <a:spLocks noGrp="1"/>
          </p:cNvSpPr>
          <p:nvPr>
            <p:ph type="body" sz="quarter" idx="21"/>
          </p:nvPr>
        </p:nvSpPr>
        <p:spPr>
          <a:xfrm>
            <a:off x="4273620" y="142954"/>
            <a:ext cx="7670730" cy="3499183"/>
          </a:xfrm>
        </p:spPr>
        <p:txBody>
          <a:bodyPr/>
          <a:lstStyle/>
          <a:p>
            <a:pPr>
              <a:spcAft>
                <a:spcPts val="600"/>
              </a:spcAft>
            </a:pPr>
            <a:r>
              <a:rPr lang="it-IT" sz="2800" b="1" dirty="0">
                <a:solidFill>
                  <a:srgbClr val="E96751"/>
                </a:solidFill>
                <a:hlinkClick r:id="rId2">
                  <a:extLst>
                    <a:ext uri="{A12FA001-AC4F-418D-AE19-62706E023703}">
                      <ahyp:hlinkClr xmlns:ahyp="http://schemas.microsoft.com/office/drawing/2018/hyperlinkcolor" val="tx"/>
                    </a:ext>
                  </a:extLst>
                </a:hlinkClick>
              </a:rPr>
              <a:t>Agricampeggio Acqua di Friso </a:t>
            </a:r>
            <a:endParaRPr lang="it-IT" sz="2800" b="1" dirty="0">
              <a:solidFill>
                <a:srgbClr val="E96751"/>
              </a:solidFill>
            </a:endParaRPr>
          </a:p>
          <a:p>
            <a:pPr marL="342900" indent="-342900">
              <a:spcAft>
                <a:spcPts val="600"/>
              </a:spcAft>
              <a:buFont typeface="Wingdings" panose="05000000000000000000" pitchFamily="2" charset="2"/>
              <a:buChar char="Ø"/>
            </a:pPr>
            <a:endParaRPr lang="en-US" sz="1000" b="1" dirty="0">
              <a:solidFill>
                <a:srgbClr val="459597"/>
              </a:solidFill>
            </a:endParaRPr>
          </a:p>
          <a:p>
            <a:pPr marL="342900" indent="-342900">
              <a:spcAft>
                <a:spcPts val="600"/>
              </a:spcAft>
              <a:buFont typeface="Wingdings" panose="05000000000000000000" pitchFamily="2" charset="2"/>
              <a:buChar char="Ø"/>
            </a:pPr>
            <a:r>
              <a:rPr lang="en-US" b="1" dirty="0">
                <a:solidFill>
                  <a:srgbClr val="459597"/>
                </a:solidFill>
              </a:rPr>
              <a:t>Recognition and Reviews: </a:t>
            </a:r>
            <a:r>
              <a:rPr lang="en-US" dirty="0"/>
              <a:t>Highly rated on platforms like </a:t>
            </a:r>
            <a:r>
              <a:rPr lang="en-US" dirty="0">
                <a:solidFill>
                  <a:srgbClr val="E96751"/>
                </a:solidFill>
                <a:hlinkClick r:id="rId3">
                  <a:extLst>
                    <a:ext uri="{A12FA001-AC4F-418D-AE19-62706E023703}">
                      <ahyp:hlinkClr xmlns:ahyp="http://schemas.microsoft.com/office/drawing/2018/hyperlinkcolor" val="tx"/>
                    </a:ext>
                  </a:extLst>
                </a:hlinkClick>
              </a:rPr>
              <a:t>Pitchup.com </a:t>
            </a:r>
            <a:r>
              <a:rPr lang="en-US" dirty="0"/>
              <a:t>for its serene environment and commitment to sustainability. Praised by guests for its authentic experiences and eco-conscious approach.</a:t>
            </a:r>
          </a:p>
          <a:p>
            <a:pPr marL="342900" indent="-342900">
              <a:spcAft>
                <a:spcPts val="600"/>
              </a:spcAft>
              <a:buFont typeface="Wingdings" panose="05000000000000000000" pitchFamily="2" charset="2"/>
              <a:buChar char="Ø"/>
            </a:pPr>
            <a:r>
              <a:rPr lang="en-US" b="1" dirty="0">
                <a:solidFill>
                  <a:srgbClr val="459597"/>
                </a:solidFill>
              </a:rPr>
              <a:t>Key Outcomes: </a:t>
            </a:r>
            <a:r>
              <a:rPr lang="en-IE" dirty="0"/>
              <a:t>High occupancy rates in peak season. Great reviews and satisfaction from guests. Local partnerships formed by collaborating with local businesses and artisans. </a:t>
            </a:r>
          </a:p>
          <a:p>
            <a:pPr>
              <a:spcAft>
                <a:spcPts val="600"/>
              </a:spcAft>
            </a:pPr>
            <a:endParaRPr lang="en-US" sz="1000" b="1" dirty="0">
              <a:solidFill>
                <a:srgbClr val="459597"/>
              </a:solidFill>
            </a:endParaRPr>
          </a:p>
          <a:p>
            <a:pPr>
              <a:spcAft>
                <a:spcPts val="600"/>
              </a:spcAft>
            </a:pPr>
            <a:r>
              <a:rPr lang="en-US" b="1" dirty="0">
                <a:solidFill>
                  <a:srgbClr val="459597"/>
                </a:solidFill>
              </a:rPr>
              <a:t>Success Factors</a:t>
            </a:r>
          </a:p>
          <a:p>
            <a:pPr marL="342900" indent="-342900">
              <a:spcAft>
                <a:spcPts val="600"/>
              </a:spcAft>
              <a:buFont typeface="Wingdings" panose="05000000000000000000" pitchFamily="2" charset="2"/>
              <a:buChar char="v"/>
            </a:pPr>
            <a:r>
              <a:rPr lang="en-US" b="1" dirty="0"/>
              <a:t>Integrate Sustainability: </a:t>
            </a:r>
            <a:r>
              <a:rPr lang="en-US" dirty="0" err="1"/>
              <a:t>Emphasise</a:t>
            </a:r>
            <a:r>
              <a:rPr lang="en-US" dirty="0"/>
              <a:t> eco-friendly practices in operations and accommodations.</a:t>
            </a:r>
          </a:p>
          <a:p>
            <a:pPr marL="342900" indent="-342900">
              <a:spcAft>
                <a:spcPts val="600"/>
              </a:spcAft>
              <a:buFont typeface="Wingdings" panose="05000000000000000000" pitchFamily="2" charset="2"/>
              <a:buChar char="v"/>
            </a:pPr>
            <a:r>
              <a:rPr lang="en-US" b="1" dirty="0"/>
              <a:t>Leverage Local Resources: </a:t>
            </a:r>
            <a:r>
              <a:rPr lang="en-US" dirty="0"/>
              <a:t>Collaborate with local communities to offer authentic, immersive experiences.</a:t>
            </a:r>
          </a:p>
          <a:p>
            <a:pPr marL="342900" indent="-342900">
              <a:spcAft>
                <a:spcPts val="600"/>
              </a:spcAft>
              <a:buFont typeface="Wingdings" panose="05000000000000000000" pitchFamily="2" charset="2"/>
              <a:buChar char="v"/>
            </a:pPr>
            <a:r>
              <a:rPr lang="en-US" b="1" dirty="0"/>
              <a:t>Promote Environmental Education: </a:t>
            </a:r>
            <a:r>
              <a:rPr lang="en-US" dirty="0"/>
              <a:t>Engage guests with activities that highlight environmental conservation and sustainability.</a:t>
            </a:r>
            <a:endParaRPr lang="en-IE" dirty="0"/>
          </a:p>
          <a:p>
            <a:pPr>
              <a:spcAft>
                <a:spcPts val="600"/>
              </a:spcAft>
            </a:pPr>
            <a:endParaRPr lang="en-US" dirty="0"/>
          </a:p>
          <a:p>
            <a:endParaRPr lang="en-US" dirty="0"/>
          </a:p>
          <a:p>
            <a:pPr>
              <a:spcAft>
                <a:spcPts val="600"/>
              </a:spcAft>
            </a:pPr>
            <a:endParaRPr lang="en-US" dirty="0"/>
          </a:p>
        </p:txBody>
      </p:sp>
      <p:sp>
        <p:nvSpPr>
          <p:cNvPr id="5" name="Text Placeholder 6">
            <a:extLst>
              <a:ext uri="{FF2B5EF4-FFF2-40B4-BE49-F238E27FC236}">
                <a16:creationId xmlns:a16="http://schemas.microsoft.com/office/drawing/2014/main" id="{57C5A245-34E6-7B6B-445E-2B25F0C75488}"/>
              </a:ext>
            </a:extLst>
          </p:cNvPr>
          <p:cNvSpPr txBox="1">
            <a:spLocks/>
          </p:cNvSpPr>
          <p:nvPr/>
        </p:nvSpPr>
        <p:spPr>
          <a:xfrm>
            <a:off x="576891" y="2584434"/>
            <a:ext cx="2992103"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4100" dirty="0"/>
              <a:t>Italy</a:t>
            </a:r>
          </a:p>
        </p:txBody>
      </p:sp>
      <p:pic>
        <p:nvPicPr>
          <p:cNvPr id="8" name="Picture 7">
            <a:extLst>
              <a:ext uri="{FF2B5EF4-FFF2-40B4-BE49-F238E27FC236}">
                <a16:creationId xmlns:a16="http://schemas.microsoft.com/office/drawing/2014/main" id="{B8CFE649-7C5D-92DD-682E-40148BFBF333}"/>
              </a:ext>
            </a:extLst>
          </p:cNvPr>
          <p:cNvPicPr>
            <a:picLocks noChangeAspect="1"/>
          </p:cNvPicPr>
          <p:nvPr/>
        </p:nvPicPr>
        <p:blipFill>
          <a:blip r:embed="rId4"/>
          <a:stretch>
            <a:fillRect/>
          </a:stretch>
        </p:blipFill>
        <p:spPr>
          <a:xfrm>
            <a:off x="401297" y="0"/>
            <a:ext cx="3254471" cy="2172411"/>
          </a:xfrm>
          <a:prstGeom prst="rect">
            <a:avLst/>
          </a:prstGeom>
        </p:spPr>
      </p:pic>
      <p:pic>
        <p:nvPicPr>
          <p:cNvPr id="13" name="Picture 12">
            <a:extLst>
              <a:ext uri="{FF2B5EF4-FFF2-40B4-BE49-F238E27FC236}">
                <a16:creationId xmlns:a16="http://schemas.microsoft.com/office/drawing/2014/main" id="{EDE43B3E-C412-FCE0-913B-32485636B579}"/>
              </a:ext>
            </a:extLst>
          </p:cNvPr>
          <p:cNvPicPr>
            <a:picLocks noChangeAspect="1"/>
          </p:cNvPicPr>
          <p:nvPr/>
        </p:nvPicPr>
        <p:blipFill>
          <a:blip r:embed="rId5"/>
          <a:stretch>
            <a:fillRect/>
          </a:stretch>
        </p:blipFill>
        <p:spPr>
          <a:xfrm>
            <a:off x="158149" y="4076699"/>
            <a:ext cx="3829585" cy="2557820"/>
          </a:xfrm>
          <a:prstGeom prst="flowChartConnector">
            <a:avLst/>
          </a:prstGeom>
        </p:spPr>
      </p:pic>
    </p:spTree>
    <p:extLst>
      <p:ext uri="{BB962C8B-B14F-4D97-AF65-F5344CB8AC3E}">
        <p14:creationId xmlns:p14="http://schemas.microsoft.com/office/powerpoint/2010/main" val="336651575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13583</TotalTime>
  <Words>446</Words>
  <Application>Microsoft Office PowerPoint</Application>
  <PresentationFormat>Widescreen</PresentationFormat>
  <Paragraphs>30</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Calibri</vt:lpstr>
      <vt:lpstr>Montserrat</vt:lpstr>
      <vt:lpstr>Montserrat Light</vt:lpstr>
      <vt:lpstr>Verdana</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562</cp:revision>
  <dcterms:created xsi:type="dcterms:W3CDTF">2020-10-14T13:32:04Z</dcterms:created>
  <dcterms:modified xsi:type="dcterms:W3CDTF">2025-08-20T16:41:33Z</dcterms:modified>
</cp:coreProperties>
</file>