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8"/>
  </p:notesMasterIdLst>
  <p:handoutMasterIdLst>
    <p:handoutMasterId r:id="rId9"/>
  </p:handoutMasterIdLst>
  <p:sldIdLst>
    <p:sldId id="7136" r:id="rId2"/>
    <p:sldId id="7158" r:id="rId3"/>
    <p:sldId id="7155" r:id="rId4"/>
    <p:sldId id="7157" r:id="rId5"/>
    <p:sldId id="7154" r:id="rId6"/>
    <p:sldId id="715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9390"/>
    <a:srgbClr val="E96751"/>
    <a:srgbClr val="EC7C69"/>
    <a:srgbClr val="494949"/>
    <a:srgbClr val="F2A158"/>
    <a:srgbClr val="DCC5ED"/>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61861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 id="2147483910" r:id="rId4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hateauramsak.com/" TargetMode="Externa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creativecommons.org/licenses/by-sa/4.0/?ref=chooser-v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eu-skladi.si/en/cohesion-by-2020-1/success-stories-of-2014-2020/chateau-ramsak-glamping-resort?utm_source=chatgpt.com" TargetMode="External"/><Relationship Id="rId2" Type="http://schemas.openxmlformats.org/officeDocument/2006/relationships/hyperlink" Target="https://www.authentic-luxury.com/glamping/d/vineyard-glamping-chateau-ramsak#:~:text=" TargetMode="External"/><Relationship Id="rId1" Type="http://schemas.openxmlformats.org/officeDocument/2006/relationships/slideLayout" Target="../slideLayouts/slideLayout44.xml"/><Relationship Id="rId4" Type="http://schemas.openxmlformats.org/officeDocument/2006/relationships/hyperlink" Target="https://www.chateauramsak.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EFE2-2B74-82A4-6EFC-7E2E33199C0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F8DA6B6-818B-EB8E-B9DD-42BFD7713767}"/>
              </a:ext>
            </a:extLst>
          </p:cNvPr>
          <p:cNvSpPr>
            <a:spLocks noGrp="1"/>
          </p:cNvSpPr>
          <p:nvPr>
            <p:ph type="body" sz="quarter" idx="16"/>
          </p:nvPr>
        </p:nvSpPr>
        <p:spPr>
          <a:xfrm>
            <a:off x="486334" y="2339364"/>
            <a:ext cx="5148935" cy="3066422"/>
          </a:xfrm>
        </p:spPr>
        <p:txBody>
          <a:bodyPr>
            <a:normAutofit fontScale="85000" lnSpcReduction="10000"/>
          </a:bodyPr>
          <a:lstStyle/>
          <a:p>
            <a:r>
              <a:rPr lang="en-US" sz="3400" dirty="0">
                <a:hlinkClick r:id="rId2">
                  <a:extLst>
                    <a:ext uri="{A12FA001-AC4F-418D-AE19-62706E023703}">
                      <ahyp:hlinkClr xmlns:ahyp="http://schemas.microsoft.com/office/drawing/2018/hyperlinkcolor" val="tx"/>
                    </a:ext>
                  </a:extLst>
                </a:hlinkClick>
              </a:rPr>
              <a:t>Chateau Ramšak, Wine Glamping Resort, Slovenia</a:t>
            </a:r>
          </a:p>
          <a:p>
            <a:endParaRPr lang="en-US" sz="3400" dirty="0">
              <a:hlinkClick r:id="rId2">
                <a:extLst>
                  <a:ext uri="{A12FA001-AC4F-418D-AE19-62706E023703}">
                    <ahyp:hlinkClr xmlns:ahyp="http://schemas.microsoft.com/office/drawing/2018/hyperlinkcolor" val="tx"/>
                  </a:ext>
                </a:extLst>
              </a:hlinkClick>
            </a:endParaRPr>
          </a:p>
          <a:p>
            <a:r>
              <a:rPr lang="en-US" sz="3600" dirty="0"/>
              <a:t>This project was </a:t>
            </a:r>
            <a:r>
              <a:rPr lang="en-US" sz="3600" b="1" dirty="0"/>
              <a:t>co-funded by EU cohesion funds</a:t>
            </a:r>
            <a:r>
              <a:rPr lang="en-US" sz="3600" dirty="0"/>
              <a:t> – it was the final recipient of an ERDF-supported financial instrument</a:t>
            </a:r>
            <a:r>
              <a:rPr lang="en-US" sz="3400" dirty="0">
                <a:hlinkClick r:id="rId2">
                  <a:extLst>
                    <a:ext uri="{A12FA001-AC4F-418D-AE19-62706E023703}">
                      <ahyp:hlinkClr xmlns:ahyp="http://schemas.microsoft.com/office/drawing/2018/hyperlinkcolor" val="tx"/>
                    </a:ext>
                  </a:extLst>
                </a:hlinkClick>
              </a:rPr>
              <a:t> </a:t>
            </a:r>
            <a:endParaRPr lang="en-IE" sz="3400" dirty="0"/>
          </a:p>
        </p:txBody>
      </p:sp>
      <p:sp>
        <p:nvSpPr>
          <p:cNvPr id="9" name="Text Placeholder 8">
            <a:extLst>
              <a:ext uri="{FF2B5EF4-FFF2-40B4-BE49-F238E27FC236}">
                <a16:creationId xmlns:a16="http://schemas.microsoft.com/office/drawing/2014/main" id="{D87D4641-5EC3-B2B6-AA46-3BAE30136610}"/>
              </a:ext>
            </a:extLst>
          </p:cNvPr>
          <p:cNvSpPr>
            <a:spLocks noGrp="1"/>
          </p:cNvSpPr>
          <p:nvPr>
            <p:ph type="body" sz="quarter" idx="17"/>
          </p:nvPr>
        </p:nvSpPr>
        <p:spPr>
          <a:xfrm>
            <a:off x="352930" y="869357"/>
            <a:ext cx="6447919" cy="582221"/>
          </a:xfrm>
        </p:spPr>
        <p:txBody>
          <a:bodyPr/>
          <a:lstStyle/>
          <a:p>
            <a:r>
              <a:rPr lang="en-IE" sz="7200" dirty="0"/>
              <a:t>Case Study</a:t>
            </a:r>
          </a:p>
        </p:txBody>
      </p:sp>
      <p:sp>
        <p:nvSpPr>
          <p:cNvPr id="2" name="Text Placeholder 1">
            <a:extLst>
              <a:ext uri="{FF2B5EF4-FFF2-40B4-BE49-F238E27FC236}">
                <a16:creationId xmlns:a16="http://schemas.microsoft.com/office/drawing/2014/main" id="{7FE145F9-7CDD-F84E-C43B-C8A9AE1BB54E}"/>
              </a:ext>
            </a:extLst>
          </p:cNvPr>
          <p:cNvSpPr>
            <a:spLocks noGrp="1"/>
          </p:cNvSpPr>
          <p:nvPr>
            <p:ph type="body" sz="quarter" idx="65"/>
          </p:nvPr>
        </p:nvSpPr>
        <p:spPr/>
        <p:txBody>
          <a:bodyPr/>
          <a:lstStyle/>
          <a:p>
            <a:r>
              <a:rPr lang="en-US" dirty="0"/>
              <a:t>Chateau Ramšak</a:t>
            </a:r>
            <a:endParaRPr lang="en-IE" dirty="0"/>
          </a:p>
        </p:txBody>
      </p:sp>
      <p:pic>
        <p:nvPicPr>
          <p:cNvPr id="11" name="Picture Placeholder 10" descr="A hot tub outside of a tent&#10;&#10;AI-generated content may be incorrect.">
            <a:extLst>
              <a:ext uri="{FF2B5EF4-FFF2-40B4-BE49-F238E27FC236}">
                <a16:creationId xmlns:a16="http://schemas.microsoft.com/office/drawing/2014/main" id="{5C77F7A0-A54D-DBA9-CAEE-3BB0C1BD07DA}"/>
              </a:ext>
            </a:extLst>
          </p:cNvPr>
          <p:cNvPicPr>
            <a:picLocks noGrp="1" noChangeAspect="1"/>
          </p:cNvPicPr>
          <p:nvPr>
            <p:ph type="pic" sz="quarter" idx="19"/>
          </p:nvPr>
        </p:nvPicPr>
        <p:blipFill>
          <a:blip r:embed="rId3"/>
          <a:srcRect l="9977" r="9977"/>
          <a:stretch>
            <a:fillRect/>
          </a:stretch>
        </p:blipFill>
        <p:spPr/>
      </p:pic>
      <p:pic>
        <p:nvPicPr>
          <p:cNvPr id="3" name="Picture 2" descr="Co-funded by the European Union logo in png for web usage">
            <a:extLst>
              <a:ext uri="{FF2B5EF4-FFF2-40B4-BE49-F238E27FC236}">
                <a16:creationId xmlns:a16="http://schemas.microsoft.com/office/drawing/2014/main" id="{D18CDF32-3099-E760-B2BD-FF23A697CB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1835641C-7082-1150-C15E-5079114C7C9E}"/>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61521944-DDBC-B3E4-C83E-8E68CA1D184B}"/>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47D53B86-ADA8-CDA0-BFC3-AD07FFCB1D0E}"/>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5">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FCB68C76-9A27-6F51-4443-0E2F64718FF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611446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3571-E630-35A7-2443-71033FA63F0D}"/>
            </a:ext>
          </a:extLst>
        </p:cNvPr>
        <p:cNvGrpSpPr/>
        <p:nvPr/>
      </p:nvGrpSpPr>
      <p:grpSpPr>
        <a:xfrm>
          <a:off x="0" y="0"/>
          <a:ext cx="0" cy="0"/>
          <a:chOff x="0" y="0"/>
          <a:chExt cx="0" cy="0"/>
        </a:xfrm>
      </p:grpSpPr>
      <p:pic>
        <p:nvPicPr>
          <p:cNvPr id="2" name="Picture 8" descr="Chateau Ramšak">
            <a:extLst>
              <a:ext uri="{FF2B5EF4-FFF2-40B4-BE49-F238E27FC236}">
                <a16:creationId xmlns:a16="http://schemas.microsoft.com/office/drawing/2014/main" id="{5D24359B-8EB0-FF1A-9F20-F285A1CDD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3700"/>
            <a:ext cx="12192000" cy="607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8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0BFD3-8DFB-E6FC-9780-1F2C47755FB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3CC034-8A38-3538-3440-7DD6B574E1A8}"/>
              </a:ext>
            </a:extLst>
          </p:cNvPr>
          <p:cNvSpPr>
            <a:spLocks noGrp="1"/>
          </p:cNvSpPr>
          <p:nvPr>
            <p:ph type="body" sz="quarter" idx="18"/>
          </p:nvPr>
        </p:nvSpPr>
        <p:spPr>
          <a:xfrm>
            <a:off x="1009651" y="1540346"/>
            <a:ext cx="10306050" cy="2213420"/>
          </a:xfrm>
        </p:spPr>
        <p:txBody>
          <a:bodyPr/>
          <a:lstStyle/>
          <a:p>
            <a:pPr>
              <a:lnSpc>
                <a:spcPct val="100000"/>
              </a:lnSpc>
              <a:spcBef>
                <a:spcPts val="0"/>
              </a:spcBef>
              <a:spcAft>
                <a:spcPts val="600"/>
              </a:spcAft>
            </a:pPr>
            <a:r>
              <a:rPr lang="en-US" b="1" dirty="0">
                <a:solidFill>
                  <a:srgbClr val="E96751"/>
                </a:solidFill>
                <a:hlinkClick r:id="rId2">
                  <a:extLst>
                    <a:ext uri="{A12FA001-AC4F-418D-AE19-62706E023703}">
                      <ahyp:hlinkClr xmlns:ahyp="http://schemas.microsoft.com/office/drawing/2018/hyperlinkcolor" val="tx"/>
                    </a:ext>
                  </a:extLst>
                </a:hlinkClick>
              </a:rPr>
              <a:t>Chateau Ramšak </a:t>
            </a:r>
            <a:r>
              <a:rPr lang="en-US" dirty="0"/>
              <a:t>in Slovenia’s Styria region is a high-end glamping resort set in a vineyard. It features treehouses and luxury safari tents with private hot tubs and has won multiple awards. Notably, this project was </a:t>
            </a:r>
            <a:r>
              <a:rPr lang="en-US" b="1" dirty="0"/>
              <a:t>co-funded by EU cohesion funds</a:t>
            </a:r>
            <a:r>
              <a:rPr lang="en-US" dirty="0"/>
              <a:t> – it was the final recipient of an ERDF-supported financial instrument. </a:t>
            </a:r>
          </a:p>
          <a:p>
            <a:pPr>
              <a:lnSpc>
                <a:spcPct val="100000"/>
              </a:lnSpc>
              <a:spcBef>
                <a:spcPts val="0"/>
              </a:spcBef>
              <a:spcAft>
                <a:spcPts val="600"/>
              </a:spcAft>
            </a:pPr>
            <a:r>
              <a:rPr lang="en-US" b="1" i="1" dirty="0">
                <a:solidFill>
                  <a:srgbClr val="E96751"/>
                </a:solidFill>
              </a:rPr>
              <a:t>Funding Model:</a:t>
            </a:r>
            <a:r>
              <a:rPr lang="en-US" b="1" dirty="0">
                <a:solidFill>
                  <a:srgbClr val="E96751"/>
                </a:solidFill>
              </a:rPr>
              <a:t> </a:t>
            </a:r>
            <a:r>
              <a:rPr lang="en-US" dirty="0"/>
              <a:t>The owners combined an </a:t>
            </a:r>
            <a:r>
              <a:rPr lang="en-US" b="1" dirty="0"/>
              <a:t>ERDF-backed loan</a:t>
            </a:r>
            <a:r>
              <a:rPr lang="en-US" dirty="0"/>
              <a:t> (through a Slovenian bank) with their own capital. Under the EU's </a:t>
            </a:r>
            <a:r>
              <a:rPr lang="en-US" b="1" dirty="0"/>
              <a:t>2014–2020 Cohesion policy</a:t>
            </a:r>
            <a:r>
              <a:rPr lang="en-US" dirty="0"/>
              <a:t>, the resort received </a:t>
            </a:r>
            <a:r>
              <a:rPr lang="en-US" b="1" dirty="0">
                <a:solidFill>
                  <a:srgbClr val="E96751"/>
                </a:solidFill>
                <a:hlinkClick r:id="rId3">
                  <a:extLst>
                    <a:ext uri="{A12FA001-AC4F-418D-AE19-62706E023703}">
                      <ahyp:hlinkClr xmlns:ahyp="http://schemas.microsoft.com/office/drawing/2018/hyperlinkcolor" val="tx"/>
                    </a:ext>
                  </a:extLst>
                </a:hlinkClick>
              </a:rPr>
              <a:t>€192,500</a:t>
            </a:r>
            <a:r>
              <a:rPr lang="en-US" dirty="0">
                <a:solidFill>
                  <a:srgbClr val="E96751"/>
                </a:solidFill>
                <a:hlinkClick r:id="rId3">
                  <a:extLst>
                    <a:ext uri="{A12FA001-AC4F-418D-AE19-62706E023703}">
                      <ahyp:hlinkClr xmlns:ahyp="http://schemas.microsoft.com/office/drawing/2018/hyperlinkcolor" val="tx"/>
                    </a:ext>
                  </a:extLst>
                </a:hlinkClick>
              </a:rPr>
              <a:t> </a:t>
            </a:r>
            <a:r>
              <a:rPr lang="en-US" dirty="0"/>
              <a:t>from the </a:t>
            </a:r>
            <a:r>
              <a:rPr lang="en-US" b="1" dirty="0"/>
              <a:t>European Regional Development Fund (ERDF)</a:t>
            </a:r>
            <a:r>
              <a:rPr lang="en-US" dirty="0"/>
              <a:t>—€163,625 directly contributed by the EU—to support the development of innovative and sustainable tourism infrastructure. The </a:t>
            </a:r>
            <a:r>
              <a:rPr lang="en-US" b="1" dirty="0"/>
              <a:t>EU funding </a:t>
            </a:r>
            <a:r>
              <a:rPr lang="en-US" dirty="0"/>
              <a:t>likely covered around </a:t>
            </a:r>
            <a:r>
              <a:rPr lang="en-US" b="1" dirty="0"/>
              <a:t>50% of the investment </a:t>
            </a:r>
            <a:r>
              <a:rPr lang="en-US" dirty="0"/>
              <a:t>in the form of a low-interest loan or grant. </a:t>
            </a:r>
          </a:p>
          <a:p>
            <a:pPr>
              <a:lnSpc>
                <a:spcPct val="100000"/>
              </a:lnSpc>
              <a:spcBef>
                <a:spcPts val="0"/>
              </a:spcBef>
              <a:spcAft>
                <a:spcPts val="600"/>
              </a:spcAft>
            </a:pPr>
            <a:r>
              <a:rPr lang="en-US" dirty="0"/>
              <a:t>This allowed them to invest in quality – each treehouse has bespoke furnishings, and there’s infrastructure like a natural pond and winery on site. With the funding, they initially built six units. </a:t>
            </a:r>
            <a:r>
              <a:rPr lang="en-US" dirty="0">
                <a:solidFill>
                  <a:srgbClr val="E96751"/>
                </a:solidFill>
                <a:hlinkClick r:id="rId4">
                  <a:extLst>
                    <a:ext uri="{A12FA001-AC4F-418D-AE19-62706E023703}">
                      <ahyp:hlinkClr xmlns:ahyp="http://schemas.microsoft.com/office/drawing/2018/hyperlinkcolor" val="tx"/>
                    </a:ext>
                  </a:extLst>
                </a:hlinkClick>
              </a:rPr>
              <a:t>https://www.chateauramsak.com/</a:t>
            </a:r>
            <a:r>
              <a:rPr lang="en-US" dirty="0">
                <a:solidFill>
                  <a:srgbClr val="E96751"/>
                </a:solidFill>
              </a:rPr>
              <a:t> </a:t>
            </a:r>
          </a:p>
        </p:txBody>
      </p:sp>
      <p:sp>
        <p:nvSpPr>
          <p:cNvPr id="13" name="Freeform 28">
            <a:extLst>
              <a:ext uri="{FF2B5EF4-FFF2-40B4-BE49-F238E27FC236}">
                <a16:creationId xmlns:a16="http://schemas.microsoft.com/office/drawing/2014/main" id="{70F90B23-C505-CE02-CF2F-83AC03EF5A70}"/>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F305FD53-37C3-583D-75F4-94FE6A3DB620}"/>
              </a:ext>
            </a:extLst>
          </p:cNvPr>
          <p:cNvSpPr txBox="1">
            <a:spLocks/>
          </p:cNvSpPr>
          <p:nvPr/>
        </p:nvSpPr>
        <p:spPr>
          <a:xfrm>
            <a:off x="448950" y="223766"/>
            <a:ext cx="396112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200" b="1" dirty="0"/>
              <a:t>Success Stories and Case Studies</a:t>
            </a:r>
          </a:p>
        </p:txBody>
      </p:sp>
      <p:sp>
        <p:nvSpPr>
          <p:cNvPr id="4" name="TextBox 3">
            <a:extLst>
              <a:ext uri="{FF2B5EF4-FFF2-40B4-BE49-F238E27FC236}">
                <a16:creationId xmlns:a16="http://schemas.microsoft.com/office/drawing/2014/main" id="{AB0C5A51-5986-57D8-F5EB-0994D3E21F8E}"/>
              </a:ext>
            </a:extLst>
          </p:cNvPr>
          <p:cNvSpPr txBox="1"/>
          <p:nvPr/>
        </p:nvSpPr>
        <p:spPr>
          <a:xfrm>
            <a:off x="5053122" y="535138"/>
            <a:ext cx="6110178" cy="1077218"/>
          </a:xfrm>
          <a:prstGeom prst="rect">
            <a:avLst/>
          </a:prstGeom>
          <a:noFill/>
        </p:spPr>
        <p:txBody>
          <a:bodyPr wrap="square">
            <a:spAutoFit/>
          </a:bodyPr>
          <a:lstStyle/>
          <a:p>
            <a:pPr algn="ctr"/>
            <a:r>
              <a:rPr lang="en-US" sz="3200" b="1" dirty="0">
                <a:solidFill>
                  <a:srgbClr val="0D9390"/>
                </a:solidFill>
                <a:hlinkClick r:id="rId4">
                  <a:extLst>
                    <a:ext uri="{A12FA001-AC4F-418D-AE19-62706E023703}">
                      <ahyp:hlinkClr xmlns:ahyp="http://schemas.microsoft.com/office/drawing/2018/hyperlinkcolor" val="tx"/>
                    </a:ext>
                  </a:extLst>
                </a:hlinkClick>
              </a:rPr>
              <a:t>Chateau Ramšak, Wine Glamping Resort, Slovenia </a:t>
            </a:r>
            <a:endParaRPr lang="en-IE" sz="3200" dirty="0">
              <a:solidFill>
                <a:srgbClr val="0D9390"/>
              </a:solidFill>
            </a:endParaRPr>
          </a:p>
        </p:txBody>
      </p:sp>
    </p:spTree>
    <p:extLst>
      <p:ext uri="{BB962C8B-B14F-4D97-AF65-F5344CB8AC3E}">
        <p14:creationId xmlns:p14="http://schemas.microsoft.com/office/powerpoint/2010/main" val="28754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TEAU RAMSAK VINEYARD GLAMPING RESORT | Campground Reviews (Maribor,  Slovenia) - Tripadvisor">
            <a:extLst>
              <a:ext uri="{FF2B5EF4-FFF2-40B4-BE49-F238E27FC236}">
                <a16:creationId xmlns:a16="http://schemas.microsoft.com/office/drawing/2014/main" id="{8705564D-DC24-59BE-EAD8-518D2A85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275" y="3032675"/>
            <a:ext cx="6576975" cy="3653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TEAU RAMSAK VINEYARD GLAMPING RESORT | Campground Reviews (Maribor,  Slovenia) - Tripadvisor">
            <a:extLst>
              <a:ext uri="{FF2B5EF4-FFF2-40B4-BE49-F238E27FC236}">
                <a16:creationId xmlns:a16="http://schemas.microsoft.com/office/drawing/2014/main" id="{6733B12B-ADFB-EAEB-F786-D00B99A2C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7658"/>
            <a:ext cx="5629275" cy="3127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ateau Ramšak | idyllic vineyard glamping | Slovenia">
            <a:extLst>
              <a:ext uri="{FF2B5EF4-FFF2-40B4-BE49-F238E27FC236}">
                <a16:creationId xmlns:a16="http://schemas.microsoft.com/office/drawing/2014/main" id="{F06A197D-5AC7-743E-9394-3B5ACD3D19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215" b="8564"/>
          <a:stretch>
            <a:fillRect/>
          </a:stretch>
        </p:blipFill>
        <p:spPr bwMode="auto">
          <a:xfrm>
            <a:off x="-2" y="2961899"/>
            <a:ext cx="5629274" cy="37246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ateau Ramšak Vineyard Luxury Glamping Resort - Authentic Luxury: Luxury  Travel and Authentic Experiences">
            <a:extLst>
              <a:ext uri="{FF2B5EF4-FFF2-40B4-BE49-F238E27FC236}">
                <a16:creationId xmlns:a16="http://schemas.microsoft.com/office/drawing/2014/main" id="{C92FEA8A-4BDD-40E9-0EE2-70D2695E40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3572" b="7407"/>
          <a:stretch>
            <a:fillRect/>
          </a:stretch>
        </p:blipFill>
        <p:spPr bwMode="auto">
          <a:xfrm>
            <a:off x="5629272" y="-57658"/>
            <a:ext cx="6562728"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69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6A5C-E2DF-A947-69EC-804762471B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9E346A-6D46-3410-7CC9-AC0987FB20DD}"/>
              </a:ext>
            </a:extLst>
          </p:cNvPr>
          <p:cNvSpPr>
            <a:spLocks noGrp="1"/>
          </p:cNvSpPr>
          <p:nvPr>
            <p:ph type="body" sz="quarter" idx="18"/>
          </p:nvPr>
        </p:nvSpPr>
        <p:spPr>
          <a:xfrm>
            <a:off x="1009651" y="1215580"/>
            <a:ext cx="10306050" cy="2213420"/>
          </a:xfrm>
        </p:spPr>
        <p:txBody>
          <a:bodyPr/>
          <a:lstStyle/>
          <a:p>
            <a:pPr>
              <a:lnSpc>
                <a:spcPct val="100000"/>
              </a:lnSpc>
              <a:spcBef>
                <a:spcPts val="0"/>
              </a:spcBef>
              <a:spcAft>
                <a:spcPts val="600"/>
              </a:spcAft>
            </a:pPr>
            <a:r>
              <a:rPr lang="en-US" b="1" i="1" dirty="0">
                <a:solidFill>
                  <a:srgbClr val="E96751"/>
                </a:solidFill>
              </a:rPr>
              <a:t>Success:</a:t>
            </a:r>
            <a:r>
              <a:rPr lang="en-US" b="1" dirty="0">
                <a:solidFill>
                  <a:srgbClr val="E96751"/>
                </a:solidFill>
              </a:rPr>
              <a:t> </a:t>
            </a:r>
            <a:r>
              <a:rPr lang="en-US" dirty="0"/>
              <a:t>By aligning with Slovenia’s push for innovative tourism (wine tourism + glamping), they accessed funds that require showing regional impact (job creation, attracting higher-value tourists). They now operate seasonally with very high occupancy and rates (over €300/night for treehouse), drawing visitors globally. They’ve scaled carefully – reinvesting profits to add amenities (they added a honeymoon treehouse recently). </a:t>
            </a:r>
          </a:p>
          <a:p>
            <a:pPr>
              <a:lnSpc>
                <a:spcPct val="100000"/>
              </a:lnSpc>
              <a:spcBef>
                <a:spcPts val="0"/>
              </a:spcBef>
              <a:spcAft>
                <a:spcPts val="600"/>
              </a:spcAft>
            </a:pPr>
            <a:r>
              <a:rPr lang="en-US" b="1" i="1" dirty="0">
                <a:solidFill>
                  <a:srgbClr val="E96751"/>
                </a:solidFill>
              </a:rPr>
              <a:t>Scaling &amp; Tips: </a:t>
            </a:r>
            <a:r>
              <a:rPr lang="en-US" dirty="0"/>
              <a:t>They leveraged the region’s strength (wine and nature) – a lesson that tying your business to local culture/strengths can strengthen funding applications and market appeal. They advise new glamping operators to </a:t>
            </a:r>
            <a:r>
              <a:rPr lang="en-US" b="1" dirty="0"/>
              <a:t>invest in quality</a:t>
            </a:r>
            <a:r>
              <a:rPr lang="en-US" dirty="0"/>
              <a:t> (“People will pay for luxury in nature”) and to utilize available support – the owners networked with the Slovenian Tourism Board and participated in promotional events through national initiatives, which helped put them on the map. This case demonstrates how </a:t>
            </a:r>
            <a:r>
              <a:rPr lang="en-US" b="1" dirty="0"/>
              <a:t>Slovenia’s enterprise funds and EU programs can </a:t>
            </a:r>
            <a:r>
              <a:rPr lang="en-US" b="1" dirty="0" err="1"/>
              <a:t>catalyse</a:t>
            </a:r>
            <a:r>
              <a:rPr lang="en-US" b="1" dirty="0"/>
              <a:t> a world-class glamping business</a:t>
            </a:r>
            <a:r>
              <a:rPr lang="en-US" dirty="0"/>
              <a:t>, but one must align the project with strategic themes to win that support.</a:t>
            </a:r>
          </a:p>
        </p:txBody>
      </p:sp>
      <p:sp>
        <p:nvSpPr>
          <p:cNvPr id="13" name="Freeform 28">
            <a:extLst>
              <a:ext uri="{FF2B5EF4-FFF2-40B4-BE49-F238E27FC236}">
                <a16:creationId xmlns:a16="http://schemas.microsoft.com/office/drawing/2014/main" id="{69B13B21-134E-5854-E97E-04E70C1DB1BC}"/>
              </a:ext>
            </a:extLst>
          </p:cNvPr>
          <p:cNvSpPr/>
          <p:nvPr/>
        </p:nvSpPr>
        <p:spPr>
          <a:xfrm>
            <a:off x="-12813" y="146403"/>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3FB5A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09ABEBC2-81A1-8DB0-21B7-0A5893CCF90C}"/>
              </a:ext>
            </a:extLst>
          </p:cNvPr>
          <p:cNvSpPr txBox="1">
            <a:spLocks/>
          </p:cNvSpPr>
          <p:nvPr/>
        </p:nvSpPr>
        <p:spPr>
          <a:xfrm>
            <a:off x="448950" y="223766"/>
            <a:ext cx="3961125" cy="720752"/>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3200" b="1" dirty="0"/>
              <a:t>Success Stories and Case Studies</a:t>
            </a:r>
          </a:p>
        </p:txBody>
      </p:sp>
    </p:spTree>
    <p:extLst>
      <p:ext uri="{BB962C8B-B14F-4D97-AF65-F5344CB8AC3E}">
        <p14:creationId xmlns:p14="http://schemas.microsoft.com/office/powerpoint/2010/main" val="159445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01A461-5A93-AB9E-35A5-980189610B5D}"/>
              </a:ext>
            </a:extLst>
          </p:cNvPr>
          <p:cNvPicPr>
            <a:picLocks noChangeAspect="1"/>
          </p:cNvPicPr>
          <p:nvPr/>
        </p:nvPicPr>
        <p:blipFill>
          <a:blip r:embed="rId2"/>
          <a:stretch>
            <a:fillRect/>
          </a:stretch>
        </p:blipFill>
        <p:spPr>
          <a:xfrm>
            <a:off x="0" y="3429000"/>
            <a:ext cx="12192000" cy="2369062"/>
          </a:xfrm>
          <a:prstGeom prst="rect">
            <a:avLst/>
          </a:prstGeom>
        </p:spPr>
      </p:pic>
      <p:pic>
        <p:nvPicPr>
          <p:cNvPr id="10" name="Picture 9">
            <a:extLst>
              <a:ext uri="{FF2B5EF4-FFF2-40B4-BE49-F238E27FC236}">
                <a16:creationId xmlns:a16="http://schemas.microsoft.com/office/drawing/2014/main" id="{F09A18F2-17AD-E70E-0F84-2B86F1BBDDF2}"/>
              </a:ext>
            </a:extLst>
          </p:cNvPr>
          <p:cNvPicPr>
            <a:picLocks noChangeAspect="1"/>
          </p:cNvPicPr>
          <p:nvPr/>
        </p:nvPicPr>
        <p:blipFill>
          <a:blip r:embed="rId3"/>
          <a:stretch>
            <a:fillRect/>
          </a:stretch>
        </p:blipFill>
        <p:spPr>
          <a:xfrm>
            <a:off x="0" y="789562"/>
            <a:ext cx="12192000" cy="2639438"/>
          </a:xfrm>
          <a:prstGeom prst="rect">
            <a:avLst/>
          </a:prstGeom>
        </p:spPr>
      </p:pic>
    </p:spTree>
    <p:extLst>
      <p:ext uri="{BB962C8B-B14F-4D97-AF65-F5344CB8AC3E}">
        <p14:creationId xmlns:p14="http://schemas.microsoft.com/office/powerpoint/2010/main" val="2831815613"/>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13588</TotalTime>
  <Words>477</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553</cp:revision>
  <dcterms:created xsi:type="dcterms:W3CDTF">2020-10-14T13:32:04Z</dcterms:created>
  <dcterms:modified xsi:type="dcterms:W3CDTF">2025-08-20T16:29:36Z</dcterms:modified>
</cp:coreProperties>
</file>