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
  </p:notesMasterIdLst>
  <p:handoutMasterIdLst>
    <p:handoutMasterId r:id="rId8"/>
  </p:handoutMasterIdLst>
  <p:sldIdLst>
    <p:sldId id="7142" r:id="rId2"/>
    <p:sldId id="7145" r:id="rId3"/>
    <p:sldId id="7689" r:id="rId4"/>
    <p:sldId id="7143" r:id="rId5"/>
    <p:sldId id="435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C7C69"/>
    <a:srgbClr val="494949"/>
    <a:srgbClr val="F2A158"/>
    <a:srgbClr val="DCC5ED"/>
    <a:srgbClr val="0D9390"/>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95082"/>
  </p:normalViewPr>
  <p:slideViewPr>
    <p:cSldViewPr snapToGrid="0" snapToObjects="1">
      <p:cViewPr varScale="1">
        <p:scale>
          <a:sx n="60" d="100"/>
          <a:sy n="60" d="100"/>
        </p:scale>
        <p:origin x="29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21/08/2025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B6C29-53D5-21E2-855D-E599C09FF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04DE1-7734-7E4C-7F0B-C59A30F55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361F0-FFAD-006F-BB2A-89538F7F2D4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0AF9D7-B958-72C9-1F98-CE355CBC40A4}"/>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84060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48979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Tree>
    <p:extLst>
      <p:ext uri="{BB962C8B-B14F-4D97-AF65-F5344CB8AC3E}">
        <p14:creationId xmlns:p14="http://schemas.microsoft.com/office/powerpoint/2010/main" val="50309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 id="2147483933"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lampinginireland.com/glampsite/ireland/county-clare/ivy-hill-glamping-pod/337090/" TargetMode="External"/><Relationship Id="rId7" Type="http://schemas.openxmlformats.org/officeDocument/2006/relationships/image" Target="../media/image3.png"/><Relationship Id="rId2" Type="http://schemas.openxmlformats.org/officeDocument/2006/relationships/hyperlink" Target="https://www.farmersjournal.ie/finance/consumer/to-pod-or-not-to-pod-that-is-the-question-804941#:~:text=Alan%20Vaughan%2C%20who%20is%20based,bed%20bedroom%20and%20a%20kitchenette" TargetMode="External"/><Relationship Id="rId1" Type="http://schemas.openxmlformats.org/officeDocument/2006/relationships/slideLayout" Target="../slideLayouts/slideLayout26.xml"/><Relationship Id="rId6" Type="http://schemas.openxmlformats.org/officeDocument/2006/relationships/hyperlink" Target="https://creativecommons.org/licenses/by-sa/4.0/?ref=chooser-v1" TargetMode="External"/><Relationship Id="rId5" Type="http://schemas.openxmlformats.org/officeDocument/2006/relationships/image" Target="../media/image2.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2.png"/><Relationship Id="rId5" Type="http://schemas.openxmlformats.org/officeDocument/2006/relationships/hyperlink" Target="https://glampinginireland.com/glampsite/ireland/county-clare/ivy-hill-glamping-pod/337090/" TargetMode="External"/><Relationship Id="rId10" Type="http://schemas.openxmlformats.org/officeDocument/2006/relationships/image" Target="../media/image16.jpeg"/><Relationship Id="rId4" Type="http://schemas.openxmlformats.org/officeDocument/2006/relationships/image" Target="../media/image11.sv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independent.ie/farming/agri-business/why-opening-one-glamping-pod-on-his-farm-was-the-best-thing-this-clare-farmer-has-ever-done/a1113977812.html" TargetMode="External"/><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10.png"/><Relationship Id="rId5" Type="http://schemas.openxmlformats.org/officeDocument/2006/relationships/hyperlink" Target="https://www.loghouse.ie/product/glamping-pod-one-bed-a-4m-x-8m/?srsltid=AfmBOooNWWXG1q5XpG0Hwq9IAYd-XDN1K4EtCVU9SdLZfFoWRoE8Y3ZO" TargetMode="External"/><Relationship Id="rId10" Type="http://schemas.openxmlformats.org/officeDocument/2006/relationships/image" Target="../media/image19.jpeg"/><Relationship Id="rId4" Type="http://schemas.openxmlformats.org/officeDocument/2006/relationships/hyperlink" Target="https://rhino-pods.com/product/the-cubit/" TargetMode="Externa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0D7C2-EBCB-C6D3-A10A-D17D8E92D4C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7980BF1-7A20-0D85-6948-BEBEDAD86807}"/>
              </a:ext>
            </a:extLst>
          </p:cNvPr>
          <p:cNvSpPr>
            <a:spLocks noGrp="1"/>
          </p:cNvSpPr>
          <p:nvPr>
            <p:ph type="body" sz="quarter" idx="18"/>
          </p:nvPr>
        </p:nvSpPr>
        <p:spPr>
          <a:xfrm>
            <a:off x="314325" y="4919936"/>
            <a:ext cx="3219954" cy="1049221"/>
          </a:xfrm>
        </p:spPr>
        <p:txBody>
          <a:bodyPr/>
          <a:lstStyle/>
          <a:p>
            <a:pPr>
              <a:lnSpc>
                <a:spcPct val="100000"/>
              </a:lnSpc>
            </a:pPr>
            <a:r>
              <a:rPr lang="en-IE" dirty="0"/>
              <a:t>Ivy Hill Glamping, County Clare, Ireland</a:t>
            </a:r>
            <a:endParaRPr lang="en-GB" dirty="0"/>
          </a:p>
        </p:txBody>
      </p:sp>
      <p:sp>
        <p:nvSpPr>
          <p:cNvPr id="4" name="Text Placeholder 3">
            <a:extLst>
              <a:ext uri="{FF2B5EF4-FFF2-40B4-BE49-F238E27FC236}">
                <a16:creationId xmlns:a16="http://schemas.microsoft.com/office/drawing/2014/main" id="{BA442C5E-1396-A5E1-785F-A19E44E70A41}"/>
              </a:ext>
            </a:extLst>
          </p:cNvPr>
          <p:cNvSpPr>
            <a:spLocks noGrp="1"/>
          </p:cNvSpPr>
          <p:nvPr>
            <p:ph type="body" sz="quarter" idx="19"/>
          </p:nvPr>
        </p:nvSpPr>
        <p:spPr>
          <a:xfrm>
            <a:off x="126958" y="3703086"/>
            <a:ext cx="4298530" cy="385564"/>
          </a:xfrm>
        </p:spPr>
        <p:txBody>
          <a:bodyPr/>
          <a:lstStyle/>
          <a:p>
            <a:r>
              <a:rPr lang="en-GB" sz="6000" dirty="0"/>
              <a:t>Case Study</a:t>
            </a:r>
          </a:p>
        </p:txBody>
      </p:sp>
      <p:sp>
        <p:nvSpPr>
          <p:cNvPr id="7" name="Slide Number Placeholder 5">
            <a:extLst>
              <a:ext uri="{FF2B5EF4-FFF2-40B4-BE49-F238E27FC236}">
                <a16:creationId xmlns:a16="http://schemas.microsoft.com/office/drawing/2014/main" id="{8FAD4488-6AD0-2109-897A-FF7CAE63768C}"/>
              </a:ext>
            </a:extLst>
          </p:cNvPr>
          <p:cNvSpPr>
            <a:spLocks noGrp="1"/>
          </p:cNvSpPr>
          <p:nvPr>
            <p:ph type="sldNum" sz="quarter" idx="4"/>
          </p:nvPr>
        </p:nvSpPr>
        <p:spPr>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1</a:t>
            </a:fld>
            <a:endParaRPr lang="fr-CA" dirty="0"/>
          </a:p>
        </p:txBody>
      </p:sp>
      <p:sp>
        <p:nvSpPr>
          <p:cNvPr id="5" name="Text Placeholder 4">
            <a:extLst>
              <a:ext uri="{FF2B5EF4-FFF2-40B4-BE49-F238E27FC236}">
                <a16:creationId xmlns:a16="http://schemas.microsoft.com/office/drawing/2014/main" id="{8995B761-834D-7114-3D34-1F15FABBBFD2}"/>
              </a:ext>
            </a:extLst>
          </p:cNvPr>
          <p:cNvSpPr>
            <a:spLocks noGrp="1"/>
          </p:cNvSpPr>
          <p:nvPr>
            <p:ph type="body" sz="quarter" idx="21"/>
          </p:nvPr>
        </p:nvSpPr>
        <p:spPr>
          <a:xfrm>
            <a:off x="7735481" y="821375"/>
            <a:ext cx="4142194" cy="5147782"/>
          </a:xfrm>
        </p:spPr>
        <p:txBody>
          <a:bodyPr/>
          <a:lstStyle/>
          <a:p>
            <a:pPr>
              <a:spcAft>
                <a:spcPts val="600"/>
              </a:spcAft>
            </a:pPr>
            <a:r>
              <a:rPr lang="en-US" b="1" dirty="0"/>
              <a:t>Ivy Hill Glamping is a real example of a farmer diversifying successfully to an alternative tourism accommodation.</a:t>
            </a:r>
          </a:p>
          <a:p>
            <a:pPr>
              <a:spcAft>
                <a:spcPts val="600"/>
              </a:spcAft>
            </a:pPr>
            <a:r>
              <a:rPr lang="en-US" dirty="0"/>
              <a:t>Alan, a beef farmer in County Clare, installed one glamping pod on unused farmland in 2021 and gradually built popularity. </a:t>
            </a:r>
          </a:p>
          <a:p>
            <a:pPr>
              <a:spcAft>
                <a:spcPts val="600"/>
              </a:spcAft>
            </a:pPr>
            <a:r>
              <a:rPr lang="en-US" dirty="0"/>
              <a:t>He started small – just one unit – mainly self-financed and using farm revenue. </a:t>
            </a:r>
          </a:p>
          <a:p>
            <a:pPr>
              <a:spcAft>
                <a:spcPts val="600"/>
              </a:spcAft>
            </a:pPr>
            <a:r>
              <a:rPr lang="en-US" dirty="0"/>
              <a:t>The pod features comfy beds, a kitchenette and even a TV, showing that meeting guest comfort needs was key. </a:t>
            </a:r>
            <a:endParaRPr lang="en-GB" sz="2200" dirty="0">
              <a:solidFill>
                <a:srgbClr val="414141"/>
              </a:solidFill>
            </a:endParaRPr>
          </a:p>
        </p:txBody>
      </p:sp>
      <p:sp>
        <p:nvSpPr>
          <p:cNvPr id="6" name="Text Placeholder 5">
            <a:extLst>
              <a:ext uri="{FF2B5EF4-FFF2-40B4-BE49-F238E27FC236}">
                <a16:creationId xmlns:a16="http://schemas.microsoft.com/office/drawing/2014/main" id="{7896D8C8-5BDC-FCD5-E38C-D93A1356FFB1}"/>
              </a:ext>
            </a:extLst>
          </p:cNvPr>
          <p:cNvSpPr>
            <a:spLocks noGrp="1"/>
          </p:cNvSpPr>
          <p:nvPr>
            <p:ph type="body" sz="quarter" idx="66"/>
          </p:nvPr>
        </p:nvSpPr>
        <p:spPr/>
        <p:txBody>
          <a:bodyPr/>
          <a:lstStyle/>
          <a:p>
            <a:r>
              <a:rPr lang="en-GB" dirty="0"/>
              <a:t>Photo Credit: </a:t>
            </a:r>
            <a:r>
              <a:rPr lang="en-US" dirty="0"/>
              <a:t>Ivy Hill Glamping </a:t>
            </a:r>
            <a:endParaRPr lang="en-GB" dirty="0"/>
          </a:p>
        </p:txBody>
      </p:sp>
      <p:sp>
        <p:nvSpPr>
          <p:cNvPr id="10" name="TextBox 9">
            <a:extLst>
              <a:ext uri="{FF2B5EF4-FFF2-40B4-BE49-F238E27FC236}">
                <a16:creationId xmlns:a16="http://schemas.microsoft.com/office/drawing/2014/main" id="{79E05E1D-9D0D-2453-F68A-5F4B137965A4}"/>
              </a:ext>
            </a:extLst>
          </p:cNvPr>
          <p:cNvSpPr txBox="1"/>
          <p:nvPr/>
        </p:nvSpPr>
        <p:spPr>
          <a:xfrm>
            <a:off x="4333690" y="4768828"/>
            <a:ext cx="3325406" cy="923330"/>
          </a:xfrm>
          <a:prstGeom prst="rect">
            <a:avLst/>
          </a:prstGeom>
          <a:noFill/>
        </p:spPr>
        <p:txBody>
          <a:bodyPr wrap="square" rtlCol="0">
            <a:spAutoFit/>
          </a:bodyPr>
          <a:lstStyle/>
          <a:p>
            <a:r>
              <a:rPr lang="en-IE" b="1" dirty="0">
                <a:solidFill>
                  <a:srgbClr val="414141"/>
                </a:solidFill>
              </a:rPr>
              <a:t>Information Sources</a:t>
            </a:r>
          </a:p>
          <a:p>
            <a:r>
              <a:rPr lang="en-IE" dirty="0">
                <a:solidFill>
                  <a:srgbClr val="E96751"/>
                </a:solidFill>
                <a:hlinkClick r:id="rId2">
                  <a:extLst>
                    <a:ext uri="{A12FA001-AC4F-418D-AE19-62706E023703}">
                      <ahyp:hlinkClr xmlns:ahyp="http://schemas.microsoft.com/office/drawing/2018/hyperlinkcolor" val="tx"/>
                    </a:ext>
                  </a:extLst>
                </a:hlinkClick>
              </a:rPr>
              <a:t>Top Pod or Not to Pod</a:t>
            </a:r>
            <a:endParaRPr lang="en-IE" dirty="0">
              <a:solidFill>
                <a:srgbClr val="E96751"/>
              </a:solidFill>
            </a:endParaRPr>
          </a:p>
          <a:p>
            <a:r>
              <a:rPr lang="en-IE" b="1" dirty="0">
                <a:solidFill>
                  <a:srgbClr val="414141"/>
                </a:solidFill>
              </a:rPr>
              <a:t>Website: </a:t>
            </a:r>
            <a:r>
              <a:rPr lang="en-IE" dirty="0">
                <a:solidFill>
                  <a:srgbClr val="E96751"/>
                </a:solidFill>
                <a:hlinkClick r:id="rId3">
                  <a:extLst>
                    <a:ext uri="{A12FA001-AC4F-418D-AE19-62706E023703}">
                      <ahyp:hlinkClr xmlns:ahyp="http://schemas.microsoft.com/office/drawing/2018/hyperlinkcolor" val="tx"/>
                    </a:ext>
                  </a:extLst>
                </a:hlinkClick>
              </a:rPr>
              <a:t>Ivy Hill Glamping</a:t>
            </a:r>
            <a:endParaRPr lang="en-IE" dirty="0">
              <a:solidFill>
                <a:srgbClr val="E96751"/>
              </a:solidFill>
            </a:endParaRPr>
          </a:p>
        </p:txBody>
      </p:sp>
      <p:pic>
        <p:nvPicPr>
          <p:cNvPr id="11" name="Picture Placeholder 10" descr="A small house with a staircase&#10;&#10;AI-generated content may be incorrect.">
            <a:extLst>
              <a:ext uri="{FF2B5EF4-FFF2-40B4-BE49-F238E27FC236}">
                <a16:creationId xmlns:a16="http://schemas.microsoft.com/office/drawing/2014/main" id="{466E84A5-7C3D-28FC-0FE4-7ACE4985251C}"/>
              </a:ext>
            </a:extLst>
          </p:cNvPr>
          <p:cNvPicPr>
            <a:picLocks noGrp="1" noChangeAspect="1"/>
          </p:cNvPicPr>
          <p:nvPr>
            <p:ph type="pic" sz="quarter" idx="34"/>
          </p:nvPr>
        </p:nvPicPr>
        <p:blipFill>
          <a:blip r:embed="rId4"/>
          <a:srcRect t="7242" b="7242"/>
          <a:stretch>
            <a:fillRect/>
          </a:stretch>
        </p:blipFill>
        <p:spPr/>
      </p:pic>
      <p:pic>
        <p:nvPicPr>
          <p:cNvPr id="2" name="Picture 1" descr="Co-funded by the European Union logo in png for web usage">
            <a:extLst>
              <a:ext uri="{FF2B5EF4-FFF2-40B4-BE49-F238E27FC236}">
                <a16:creationId xmlns:a16="http://schemas.microsoft.com/office/drawing/2014/main" id="{D123D548-AC44-1D29-241E-F62EE2D112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37474" y="6345603"/>
            <a:ext cx="1530819" cy="319792"/>
          </a:xfrm>
          <a:prstGeom prst="rect">
            <a:avLst/>
          </a:prstGeom>
          <a:noFill/>
          <a:ln>
            <a:noFill/>
          </a:ln>
        </p:spPr>
      </p:pic>
      <p:sp>
        <p:nvSpPr>
          <p:cNvPr id="8" name="Rectangle 7">
            <a:extLst>
              <a:ext uri="{FF2B5EF4-FFF2-40B4-BE49-F238E27FC236}">
                <a16:creationId xmlns:a16="http://schemas.microsoft.com/office/drawing/2014/main" id="{E49639A8-A07B-4191-D044-88B9940AD6FE}"/>
              </a:ext>
            </a:extLst>
          </p:cNvPr>
          <p:cNvSpPr/>
          <p:nvPr/>
        </p:nvSpPr>
        <p:spPr>
          <a:xfrm>
            <a:off x="7237581"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9" name="Group 8">
            <a:extLst>
              <a:ext uri="{FF2B5EF4-FFF2-40B4-BE49-F238E27FC236}">
                <a16:creationId xmlns:a16="http://schemas.microsoft.com/office/drawing/2014/main" id="{9B64E172-6409-1404-CF4E-026BC4C35DAA}"/>
              </a:ext>
            </a:extLst>
          </p:cNvPr>
          <p:cNvGrpSpPr/>
          <p:nvPr/>
        </p:nvGrpSpPr>
        <p:grpSpPr>
          <a:xfrm>
            <a:off x="4333690" y="5906548"/>
            <a:ext cx="1307461" cy="742180"/>
            <a:chOff x="340586" y="8789227"/>
            <a:chExt cx="1307461" cy="742180"/>
          </a:xfrm>
        </p:grpSpPr>
        <p:sp>
          <p:nvSpPr>
            <p:cNvPr id="12" name="Rectangle 11">
              <a:extLst>
                <a:ext uri="{FF2B5EF4-FFF2-40B4-BE49-F238E27FC236}">
                  <a16:creationId xmlns:a16="http://schemas.microsoft.com/office/drawing/2014/main" id="{8EB52767-38D4-3BA5-C8DF-AB48C217EE03}"/>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6">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3" name="Picture 12">
              <a:extLst>
                <a:ext uri="{FF2B5EF4-FFF2-40B4-BE49-F238E27FC236}">
                  <a16:creationId xmlns:a16="http://schemas.microsoft.com/office/drawing/2014/main" id="{E81D23FE-4B78-40FC-92E6-2C25E67EB36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407609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2F6F93-15AA-6595-9771-9F4B62226C7D}"/>
              </a:ext>
            </a:extLst>
          </p:cNvPr>
          <p:cNvPicPr>
            <a:picLocks noChangeAspect="1"/>
          </p:cNvPicPr>
          <p:nvPr/>
        </p:nvPicPr>
        <p:blipFill>
          <a:blip r:embed="rId2"/>
          <a:stretch>
            <a:fillRect/>
          </a:stretch>
        </p:blipFill>
        <p:spPr>
          <a:xfrm>
            <a:off x="1074471" y="0"/>
            <a:ext cx="10043058" cy="6858000"/>
          </a:xfrm>
          <a:prstGeom prst="rect">
            <a:avLst/>
          </a:prstGeom>
        </p:spPr>
      </p:pic>
    </p:spTree>
    <p:extLst>
      <p:ext uri="{BB962C8B-B14F-4D97-AF65-F5344CB8AC3E}">
        <p14:creationId xmlns:p14="http://schemas.microsoft.com/office/powerpoint/2010/main" val="269039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4651C-0C7B-8390-AFFC-02807E244E78}"/>
            </a:ext>
          </a:extLst>
        </p:cNvPr>
        <p:cNvGrpSpPr/>
        <p:nvPr/>
      </p:nvGrpSpPr>
      <p:grpSpPr>
        <a:xfrm>
          <a:off x="0" y="0"/>
          <a:ext cx="0" cy="0"/>
          <a:chOff x="0" y="0"/>
          <a:chExt cx="0" cy="0"/>
        </a:xfrm>
      </p:grpSpPr>
      <p:sp>
        <p:nvSpPr>
          <p:cNvPr id="26" name="Freeform 18">
            <a:extLst>
              <a:ext uri="{FF2B5EF4-FFF2-40B4-BE49-F238E27FC236}">
                <a16:creationId xmlns:a16="http://schemas.microsoft.com/office/drawing/2014/main" id="{76A4A80E-F101-3BE7-BC0D-038D019E901E}"/>
              </a:ext>
            </a:extLst>
          </p:cNvPr>
          <p:cNvSpPr/>
          <p:nvPr/>
        </p:nvSpPr>
        <p:spPr>
          <a:xfrm>
            <a:off x="477385" y="743962"/>
            <a:ext cx="10554138" cy="600431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 name="connsiteX0" fmla="*/ 1180419 w 1180419"/>
              <a:gd name="connsiteY0" fmla="*/ 1059840 h 1059840"/>
              <a:gd name="connsiteX1" fmla="*/ 301407 w 1180419"/>
              <a:gd name="connsiteY1" fmla="*/ 1059840 h 1059840"/>
              <a:gd name="connsiteX2" fmla="*/ 0 w 1180419"/>
              <a:gd name="connsiteY2" fmla="*/ 758520 h 1059840"/>
              <a:gd name="connsiteX3" fmla="*/ 0 w 1180419"/>
              <a:gd name="connsiteY3" fmla="*/ 0 h 1059840"/>
              <a:gd name="connsiteX4" fmla="*/ 1045013 w 1180419"/>
              <a:gd name="connsiteY4" fmla="*/ 2962 h 1059840"/>
              <a:gd name="connsiteX5" fmla="*/ 1180419 w 1180419"/>
              <a:gd name="connsiteY5" fmla="*/ 205200 h 1059840"/>
              <a:gd name="connsiteX6" fmla="*/ 1180419 w 1180419"/>
              <a:gd name="connsiteY6" fmla="*/ 1059840 h 1059840"/>
              <a:gd name="connsiteX0" fmla="*/ 1180419 w 1180419"/>
              <a:gd name="connsiteY0" fmla="*/ 1059840 h 1061321"/>
              <a:gd name="connsiteX1" fmla="*/ 192084 w 1180419"/>
              <a:gd name="connsiteY1" fmla="*/ 1061321 h 1061321"/>
              <a:gd name="connsiteX2" fmla="*/ 0 w 1180419"/>
              <a:gd name="connsiteY2" fmla="*/ 758520 h 1061321"/>
              <a:gd name="connsiteX3" fmla="*/ 0 w 1180419"/>
              <a:gd name="connsiteY3" fmla="*/ 0 h 1061321"/>
              <a:gd name="connsiteX4" fmla="*/ 1045013 w 1180419"/>
              <a:gd name="connsiteY4" fmla="*/ 2962 h 1061321"/>
              <a:gd name="connsiteX5" fmla="*/ 1180419 w 1180419"/>
              <a:gd name="connsiteY5" fmla="*/ 205200 h 1061321"/>
              <a:gd name="connsiteX6" fmla="*/ 1180419 w 1180419"/>
              <a:gd name="connsiteY6" fmla="*/ 1059840 h 1061321"/>
              <a:gd name="connsiteX0" fmla="*/ 1180419 w 1180419"/>
              <a:gd name="connsiteY0" fmla="*/ 1059840 h 1059840"/>
              <a:gd name="connsiteX1" fmla="*/ 166309 w 1180419"/>
              <a:gd name="connsiteY1" fmla="*/ 1059840 h 1059840"/>
              <a:gd name="connsiteX2" fmla="*/ 0 w 1180419"/>
              <a:gd name="connsiteY2" fmla="*/ 758520 h 1059840"/>
              <a:gd name="connsiteX3" fmla="*/ 0 w 1180419"/>
              <a:gd name="connsiteY3" fmla="*/ 0 h 1059840"/>
              <a:gd name="connsiteX4" fmla="*/ 1045013 w 1180419"/>
              <a:gd name="connsiteY4" fmla="*/ 2962 h 1059840"/>
              <a:gd name="connsiteX5" fmla="*/ 1180419 w 1180419"/>
              <a:gd name="connsiteY5" fmla="*/ 205200 h 1059840"/>
              <a:gd name="connsiteX6" fmla="*/ 1180419 w 1180419"/>
              <a:gd name="connsiteY6" fmla="*/ 1059840 h 105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40">
                <a:moveTo>
                  <a:pt x="1180419" y="1059840"/>
                </a:moveTo>
                <a:lnTo>
                  <a:pt x="166309" y="1059840"/>
                </a:lnTo>
                <a:cubicBezTo>
                  <a:pt x="-59" y="1059840"/>
                  <a:pt x="0" y="924840"/>
                  <a:pt x="0" y="758520"/>
                </a:cubicBezTo>
                <a:lnTo>
                  <a:pt x="0" y="0"/>
                </a:lnTo>
                <a:lnTo>
                  <a:pt x="1045013" y="2962"/>
                </a:lnTo>
                <a:cubicBezTo>
                  <a:pt x="1158446" y="2962"/>
                  <a:pt x="1180419" y="91800"/>
                  <a:pt x="1180419" y="205200"/>
                </a:cubicBezTo>
                <a:lnTo>
                  <a:pt x="1180419" y="1059840"/>
                </a:lnTo>
                <a:close/>
              </a:path>
            </a:pathLst>
          </a:custGeom>
          <a:solidFill>
            <a:schemeClr val="accent5">
              <a:lumMod val="40000"/>
              <a:lumOff val="60000"/>
            </a:schemeClr>
          </a:solidFill>
          <a:ln w="3598" cap="flat">
            <a:noFill/>
            <a:prstDash val="solid"/>
            <a:miter/>
          </a:ln>
        </p:spPr>
        <p:txBody>
          <a:bodyPr rtlCol="0" anchor="ctr"/>
          <a:lstStyle/>
          <a:p>
            <a:endParaRPr lang="en-US" b="0" i="0" dirty="0">
              <a:latin typeface="Calibri" panose="020F0502020204030204" pitchFamily="34" charset="0"/>
            </a:endParaRPr>
          </a:p>
        </p:txBody>
      </p:sp>
      <p:sp>
        <p:nvSpPr>
          <p:cNvPr id="24" name="Freeform 18">
            <a:extLst>
              <a:ext uri="{FF2B5EF4-FFF2-40B4-BE49-F238E27FC236}">
                <a16:creationId xmlns:a16="http://schemas.microsoft.com/office/drawing/2014/main" id="{36CAED0D-E740-01BD-F48B-9F708D85EFEF}"/>
              </a:ext>
            </a:extLst>
          </p:cNvPr>
          <p:cNvSpPr/>
          <p:nvPr/>
        </p:nvSpPr>
        <p:spPr>
          <a:xfrm>
            <a:off x="477386" y="723665"/>
            <a:ext cx="11124064" cy="600431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 name="connsiteX0" fmla="*/ 1180419 w 1180419"/>
              <a:gd name="connsiteY0" fmla="*/ 1059840 h 1059840"/>
              <a:gd name="connsiteX1" fmla="*/ 301407 w 1180419"/>
              <a:gd name="connsiteY1" fmla="*/ 1059840 h 1059840"/>
              <a:gd name="connsiteX2" fmla="*/ 0 w 1180419"/>
              <a:gd name="connsiteY2" fmla="*/ 758520 h 1059840"/>
              <a:gd name="connsiteX3" fmla="*/ 0 w 1180419"/>
              <a:gd name="connsiteY3" fmla="*/ 0 h 1059840"/>
              <a:gd name="connsiteX4" fmla="*/ 1045013 w 1180419"/>
              <a:gd name="connsiteY4" fmla="*/ 2962 h 1059840"/>
              <a:gd name="connsiteX5" fmla="*/ 1180419 w 1180419"/>
              <a:gd name="connsiteY5" fmla="*/ 205200 h 1059840"/>
              <a:gd name="connsiteX6" fmla="*/ 1180419 w 1180419"/>
              <a:gd name="connsiteY6" fmla="*/ 1059840 h 105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40">
                <a:moveTo>
                  <a:pt x="1180419" y="1059840"/>
                </a:moveTo>
                <a:lnTo>
                  <a:pt x="301407" y="1059840"/>
                </a:lnTo>
                <a:cubicBezTo>
                  <a:pt x="135039" y="1059840"/>
                  <a:pt x="0" y="924840"/>
                  <a:pt x="0" y="758520"/>
                </a:cubicBezTo>
                <a:lnTo>
                  <a:pt x="0" y="0"/>
                </a:lnTo>
                <a:lnTo>
                  <a:pt x="1045013" y="2962"/>
                </a:lnTo>
                <a:cubicBezTo>
                  <a:pt x="1158446" y="2962"/>
                  <a:pt x="1180419" y="91800"/>
                  <a:pt x="1180419" y="205200"/>
                </a:cubicBezTo>
                <a:lnTo>
                  <a:pt x="1180419" y="1059840"/>
                </a:lnTo>
                <a:close/>
              </a:path>
            </a:pathLst>
          </a:custGeom>
          <a:solidFill>
            <a:schemeClr val="accent5">
              <a:lumMod val="40000"/>
              <a:lumOff val="60000"/>
            </a:schemeClr>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Flowchart: Alternate Process 10">
            <a:extLst>
              <a:ext uri="{FF2B5EF4-FFF2-40B4-BE49-F238E27FC236}">
                <a16:creationId xmlns:a16="http://schemas.microsoft.com/office/drawing/2014/main" id="{14C783D5-B665-02D3-2B9E-35F101AF4D8D}"/>
              </a:ext>
            </a:extLst>
          </p:cNvPr>
          <p:cNvSpPr/>
          <p:nvPr/>
        </p:nvSpPr>
        <p:spPr>
          <a:xfrm>
            <a:off x="1426256" y="1367812"/>
            <a:ext cx="9441212" cy="345543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21358DBC-DB2E-BF68-87A8-0A5E386C07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199B73DD-64BB-8B97-FD5C-B3680E8CE66A}"/>
              </a:ext>
            </a:extLst>
          </p:cNvPr>
          <p:cNvSpPr txBox="1">
            <a:spLocks/>
          </p:cNvSpPr>
          <p:nvPr/>
        </p:nvSpPr>
        <p:spPr>
          <a:xfrm>
            <a:off x="1960933" y="1535262"/>
            <a:ext cx="8313876"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dirty="0">
                <a:solidFill>
                  <a:srgbClr val="E96751"/>
                </a:solidFill>
                <a:hlinkClick r:id="rId5">
                  <a:extLst>
                    <a:ext uri="{A12FA001-AC4F-418D-AE19-62706E023703}">
                      <ahyp:hlinkClr xmlns:ahyp="http://schemas.microsoft.com/office/drawing/2018/hyperlinkcolor" val="tx"/>
                    </a:ext>
                  </a:extLst>
                </a:hlinkClick>
              </a:rPr>
              <a:t>Ivy Hill Glamping in Co. Clare </a:t>
            </a:r>
            <a:r>
              <a:rPr lang="en-US" sz="2200" dirty="0">
                <a:solidFill>
                  <a:srgbClr val="494949"/>
                </a:solidFill>
              </a:rPr>
              <a:t>began with one pod and scaled with </a:t>
            </a:r>
            <a:r>
              <a:rPr lang="en-US" sz="2200" b="1" dirty="0">
                <a:solidFill>
                  <a:srgbClr val="494949"/>
                </a:solidFill>
              </a:rPr>
              <a:t>LEO support. </a:t>
            </a:r>
            <a:r>
              <a:rPr lang="en-US" sz="2200" dirty="0">
                <a:solidFill>
                  <a:srgbClr val="494949"/>
                </a:solidFill>
              </a:rPr>
              <a:t>Alan Vaughan, a dry-stock farmer, successfully </a:t>
            </a:r>
            <a:r>
              <a:rPr lang="en-US" sz="2200" b="1" dirty="0">
                <a:solidFill>
                  <a:srgbClr val="494949"/>
                </a:solidFill>
              </a:rPr>
              <a:t>diversified his farm </a:t>
            </a:r>
            <a:r>
              <a:rPr lang="en-US" sz="2200" dirty="0">
                <a:solidFill>
                  <a:srgbClr val="494949"/>
                </a:solidFill>
              </a:rPr>
              <a:t>by introducing glamping accommodations. </a:t>
            </a:r>
          </a:p>
          <a:p>
            <a:pPr marL="0" indent="0">
              <a:spcAft>
                <a:spcPts val="600"/>
              </a:spcAft>
            </a:pPr>
            <a:r>
              <a:rPr lang="en-US" sz="2200" dirty="0">
                <a:solidFill>
                  <a:srgbClr val="494949"/>
                </a:solidFill>
              </a:rPr>
              <a:t>He established </a:t>
            </a:r>
            <a:r>
              <a:rPr lang="en-US" sz="2200" b="1" dirty="0">
                <a:solidFill>
                  <a:srgbClr val="494949"/>
                </a:solidFill>
              </a:rPr>
              <a:t>Ivy Hill Glamping</a:t>
            </a:r>
            <a:r>
              <a:rPr lang="en-US" sz="2200" dirty="0">
                <a:solidFill>
                  <a:srgbClr val="494949"/>
                </a:solidFill>
              </a:rPr>
              <a:t>, which has attracted both domestic and international visitors, with at least half of the bookings coming from foreign guests. </a:t>
            </a:r>
          </a:p>
          <a:p>
            <a:pPr marL="0" indent="0">
              <a:spcAft>
                <a:spcPts val="600"/>
              </a:spcAft>
            </a:pPr>
            <a:r>
              <a:rPr lang="en-US" sz="2200" dirty="0">
                <a:solidFill>
                  <a:srgbClr val="494949"/>
                </a:solidFill>
              </a:rPr>
              <a:t>This venture has provided an </a:t>
            </a:r>
            <a:r>
              <a:rPr lang="en-US" sz="2200" b="1" dirty="0">
                <a:solidFill>
                  <a:srgbClr val="494949"/>
                </a:solidFill>
              </a:rPr>
              <a:t>additional income stream </a:t>
            </a:r>
            <a:r>
              <a:rPr lang="en-US" sz="2200" dirty="0">
                <a:solidFill>
                  <a:srgbClr val="494949"/>
                </a:solidFill>
              </a:rPr>
              <a:t>and enhanced the value of his farm, demonstrating the potential benefits of agritourism for farmers in suitable locations.</a:t>
            </a:r>
          </a:p>
        </p:txBody>
      </p:sp>
      <p:cxnSp>
        <p:nvCxnSpPr>
          <p:cNvPr id="15" name="Connector: Elbow 14">
            <a:extLst>
              <a:ext uri="{FF2B5EF4-FFF2-40B4-BE49-F238E27FC236}">
                <a16:creationId xmlns:a16="http://schemas.microsoft.com/office/drawing/2014/main" id="{D0A906AF-6654-D891-19D8-3577D789CC92}"/>
              </a:ext>
            </a:extLst>
          </p:cNvPr>
          <p:cNvCxnSpPr>
            <a:cxnSpLocks/>
          </p:cNvCxnSpPr>
          <p:nvPr/>
        </p:nvCxnSpPr>
        <p:spPr>
          <a:xfrm rot="10800000" flipH="1">
            <a:off x="809910" y="2361747"/>
            <a:ext cx="670948" cy="3470640"/>
          </a:xfrm>
          <a:prstGeom prst="bentConnector3">
            <a:avLst>
              <a:gd name="adj1" fmla="val -34071"/>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Alternate Process 17">
            <a:extLst>
              <a:ext uri="{FF2B5EF4-FFF2-40B4-BE49-F238E27FC236}">
                <a16:creationId xmlns:a16="http://schemas.microsoft.com/office/drawing/2014/main" id="{FB2263D7-36C8-F6FE-5350-3B21AFC5D1A5}"/>
              </a:ext>
            </a:extLst>
          </p:cNvPr>
          <p:cNvSpPr/>
          <p:nvPr/>
        </p:nvSpPr>
        <p:spPr>
          <a:xfrm>
            <a:off x="1452139" y="4917880"/>
            <a:ext cx="10029647" cy="1501312"/>
          </a:xfrm>
          <a:prstGeom prst="flowChartAlternateProcess">
            <a:avLst/>
          </a:prstGeom>
          <a:solidFill>
            <a:srgbClr val="F2A158"/>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01C928E9-DC7D-D416-46BB-8D5678C88CE5}"/>
              </a:ext>
            </a:extLst>
          </p:cNvPr>
          <p:cNvSpPr txBox="1">
            <a:spLocks/>
          </p:cNvSpPr>
          <p:nvPr/>
        </p:nvSpPr>
        <p:spPr>
          <a:xfrm>
            <a:off x="2247198" y="5075002"/>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r>
              <a:rPr lang="en-US" sz="2200" b="1" dirty="0">
                <a:solidFill>
                  <a:schemeClr val="bg1"/>
                </a:solidFill>
              </a:rPr>
              <a:t>Note: </a:t>
            </a:r>
            <a:r>
              <a:rPr lang="en-US" sz="2200" dirty="0">
                <a:solidFill>
                  <a:schemeClr val="bg1"/>
                </a:solidFill>
              </a:rPr>
              <a:t>LEO grants </a:t>
            </a:r>
            <a:r>
              <a:rPr lang="en-US" sz="2200" dirty="0" err="1">
                <a:solidFill>
                  <a:schemeClr val="bg1"/>
                </a:solidFill>
              </a:rPr>
              <a:t>prioritise</a:t>
            </a:r>
            <a:r>
              <a:rPr lang="en-US" sz="2200" dirty="0">
                <a:solidFill>
                  <a:schemeClr val="bg1"/>
                </a:solidFill>
              </a:rPr>
              <a:t> manufacturing or export-oriented businesses, but innovative tourism projects may qualify, especially if they show job creation and potential to attract overseas visitors (making it an “export” in a sense). </a:t>
            </a:r>
            <a:endParaRPr lang="en-US" sz="2200" dirty="0">
              <a:solidFill>
                <a:srgbClr val="494949"/>
              </a:solidFill>
            </a:endParaRPr>
          </a:p>
        </p:txBody>
      </p:sp>
      <p:sp>
        <p:nvSpPr>
          <p:cNvPr id="33" name="Freeform 28">
            <a:extLst>
              <a:ext uri="{FF2B5EF4-FFF2-40B4-BE49-F238E27FC236}">
                <a16:creationId xmlns:a16="http://schemas.microsoft.com/office/drawing/2014/main" id="{67E1CDEB-B3D6-CEA1-01B2-58EEC6C862AE}"/>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DD8814C4-0C5D-CB7B-4431-4412F8561402}"/>
              </a:ext>
            </a:extLst>
          </p:cNvPr>
          <p:cNvSpPr txBox="1">
            <a:spLocks/>
          </p:cNvSpPr>
          <p:nvPr/>
        </p:nvSpPr>
        <p:spPr>
          <a:xfrm>
            <a:off x="303823" y="263037"/>
            <a:ext cx="643583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a:t>CASE STUDY </a:t>
            </a:r>
            <a:r>
              <a:rPr lang="en-US" sz="3000" b="1" dirty="0"/>
              <a:t>Ivy Hill Glamping</a:t>
            </a:r>
          </a:p>
        </p:txBody>
      </p:sp>
      <p:pic>
        <p:nvPicPr>
          <p:cNvPr id="32" name="Graphic 31" descr="Target with solid fill">
            <a:extLst>
              <a:ext uri="{FF2B5EF4-FFF2-40B4-BE49-F238E27FC236}">
                <a16:creationId xmlns:a16="http://schemas.microsoft.com/office/drawing/2014/main" id="{F0EC0263-8659-6C9F-CF90-0E9B71EAB8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2139" y="1444807"/>
            <a:ext cx="633914" cy="633914"/>
          </a:xfrm>
          <a:prstGeom prst="rect">
            <a:avLst/>
          </a:prstGeom>
        </p:spPr>
      </p:pic>
      <p:pic>
        <p:nvPicPr>
          <p:cNvPr id="43" name="Graphic 42" descr="Excellent with solid fill">
            <a:extLst>
              <a:ext uri="{FF2B5EF4-FFF2-40B4-BE49-F238E27FC236}">
                <a16:creationId xmlns:a16="http://schemas.microsoft.com/office/drawing/2014/main" id="{76FE7434-A5D0-EE96-1E92-0C9CE84DD6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86246" y="4934365"/>
            <a:ext cx="749373" cy="749373"/>
          </a:xfrm>
          <a:prstGeom prst="rect">
            <a:avLst/>
          </a:prstGeom>
        </p:spPr>
      </p:pic>
      <p:cxnSp>
        <p:nvCxnSpPr>
          <p:cNvPr id="22" name="Straight Connector 21">
            <a:extLst>
              <a:ext uri="{FF2B5EF4-FFF2-40B4-BE49-F238E27FC236}">
                <a16:creationId xmlns:a16="http://schemas.microsoft.com/office/drawing/2014/main" id="{EC758C01-C0EA-60C8-F3BC-EB896FA9ED89}"/>
              </a:ext>
            </a:extLst>
          </p:cNvPr>
          <p:cNvCxnSpPr/>
          <p:nvPr/>
        </p:nvCxnSpPr>
        <p:spPr>
          <a:xfrm>
            <a:off x="685800" y="5832387"/>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2" name="Picture 4" descr="Alan Vaughan at the Glamping Pod in Moy, Lahinch, Co Clare. Photograph by Eamon Ward">
            <a:extLst>
              <a:ext uri="{FF2B5EF4-FFF2-40B4-BE49-F238E27FC236}">
                <a16:creationId xmlns:a16="http://schemas.microsoft.com/office/drawing/2014/main" id="{CC85693E-5EAF-17AC-091F-1F02344568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46712" y="85433"/>
            <a:ext cx="2551068" cy="1700712"/>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1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73C110-F5E0-6B2F-B285-A6572C977635}"/>
              </a:ext>
            </a:extLst>
          </p:cNvPr>
          <p:cNvSpPr>
            <a:spLocks noGrp="1"/>
          </p:cNvSpPr>
          <p:nvPr>
            <p:ph type="body" sz="quarter" idx="18"/>
          </p:nvPr>
        </p:nvSpPr>
        <p:spPr>
          <a:xfrm>
            <a:off x="290009" y="1876698"/>
            <a:ext cx="3074566" cy="1049221"/>
          </a:xfrm>
        </p:spPr>
        <p:txBody>
          <a:bodyPr/>
          <a:lstStyle/>
          <a:p>
            <a:pPr>
              <a:lnSpc>
                <a:spcPct val="100000"/>
              </a:lnSpc>
            </a:pPr>
            <a:r>
              <a:rPr lang="en-IE" sz="3200" dirty="0"/>
              <a:t>Blended Financing &amp; Business Support </a:t>
            </a:r>
          </a:p>
        </p:txBody>
      </p:sp>
      <p:sp>
        <p:nvSpPr>
          <p:cNvPr id="9" name="Text Placeholder 8">
            <a:extLst>
              <a:ext uri="{FF2B5EF4-FFF2-40B4-BE49-F238E27FC236}">
                <a16:creationId xmlns:a16="http://schemas.microsoft.com/office/drawing/2014/main" id="{EDA79EE3-6C34-AC0F-8A76-040EAE47E6B5}"/>
              </a:ext>
            </a:extLst>
          </p:cNvPr>
          <p:cNvSpPr>
            <a:spLocks noGrp="1"/>
          </p:cNvSpPr>
          <p:nvPr>
            <p:ph type="body" sz="quarter" idx="19"/>
          </p:nvPr>
        </p:nvSpPr>
        <p:spPr>
          <a:xfrm>
            <a:off x="306808" y="644222"/>
            <a:ext cx="3074567" cy="385564"/>
          </a:xfrm>
        </p:spPr>
        <p:txBody>
          <a:bodyPr/>
          <a:lstStyle/>
          <a:p>
            <a:r>
              <a:rPr lang="en-IE" sz="3200" dirty="0"/>
              <a:t>Getting off the ground!</a:t>
            </a:r>
          </a:p>
        </p:txBody>
      </p:sp>
      <p:sp>
        <p:nvSpPr>
          <p:cNvPr id="10" name="Text Placeholder 9">
            <a:extLst>
              <a:ext uri="{FF2B5EF4-FFF2-40B4-BE49-F238E27FC236}">
                <a16:creationId xmlns:a16="http://schemas.microsoft.com/office/drawing/2014/main" id="{4A46328B-D5C6-80D3-89B7-FE92EE9D7384}"/>
              </a:ext>
            </a:extLst>
          </p:cNvPr>
          <p:cNvSpPr>
            <a:spLocks noGrp="1"/>
          </p:cNvSpPr>
          <p:nvPr>
            <p:ph type="body" sz="quarter" idx="21"/>
          </p:nvPr>
        </p:nvSpPr>
        <p:spPr>
          <a:xfrm>
            <a:off x="3733800" y="289118"/>
            <a:ext cx="8168191" cy="3499183"/>
          </a:xfrm>
        </p:spPr>
        <p:txBody>
          <a:bodyPr/>
          <a:lstStyle/>
          <a:p>
            <a:pPr>
              <a:spcAft>
                <a:spcPts val="1200"/>
              </a:spcAft>
            </a:pPr>
            <a:r>
              <a:rPr lang="en-US" b="1" dirty="0"/>
              <a:t>In the beginning, business was slow, but positive reviews and word-of-mouth led to a surge in bookings. </a:t>
            </a:r>
          </a:p>
          <a:p>
            <a:pPr>
              <a:spcAft>
                <a:spcPts val="1200"/>
              </a:spcAft>
            </a:pPr>
            <a:r>
              <a:rPr lang="en-US" b="1" i="1" dirty="0"/>
              <a:t>Funding &amp; Growth:</a:t>
            </a:r>
            <a:r>
              <a:rPr lang="en-US" b="1" dirty="0"/>
              <a:t> </a:t>
            </a:r>
            <a:r>
              <a:rPr lang="en-US" dirty="0"/>
              <a:t>Alan likely used personal funds for the first pod (</a:t>
            </a:r>
            <a:r>
              <a:rPr lang="en-US" dirty="0" err="1"/>
              <a:t>approx</a:t>
            </a:r>
            <a:r>
              <a:rPr lang="en-US" dirty="0"/>
              <a:t> €15k–€20k cost). As bookings grew, he reinvested earnings to add amenities and plan for additional pods. </a:t>
            </a:r>
          </a:p>
          <a:p>
            <a:pPr>
              <a:spcAft>
                <a:spcPts val="1200"/>
              </a:spcAft>
            </a:pPr>
            <a:r>
              <a:rPr lang="en-US" b="1" dirty="0"/>
              <a:t>He also leveraged support from agencies: </a:t>
            </a:r>
            <a:r>
              <a:rPr lang="en-US" dirty="0"/>
              <a:t>he engaged with Fáilte Ireland’s quality assurance and the Irish Self-Catering Federation for training. Importantly, local supports, such as the Local Enterprise Office and LEADER, were mentioned as potential grant sources – although the case doesn’t specify whether he took a grant, these supports are accessible. Alan’s story highlights </a:t>
            </a:r>
            <a:r>
              <a:rPr lang="en-US" b="1" i="1" dirty="0"/>
              <a:t>“start small, prove demand”</a:t>
            </a:r>
            <a:r>
              <a:rPr lang="en-US" b="1" dirty="0"/>
              <a:t>. </a:t>
            </a:r>
            <a:r>
              <a:rPr lang="en-US" dirty="0"/>
              <a:t>Now, with consistent occupancy (even if mostly one-night stays by road trippers), he’s considering adding more pods. </a:t>
            </a:r>
          </a:p>
          <a:p>
            <a:pPr>
              <a:spcAft>
                <a:spcPts val="1200"/>
              </a:spcAft>
            </a:pPr>
            <a:r>
              <a:rPr lang="en-US" b="1" dirty="0">
                <a:solidFill>
                  <a:srgbClr val="E96751"/>
                </a:solidFill>
              </a:rPr>
              <a:t>Tip:</a:t>
            </a:r>
            <a:r>
              <a:rPr lang="en-US" dirty="0">
                <a:solidFill>
                  <a:srgbClr val="E96751"/>
                </a:solidFill>
              </a:rPr>
              <a:t> </a:t>
            </a:r>
            <a:r>
              <a:rPr lang="en-US" dirty="0"/>
              <a:t>He chose a weather-resilient, purpose-built unit and secured insurance easily by having a solid structure. Future entrepreneurs can learn that gradually scaling (1 pod to start) can be a smart, lower-risk approach.</a:t>
            </a:r>
          </a:p>
        </p:txBody>
      </p:sp>
    </p:spTree>
    <p:extLst>
      <p:ext uri="{BB962C8B-B14F-4D97-AF65-F5344CB8AC3E}">
        <p14:creationId xmlns:p14="http://schemas.microsoft.com/office/powerpoint/2010/main" val="124339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36028-B123-FF8B-99C5-408C02BB8BD8}"/>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669B508A-5DB8-6A81-697F-A0020C177EB4}"/>
              </a:ext>
            </a:extLst>
          </p:cNvPr>
          <p:cNvSpPr/>
          <p:nvPr/>
        </p:nvSpPr>
        <p:spPr>
          <a:xfrm>
            <a:off x="5834920" y="1287329"/>
            <a:ext cx="5576030" cy="1780529"/>
          </a:xfrm>
          <a:custGeom>
            <a:avLst/>
            <a:gdLst>
              <a:gd name="connsiteX0" fmla="*/ 0 w 6417525"/>
              <a:gd name="connsiteY0" fmla="*/ 0 h 1243904"/>
              <a:gd name="connsiteX1" fmla="*/ 5795573 w 6417525"/>
              <a:gd name="connsiteY1" fmla="*/ 0 h 1243904"/>
              <a:gd name="connsiteX2" fmla="*/ 6417525 w 6417525"/>
              <a:gd name="connsiteY2" fmla="*/ 621952 h 1243904"/>
              <a:gd name="connsiteX3" fmla="*/ 5795573 w 6417525"/>
              <a:gd name="connsiteY3" fmla="*/ 1243904 h 1243904"/>
              <a:gd name="connsiteX4" fmla="*/ 0 w 6417525"/>
              <a:gd name="connsiteY4" fmla="*/ 1243904 h 1243904"/>
              <a:gd name="connsiteX5" fmla="*/ 0 w 6417525"/>
              <a:gd name="connsiteY5" fmla="*/ 0 h 12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7525" h="1243904">
                <a:moveTo>
                  <a:pt x="6417525" y="1243903"/>
                </a:moveTo>
                <a:lnTo>
                  <a:pt x="621952" y="1243903"/>
                </a:lnTo>
                <a:lnTo>
                  <a:pt x="0" y="621952"/>
                </a:lnTo>
                <a:lnTo>
                  <a:pt x="621952" y="1"/>
                </a:lnTo>
                <a:lnTo>
                  <a:pt x="6417525" y="1"/>
                </a:lnTo>
                <a:lnTo>
                  <a:pt x="6417525" y="1243903"/>
                </a:lnTo>
                <a:close/>
              </a:path>
            </a:pathLst>
          </a:custGeom>
          <a:solidFill>
            <a:srgbClr val="EC7C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9503" tIns="217171" rIns="405384" bIns="217171" numCol="1" spcCol="1270" anchor="ctr" anchorCtr="0">
            <a:noAutofit/>
          </a:bodyPr>
          <a:lstStyle/>
          <a:p>
            <a:pPr marL="0" lvl="0" indent="0" algn="ctr" defTabSz="2533650">
              <a:lnSpc>
                <a:spcPct val="90000"/>
              </a:lnSpc>
              <a:spcBef>
                <a:spcPct val="0"/>
              </a:spcBef>
              <a:spcAft>
                <a:spcPct val="35000"/>
              </a:spcAft>
              <a:buNone/>
            </a:pPr>
            <a:endParaRPr lang="en-GB" sz="5700" kern="1200"/>
          </a:p>
        </p:txBody>
      </p:sp>
      <p:sp>
        <p:nvSpPr>
          <p:cNvPr id="25" name="Freeform: Shape 24">
            <a:extLst>
              <a:ext uri="{FF2B5EF4-FFF2-40B4-BE49-F238E27FC236}">
                <a16:creationId xmlns:a16="http://schemas.microsoft.com/office/drawing/2014/main" id="{5BA917DA-DBF6-68E3-FA16-9C7354A15F78}"/>
              </a:ext>
            </a:extLst>
          </p:cNvPr>
          <p:cNvSpPr/>
          <p:nvPr/>
        </p:nvSpPr>
        <p:spPr>
          <a:xfrm>
            <a:off x="5834920" y="3261228"/>
            <a:ext cx="5576030" cy="1403461"/>
          </a:xfrm>
          <a:custGeom>
            <a:avLst/>
            <a:gdLst>
              <a:gd name="connsiteX0" fmla="*/ 0 w 6417525"/>
              <a:gd name="connsiteY0" fmla="*/ 0 h 1243904"/>
              <a:gd name="connsiteX1" fmla="*/ 5795573 w 6417525"/>
              <a:gd name="connsiteY1" fmla="*/ 0 h 1243904"/>
              <a:gd name="connsiteX2" fmla="*/ 6417525 w 6417525"/>
              <a:gd name="connsiteY2" fmla="*/ 621952 h 1243904"/>
              <a:gd name="connsiteX3" fmla="*/ 5795573 w 6417525"/>
              <a:gd name="connsiteY3" fmla="*/ 1243904 h 1243904"/>
              <a:gd name="connsiteX4" fmla="*/ 0 w 6417525"/>
              <a:gd name="connsiteY4" fmla="*/ 1243904 h 1243904"/>
              <a:gd name="connsiteX5" fmla="*/ 0 w 6417525"/>
              <a:gd name="connsiteY5" fmla="*/ 0 h 12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7525" h="1243904">
                <a:moveTo>
                  <a:pt x="6417525" y="1243903"/>
                </a:moveTo>
                <a:lnTo>
                  <a:pt x="621952" y="1243903"/>
                </a:lnTo>
                <a:lnTo>
                  <a:pt x="0" y="621952"/>
                </a:lnTo>
                <a:lnTo>
                  <a:pt x="621952" y="1"/>
                </a:lnTo>
                <a:lnTo>
                  <a:pt x="6417525" y="1"/>
                </a:lnTo>
                <a:lnTo>
                  <a:pt x="6417525" y="1243903"/>
                </a:lnTo>
                <a:close/>
              </a:path>
            </a:pathLst>
          </a:custGeom>
          <a:solidFill>
            <a:srgbClr val="EC7C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9503" tIns="217171" rIns="405384" bIns="217171" numCol="1" spcCol="1270" anchor="ctr" anchorCtr="0">
            <a:noAutofit/>
          </a:bodyPr>
          <a:lstStyle/>
          <a:p>
            <a:pPr marL="0" lvl="0" indent="0" algn="ctr" defTabSz="2533650">
              <a:lnSpc>
                <a:spcPct val="90000"/>
              </a:lnSpc>
              <a:spcBef>
                <a:spcPct val="0"/>
              </a:spcBef>
              <a:spcAft>
                <a:spcPct val="35000"/>
              </a:spcAft>
              <a:buNone/>
            </a:pPr>
            <a:endParaRPr lang="en-GB" sz="5700" kern="1200"/>
          </a:p>
        </p:txBody>
      </p:sp>
      <p:sp>
        <p:nvSpPr>
          <p:cNvPr id="26" name="Freeform: Shape 25">
            <a:extLst>
              <a:ext uri="{FF2B5EF4-FFF2-40B4-BE49-F238E27FC236}">
                <a16:creationId xmlns:a16="http://schemas.microsoft.com/office/drawing/2014/main" id="{7773D523-DA8A-234D-797B-BCF9D7B07CE6}"/>
              </a:ext>
            </a:extLst>
          </p:cNvPr>
          <p:cNvSpPr/>
          <p:nvPr/>
        </p:nvSpPr>
        <p:spPr>
          <a:xfrm>
            <a:off x="5834920" y="4858058"/>
            <a:ext cx="5576030" cy="1867961"/>
          </a:xfrm>
          <a:custGeom>
            <a:avLst/>
            <a:gdLst>
              <a:gd name="connsiteX0" fmla="*/ 0 w 6417525"/>
              <a:gd name="connsiteY0" fmla="*/ 0 h 1243904"/>
              <a:gd name="connsiteX1" fmla="*/ 5795573 w 6417525"/>
              <a:gd name="connsiteY1" fmla="*/ 0 h 1243904"/>
              <a:gd name="connsiteX2" fmla="*/ 6417525 w 6417525"/>
              <a:gd name="connsiteY2" fmla="*/ 621952 h 1243904"/>
              <a:gd name="connsiteX3" fmla="*/ 5795573 w 6417525"/>
              <a:gd name="connsiteY3" fmla="*/ 1243904 h 1243904"/>
              <a:gd name="connsiteX4" fmla="*/ 0 w 6417525"/>
              <a:gd name="connsiteY4" fmla="*/ 1243904 h 1243904"/>
              <a:gd name="connsiteX5" fmla="*/ 0 w 6417525"/>
              <a:gd name="connsiteY5" fmla="*/ 0 h 12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7525" h="1243904">
                <a:moveTo>
                  <a:pt x="6417525" y="1243903"/>
                </a:moveTo>
                <a:lnTo>
                  <a:pt x="621952" y="1243903"/>
                </a:lnTo>
                <a:lnTo>
                  <a:pt x="0" y="621952"/>
                </a:lnTo>
                <a:lnTo>
                  <a:pt x="621952" y="1"/>
                </a:lnTo>
                <a:lnTo>
                  <a:pt x="6417525" y="1"/>
                </a:lnTo>
                <a:lnTo>
                  <a:pt x="6417525" y="1243903"/>
                </a:lnTo>
                <a:close/>
              </a:path>
            </a:pathLst>
          </a:custGeom>
          <a:solidFill>
            <a:srgbClr val="EC7C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9503" tIns="217171" rIns="405384" bIns="217171" numCol="1" spcCol="1270" anchor="ctr" anchorCtr="0">
            <a:noAutofit/>
          </a:bodyPr>
          <a:lstStyle/>
          <a:p>
            <a:pPr marL="0" lvl="0" indent="0" algn="ctr" defTabSz="2533650">
              <a:lnSpc>
                <a:spcPct val="90000"/>
              </a:lnSpc>
              <a:spcBef>
                <a:spcPct val="0"/>
              </a:spcBef>
              <a:spcAft>
                <a:spcPct val="35000"/>
              </a:spcAft>
              <a:buNone/>
            </a:pPr>
            <a:endParaRPr lang="en-GB" sz="5700" kern="1200"/>
          </a:p>
        </p:txBody>
      </p:sp>
      <p:cxnSp>
        <p:nvCxnSpPr>
          <p:cNvPr id="2" name="Straight Connector 1">
            <a:extLst>
              <a:ext uri="{FF2B5EF4-FFF2-40B4-BE49-F238E27FC236}">
                <a16:creationId xmlns:a16="http://schemas.microsoft.com/office/drawing/2014/main" id="{319E5413-78FF-3413-EE0D-6085819806C6}"/>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AE92D06-2EBE-84CD-816C-6C9DC644B3E1}"/>
              </a:ext>
            </a:extLst>
          </p:cNvPr>
          <p:cNvGrpSpPr/>
          <p:nvPr/>
        </p:nvGrpSpPr>
        <p:grpSpPr>
          <a:xfrm>
            <a:off x="226082" y="1742676"/>
            <a:ext cx="5851394" cy="4877198"/>
            <a:chOff x="4269442" y="1279832"/>
            <a:chExt cx="6267510" cy="5412758"/>
          </a:xfrm>
        </p:grpSpPr>
        <p:sp>
          <p:nvSpPr>
            <p:cNvPr id="13" name="Rectangle: Rounded Corners 12">
              <a:extLst>
                <a:ext uri="{FF2B5EF4-FFF2-40B4-BE49-F238E27FC236}">
                  <a16:creationId xmlns:a16="http://schemas.microsoft.com/office/drawing/2014/main" id="{6093A496-C974-4208-8CD3-33B7BB3E7B0D}"/>
                </a:ext>
              </a:extLst>
            </p:cNvPr>
            <p:cNvSpPr/>
            <p:nvPr/>
          </p:nvSpPr>
          <p:spPr>
            <a:xfrm>
              <a:off x="4269442" y="1526110"/>
              <a:ext cx="5311248" cy="4925569"/>
            </a:xfrm>
            <a:prstGeom prst="roundRect">
              <a:avLst>
                <a:gd name="adj" fmla="val 13233"/>
              </a:avLst>
            </a:prstGeom>
            <a:solidFill>
              <a:srgbClr val="F2A158"/>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solidFill>
                  <a:schemeClr val="bg1"/>
                </a:solidFill>
              </a:endParaRPr>
            </a:p>
          </p:txBody>
        </p:sp>
        <p:sp>
          <p:nvSpPr>
            <p:cNvPr id="14" name="Freeform: Shape 13">
              <a:extLst>
                <a:ext uri="{FF2B5EF4-FFF2-40B4-BE49-F238E27FC236}">
                  <a16:creationId xmlns:a16="http://schemas.microsoft.com/office/drawing/2014/main" id="{6C7CE218-E244-D924-74B3-6BEE6E6EC968}"/>
                </a:ext>
              </a:extLst>
            </p:cNvPr>
            <p:cNvSpPr/>
            <p:nvPr/>
          </p:nvSpPr>
          <p:spPr>
            <a:xfrm>
              <a:off x="5873513" y="3299315"/>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n-GB" sz="6500" kern="1200" dirty="0"/>
            </a:p>
          </p:txBody>
        </p:sp>
        <p:sp>
          <p:nvSpPr>
            <p:cNvPr id="16" name="Freeform: Shape 15">
              <a:extLst>
                <a:ext uri="{FF2B5EF4-FFF2-40B4-BE49-F238E27FC236}">
                  <a16:creationId xmlns:a16="http://schemas.microsoft.com/office/drawing/2014/main" id="{2CB71A7E-381B-4339-B8CE-3A324F71CF8F}"/>
                </a:ext>
              </a:extLst>
            </p:cNvPr>
            <p:cNvSpPr/>
            <p:nvPr/>
          </p:nvSpPr>
          <p:spPr>
            <a:xfrm>
              <a:off x="10176812" y="1279832"/>
              <a:ext cx="360140" cy="1192237"/>
            </a:xfrm>
            <a:custGeom>
              <a:avLst/>
              <a:gdLst>
                <a:gd name="connsiteX0" fmla="*/ 0 w 360140"/>
                <a:gd name="connsiteY0" fmla="*/ 0 h 1192237"/>
                <a:gd name="connsiteX1" fmla="*/ 360140 w 360140"/>
                <a:gd name="connsiteY1" fmla="*/ 0 h 1192237"/>
                <a:gd name="connsiteX2" fmla="*/ 360140 w 360140"/>
                <a:gd name="connsiteY2" fmla="*/ 1192237 h 1192237"/>
                <a:gd name="connsiteX3" fmla="*/ 0 w 360140"/>
                <a:gd name="connsiteY3" fmla="*/ 1192237 h 1192237"/>
                <a:gd name="connsiteX4" fmla="*/ 0 w 360140"/>
                <a:gd name="connsiteY4" fmla="*/ 0 h 119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192237">
                  <a:moveTo>
                    <a:pt x="0" y="0"/>
                  </a:moveTo>
                  <a:lnTo>
                    <a:pt x="360140" y="0"/>
                  </a:lnTo>
                  <a:lnTo>
                    <a:pt x="360140" y="1192237"/>
                  </a:lnTo>
                  <a:lnTo>
                    <a:pt x="0" y="1192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en-GB" sz="1000" kern="1200"/>
            </a:p>
          </p:txBody>
        </p:sp>
        <p:sp>
          <p:nvSpPr>
            <p:cNvPr id="18" name="Freeform: Shape 17">
              <a:extLst>
                <a:ext uri="{FF2B5EF4-FFF2-40B4-BE49-F238E27FC236}">
                  <a16:creationId xmlns:a16="http://schemas.microsoft.com/office/drawing/2014/main" id="{7D8B762B-0096-40D9-F6F4-F0946D56FA2C}"/>
                </a:ext>
              </a:extLst>
            </p:cNvPr>
            <p:cNvSpPr/>
            <p:nvPr/>
          </p:nvSpPr>
          <p:spPr>
            <a:xfrm>
              <a:off x="10176812" y="2686672"/>
              <a:ext cx="360140" cy="1192237"/>
            </a:xfrm>
            <a:custGeom>
              <a:avLst/>
              <a:gdLst>
                <a:gd name="connsiteX0" fmla="*/ 0 w 360140"/>
                <a:gd name="connsiteY0" fmla="*/ 0 h 1192237"/>
                <a:gd name="connsiteX1" fmla="*/ 360140 w 360140"/>
                <a:gd name="connsiteY1" fmla="*/ 0 h 1192237"/>
                <a:gd name="connsiteX2" fmla="*/ 360140 w 360140"/>
                <a:gd name="connsiteY2" fmla="*/ 1192237 h 1192237"/>
                <a:gd name="connsiteX3" fmla="*/ 0 w 360140"/>
                <a:gd name="connsiteY3" fmla="*/ 1192237 h 1192237"/>
                <a:gd name="connsiteX4" fmla="*/ 0 w 360140"/>
                <a:gd name="connsiteY4" fmla="*/ 0 h 119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192237">
                  <a:moveTo>
                    <a:pt x="0" y="0"/>
                  </a:moveTo>
                  <a:lnTo>
                    <a:pt x="360140" y="0"/>
                  </a:lnTo>
                  <a:lnTo>
                    <a:pt x="360140" y="1192237"/>
                  </a:lnTo>
                  <a:lnTo>
                    <a:pt x="0" y="1192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en-GB" sz="1000" kern="1200"/>
            </a:p>
          </p:txBody>
        </p:sp>
        <p:sp>
          <p:nvSpPr>
            <p:cNvPr id="20" name="Freeform: Shape 19">
              <a:extLst>
                <a:ext uri="{FF2B5EF4-FFF2-40B4-BE49-F238E27FC236}">
                  <a16:creationId xmlns:a16="http://schemas.microsoft.com/office/drawing/2014/main" id="{DA2238D2-E8CD-C034-DD78-E16E11233E98}"/>
                </a:ext>
              </a:extLst>
            </p:cNvPr>
            <p:cNvSpPr/>
            <p:nvPr/>
          </p:nvSpPr>
          <p:spPr>
            <a:xfrm>
              <a:off x="10176812" y="4093512"/>
              <a:ext cx="360140" cy="1192237"/>
            </a:xfrm>
            <a:custGeom>
              <a:avLst/>
              <a:gdLst>
                <a:gd name="connsiteX0" fmla="*/ 0 w 360140"/>
                <a:gd name="connsiteY0" fmla="*/ 0 h 1192237"/>
                <a:gd name="connsiteX1" fmla="*/ 360140 w 360140"/>
                <a:gd name="connsiteY1" fmla="*/ 0 h 1192237"/>
                <a:gd name="connsiteX2" fmla="*/ 360140 w 360140"/>
                <a:gd name="connsiteY2" fmla="*/ 1192237 h 1192237"/>
                <a:gd name="connsiteX3" fmla="*/ 0 w 360140"/>
                <a:gd name="connsiteY3" fmla="*/ 1192237 h 1192237"/>
                <a:gd name="connsiteX4" fmla="*/ 0 w 360140"/>
                <a:gd name="connsiteY4" fmla="*/ 0 h 119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192237">
                  <a:moveTo>
                    <a:pt x="0" y="0"/>
                  </a:moveTo>
                  <a:lnTo>
                    <a:pt x="360140" y="0"/>
                  </a:lnTo>
                  <a:lnTo>
                    <a:pt x="360140" y="1192237"/>
                  </a:lnTo>
                  <a:lnTo>
                    <a:pt x="0" y="1192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en-GB" sz="1000" kern="1200"/>
            </a:p>
          </p:txBody>
        </p:sp>
        <p:sp>
          <p:nvSpPr>
            <p:cNvPr id="22" name="Freeform: Shape 21">
              <a:extLst>
                <a:ext uri="{FF2B5EF4-FFF2-40B4-BE49-F238E27FC236}">
                  <a16:creationId xmlns:a16="http://schemas.microsoft.com/office/drawing/2014/main" id="{FF97D7EC-7F0E-B224-DD30-18780A879CE8}"/>
                </a:ext>
              </a:extLst>
            </p:cNvPr>
            <p:cNvSpPr/>
            <p:nvPr/>
          </p:nvSpPr>
          <p:spPr>
            <a:xfrm>
              <a:off x="10176812" y="5500353"/>
              <a:ext cx="360140" cy="1192237"/>
            </a:xfrm>
            <a:custGeom>
              <a:avLst/>
              <a:gdLst>
                <a:gd name="connsiteX0" fmla="*/ 0 w 360140"/>
                <a:gd name="connsiteY0" fmla="*/ 0 h 1192237"/>
                <a:gd name="connsiteX1" fmla="*/ 360140 w 360140"/>
                <a:gd name="connsiteY1" fmla="*/ 0 h 1192237"/>
                <a:gd name="connsiteX2" fmla="*/ 360140 w 360140"/>
                <a:gd name="connsiteY2" fmla="*/ 1192237 h 1192237"/>
                <a:gd name="connsiteX3" fmla="*/ 0 w 360140"/>
                <a:gd name="connsiteY3" fmla="*/ 1192237 h 1192237"/>
                <a:gd name="connsiteX4" fmla="*/ 0 w 360140"/>
                <a:gd name="connsiteY4" fmla="*/ 0 h 119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192237">
                  <a:moveTo>
                    <a:pt x="0" y="0"/>
                  </a:moveTo>
                  <a:lnTo>
                    <a:pt x="360140" y="0"/>
                  </a:lnTo>
                  <a:lnTo>
                    <a:pt x="360140" y="1192237"/>
                  </a:lnTo>
                  <a:lnTo>
                    <a:pt x="0" y="1192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0" tIns="82550" rIns="165100" bIns="82550" numCol="1" spcCol="1270" anchor="ctr" anchorCtr="0">
              <a:noAutofit/>
            </a:bodyPr>
            <a:lstStyle/>
            <a:p>
              <a:pPr marL="0" lvl="0" indent="0" algn="l" defTabSz="2889250">
                <a:lnSpc>
                  <a:spcPct val="90000"/>
                </a:lnSpc>
                <a:spcBef>
                  <a:spcPct val="0"/>
                </a:spcBef>
                <a:spcAft>
                  <a:spcPct val="35000"/>
                </a:spcAft>
                <a:buNone/>
              </a:pPr>
              <a:endParaRPr lang="en-GB" sz="6500" kern="1200"/>
            </a:p>
          </p:txBody>
        </p:sp>
      </p:grpSp>
      <p:sp>
        <p:nvSpPr>
          <p:cNvPr id="8" name="TextBox 7">
            <a:extLst>
              <a:ext uri="{FF2B5EF4-FFF2-40B4-BE49-F238E27FC236}">
                <a16:creationId xmlns:a16="http://schemas.microsoft.com/office/drawing/2014/main" id="{9498C169-EBD9-3AD6-FA8E-29727EC93FEE}"/>
              </a:ext>
            </a:extLst>
          </p:cNvPr>
          <p:cNvSpPr txBox="1"/>
          <p:nvPr/>
        </p:nvSpPr>
        <p:spPr>
          <a:xfrm>
            <a:off x="560502" y="2178858"/>
            <a:ext cx="4146909" cy="4062651"/>
          </a:xfrm>
          <a:prstGeom prst="rect">
            <a:avLst/>
          </a:prstGeom>
          <a:noFill/>
        </p:spPr>
        <p:txBody>
          <a:bodyPr wrap="square" rtlCol="0">
            <a:spAutoFit/>
          </a:bodyPr>
          <a:lstStyle/>
          <a:p>
            <a:pPr>
              <a:spcAft>
                <a:spcPts val="600"/>
              </a:spcAft>
            </a:pPr>
            <a:r>
              <a:rPr lang="en-US" sz="2600" b="1" i="1" dirty="0">
                <a:solidFill>
                  <a:schemeClr val="bg1"/>
                </a:solidFill>
              </a:rPr>
              <a:t>‘Why opening one glamping pod on his farm was the best thing this Clare farmer has ever done’ </a:t>
            </a:r>
            <a:r>
              <a:rPr lang="en-US" sz="2600" i="1" dirty="0">
                <a:solidFill>
                  <a:schemeClr val="bg1"/>
                </a:solidFill>
                <a:hlinkClick r:id="rId3">
                  <a:extLst>
                    <a:ext uri="{A12FA001-AC4F-418D-AE19-62706E023703}">
                      <ahyp:hlinkClr xmlns:ahyp="http://schemas.microsoft.com/office/drawing/2018/hyperlinkcolor" val="tx"/>
                    </a:ext>
                  </a:extLst>
                </a:hlinkClick>
              </a:rPr>
              <a:t>Irish Independent</a:t>
            </a:r>
            <a:endParaRPr lang="en-US" sz="2600" i="1" dirty="0">
              <a:solidFill>
                <a:schemeClr val="bg1"/>
              </a:solidFill>
            </a:endParaRPr>
          </a:p>
          <a:p>
            <a:pPr>
              <a:spcAft>
                <a:spcPts val="600"/>
              </a:spcAft>
            </a:pPr>
            <a:endParaRPr lang="en-US" sz="2400" i="1" dirty="0">
              <a:solidFill>
                <a:schemeClr val="bg1"/>
              </a:solidFill>
            </a:endParaRPr>
          </a:p>
          <a:p>
            <a:pPr>
              <a:spcAft>
                <a:spcPts val="600"/>
              </a:spcAft>
            </a:pPr>
            <a:r>
              <a:rPr lang="en-US" sz="2400" dirty="0">
                <a:solidFill>
                  <a:schemeClr val="bg1"/>
                </a:solidFill>
              </a:rPr>
              <a:t>For those considering a similar venture, starting with a single glamping pod can be a manageable way to test the market. </a:t>
            </a:r>
            <a:endParaRPr lang="en-US" sz="2400" i="1" dirty="0">
              <a:solidFill>
                <a:schemeClr val="bg1"/>
              </a:solidFill>
            </a:endParaRPr>
          </a:p>
        </p:txBody>
      </p:sp>
      <p:sp>
        <p:nvSpPr>
          <p:cNvPr id="27" name="TextBox 26">
            <a:extLst>
              <a:ext uri="{FF2B5EF4-FFF2-40B4-BE49-F238E27FC236}">
                <a16:creationId xmlns:a16="http://schemas.microsoft.com/office/drawing/2014/main" id="{84BB9E57-8E6F-0948-7543-D3322C0D5C43}"/>
              </a:ext>
            </a:extLst>
          </p:cNvPr>
          <p:cNvSpPr txBox="1"/>
          <p:nvPr/>
        </p:nvSpPr>
        <p:spPr>
          <a:xfrm>
            <a:off x="6462897" y="4940916"/>
            <a:ext cx="5019490" cy="1785104"/>
          </a:xfrm>
          <a:prstGeom prst="rect">
            <a:avLst/>
          </a:prstGeom>
          <a:noFill/>
        </p:spPr>
        <p:txBody>
          <a:bodyPr wrap="square" rtlCol="0">
            <a:spAutoFit/>
          </a:bodyPr>
          <a:lstStyle/>
          <a:p>
            <a:pPr>
              <a:spcAft>
                <a:spcPts val="600"/>
              </a:spcAft>
            </a:pPr>
            <a:r>
              <a:rPr lang="en-US" sz="2200" dirty="0">
                <a:solidFill>
                  <a:schemeClr val="bg1"/>
                </a:solidFill>
              </a:rPr>
              <a:t>Additionally, equipping the pod with amenities like the </a:t>
            </a:r>
            <a:r>
              <a:rPr lang="en-US" sz="2200" dirty="0">
                <a:solidFill>
                  <a:schemeClr val="bg1"/>
                </a:solidFill>
                <a:hlinkClick r:id="rId4">
                  <a:extLst>
                    <a:ext uri="{A12FA001-AC4F-418D-AE19-62706E023703}">
                      <ahyp:hlinkClr xmlns:ahyp="http://schemas.microsoft.com/office/drawing/2018/hyperlinkcolor" val="tx"/>
                    </a:ext>
                  </a:extLst>
                </a:hlinkClick>
              </a:rPr>
              <a:t>Rhino-Pods Cubit</a:t>
            </a:r>
            <a:r>
              <a:rPr lang="en-US" sz="2200" dirty="0">
                <a:solidFill>
                  <a:schemeClr val="bg1"/>
                </a:solidFill>
              </a:rPr>
              <a:t>—a compact, portable outdoor kitchen with a sink and self-powered tap—can enhance the guest experience.</a:t>
            </a:r>
          </a:p>
        </p:txBody>
      </p:sp>
      <p:sp>
        <p:nvSpPr>
          <p:cNvPr id="28" name="TextBox 27">
            <a:extLst>
              <a:ext uri="{FF2B5EF4-FFF2-40B4-BE49-F238E27FC236}">
                <a16:creationId xmlns:a16="http://schemas.microsoft.com/office/drawing/2014/main" id="{F52AF200-B089-B791-1124-FCB9F1F60E3C}"/>
              </a:ext>
            </a:extLst>
          </p:cNvPr>
          <p:cNvSpPr txBox="1"/>
          <p:nvPr/>
        </p:nvSpPr>
        <p:spPr>
          <a:xfrm>
            <a:off x="6391464" y="3344085"/>
            <a:ext cx="5019490" cy="1107996"/>
          </a:xfrm>
          <a:prstGeom prst="rect">
            <a:avLst/>
          </a:prstGeom>
          <a:noFill/>
        </p:spPr>
        <p:txBody>
          <a:bodyPr wrap="square" rtlCol="0">
            <a:spAutoFit/>
          </a:bodyPr>
          <a:lstStyle/>
          <a:p>
            <a:r>
              <a:rPr lang="en-US" sz="2200" dirty="0">
                <a:solidFill>
                  <a:schemeClr val="bg1"/>
                </a:solidFill>
              </a:rPr>
              <a:t>For those considering a similar venture, starting with a single glamping pod can be a manageable way to test the market.</a:t>
            </a:r>
            <a:endParaRPr lang="en-US" sz="2200" b="1" dirty="0">
              <a:solidFill>
                <a:schemeClr val="bg1"/>
              </a:solidFill>
            </a:endParaRPr>
          </a:p>
        </p:txBody>
      </p:sp>
      <p:sp>
        <p:nvSpPr>
          <p:cNvPr id="30" name="TextBox 29">
            <a:extLst>
              <a:ext uri="{FF2B5EF4-FFF2-40B4-BE49-F238E27FC236}">
                <a16:creationId xmlns:a16="http://schemas.microsoft.com/office/drawing/2014/main" id="{BCAEF82C-097F-4E55-B224-AEDAA55D5BBE}"/>
              </a:ext>
            </a:extLst>
          </p:cNvPr>
          <p:cNvSpPr txBox="1"/>
          <p:nvPr/>
        </p:nvSpPr>
        <p:spPr>
          <a:xfrm>
            <a:off x="6462897" y="1334553"/>
            <a:ext cx="5019490" cy="1446550"/>
          </a:xfrm>
          <a:prstGeom prst="rect">
            <a:avLst/>
          </a:prstGeom>
          <a:noFill/>
        </p:spPr>
        <p:txBody>
          <a:bodyPr wrap="square" rtlCol="0">
            <a:spAutoFit/>
          </a:bodyPr>
          <a:lstStyle/>
          <a:p>
            <a:r>
              <a:rPr lang="en-US" sz="2200" dirty="0">
                <a:solidFill>
                  <a:schemeClr val="bg1"/>
                </a:solidFill>
              </a:rPr>
              <a:t>For instance, the </a:t>
            </a:r>
            <a:r>
              <a:rPr lang="en-US" sz="2200" dirty="0">
                <a:solidFill>
                  <a:schemeClr val="bg1"/>
                </a:solidFill>
                <a:hlinkClick r:id="rId5">
                  <a:extLst>
                    <a:ext uri="{A12FA001-AC4F-418D-AE19-62706E023703}">
                      <ahyp:hlinkClr xmlns:ahyp="http://schemas.microsoft.com/office/drawing/2018/hyperlinkcolor" val="tx"/>
                    </a:ext>
                  </a:extLst>
                </a:hlinkClick>
              </a:rPr>
              <a:t>Glamping Pod One Bed </a:t>
            </a:r>
            <a:r>
              <a:rPr lang="en-US" sz="2200" dirty="0">
                <a:solidFill>
                  <a:schemeClr val="bg1"/>
                </a:solidFill>
              </a:rPr>
              <a:t>4m X 8m from </a:t>
            </a:r>
            <a:r>
              <a:rPr lang="en-US" sz="2200" dirty="0" err="1">
                <a:solidFill>
                  <a:schemeClr val="bg1"/>
                </a:solidFill>
              </a:rPr>
              <a:t>Loghouse</a:t>
            </a:r>
            <a:r>
              <a:rPr lang="en-US" sz="2200" dirty="0">
                <a:solidFill>
                  <a:schemeClr val="bg1"/>
                </a:solidFill>
              </a:rPr>
              <a:t>, priced at €13,630.00, offers a ready-made solution for accommodating guests. </a:t>
            </a:r>
            <a:endParaRPr lang="en-US" sz="2200" b="1" dirty="0">
              <a:solidFill>
                <a:schemeClr val="bg1"/>
              </a:solidFill>
            </a:endParaRPr>
          </a:p>
        </p:txBody>
      </p:sp>
      <p:pic>
        <p:nvPicPr>
          <p:cNvPr id="6" name="Graphic 5" descr="Signature with solid fill">
            <a:extLst>
              <a:ext uri="{FF2B5EF4-FFF2-40B4-BE49-F238E27FC236}">
                <a16:creationId xmlns:a16="http://schemas.microsoft.com/office/drawing/2014/main" id="{58B1CEEA-9446-664A-4430-850D3DBA43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236167"/>
            <a:ext cx="914400" cy="914400"/>
          </a:xfrm>
          <a:prstGeom prst="rect">
            <a:avLst/>
          </a:prstGeom>
        </p:spPr>
      </p:pic>
      <p:sp>
        <p:nvSpPr>
          <p:cNvPr id="7" name="Freeform 28">
            <a:extLst>
              <a:ext uri="{FF2B5EF4-FFF2-40B4-BE49-F238E27FC236}">
                <a16:creationId xmlns:a16="http://schemas.microsoft.com/office/drawing/2014/main" id="{DB6E67EF-291E-C19D-B365-65206B54074D}"/>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9" name="Text Placeholder 5">
            <a:extLst>
              <a:ext uri="{FF2B5EF4-FFF2-40B4-BE49-F238E27FC236}">
                <a16:creationId xmlns:a16="http://schemas.microsoft.com/office/drawing/2014/main" id="{8767CB3B-2551-7105-4742-388D05576A84}"/>
              </a:ext>
            </a:extLst>
          </p:cNvPr>
          <p:cNvSpPr txBox="1">
            <a:spLocks/>
          </p:cNvSpPr>
          <p:nvPr/>
        </p:nvSpPr>
        <p:spPr>
          <a:xfrm>
            <a:off x="303823" y="263037"/>
            <a:ext cx="643583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a:t>CASE STUDY </a:t>
            </a:r>
            <a:r>
              <a:rPr lang="en-US" sz="3000" b="1" dirty="0"/>
              <a:t>Ivy Hill Glamping</a:t>
            </a:r>
          </a:p>
        </p:txBody>
      </p:sp>
      <p:pic>
        <p:nvPicPr>
          <p:cNvPr id="1026" name="Picture 2" descr="Ivy Hill Glamping &amp;#8211; Ivy Hill Glamping Pod &amp;#8211; Open Plan Living Space">
            <a:extLst>
              <a:ext uri="{FF2B5EF4-FFF2-40B4-BE49-F238E27FC236}">
                <a16:creationId xmlns:a16="http://schemas.microsoft.com/office/drawing/2014/main" id="{47311FB3-8BB1-AD17-5031-6C939CAC37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7411" y="1537458"/>
            <a:ext cx="1794382" cy="1282762"/>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43E5FF8-DCD8-3C89-3001-2565630D91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7616" y="3282130"/>
            <a:ext cx="1683260" cy="1202129"/>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2BCCB78-0901-3FB0-DB34-CB2B27E6A3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3341" y="5159269"/>
            <a:ext cx="1911564" cy="1365629"/>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6459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13544</TotalTime>
  <Words>634</Words>
  <Application>Microsoft Office PowerPoint</Application>
  <PresentationFormat>Widescreen</PresentationFormat>
  <Paragraphs>34</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552</cp:revision>
  <dcterms:created xsi:type="dcterms:W3CDTF">2020-10-14T13:32:04Z</dcterms:created>
  <dcterms:modified xsi:type="dcterms:W3CDTF">2025-08-21T10:02:06Z</dcterms:modified>
</cp:coreProperties>
</file>