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
  </p:notesMasterIdLst>
  <p:handoutMasterIdLst>
    <p:handoutMasterId r:id="rId8"/>
  </p:handoutMasterIdLst>
  <p:sldIdLst>
    <p:sldId id="7136" r:id="rId2"/>
    <p:sldId id="7137" r:id="rId3"/>
    <p:sldId id="7138" r:id="rId4"/>
    <p:sldId id="7139" r:id="rId5"/>
    <p:sldId id="714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C7C69"/>
    <a:srgbClr val="494949"/>
    <a:srgbClr val="F2A158"/>
    <a:srgbClr val="DCC5ED"/>
    <a:srgbClr val="0D9390"/>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15/07/2025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ldc.org/ardara-farm-diversification-project-made-possible-with-leader-funding/#:~:text=Committee%20%28LCDC%29,the%20development%20of%20the%20project"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EFE2-2B74-82A4-6EFC-7E2E33199C0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F8DA6B6-818B-EB8E-B9DD-42BFD7713767}"/>
              </a:ext>
            </a:extLst>
          </p:cNvPr>
          <p:cNvSpPr>
            <a:spLocks noGrp="1"/>
          </p:cNvSpPr>
          <p:nvPr>
            <p:ph type="body" sz="quarter" idx="16"/>
          </p:nvPr>
        </p:nvSpPr>
        <p:spPr>
          <a:xfrm>
            <a:off x="486335" y="2339364"/>
            <a:ext cx="4685740" cy="3066422"/>
          </a:xfrm>
        </p:spPr>
        <p:txBody>
          <a:bodyPr>
            <a:normAutofit/>
          </a:bodyPr>
          <a:lstStyle/>
          <a:p>
            <a:r>
              <a:rPr lang="en-IE" sz="3900" i="0" dirty="0" err="1"/>
              <a:t>Ardara</a:t>
            </a:r>
            <a:r>
              <a:rPr lang="en-IE" sz="3900" i="0" dirty="0"/>
              <a:t> Farm, Ireland Farm Diversification Project Made Possible with LEADER Funding </a:t>
            </a:r>
            <a:endParaRPr lang="en-IE" dirty="0"/>
          </a:p>
        </p:txBody>
      </p:sp>
      <p:sp>
        <p:nvSpPr>
          <p:cNvPr id="9" name="Text Placeholder 8">
            <a:extLst>
              <a:ext uri="{FF2B5EF4-FFF2-40B4-BE49-F238E27FC236}">
                <a16:creationId xmlns:a16="http://schemas.microsoft.com/office/drawing/2014/main" id="{D87D4641-5EC3-B2B6-AA46-3BAE30136610}"/>
              </a:ext>
            </a:extLst>
          </p:cNvPr>
          <p:cNvSpPr>
            <a:spLocks noGrp="1"/>
          </p:cNvSpPr>
          <p:nvPr>
            <p:ph type="body" sz="quarter" idx="17"/>
          </p:nvPr>
        </p:nvSpPr>
        <p:spPr>
          <a:xfrm>
            <a:off x="352930" y="869357"/>
            <a:ext cx="6447919" cy="582221"/>
          </a:xfrm>
        </p:spPr>
        <p:txBody>
          <a:bodyPr/>
          <a:lstStyle/>
          <a:p>
            <a:r>
              <a:rPr lang="en-IE" sz="7200" dirty="0"/>
              <a:t>Case Study</a:t>
            </a:r>
          </a:p>
        </p:txBody>
      </p:sp>
      <p:sp>
        <p:nvSpPr>
          <p:cNvPr id="2" name="Text Placeholder 1">
            <a:extLst>
              <a:ext uri="{FF2B5EF4-FFF2-40B4-BE49-F238E27FC236}">
                <a16:creationId xmlns:a16="http://schemas.microsoft.com/office/drawing/2014/main" id="{7FE145F9-7CDD-F84E-C43B-C8A9AE1BB54E}"/>
              </a:ext>
            </a:extLst>
          </p:cNvPr>
          <p:cNvSpPr>
            <a:spLocks noGrp="1"/>
          </p:cNvSpPr>
          <p:nvPr>
            <p:ph type="body" sz="quarter" idx="65"/>
          </p:nvPr>
        </p:nvSpPr>
        <p:spPr/>
        <p:txBody>
          <a:bodyPr/>
          <a:lstStyle/>
          <a:p>
            <a:r>
              <a:rPr lang="en-IE" dirty="0" err="1"/>
              <a:t>Ardara</a:t>
            </a:r>
            <a:r>
              <a:rPr lang="en-IE" dirty="0"/>
              <a:t> Farm, Ireland</a:t>
            </a:r>
          </a:p>
        </p:txBody>
      </p:sp>
      <p:pic>
        <p:nvPicPr>
          <p:cNvPr id="6" name="Picture Placeholder 5" descr="A small house with chairs and a table in front of it&#10;&#10;AI-generated content may be incorrect.">
            <a:extLst>
              <a:ext uri="{FF2B5EF4-FFF2-40B4-BE49-F238E27FC236}">
                <a16:creationId xmlns:a16="http://schemas.microsoft.com/office/drawing/2014/main" id="{3F8259EC-D75D-B328-FAE0-CBB8C6401E41}"/>
              </a:ext>
            </a:extLst>
          </p:cNvPr>
          <p:cNvPicPr>
            <a:picLocks noGrp="1" noChangeAspect="1"/>
          </p:cNvPicPr>
          <p:nvPr>
            <p:ph type="pic" sz="quarter" idx="19"/>
          </p:nvPr>
        </p:nvPicPr>
        <p:blipFill>
          <a:blip r:embed="rId2"/>
          <a:srcRect t="6303" b="6303"/>
          <a:stretch>
            <a:fillRect/>
          </a:stretch>
        </p:blipFill>
        <p:spPr/>
      </p:pic>
      <p:pic>
        <p:nvPicPr>
          <p:cNvPr id="3" name="Picture 2" descr="Co-funded by the European Union logo in png for web usage">
            <a:extLst>
              <a:ext uri="{FF2B5EF4-FFF2-40B4-BE49-F238E27FC236}">
                <a16:creationId xmlns:a16="http://schemas.microsoft.com/office/drawing/2014/main" id="{D9882DD0-17AD-E450-5525-47B71A5F10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4" name="Rectangle 3">
            <a:extLst>
              <a:ext uri="{FF2B5EF4-FFF2-40B4-BE49-F238E27FC236}">
                <a16:creationId xmlns:a16="http://schemas.microsoft.com/office/drawing/2014/main" id="{2707E507-39A2-D264-DA54-89ACB65AF754}"/>
              </a:ext>
            </a:extLst>
          </p:cNvPr>
          <p:cNvSpPr/>
          <p:nvPr/>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5" name="Group 4">
            <a:extLst>
              <a:ext uri="{FF2B5EF4-FFF2-40B4-BE49-F238E27FC236}">
                <a16:creationId xmlns:a16="http://schemas.microsoft.com/office/drawing/2014/main" id="{38D100FF-50C3-FFC1-F59F-5628E63C1D02}"/>
              </a:ext>
            </a:extLst>
          </p:cNvPr>
          <p:cNvGrpSpPr/>
          <p:nvPr/>
        </p:nvGrpSpPr>
        <p:grpSpPr>
          <a:xfrm>
            <a:off x="441852" y="5906548"/>
            <a:ext cx="1307461" cy="742180"/>
            <a:chOff x="340586" y="8789227"/>
            <a:chExt cx="1307461" cy="742180"/>
          </a:xfrm>
        </p:grpSpPr>
        <p:sp>
          <p:nvSpPr>
            <p:cNvPr id="8" name="Rectangle 7">
              <a:extLst>
                <a:ext uri="{FF2B5EF4-FFF2-40B4-BE49-F238E27FC236}">
                  <a16:creationId xmlns:a16="http://schemas.microsoft.com/office/drawing/2014/main" id="{626BE8EB-EA46-D424-C986-36CA898E0A89}"/>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0" name="Picture 9">
              <a:extLst>
                <a:ext uri="{FF2B5EF4-FFF2-40B4-BE49-F238E27FC236}">
                  <a16:creationId xmlns:a16="http://schemas.microsoft.com/office/drawing/2014/main" id="{CD78DE49-15B4-20F3-1152-8D0D5C8287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61144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34690-4FAB-AE3C-301C-4369DC80D19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EF280AE-3E64-87FD-FE2D-6B9E1E93F641}"/>
              </a:ext>
            </a:extLst>
          </p:cNvPr>
          <p:cNvSpPr>
            <a:spLocks noGrp="1"/>
          </p:cNvSpPr>
          <p:nvPr>
            <p:ph type="body" sz="quarter" idx="18"/>
          </p:nvPr>
        </p:nvSpPr>
        <p:spPr>
          <a:xfrm>
            <a:off x="356683" y="668172"/>
            <a:ext cx="2719891" cy="1049221"/>
          </a:xfrm>
        </p:spPr>
        <p:txBody>
          <a:bodyPr/>
          <a:lstStyle/>
          <a:p>
            <a:pPr>
              <a:lnSpc>
                <a:spcPct val="100000"/>
              </a:lnSpc>
            </a:pPr>
            <a:r>
              <a:rPr lang="en-IE" dirty="0"/>
              <a:t>Francis and Deirdre Connolly</a:t>
            </a:r>
          </a:p>
        </p:txBody>
      </p:sp>
      <p:sp>
        <p:nvSpPr>
          <p:cNvPr id="8" name="Text Placeholder 7">
            <a:extLst>
              <a:ext uri="{FF2B5EF4-FFF2-40B4-BE49-F238E27FC236}">
                <a16:creationId xmlns:a16="http://schemas.microsoft.com/office/drawing/2014/main" id="{3671F1DA-473F-B35D-4455-1355E3A3D9EB}"/>
              </a:ext>
            </a:extLst>
          </p:cNvPr>
          <p:cNvSpPr>
            <a:spLocks noGrp="1"/>
          </p:cNvSpPr>
          <p:nvPr>
            <p:ph type="body" sz="quarter" idx="21"/>
          </p:nvPr>
        </p:nvSpPr>
        <p:spPr>
          <a:xfrm>
            <a:off x="4032492" y="489994"/>
            <a:ext cx="8024149" cy="3499183"/>
          </a:xfrm>
        </p:spPr>
        <p:txBody>
          <a:bodyPr/>
          <a:lstStyle/>
          <a:p>
            <a:pPr fontAlgn="base">
              <a:spcAft>
                <a:spcPts val="600"/>
              </a:spcAft>
            </a:pPr>
            <a:r>
              <a:rPr lang="en-US" dirty="0"/>
              <a:t>Donegal Local Development CLG (DLDC) , as Implementing Partner to the Donegal LCDC, supports businesses in a range of ways through the LEADER Programme. </a:t>
            </a:r>
          </a:p>
          <a:p>
            <a:pPr fontAlgn="base">
              <a:spcAft>
                <a:spcPts val="600"/>
              </a:spcAft>
            </a:pPr>
            <a:r>
              <a:rPr lang="en-US" dirty="0"/>
              <a:t>LEADER in Ireland can help in many ways, including assisting in putting plans around your ideas, providing funding for studies and enabling capital funding for projects.</a:t>
            </a:r>
          </a:p>
          <a:p>
            <a:pPr fontAlgn="base">
              <a:spcAft>
                <a:spcPts val="600"/>
              </a:spcAft>
            </a:pPr>
            <a:r>
              <a:rPr lang="en-US" b="1" dirty="0">
                <a:solidFill>
                  <a:srgbClr val="E96751"/>
                </a:solidFill>
              </a:rPr>
              <a:t>An example </a:t>
            </a:r>
            <a:r>
              <a:rPr lang="en-US" dirty="0"/>
              <a:t>is when Francis and Deirdre Connolly </a:t>
            </a:r>
            <a:r>
              <a:rPr lang="en-US" dirty="0" err="1"/>
              <a:t>realised</a:t>
            </a:r>
            <a:r>
              <a:rPr lang="en-US" dirty="0"/>
              <a:t> their vision and developed a </a:t>
            </a:r>
            <a:r>
              <a:rPr lang="en-US" dirty="0">
                <a:solidFill>
                  <a:srgbClr val="EC7C69"/>
                </a:solidFill>
                <a:hlinkClick r:id="rId2">
                  <a:extLst>
                    <a:ext uri="{A12FA001-AC4F-418D-AE19-62706E023703}">
                      <ahyp:hlinkClr xmlns:ahyp="http://schemas.microsoft.com/office/drawing/2018/hyperlinkcolor" val="tx"/>
                    </a:ext>
                  </a:extLst>
                </a:hlinkClick>
              </a:rPr>
              <a:t>Glamping Site on their farm in Ardara, Co. Donegal, Ireland.</a:t>
            </a:r>
            <a:endParaRPr lang="en-US" dirty="0">
              <a:solidFill>
                <a:srgbClr val="EC7C69"/>
              </a:solidFill>
            </a:endParaRPr>
          </a:p>
          <a:p>
            <a:pPr fontAlgn="base">
              <a:spcAft>
                <a:spcPts val="600"/>
              </a:spcAft>
            </a:pPr>
            <a:r>
              <a:rPr lang="en-US" dirty="0"/>
              <a:t>When they approached DLDC in 2018, they were directed to the LEADER Team which implements the Programme on behalf of the Donegal Local Community Development Committee (LCDC). They worked closely with Rural Development Manager Frank Kelly and LEADER Project Officer Laura Martin to submit an application for the development of “Owenea River Rest”. In January 2019, Francis and Deirdre were </a:t>
            </a:r>
            <a:r>
              <a:rPr lang="en-US" b="1" dirty="0"/>
              <a:t>awarded €97,744.71 </a:t>
            </a:r>
            <a:r>
              <a:rPr lang="en-US" dirty="0"/>
              <a:t>towards the development of the project. </a:t>
            </a:r>
          </a:p>
        </p:txBody>
      </p:sp>
      <p:pic>
        <p:nvPicPr>
          <p:cNvPr id="9218" name="Picture 2">
            <a:extLst>
              <a:ext uri="{FF2B5EF4-FFF2-40B4-BE49-F238E27FC236}">
                <a16:creationId xmlns:a16="http://schemas.microsoft.com/office/drawing/2014/main" id="{ABDDBE25-8C86-E6C3-E1A7-51DBFEA08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4" y="3760193"/>
            <a:ext cx="3847188" cy="215602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a:extLst>
              <a:ext uri="{FF2B5EF4-FFF2-40B4-BE49-F238E27FC236}">
                <a16:creationId xmlns:a16="http://schemas.microsoft.com/office/drawing/2014/main" id="{5A8A3EA9-057E-C3CF-A719-10D7ABC0AC0F}"/>
              </a:ext>
            </a:extLst>
          </p:cNvPr>
          <p:cNvSpPr txBox="1">
            <a:spLocks/>
          </p:cNvSpPr>
          <p:nvPr/>
        </p:nvSpPr>
        <p:spPr>
          <a:xfrm>
            <a:off x="290007" y="1718104"/>
            <a:ext cx="2719891"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IE" dirty="0"/>
              <a:t>Farm Accommodation, </a:t>
            </a:r>
            <a:r>
              <a:rPr lang="en-IE" dirty="0" err="1"/>
              <a:t>Ardara</a:t>
            </a:r>
            <a:r>
              <a:rPr lang="en-IE" dirty="0"/>
              <a:t>, Donegal</a:t>
            </a:r>
          </a:p>
        </p:txBody>
      </p:sp>
    </p:spTree>
    <p:extLst>
      <p:ext uri="{BB962C8B-B14F-4D97-AF65-F5344CB8AC3E}">
        <p14:creationId xmlns:p14="http://schemas.microsoft.com/office/powerpoint/2010/main" val="72633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CC5F3-8E94-F26D-7884-0FCDF5350F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BA9883-6D76-7F81-BE17-79EB47043F87}"/>
              </a:ext>
            </a:extLst>
          </p:cNvPr>
          <p:cNvSpPr>
            <a:spLocks noGrp="1"/>
          </p:cNvSpPr>
          <p:nvPr>
            <p:ph type="body" sz="quarter" idx="18"/>
          </p:nvPr>
        </p:nvSpPr>
        <p:spPr>
          <a:xfrm>
            <a:off x="788656" y="898069"/>
            <a:ext cx="10614687" cy="3499183"/>
          </a:xfrm>
        </p:spPr>
        <p:txBody>
          <a:bodyPr/>
          <a:lstStyle/>
          <a:p>
            <a:pPr fontAlgn="base">
              <a:spcAft>
                <a:spcPts val="600"/>
              </a:spcAft>
            </a:pPr>
            <a:r>
              <a:rPr lang="en-US" dirty="0" err="1"/>
              <a:t>Owenea</a:t>
            </a:r>
            <a:r>
              <a:rPr lang="en-US" dirty="0"/>
              <a:t> River Rest Tourism project was approved for LEADER funding as a new rural tourism business. It achieved LEADER objectives and priorities, assisting in diversifying the Rural Economy and, in turn, </a:t>
            </a:r>
            <a:r>
              <a:rPr lang="en-US" b="1" dirty="0"/>
              <a:t>generating economic activity </a:t>
            </a:r>
            <a:r>
              <a:rPr lang="en-US" dirty="0"/>
              <a:t>while helping to </a:t>
            </a:r>
            <a:r>
              <a:rPr lang="en-US" b="1" dirty="0"/>
              <a:t>sustain and create employment </a:t>
            </a:r>
            <a:r>
              <a:rPr lang="en-US" dirty="0"/>
              <a:t>in rural areas. </a:t>
            </a:r>
          </a:p>
          <a:p>
            <a:pPr fontAlgn="base">
              <a:spcAft>
                <a:spcPts val="600"/>
              </a:spcAft>
            </a:pPr>
            <a:r>
              <a:rPr lang="en-US" dirty="0"/>
              <a:t>He added that </a:t>
            </a:r>
            <a:r>
              <a:rPr lang="en-US" i="1" dirty="0">
                <a:solidFill>
                  <a:srgbClr val="459597"/>
                </a:solidFill>
              </a:rPr>
              <a:t>“this project is a very good example of how LEADER funding can improve and benefit a local area like Ardara by attracting more people to visit, and which in turn will have a positive knock-on effect in the local area</a:t>
            </a:r>
            <a:r>
              <a:rPr lang="en-US" dirty="0">
                <a:solidFill>
                  <a:srgbClr val="459597"/>
                </a:solidFill>
              </a:rPr>
              <a:t>. </a:t>
            </a:r>
          </a:p>
          <a:p>
            <a:pPr fontAlgn="base">
              <a:spcAft>
                <a:spcPts val="600"/>
              </a:spcAft>
            </a:pPr>
            <a:r>
              <a:rPr lang="en-US" dirty="0"/>
              <a:t>The project was funded under the theme </a:t>
            </a:r>
            <a:r>
              <a:rPr lang="en-US" b="1" dirty="0"/>
              <a:t>of Economic Development, Enterprise Development, and Job Creation, </a:t>
            </a:r>
            <a:r>
              <a:rPr lang="en-US" dirty="0"/>
              <a:t>specifically under the </a:t>
            </a:r>
            <a:r>
              <a:rPr lang="en-US" b="1" dirty="0"/>
              <a:t>sub-theme of Rural Tourism</a:t>
            </a:r>
            <a:r>
              <a:rPr lang="en-US" dirty="0"/>
              <a:t>. As a Farm Diversification Project, Francis was able to avail of a </a:t>
            </a:r>
            <a:r>
              <a:rPr lang="en-US" b="1" dirty="0"/>
              <a:t>voluntary labour contribution </a:t>
            </a:r>
            <a:r>
              <a:rPr lang="en-US" dirty="0"/>
              <a:t>as a farmer, which is of great benefit to projects like this one.</a:t>
            </a:r>
          </a:p>
          <a:p>
            <a:pPr fontAlgn="base">
              <a:spcAft>
                <a:spcPts val="600"/>
              </a:spcAft>
            </a:pPr>
            <a:endParaRPr lang="en-US" sz="1000" dirty="0"/>
          </a:p>
          <a:p>
            <a:pPr fontAlgn="base">
              <a:spcAft>
                <a:spcPts val="600"/>
              </a:spcAft>
            </a:pPr>
            <a:r>
              <a:rPr lang="en-US" sz="1800" b="1" dirty="0">
                <a:solidFill>
                  <a:srgbClr val="E96751"/>
                </a:solidFill>
              </a:rPr>
              <a:t>Note: </a:t>
            </a:r>
            <a:r>
              <a:rPr lang="en-US" sz="1800" dirty="0"/>
              <a:t>LEADER is a rural development </a:t>
            </a:r>
            <a:r>
              <a:rPr lang="en-US" sz="1800" dirty="0" err="1"/>
              <a:t>programme</a:t>
            </a:r>
            <a:r>
              <a:rPr lang="en-US" sz="1800" dirty="0"/>
              <a:t> co-funded by the EU which operates a locally-led, bottom-up, approach to meeting the needs of local communities and businesses. The </a:t>
            </a:r>
            <a:r>
              <a:rPr lang="en-US" sz="1800" dirty="0" err="1"/>
              <a:t>programme</a:t>
            </a:r>
            <a:r>
              <a:rPr lang="en-US" sz="1800" dirty="0"/>
              <a:t> supports private enterprises and community groups in rural areas. LEADER forms part of Ireland’s multi-annual Rural Development </a:t>
            </a:r>
            <a:r>
              <a:rPr lang="en-US" sz="1800" dirty="0" err="1"/>
              <a:t>Programme</a:t>
            </a:r>
            <a:r>
              <a:rPr lang="en-US" sz="1800" dirty="0"/>
              <a:t>, which is co-financed by the EU and is part of the Common Agriculture Policy (CAP). </a:t>
            </a:r>
          </a:p>
          <a:p>
            <a:pPr>
              <a:spcAft>
                <a:spcPts val="600"/>
              </a:spcAft>
            </a:pPr>
            <a:endParaRPr lang="en-IE" dirty="0"/>
          </a:p>
        </p:txBody>
      </p:sp>
      <p:sp>
        <p:nvSpPr>
          <p:cNvPr id="3" name="Text Placeholder 2">
            <a:extLst>
              <a:ext uri="{FF2B5EF4-FFF2-40B4-BE49-F238E27FC236}">
                <a16:creationId xmlns:a16="http://schemas.microsoft.com/office/drawing/2014/main" id="{68B2D9CD-9086-9E67-E9ED-EFABD20365B9}"/>
              </a:ext>
            </a:extLst>
          </p:cNvPr>
          <p:cNvSpPr>
            <a:spLocks noGrp="1"/>
          </p:cNvSpPr>
          <p:nvPr>
            <p:ph type="body" sz="quarter" idx="16"/>
          </p:nvPr>
        </p:nvSpPr>
        <p:spPr>
          <a:xfrm>
            <a:off x="788656" y="212974"/>
            <a:ext cx="10614687" cy="803654"/>
          </a:xfrm>
        </p:spPr>
        <p:txBody>
          <a:bodyPr/>
          <a:lstStyle/>
          <a:p>
            <a:r>
              <a:rPr lang="en-US" sz="3200" dirty="0"/>
              <a:t>Meeting LEADER Objectives &amp; Priorities</a:t>
            </a:r>
          </a:p>
          <a:p>
            <a:endParaRPr lang="en-IE" sz="3200" dirty="0"/>
          </a:p>
        </p:txBody>
      </p:sp>
    </p:spTree>
    <p:extLst>
      <p:ext uri="{BB962C8B-B14F-4D97-AF65-F5344CB8AC3E}">
        <p14:creationId xmlns:p14="http://schemas.microsoft.com/office/powerpoint/2010/main" val="419644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99926-0A2F-9D05-B59B-FCB519D6892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2F8E5DB-932B-5664-A177-825F63FF5B59}"/>
              </a:ext>
            </a:extLst>
          </p:cNvPr>
          <p:cNvPicPr>
            <a:picLocks noChangeAspect="1"/>
          </p:cNvPicPr>
          <p:nvPr/>
        </p:nvPicPr>
        <p:blipFill>
          <a:blip r:embed="rId2"/>
          <a:stretch>
            <a:fillRect/>
          </a:stretch>
        </p:blipFill>
        <p:spPr>
          <a:xfrm>
            <a:off x="1206608" y="0"/>
            <a:ext cx="9785242" cy="6862528"/>
          </a:xfrm>
          <a:prstGeom prst="rect">
            <a:avLst/>
          </a:prstGeom>
        </p:spPr>
      </p:pic>
    </p:spTree>
    <p:extLst>
      <p:ext uri="{BB962C8B-B14F-4D97-AF65-F5344CB8AC3E}">
        <p14:creationId xmlns:p14="http://schemas.microsoft.com/office/powerpoint/2010/main" val="147353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80311-DB46-0522-1E79-D7ACB34BA8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51B218-48F6-AE86-855B-CBF38B4E547C}"/>
              </a:ext>
            </a:extLst>
          </p:cNvPr>
          <p:cNvSpPr>
            <a:spLocks noGrp="1"/>
          </p:cNvSpPr>
          <p:nvPr>
            <p:ph type="body" sz="quarter" idx="18"/>
          </p:nvPr>
        </p:nvSpPr>
        <p:spPr>
          <a:xfrm>
            <a:off x="788656" y="727660"/>
            <a:ext cx="10614687" cy="3499183"/>
          </a:xfrm>
        </p:spPr>
        <p:txBody>
          <a:bodyPr/>
          <a:lstStyle/>
          <a:p>
            <a:pPr fontAlgn="base">
              <a:spcAft>
                <a:spcPts val="600"/>
              </a:spcAft>
            </a:pPr>
            <a:r>
              <a:rPr lang="en-US" dirty="0"/>
              <a:t>The 2-acre site has now successfully been converted into a Holiday Park with four individually designed luxury self-contained cabins (Moonrise Lodge, Mountain View, Sunset Haven and River Rest) complete with bathrooms, kitchens and living areas. </a:t>
            </a:r>
          </a:p>
          <a:p>
            <a:pPr fontAlgn="base">
              <a:spcAft>
                <a:spcPts val="600"/>
              </a:spcAft>
            </a:pPr>
            <a:r>
              <a:rPr lang="en-US" dirty="0"/>
              <a:t>One of the cabins is also wheelchair accessible. This site also has three spaces for Campervans and it will also house a kids play area, barbeque facilities and car parking. </a:t>
            </a:r>
          </a:p>
          <a:p>
            <a:pPr fontAlgn="base">
              <a:spcAft>
                <a:spcPts val="600"/>
              </a:spcAft>
            </a:pPr>
            <a:r>
              <a:rPr lang="en-US" dirty="0"/>
              <a:t>The Glamping Site is based in Tullycleave a very popular tourist location, close to Ardara and Portnoo and offers so much history, heritage, adventure and scenery, you’ll never fit it all in one visit! The 2-acre site allows visitors to have plenty of space/privacy, and also has access to a wide variety of attractions locally.</a:t>
            </a:r>
          </a:p>
          <a:p>
            <a:pPr>
              <a:spcAft>
                <a:spcPts val="600"/>
              </a:spcAft>
            </a:pPr>
            <a:endParaRPr lang="en-IE" dirty="0"/>
          </a:p>
        </p:txBody>
      </p:sp>
      <p:sp>
        <p:nvSpPr>
          <p:cNvPr id="3" name="Text Placeholder 2">
            <a:extLst>
              <a:ext uri="{FF2B5EF4-FFF2-40B4-BE49-F238E27FC236}">
                <a16:creationId xmlns:a16="http://schemas.microsoft.com/office/drawing/2014/main" id="{5FE761BF-9BE9-9CB5-B3F7-535C8E0B196F}"/>
              </a:ext>
            </a:extLst>
          </p:cNvPr>
          <p:cNvSpPr>
            <a:spLocks noGrp="1"/>
          </p:cNvSpPr>
          <p:nvPr>
            <p:ph type="body" sz="quarter" idx="16"/>
          </p:nvPr>
        </p:nvSpPr>
        <p:spPr>
          <a:xfrm>
            <a:off x="788656" y="212974"/>
            <a:ext cx="10614687" cy="803654"/>
          </a:xfrm>
        </p:spPr>
        <p:txBody>
          <a:bodyPr/>
          <a:lstStyle/>
          <a:p>
            <a:r>
              <a:rPr lang="en-US" dirty="0"/>
              <a:t>Approved Holiday Park with Four Accommodations</a:t>
            </a:r>
          </a:p>
          <a:p>
            <a:endParaRPr lang="en-IE" dirty="0"/>
          </a:p>
        </p:txBody>
      </p:sp>
      <p:pic>
        <p:nvPicPr>
          <p:cNvPr id="5" name="Picture 4">
            <a:extLst>
              <a:ext uri="{FF2B5EF4-FFF2-40B4-BE49-F238E27FC236}">
                <a16:creationId xmlns:a16="http://schemas.microsoft.com/office/drawing/2014/main" id="{A692985F-1AD8-10FD-1B83-DBC72D7BB6DE}"/>
              </a:ext>
            </a:extLst>
          </p:cNvPr>
          <p:cNvPicPr>
            <a:picLocks noChangeAspect="1"/>
          </p:cNvPicPr>
          <p:nvPr/>
        </p:nvPicPr>
        <p:blipFill>
          <a:blip r:embed="rId2"/>
          <a:stretch>
            <a:fillRect/>
          </a:stretch>
        </p:blipFill>
        <p:spPr>
          <a:xfrm>
            <a:off x="2109229" y="3937875"/>
            <a:ext cx="7244322" cy="2920125"/>
          </a:xfrm>
          <a:prstGeom prst="rect">
            <a:avLst/>
          </a:prstGeom>
        </p:spPr>
      </p:pic>
    </p:spTree>
    <p:extLst>
      <p:ext uri="{BB962C8B-B14F-4D97-AF65-F5344CB8AC3E}">
        <p14:creationId xmlns:p14="http://schemas.microsoft.com/office/powerpoint/2010/main" val="317593999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13529</TotalTime>
  <Words>621</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550</cp:revision>
  <dcterms:created xsi:type="dcterms:W3CDTF">2020-10-14T13:32:04Z</dcterms:created>
  <dcterms:modified xsi:type="dcterms:W3CDTF">2025-07-15T10:37:32Z</dcterms:modified>
</cp:coreProperties>
</file>