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
  </p:notesMasterIdLst>
  <p:handoutMasterIdLst>
    <p:handoutMasterId r:id="rId6"/>
  </p:handoutMasterIdLst>
  <p:sldIdLst>
    <p:sldId id="6525" r:id="rId2"/>
    <p:sldId id="7674" r:id="rId3"/>
    <p:sldId id="767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FE1"/>
    <a:srgbClr val="0D9390"/>
    <a:srgbClr val="E96751"/>
    <a:srgbClr val="EC7C69"/>
    <a:srgbClr val="494949"/>
    <a:srgbClr val="F2A158"/>
    <a:srgbClr val="DCC5ED"/>
    <a:srgbClr val="3FB5A1"/>
    <a:srgbClr val="CEFAF9"/>
    <a:srgbClr val="F6B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258" autoAdjust="0"/>
    <p:restoredTop sz="95082"/>
  </p:normalViewPr>
  <p:slideViewPr>
    <p:cSldViewPr snapToGrid="0" snapToObjects="1">
      <p:cViewPr varScale="1">
        <p:scale>
          <a:sx n="60" d="100"/>
          <a:sy n="60" d="100"/>
        </p:scale>
        <p:origin x="292"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21/08/2025</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noFill/>
          <a:ln w="19050">
            <a:solidFill>
              <a:srgbClr val="E9675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18940" y="34552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47398" y="3244279"/>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823802" y="-252041"/>
            <a:ext cx="4448399" cy="6096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21941" y="623792"/>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24950" y="34553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1904103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244740" y="2115614"/>
            <a:ext cx="6560312"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ext + Device 0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572736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Text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Tree>
    <p:extLst>
      <p:ext uri="{BB962C8B-B14F-4D97-AF65-F5344CB8AC3E}">
        <p14:creationId xmlns:p14="http://schemas.microsoft.com/office/powerpoint/2010/main" val="2715232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8077"/>
            <a:ext cx="6549337"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5828411"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924" r:id="rId13"/>
    <p:sldLayoutId id="2147483890" r:id="rId14"/>
    <p:sldLayoutId id="2147483899"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07" r:id="rId24"/>
    <p:sldLayoutId id="2147483878" r:id="rId25"/>
    <p:sldLayoutId id="2147483915" r:id="rId26"/>
    <p:sldLayoutId id="2147483891" r:id="rId27"/>
    <p:sldLayoutId id="2147483922" r:id="rId28"/>
    <p:sldLayoutId id="2147483921" r:id="rId29"/>
    <p:sldLayoutId id="2147483894" r:id="rId30"/>
    <p:sldLayoutId id="2147483916" r:id="rId31"/>
    <p:sldLayoutId id="2147483932" r:id="rId32"/>
    <p:sldLayoutId id="2147483893" r:id="rId33"/>
    <p:sldLayoutId id="2147483895" r:id="rId34"/>
    <p:sldLayoutId id="2147483896" r:id="rId35"/>
    <p:sldLayoutId id="2147483900" r:id="rId36"/>
    <p:sldLayoutId id="2147483901" r:id="rId37"/>
    <p:sldLayoutId id="2147483902" r:id="rId38"/>
    <p:sldLayoutId id="2147483903" r:id="rId39"/>
    <p:sldLayoutId id="2147483904" r:id="rId40"/>
    <p:sldLayoutId id="2147483853" r:id="rId41"/>
    <p:sldLayoutId id="2147483912" r:id="rId42"/>
    <p:sldLayoutId id="2147483925"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vivicalascio.com/" TargetMode="External"/><Relationship Id="rId2" Type="http://schemas.openxmlformats.org/officeDocument/2006/relationships/hyperlink" Target="https://www.airbnb.co.uk/rooms/41718911?source_impression_id=p3_1641476114_tnX%2B0DTHTgvNxIUo&amp;guests=1&amp;adults=1" TargetMode="External"/><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vivicalascio.com/" TargetMode="Externa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3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4C43D-1492-049F-56D6-DB2E9868F36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6567DFA-28D8-B541-1DA4-1262D2F865D4}"/>
              </a:ext>
            </a:extLst>
          </p:cNvPr>
          <p:cNvSpPr>
            <a:spLocks noGrp="1"/>
          </p:cNvSpPr>
          <p:nvPr>
            <p:ph type="body" sz="quarter" idx="21"/>
          </p:nvPr>
        </p:nvSpPr>
        <p:spPr>
          <a:xfrm>
            <a:off x="7675559" y="144196"/>
            <a:ext cx="4173541" cy="4050389"/>
          </a:xfrm>
        </p:spPr>
        <p:txBody>
          <a:bodyPr/>
          <a:lstStyle/>
          <a:p>
            <a:pPr>
              <a:lnSpc>
                <a:spcPts val="2340"/>
              </a:lnSpc>
            </a:pPr>
            <a:r>
              <a:rPr lang="en-US" sz="2800" b="1" dirty="0">
                <a:solidFill>
                  <a:srgbClr val="EC7C69"/>
                </a:solidFill>
              </a:rPr>
              <a:t>Accommodation Type:</a:t>
            </a:r>
          </a:p>
          <a:p>
            <a:pPr>
              <a:lnSpc>
                <a:spcPts val="2340"/>
              </a:lnSpc>
            </a:pPr>
            <a:endParaRPr lang="en-US" sz="2800" b="1" dirty="0">
              <a:solidFill>
                <a:srgbClr val="EC7C69"/>
              </a:solidFill>
            </a:endParaRPr>
          </a:p>
          <a:p>
            <a:pPr>
              <a:lnSpc>
                <a:spcPts val="2340"/>
              </a:lnSpc>
            </a:pPr>
            <a:r>
              <a:rPr lang="en-US" sz="2800" b="1" dirty="0">
                <a:solidFill>
                  <a:srgbClr val="EC7C69"/>
                </a:solidFill>
              </a:rPr>
              <a:t>Community Initiative: </a:t>
            </a:r>
          </a:p>
          <a:p>
            <a:pPr>
              <a:lnSpc>
                <a:spcPts val="2340"/>
              </a:lnSpc>
            </a:pPr>
            <a:r>
              <a:rPr lang="en-US" dirty="0"/>
              <a:t>The Calascio Community Cooperative, Società Cooperativa SCC, was founded with the aim of meeting the needs of the local community, improving the social and economic quality of life through the development of economic activities aimed at producing goods and services, restoring environmental and monumental assets, and creating employment opportunities.</a:t>
            </a:r>
          </a:p>
          <a:p>
            <a:pPr>
              <a:lnSpc>
                <a:spcPts val="2340"/>
              </a:lnSpc>
            </a:pPr>
            <a:endParaRPr lang="en-US" sz="2200" i="1" dirty="0">
              <a:solidFill>
                <a:srgbClr val="414141"/>
              </a:solidFill>
            </a:endParaRPr>
          </a:p>
          <a:p>
            <a:pPr>
              <a:lnSpc>
                <a:spcPts val="2340"/>
              </a:lnSpc>
            </a:pPr>
            <a:r>
              <a:rPr lang="en-US" i="1" dirty="0"/>
              <a:t>Visit Calascio and Rocca Calascio. Immerse yourself in the authentic soul of these villages, discovering the history, breathtaking views, and flavors they have to offer...</a:t>
            </a:r>
            <a:endParaRPr lang="en-US" sz="2200" i="1" dirty="0">
              <a:solidFill>
                <a:srgbClr val="414141"/>
              </a:solidFill>
            </a:endParaRPr>
          </a:p>
        </p:txBody>
      </p:sp>
      <p:sp>
        <p:nvSpPr>
          <p:cNvPr id="3" name="Text Placeholder 2">
            <a:extLst>
              <a:ext uri="{FF2B5EF4-FFF2-40B4-BE49-F238E27FC236}">
                <a16:creationId xmlns:a16="http://schemas.microsoft.com/office/drawing/2014/main" id="{488F4A94-BCD4-2797-3F7D-1E0121ECB7E6}"/>
              </a:ext>
            </a:extLst>
          </p:cNvPr>
          <p:cNvSpPr>
            <a:spLocks noGrp="1"/>
          </p:cNvSpPr>
          <p:nvPr>
            <p:ph type="body" sz="quarter" idx="18"/>
          </p:nvPr>
        </p:nvSpPr>
        <p:spPr>
          <a:xfrm>
            <a:off x="643819" y="4905271"/>
            <a:ext cx="2975564" cy="1049221"/>
          </a:xfrm>
          <a:prstGeom prst="rect">
            <a:avLst/>
          </a:prstGeom>
        </p:spPr>
        <p:txBody>
          <a:bodyPr/>
          <a:lstStyle/>
          <a:p>
            <a:r>
              <a:rPr lang="en-US" dirty="0"/>
              <a:t>“The Vivi </a:t>
            </a:r>
            <a:r>
              <a:rPr lang="en-US" dirty="0" err="1"/>
              <a:t>Calascio</a:t>
            </a:r>
            <a:r>
              <a:rPr lang="en-US" dirty="0"/>
              <a:t> cooperative” </a:t>
            </a:r>
            <a:r>
              <a:rPr lang="en-IE" b="0" dirty="0"/>
              <a:t>(</a:t>
            </a:r>
            <a:r>
              <a:rPr lang="en-IE" b="0"/>
              <a:t>Co-operative), Spain</a:t>
            </a:r>
            <a:endParaRPr lang="en-US" dirty="0"/>
          </a:p>
        </p:txBody>
      </p:sp>
      <p:sp>
        <p:nvSpPr>
          <p:cNvPr id="4" name="Text Placeholder 3">
            <a:extLst>
              <a:ext uri="{FF2B5EF4-FFF2-40B4-BE49-F238E27FC236}">
                <a16:creationId xmlns:a16="http://schemas.microsoft.com/office/drawing/2014/main" id="{FC76CE66-93DE-F341-34F3-EB7EDDAC985A}"/>
              </a:ext>
            </a:extLst>
          </p:cNvPr>
          <p:cNvSpPr>
            <a:spLocks noGrp="1"/>
          </p:cNvSpPr>
          <p:nvPr>
            <p:ph type="body" sz="quarter" idx="19"/>
          </p:nvPr>
        </p:nvSpPr>
        <p:spPr>
          <a:xfrm>
            <a:off x="616370" y="3985017"/>
            <a:ext cx="2777759" cy="385564"/>
          </a:xfrm>
          <a:prstGeom prst="rect">
            <a:avLst/>
          </a:prstGeom>
        </p:spPr>
        <p:txBody>
          <a:bodyPr/>
          <a:lstStyle/>
          <a:p>
            <a:r>
              <a:rPr lang="en-GB" dirty="0"/>
              <a:t>Case Study</a:t>
            </a:r>
          </a:p>
        </p:txBody>
      </p:sp>
      <p:sp>
        <p:nvSpPr>
          <p:cNvPr id="10" name="TextBox 9">
            <a:extLst>
              <a:ext uri="{FF2B5EF4-FFF2-40B4-BE49-F238E27FC236}">
                <a16:creationId xmlns:a16="http://schemas.microsoft.com/office/drawing/2014/main" id="{18BB6434-0059-619C-478A-8B63A6AF5F52}"/>
              </a:ext>
            </a:extLst>
          </p:cNvPr>
          <p:cNvSpPr txBox="1"/>
          <p:nvPr/>
        </p:nvSpPr>
        <p:spPr>
          <a:xfrm>
            <a:off x="3619383" y="6131827"/>
            <a:ext cx="5486513" cy="646331"/>
          </a:xfrm>
          <a:prstGeom prst="rect">
            <a:avLst/>
          </a:prstGeom>
          <a:noFill/>
        </p:spPr>
        <p:txBody>
          <a:bodyPr wrap="square" rtlCol="0">
            <a:spAutoFit/>
          </a:bodyPr>
          <a:lstStyle/>
          <a:p>
            <a:pPr>
              <a:tabLst>
                <a:tab pos="927100" algn="l"/>
              </a:tabLst>
            </a:pPr>
            <a:r>
              <a:rPr lang="en-IE" sz="1800" b="1" dirty="0">
                <a:solidFill>
                  <a:srgbClr val="414141"/>
                </a:solidFill>
              </a:rPr>
              <a:t>Website: 	</a:t>
            </a:r>
            <a:r>
              <a:rPr lang="en-IE" dirty="0">
                <a:solidFill>
                  <a:srgbClr val="459597"/>
                </a:solidFill>
                <a:ea typeface="+mn-lt"/>
                <a:cs typeface="+mn-lt"/>
                <a:hlinkClick r:id="rId2"/>
              </a:rPr>
              <a:t> </a:t>
            </a:r>
            <a:r>
              <a:rPr lang="en-IE" dirty="0">
                <a:solidFill>
                  <a:srgbClr val="459597"/>
                </a:solidFill>
                <a:ea typeface="+mn-lt"/>
                <a:cs typeface="+mn-lt"/>
                <a:hlinkClick r:id="rId3"/>
              </a:rPr>
              <a:t>https://www.vivicalascio.com/</a:t>
            </a:r>
            <a:r>
              <a:rPr lang="en-IE" dirty="0">
                <a:solidFill>
                  <a:srgbClr val="459597"/>
                </a:solidFill>
                <a:ea typeface="+mn-lt"/>
                <a:cs typeface="+mn-lt"/>
              </a:rPr>
              <a:t> </a:t>
            </a:r>
            <a:endParaRPr lang="en-IE" sz="1800" dirty="0">
              <a:solidFill>
                <a:srgbClr val="459597"/>
              </a:solidFill>
              <a:ea typeface="Calibri"/>
              <a:cs typeface="Calibri"/>
            </a:endParaRPr>
          </a:p>
          <a:p>
            <a:pPr>
              <a:tabLst>
                <a:tab pos="927100" algn="l"/>
              </a:tabLst>
            </a:pPr>
            <a:endParaRPr lang="en-IE" dirty="0">
              <a:solidFill>
                <a:srgbClr val="459597"/>
              </a:solidFill>
            </a:endParaRPr>
          </a:p>
        </p:txBody>
      </p:sp>
      <p:sp>
        <p:nvSpPr>
          <p:cNvPr id="27" name="Slide Number Placeholder 5">
            <a:extLst>
              <a:ext uri="{FF2B5EF4-FFF2-40B4-BE49-F238E27FC236}">
                <a16:creationId xmlns:a16="http://schemas.microsoft.com/office/drawing/2014/main" id="{626A0EC5-389F-FC0C-B7EC-4D07CA344AAE}"/>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1</a:t>
            </a:fld>
            <a:endParaRPr lang="fr-CA" sz="1200" dirty="0"/>
          </a:p>
        </p:txBody>
      </p:sp>
      <p:pic>
        <p:nvPicPr>
          <p:cNvPr id="12" name="Picture 11">
            <a:extLst>
              <a:ext uri="{FF2B5EF4-FFF2-40B4-BE49-F238E27FC236}">
                <a16:creationId xmlns:a16="http://schemas.microsoft.com/office/drawing/2014/main" id="{1AC20655-19DE-1807-DDDD-E86F8DE158F4}"/>
              </a:ext>
            </a:extLst>
          </p:cNvPr>
          <p:cNvPicPr>
            <a:picLocks noChangeAspect="1"/>
          </p:cNvPicPr>
          <p:nvPr/>
        </p:nvPicPr>
        <p:blipFill>
          <a:blip r:embed="rId4">
            <a:biLevel thresh="25000"/>
            <a:alphaModFix amt="45000"/>
            <a:extLst>
              <a:ext uri="{28A0092B-C50C-407E-A947-70E740481C1C}">
                <a14:useLocalDpi xmlns:a14="http://schemas.microsoft.com/office/drawing/2010/main" val="0"/>
              </a:ext>
            </a:extLst>
          </a:blip>
          <a:srcRect l="53155" t="-1" r="5047" b="49903"/>
          <a:stretch/>
        </p:blipFill>
        <p:spPr>
          <a:xfrm>
            <a:off x="1784997" y="4302557"/>
            <a:ext cx="3580276" cy="2659133"/>
          </a:xfrm>
          <a:prstGeom prst="rect">
            <a:avLst/>
          </a:prstGeom>
        </p:spPr>
      </p:pic>
      <p:pic>
        <p:nvPicPr>
          <p:cNvPr id="15" name="Picture Placeholder 14" descr="A castle on a hill&#10;&#10;AI-generated content may be incorrect.">
            <a:extLst>
              <a:ext uri="{FF2B5EF4-FFF2-40B4-BE49-F238E27FC236}">
                <a16:creationId xmlns:a16="http://schemas.microsoft.com/office/drawing/2014/main" id="{DA6E1F38-2028-7E4E-ECD7-C9D499E83A95}"/>
              </a:ext>
            </a:extLst>
          </p:cNvPr>
          <p:cNvPicPr>
            <a:picLocks noGrp="1" noChangeAspect="1"/>
          </p:cNvPicPr>
          <p:nvPr>
            <p:ph type="pic" sz="quarter" idx="34"/>
          </p:nvPr>
        </p:nvPicPr>
        <p:blipFill>
          <a:blip r:embed="rId5"/>
          <a:srcRect t="24825" b="29451"/>
          <a:stretch>
            <a:fillRect/>
          </a:stretch>
        </p:blipFill>
        <p:spPr>
          <a:xfrm>
            <a:off x="7089" y="257177"/>
            <a:ext cx="7575621" cy="4331221"/>
          </a:xfrm>
        </p:spPr>
      </p:pic>
    </p:spTree>
    <p:extLst>
      <p:ext uri="{BB962C8B-B14F-4D97-AF65-F5344CB8AC3E}">
        <p14:creationId xmlns:p14="http://schemas.microsoft.com/office/powerpoint/2010/main" val="246901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AF2B3-0A9F-4E11-3B57-C910725A0C3B}"/>
            </a:ext>
          </a:extLst>
        </p:cNvPr>
        <p:cNvGrpSpPr/>
        <p:nvPr/>
      </p:nvGrpSpPr>
      <p:grpSpPr>
        <a:xfrm>
          <a:off x="0" y="0"/>
          <a:ext cx="0" cy="0"/>
          <a:chOff x="0" y="0"/>
          <a:chExt cx="0" cy="0"/>
        </a:xfrm>
      </p:grpSpPr>
      <p:sp>
        <p:nvSpPr>
          <p:cNvPr id="8" name="Flowchart: Data 7">
            <a:extLst>
              <a:ext uri="{FF2B5EF4-FFF2-40B4-BE49-F238E27FC236}">
                <a16:creationId xmlns:a16="http://schemas.microsoft.com/office/drawing/2014/main" id="{3FD6E763-5022-AFF8-BD02-77BCE805F42F}"/>
              </a:ext>
            </a:extLst>
          </p:cNvPr>
          <p:cNvSpPr/>
          <p:nvPr/>
        </p:nvSpPr>
        <p:spPr>
          <a:xfrm>
            <a:off x="564621" y="5471875"/>
            <a:ext cx="6455464" cy="447307"/>
          </a:xfrm>
          <a:prstGeom prst="flowChartInputOutpu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CDE6F14-A16C-9B48-1DCB-BB172C11F9F7}"/>
              </a:ext>
            </a:extLst>
          </p:cNvPr>
          <p:cNvSpPr/>
          <p:nvPr/>
        </p:nvSpPr>
        <p:spPr>
          <a:xfrm>
            <a:off x="341529" y="3338118"/>
            <a:ext cx="6678556" cy="2123658"/>
          </a:xfrm>
          <a:prstGeom prst="rect">
            <a:avLst/>
          </a:prstGeom>
          <a:solidFill>
            <a:srgbClr val="459597"/>
          </a:solidFill>
          <a:ln>
            <a:solidFill>
              <a:srgbClr val="414D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 Placeholder 4">
            <a:extLst>
              <a:ext uri="{FF2B5EF4-FFF2-40B4-BE49-F238E27FC236}">
                <a16:creationId xmlns:a16="http://schemas.microsoft.com/office/drawing/2014/main" id="{B462C0AB-87AB-E20F-DAEC-4A70EAAF6240}"/>
              </a:ext>
            </a:extLst>
          </p:cNvPr>
          <p:cNvSpPr txBox="1">
            <a:spLocks/>
          </p:cNvSpPr>
          <p:nvPr/>
        </p:nvSpPr>
        <p:spPr>
          <a:xfrm>
            <a:off x="417380" y="3489313"/>
            <a:ext cx="6392582" cy="15171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200" b="1" dirty="0">
                <a:solidFill>
                  <a:schemeClr val="bg1"/>
                </a:solidFill>
              </a:rPr>
              <a:t>What they did: </a:t>
            </a:r>
            <a:r>
              <a:rPr lang="en-US" sz="2200" dirty="0">
                <a:solidFill>
                  <a:schemeClr val="bg1"/>
                </a:solidFill>
              </a:rPr>
              <a:t>They were at risk of depopulation, despite having great historical, cultural, and landscape potential. The local socio-economic function of the community cooperative is tangible in the territory and has proven to be the real solution. </a:t>
            </a:r>
          </a:p>
          <a:p>
            <a:pPr marL="0" indent="0">
              <a:spcAft>
                <a:spcPts val="600"/>
              </a:spcAft>
            </a:pPr>
            <a:endParaRPr lang="en-US" sz="2200" dirty="0">
              <a:solidFill>
                <a:schemeClr val="bg1"/>
              </a:solidFill>
            </a:endParaRPr>
          </a:p>
        </p:txBody>
      </p:sp>
      <p:sp>
        <p:nvSpPr>
          <p:cNvPr id="18" name="TextBox 17">
            <a:extLst>
              <a:ext uri="{FF2B5EF4-FFF2-40B4-BE49-F238E27FC236}">
                <a16:creationId xmlns:a16="http://schemas.microsoft.com/office/drawing/2014/main" id="{23E52804-A6CD-EB4F-C47D-9E4436C8C2EB}"/>
              </a:ext>
            </a:extLst>
          </p:cNvPr>
          <p:cNvSpPr txBox="1"/>
          <p:nvPr/>
        </p:nvSpPr>
        <p:spPr>
          <a:xfrm>
            <a:off x="341529" y="980707"/>
            <a:ext cx="6943725" cy="2123658"/>
          </a:xfrm>
          <a:prstGeom prst="rect">
            <a:avLst/>
          </a:prstGeom>
          <a:noFill/>
        </p:spPr>
        <p:txBody>
          <a:bodyPr wrap="square">
            <a:spAutoFit/>
          </a:bodyPr>
          <a:lstStyle/>
          <a:p>
            <a:pPr>
              <a:spcAft>
                <a:spcPts val="600"/>
              </a:spcAft>
            </a:pPr>
            <a:r>
              <a:rPr lang="en-US" sz="2200" b="1" dirty="0">
                <a:solidFill>
                  <a:srgbClr val="494949"/>
                </a:solidFill>
              </a:rPr>
              <a:t>“The Vivi </a:t>
            </a:r>
            <a:r>
              <a:rPr lang="en-US" sz="2200" b="1" dirty="0" err="1">
                <a:solidFill>
                  <a:srgbClr val="494949"/>
                </a:solidFill>
              </a:rPr>
              <a:t>Calascio</a:t>
            </a:r>
            <a:r>
              <a:rPr lang="en-US" sz="2200" b="1" dirty="0">
                <a:solidFill>
                  <a:srgbClr val="494949"/>
                </a:solidFill>
              </a:rPr>
              <a:t> cooperative”</a:t>
            </a:r>
            <a:r>
              <a:rPr lang="en-US" sz="2200" dirty="0">
                <a:solidFill>
                  <a:srgbClr val="494949"/>
                </a:solidFill>
              </a:rPr>
              <a:t> is a </a:t>
            </a:r>
            <a:r>
              <a:rPr lang="en-US" sz="2200" b="1" dirty="0">
                <a:solidFill>
                  <a:srgbClr val="494949"/>
                </a:solidFill>
              </a:rPr>
              <a:t>specific example</a:t>
            </a:r>
            <a:r>
              <a:rPr lang="en-US" sz="2200" dirty="0">
                <a:solidFill>
                  <a:srgbClr val="494949"/>
                </a:solidFill>
              </a:rPr>
              <a:t> of a </a:t>
            </a:r>
            <a:r>
              <a:rPr lang="en-US" sz="2200" i="1" dirty="0" err="1">
                <a:solidFill>
                  <a:srgbClr val="494949"/>
                </a:solidFill>
              </a:rPr>
              <a:t>cooperativa</a:t>
            </a:r>
            <a:r>
              <a:rPr lang="en-US" sz="2200" i="1" dirty="0">
                <a:solidFill>
                  <a:srgbClr val="494949"/>
                </a:solidFill>
              </a:rPr>
              <a:t> di </a:t>
            </a:r>
            <a:r>
              <a:rPr lang="en-US" sz="2200" i="1" dirty="0" err="1">
                <a:solidFill>
                  <a:srgbClr val="494949"/>
                </a:solidFill>
              </a:rPr>
              <a:t>comunità</a:t>
            </a:r>
            <a:r>
              <a:rPr lang="en-US" sz="2200" dirty="0">
                <a:solidFill>
                  <a:srgbClr val="494949"/>
                </a:solidFill>
              </a:rPr>
              <a:t>. It’s based in </a:t>
            </a:r>
            <a:r>
              <a:rPr lang="en-US" sz="2200" b="1" dirty="0" err="1">
                <a:solidFill>
                  <a:srgbClr val="494949"/>
                </a:solidFill>
              </a:rPr>
              <a:t>Calascio</a:t>
            </a:r>
            <a:r>
              <a:rPr lang="en-US" sz="2200" b="1" dirty="0">
                <a:solidFill>
                  <a:srgbClr val="494949"/>
                </a:solidFill>
              </a:rPr>
              <a:t>, Abruzzo</a:t>
            </a:r>
            <a:r>
              <a:rPr lang="en-US" sz="2200" dirty="0">
                <a:solidFill>
                  <a:srgbClr val="494949"/>
                </a:solidFill>
              </a:rPr>
              <a:t>, and was created by 120 locals to </a:t>
            </a:r>
            <a:r>
              <a:rPr lang="en-US" sz="2200" dirty="0" err="1">
                <a:solidFill>
                  <a:srgbClr val="494949"/>
                </a:solidFill>
              </a:rPr>
              <a:t>revitalise</a:t>
            </a:r>
            <a:r>
              <a:rPr lang="en-US" sz="2200" dirty="0">
                <a:solidFill>
                  <a:srgbClr val="494949"/>
                </a:solidFill>
              </a:rPr>
              <a:t> their village by promoting tourism, pooling resources and grants for lodges, tours, restoring buildings, and offering tourism services that help both residents and visitors. </a:t>
            </a:r>
          </a:p>
        </p:txBody>
      </p:sp>
      <p:sp>
        <p:nvSpPr>
          <p:cNvPr id="25" name="Text Placeholder 11">
            <a:extLst>
              <a:ext uri="{FF2B5EF4-FFF2-40B4-BE49-F238E27FC236}">
                <a16:creationId xmlns:a16="http://schemas.microsoft.com/office/drawing/2014/main" id="{3C74222B-E4FB-16AF-A012-36A82F6A5780}"/>
              </a:ext>
            </a:extLst>
          </p:cNvPr>
          <p:cNvSpPr txBox="1">
            <a:spLocks/>
          </p:cNvSpPr>
          <p:nvPr/>
        </p:nvSpPr>
        <p:spPr>
          <a:xfrm>
            <a:off x="296824" y="170692"/>
            <a:ext cx="11060443"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2400" b="1" i="0" kern="1200" dirty="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3600" dirty="0">
                <a:solidFill>
                  <a:srgbClr val="459597"/>
                </a:solidFill>
              </a:rPr>
              <a:t>Case Study: </a:t>
            </a:r>
            <a:r>
              <a:rPr lang="en-US" sz="3200" dirty="0">
                <a:solidFill>
                  <a:srgbClr val="494949"/>
                </a:solidFill>
              </a:rPr>
              <a:t>“The Vivi </a:t>
            </a:r>
            <a:r>
              <a:rPr lang="en-US" sz="3200" dirty="0" err="1">
                <a:solidFill>
                  <a:srgbClr val="494949"/>
                </a:solidFill>
              </a:rPr>
              <a:t>Calascio</a:t>
            </a:r>
            <a:r>
              <a:rPr lang="en-US" sz="3200" dirty="0">
                <a:solidFill>
                  <a:srgbClr val="494949"/>
                </a:solidFill>
              </a:rPr>
              <a:t> cooperative” </a:t>
            </a:r>
            <a:r>
              <a:rPr lang="en-IE" sz="3000" b="0" dirty="0"/>
              <a:t>(Co-operative)</a:t>
            </a:r>
          </a:p>
        </p:txBody>
      </p:sp>
      <p:pic>
        <p:nvPicPr>
          <p:cNvPr id="4" name="Picture 2">
            <a:hlinkClick r:id="rId2"/>
            <a:extLst>
              <a:ext uri="{FF2B5EF4-FFF2-40B4-BE49-F238E27FC236}">
                <a16:creationId xmlns:a16="http://schemas.microsoft.com/office/drawing/2014/main" id="{F72FFBA6-485E-02C2-A94F-E4279AEAE794}"/>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t="16324" b="16324"/>
          <a:stretch>
            <a:fillRect/>
          </a:stretch>
        </p:blipFill>
        <p:spPr bwMode="auto">
          <a:xfrm>
            <a:off x="7470775" y="1917700"/>
            <a:ext cx="3709988" cy="2498725"/>
          </a:xfrm>
          <a:prstGeom prst="rect">
            <a:avLst/>
          </a:prstGeom>
          <a:noFill/>
          <a:extLst>
            <a:ext uri="{909E8E84-426E-40DD-AFC4-6F175D3DCCD1}">
              <a14:hiddenFill xmlns:a14="http://schemas.microsoft.com/office/drawing/2010/main">
                <a:solidFill>
                  <a:srgbClr val="FFFFFF"/>
                </a:solidFill>
              </a14:hiddenFill>
            </a:ext>
          </a:extLst>
        </p:spPr>
      </p:pic>
      <p:sp>
        <p:nvSpPr>
          <p:cNvPr id="13" name="object 3">
            <a:extLst>
              <a:ext uri="{FF2B5EF4-FFF2-40B4-BE49-F238E27FC236}">
                <a16:creationId xmlns:a16="http://schemas.microsoft.com/office/drawing/2014/main" id="{5AAD2AE2-C41E-0394-1AB4-5CBED88F2ABA}"/>
              </a:ext>
            </a:extLst>
          </p:cNvPr>
          <p:cNvSpPr/>
          <p:nvPr/>
        </p:nvSpPr>
        <p:spPr>
          <a:xfrm>
            <a:off x="7572170" y="5117874"/>
            <a:ext cx="3913478"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sz="1600" dirty="0">
              <a:solidFill>
                <a:schemeClr val="bg1"/>
              </a:solidFill>
            </a:endParaRPr>
          </a:p>
        </p:txBody>
      </p:sp>
      <p:sp>
        <p:nvSpPr>
          <p:cNvPr id="5" name="Text Placeholder 23">
            <a:extLst>
              <a:ext uri="{FF2B5EF4-FFF2-40B4-BE49-F238E27FC236}">
                <a16:creationId xmlns:a16="http://schemas.microsoft.com/office/drawing/2014/main" id="{A9CBE796-5A19-75FC-081F-D004C4DF8908}"/>
              </a:ext>
            </a:extLst>
          </p:cNvPr>
          <p:cNvSpPr txBox="1">
            <a:spLocks/>
          </p:cNvSpPr>
          <p:nvPr/>
        </p:nvSpPr>
        <p:spPr>
          <a:xfrm>
            <a:off x="7578179" y="5117875"/>
            <a:ext cx="4051845"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mn-lt"/>
              </a:rPr>
              <a:t>Website </a:t>
            </a:r>
            <a:r>
              <a:rPr lang="en-US" sz="1600" dirty="0">
                <a:hlinkClick r:id="rId2">
                  <a:extLst>
                    <a:ext uri="{A12FA001-AC4F-418D-AE19-62706E023703}">
                      <ahyp:hlinkClr xmlns:ahyp="http://schemas.microsoft.com/office/drawing/2018/hyperlinkcolor" val="tx"/>
                    </a:ext>
                  </a:extLst>
                </a:hlinkClick>
              </a:rPr>
              <a:t>https://www.vivicalascio.com/</a:t>
            </a:r>
            <a:r>
              <a:rPr lang="en-US" sz="1600" dirty="0"/>
              <a:t> </a:t>
            </a:r>
            <a:endParaRPr lang="en-US" sz="1600" dirty="0">
              <a:latin typeface="+mn-lt"/>
            </a:endParaRPr>
          </a:p>
        </p:txBody>
      </p:sp>
    </p:spTree>
    <p:extLst>
      <p:ext uri="{BB962C8B-B14F-4D97-AF65-F5344CB8AC3E}">
        <p14:creationId xmlns:p14="http://schemas.microsoft.com/office/powerpoint/2010/main" val="1572987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BD072-CB9F-9F2D-44F6-450494AF7050}"/>
            </a:ext>
          </a:extLst>
        </p:cNvPr>
        <p:cNvGrpSpPr/>
        <p:nvPr/>
      </p:nvGrpSpPr>
      <p:grpSpPr>
        <a:xfrm>
          <a:off x="0" y="0"/>
          <a:ext cx="0" cy="0"/>
          <a:chOff x="0" y="0"/>
          <a:chExt cx="0" cy="0"/>
        </a:xfrm>
      </p:grpSpPr>
      <p:sp>
        <p:nvSpPr>
          <p:cNvPr id="8" name="Flowchart: Data 7">
            <a:extLst>
              <a:ext uri="{FF2B5EF4-FFF2-40B4-BE49-F238E27FC236}">
                <a16:creationId xmlns:a16="http://schemas.microsoft.com/office/drawing/2014/main" id="{6178AB7C-0D0C-BE41-9D4A-CA6BD79FFF0E}"/>
              </a:ext>
            </a:extLst>
          </p:cNvPr>
          <p:cNvSpPr/>
          <p:nvPr/>
        </p:nvSpPr>
        <p:spPr>
          <a:xfrm>
            <a:off x="328265" y="2810436"/>
            <a:ext cx="6455464" cy="391361"/>
          </a:xfrm>
          <a:prstGeom prst="flowChartInputOutput">
            <a:avLst/>
          </a:prstGeom>
          <a:solidFill>
            <a:srgbClr val="D0D3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C9DC61B-C463-6330-24C6-C1C08D91998F}"/>
              </a:ext>
            </a:extLst>
          </p:cNvPr>
          <p:cNvSpPr/>
          <p:nvPr/>
        </p:nvSpPr>
        <p:spPr>
          <a:xfrm>
            <a:off x="265384" y="1202069"/>
            <a:ext cx="6678556" cy="3998471"/>
          </a:xfrm>
          <a:prstGeom prst="rect">
            <a:avLst/>
          </a:prstGeom>
          <a:solidFill>
            <a:srgbClr val="EC7C69"/>
          </a:solidFill>
          <a:ln>
            <a:solidFill>
              <a:srgbClr val="414D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E6237A8F-3793-3E0B-0D7D-B0346D292555}"/>
              </a:ext>
            </a:extLst>
          </p:cNvPr>
          <p:cNvSpPr txBox="1"/>
          <p:nvPr/>
        </p:nvSpPr>
        <p:spPr>
          <a:xfrm>
            <a:off x="490043" y="1504159"/>
            <a:ext cx="6096000" cy="3939540"/>
          </a:xfrm>
          <a:prstGeom prst="rect">
            <a:avLst/>
          </a:prstGeom>
          <a:noFill/>
        </p:spPr>
        <p:txBody>
          <a:bodyPr wrap="square">
            <a:spAutoFit/>
          </a:bodyPr>
          <a:lstStyle/>
          <a:p>
            <a:pPr>
              <a:spcAft>
                <a:spcPts val="600"/>
              </a:spcAft>
            </a:pPr>
            <a:r>
              <a:rPr lang="en-US" sz="2400" b="1" dirty="0">
                <a:solidFill>
                  <a:schemeClr val="bg1"/>
                </a:solidFill>
              </a:rPr>
              <a:t>Outcome: </a:t>
            </a:r>
            <a:r>
              <a:rPr lang="en-US" sz="2400" dirty="0">
                <a:solidFill>
                  <a:schemeClr val="bg1"/>
                </a:solidFill>
              </a:rPr>
              <a:t>Today, they get more than 30,000 annual visitors, manage important tourist flows, and offer professional, quality services that they are constantly improving. </a:t>
            </a:r>
          </a:p>
          <a:p>
            <a:pPr>
              <a:spcAft>
                <a:spcPts val="600"/>
              </a:spcAft>
            </a:pPr>
            <a:r>
              <a:rPr lang="en-US" sz="2400" b="1" dirty="0">
                <a:solidFill>
                  <a:schemeClr val="bg1"/>
                </a:solidFill>
              </a:rPr>
              <a:t>Tip:</a:t>
            </a:r>
            <a:r>
              <a:rPr lang="en-US" sz="2400" dirty="0">
                <a:solidFill>
                  <a:schemeClr val="bg1"/>
                </a:solidFill>
              </a:rPr>
              <a:t> If using personal or community money, treat it professionally – write a simple business plan and budget to show supporters. This builds confidence and also prepares you for approaching formal funders later.</a:t>
            </a:r>
          </a:p>
          <a:p>
            <a:pPr>
              <a:spcAft>
                <a:spcPts val="600"/>
              </a:spcAft>
            </a:pPr>
            <a:endParaRPr lang="en-US" sz="2400" dirty="0">
              <a:solidFill>
                <a:schemeClr val="bg1"/>
              </a:solidFill>
            </a:endParaRPr>
          </a:p>
        </p:txBody>
      </p:sp>
      <p:sp>
        <p:nvSpPr>
          <p:cNvPr id="25" name="Text Placeholder 11">
            <a:extLst>
              <a:ext uri="{FF2B5EF4-FFF2-40B4-BE49-F238E27FC236}">
                <a16:creationId xmlns:a16="http://schemas.microsoft.com/office/drawing/2014/main" id="{AE38A49A-089D-C5AC-04EB-1341C3B662EF}"/>
              </a:ext>
            </a:extLst>
          </p:cNvPr>
          <p:cNvSpPr txBox="1">
            <a:spLocks/>
          </p:cNvSpPr>
          <p:nvPr/>
        </p:nvSpPr>
        <p:spPr>
          <a:xfrm>
            <a:off x="296824" y="170692"/>
            <a:ext cx="11060443"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2400" b="1" i="0" kern="1200" dirty="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3200" dirty="0">
                <a:solidFill>
                  <a:srgbClr val="459597"/>
                </a:solidFill>
              </a:rPr>
              <a:t>Case Study: </a:t>
            </a:r>
            <a:r>
              <a:rPr lang="en-US" sz="3200" dirty="0">
                <a:solidFill>
                  <a:srgbClr val="494949"/>
                </a:solidFill>
              </a:rPr>
              <a:t>“The Vivi </a:t>
            </a:r>
            <a:r>
              <a:rPr lang="en-US" sz="3200" dirty="0" err="1">
                <a:solidFill>
                  <a:srgbClr val="494949"/>
                </a:solidFill>
              </a:rPr>
              <a:t>Calascio</a:t>
            </a:r>
            <a:r>
              <a:rPr lang="en-US" sz="3200" dirty="0">
                <a:solidFill>
                  <a:srgbClr val="494949"/>
                </a:solidFill>
              </a:rPr>
              <a:t> cooperative” </a:t>
            </a:r>
            <a:r>
              <a:rPr lang="en-IE" sz="3200" b="0" dirty="0"/>
              <a:t>(Co-operative)</a:t>
            </a:r>
          </a:p>
        </p:txBody>
      </p:sp>
      <p:sp>
        <p:nvSpPr>
          <p:cNvPr id="2" name="Flowchart: Data 1">
            <a:extLst>
              <a:ext uri="{FF2B5EF4-FFF2-40B4-BE49-F238E27FC236}">
                <a16:creationId xmlns:a16="http://schemas.microsoft.com/office/drawing/2014/main" id="{7F52170C-F52C-D34A-DBE6-1CDE3EF5CE37}"/>
              </a:ext>
            </a:extLst>
          </p:cNvPr>
          <p:cNvSpPr/>
          <p:nvPr/>
        </p:nvSpPr>
        <p:spPr>
          <a:xfrm>
            <a:off x="488476" y="5200540"/>
            <a:ext cx="6455464" cy="391361"/>
          </a:xfrm>
          <a:prstGeom prst="flowChartInputOutput">
            <a:avLst/>
          </a:prstGeom>
          <a:solidFill>
            <a:srgbClr val="E5BE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Placeholder 12" descr="A stone building with many windows&#10;&#10;AI-generated content may be incorrect.">
            <a:extLst>
              <a:ext uri="{FF2B5EF4-FFF2-40B4-BE49-F238E27FC236}">
                <a16:creationId xmlns:a16="http://schemas.microsoft.com/office/drawing/2014/main" id="{4147DBA8-34BC-0299-3EF8-2F1AFCC14F47}"/>
              </a:ext>
            </a:extLst>
          </p:cNvPr>
          <p:cNvPicPr>
            <a:picLocks noGrp="1" noChangeAspect="1"/>
          </p:cNvPicPr>
          <p:nvPr>
            <p:ph type="pic" sz="quarter" idx="13"/>
          </p:nvPr>
        </p:nvPicPr>
        <p:blipFill>
          <a:blip r:embed="rId2"/>
          <a:srcRect t="5099" b="5099"/>
          <a:stretch>
            <a:fillRect/>
          </a:stretch>
        </p:blipFill>
        <p:spPr/>
      </p:pic>
      <p:pic>
        <p:nvPicPr>
          <p:cNvPr id="3" name="Picture 2" descr="Co-funded by the European Union logo in png for web usage">
            <a:extLst>
              <a:ext uri="{FF2B5EF4-FFF2-40B4-BE49-F238E27FC236}">
                <a16:creationId xmlns:a16="http://schemas.microsoft.com/office/drawing/2014/main" id="{92CDB1E0-A5F5-8127-B9B1-373126427D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6" name="Rectangle 5">
            <a:extLst>
              <a:ext uri="{FF2B5EF4-FFF2-40B4-BE49-F238E27FC236}">
                <a16:creationId xmlns:a16="http://schemas.microsoft.com/office/drawing/2014/main" id="{725B0D48-5468-594D-610A-DA5A49147F23}"/>
              </a:ext>
            </a:extLst>
          </p:cNvPr>
          <p:cNvSpPr/>
          <p:nvPr/>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7" name="Group 6">
            <a:extLst>
              <a:ext uri="{FF2B5EF4-FFF2-40B4-BE49-F238E27FC236}">
                <a16:creationId xmlns:a16="http://schemas.microsoft.com/office/drawing/2014/main" id="{A27AB817-D3B3-ED81-11A5-8B106D5AC79F}"/>
              </a:ext>
            </a:extLst>
          </p:cNvPr>
          <p:cNvGrpSpPr/>
          <p:nvPr/>
        </p:nvGrpSpPr>
        <p:grpSpPr>
          <a:xfrm>
            <a:off x="441852" y="5906548"/>
            <a:ext cx="1307461" cy="742180"/>
            <a:chOff x="340586" y="8789227"/>
            <a:chExt cx="1307461" cy="742180"/>
          </a:xfrm>
        </p:grpSpPr>
        <p:sp>
          <p:nvSpPr>
            <p:cNvPr id="9" name="Rectangle 8">
              <a:extLst>
                <a:ext uri="{FF2B5EF4-FFF2-40B4-BE49-F238E27FC236}">
                  <a16:creationId xmlns:a16="http://schemas.microsoft.com/office/drawing/2014/main" id="{8AACEC73-FE1C-D9EC-8E23-7D9D1465C4F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0" name="Picture 9">
              <a:extLst>
                <a:ext uri="{FF2B5EF4-FFF2-40B4-BE49-F238E27FC236}">
                  <a16:creationId xmlns:a16="http://schemas.microsoft.com/office/drawing/2014/main" id="{4D2C9FCF-B72D-E328-F078-62A011C4A09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4110548316"/>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13576</TotalTime>
  <Words>381</Words>
  <Application>Microsoft Office PowerPoint</Application>
  <PresentationFormat>Widescreen</PresentationFormat>
  <Paragraphs>20</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Arial</vt:lpstr>
      <vt:lpstr>Calibri</vt:lpstr>
      <vt:lpstr>Montserrat</vt:lpstr>
      <vt:lpstr>Montserrat Light</vt:lpstr>
      <vt:lpstr>Verdana</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 Magan (MMS,Ireland)</cp:lastModifiedBy>
  <cp:revision>564</cp:revision>
  <dcterms:created xsi:type="dcterms:W3CDTF">2020-10-14T13:32:04Z</dcterms:created>
  <dcterms:modified xsi:type="dcterms:W3CDTF">2025-08-21T09:52:11Z</dcterms:modified>
</cp:coreProperties>
</file>