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
  </p:notesMasterIdLst>
  <p:handoutMasterIdLst>
    <p:handoutMasterId r:id="rId7"/>
  </p:handoutMasterIdLst>
  <p:sldIdLst>
    <p:sldId id="6525" r:id="rId2"/>
    <p:sldId id="6815" r:id="rId3"/>
    <p:sldId id="6816" r:id="rId4"/>
    <p:sldId id="681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597"/>
    <a:srgbClr val="E96751"/>
    <a:srgbClr val="5A5A5A"/>
    <a:srgbClr val="494949"/>
    <a:srgbClr val="EC7C69"/>
    <a:srgbClr val="3B7F81"/>
    <a:srgbClr val="00B0F0"/>
    <a:srgbClr val="B8DDDE"/>
    <a:srgbClr val="93CCCD"/>
    <a:srgbClr val="FBA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10" autoAdjust="0"/>
    <p:restoredTop sz="95082"/>
  </p:normalViewPr>
  <p:slideViewPr>
    <p:cSldViewPr snapToGrid="0" snapToObjects="1">
      <p:cViewPr varScale="1">
        <p:scale>
          <a:sx n="100" d="100"/>
          <a:sy n="100" d="100"/>
        </p:scale>
        <p:origin x="72" y="1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rumhiernyhideaway.ie/en/" TargetMode="External"/><Relationship Id="rId1" Type="http://schemas.openxmlformats.org/officeDocument/2006/relationships/slideLayout" Target="../slideLayouts/slideLayout27.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com/url?sa=i&amp;url=https%3A%2F%2Fleitrimtourism.com%2Fspecial-offers%2Fthe-drumhierney-woodland-hideaway%2F&amp;psig=AOvVaw3WoSQsA0-hVjD2_o6GKXiP&amp;ust=1748629572939000&amp;source=images&amp;cd=vfe&amp;opi=89978449&amp;ved=2ahUKEwiZnsr1psmNAxXyXkEAHTb1L-QQ3YkBegQIABAb"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www.drumhiernyhideaway.ie/en/wellbeing/" TargetMode="External"/><Relationship Id="rId1" Type="http://schemas.openxmlformats.org/officeDocument/2006/relationships/slideLayout" Target="../slideLayouts/slideLayout16.xml"/><Relationship Id="rId6" Type="http://schemas.openxmlformats.org/officeDocument/2006/relationships/hyperlink" Target="https://www.google.com/url?sa=i&amp;url=https%3A%2F%2Fwww.independent.ie%2Flife%2Ftravel%2Fstaycations%2Fdrumhierny-woodland-hideaway-review-irelands-newest-lodges-are-full-of-surprises%2F41858506.html&amp;psig=AOvVaw1vT5IBlMkmGzRk5mEOQWZ5&amp;ust=1748629535338000&amp;source=images&amp;cd=vfe&amp;opi=89978449&amp;ved=2ahUKEwjaoNPjpsmNAxW1XkEAHQ17EMIQ3YkBegQIABAb" TargetMode="External"/><Relationship Id="rId11" Type="http://schemas.openxmlformats.org/officeDocument/2006/relationships/image" Target="../media/image3.png"/><Relationship Id="rId5" Type="http://schemas.openxmlformats.org/officeDocument/2006/relationships/hyperlink" Target="https://www.google.com/url?sa=i&amp;url=https%3A%2F%2Fmagnumlady.com%2F2024%2F02%2F20%2Fforest-bathing-in-leitrim-the-wellbeing-sanctuary-at-drumhierny-woodland-hideaway%2F&amp;psig=AOvVaw2PUvpGE86LNks1KZfXqwPu&amp;ust=1748629538361000&amp;source=images&amp;cd=vfe&amp;opi=89978449&amp;ved=2ahUKEwi43ovlpsmNAxWqbkEAHWdTAw0Q3YkBegQIABAb" TargetMode="External"/><Relationship Id="rId10" Type="http://schemas.openxmlformats.org/officeDocument/2006/relationships/hyperlink" Target="https://creativecommons.org/licenses/by-sa/4.0/?ref=chooser-v1" TargetMode="External"/><Relationship Id="rId4" Type="http://schemas.openxmlformats.org/officeDocument/2006/relationships/image" Target="../media/image10.jpe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instagram.com/p/C4nWZgprQSW/?hl=en" TargetMode="External"/><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nstagram.com/p/C6UOJoBP6V9/?hl=en"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xfrm>
            <a:off x="599570" y="4919936"/>
            <a:ext cx="3419979" cy="1049221"/>
          </a:xfrm>
          <a:prstGeom prst="rect">
            <a:avLst/>
          </a:prstGeom>
        </p:spPr>
        <p:txBody>
          <a:bodyPr/>
          <a:lstStyle/>
          <a:p>
            <a:r>
              <a:rPr lang="en-IE" dirty="0"/>
              <a:t>Drumhierny Hideaway </a:t>
            </a:r>
            <a:r>
              <a:rPr lang="en-IE" b="0" dirty="0"/>
              <a:t>(Wellbeing Sanctuary), </a:t>
            </a:r>
            <a:r>
              <a:rPr lang="en-IE" dirty="0"/>
              <a:t>Ireland</a:t>
            </a:r>
            <a:endParaRPr lang="en-US" dirty="0"/>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xfrm>
            <a:off x="616370" y="3985017"/>
            <a:ext cx="2958765" cy="385564"/>
          </a:xfrm>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4083473" y="5700218"/>
            <a:ext cx="3419980" cy="923330"/>
          </a:xfrm>
          <a:prstGeom prst="rect">
            <a:avLst/>
          </a:prstGeom>
          <a:noFill/>
        </p:spPr>
        <p:txBody>
          <a:bodyPr wrap="square" rtlCol="0">
            <a:spAutoFit/>
          </a:bodyPr>
          <a:lstStyle/>
          <a:p>
            <a:r>
              <a:rPr lang="en-IE" b="1" dirty="0">
                <a:solidFill>
                  <a:srgbClr val="414141"/>
                </a:solidFill>
              </a:rPr>
              <a:t>Website </a:t>
            </a:r>
            <a:r>
              <a:rPr lang="en-US" dirty="0">
                <a:solidFill>
                  <a:srgbClr val="00B0F0"/>
                </a:solidFill>
                <a:hlinkClick r:id="rId2"/>
              </a:rPr>
              <a:t>https://www.drumhiernyhideaway.ie/en/</a:t>
            </a:r>
            <a:r>
              <a:rPr lang="en-US" dirty="0">
                <a:solidFill>
                  <a:srgbClr val="00B0F0"/>
                </a:solidFill>
              </a:rPr>
              <a:t> </a:t>
            </a: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2" name="Picture 1">
            <a:extLst>
              <a:ext uri="{FF2B5EF4-FFF2-40B4-BE49-F238E27FC236}">
                <a16:creationId xmlns:a16="http://schemas.microsoft.com/office/drawing/2014/main" id="{E88A0D24-1549-D8F2-D466-E097E35C3D56}"/>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1784997" y="4302557"/>
            <a:ext cx="3580276" cy="2659133"/>
          </a:xfrm>
          <a:prstGeom prst="rect">
            <a:avLst/>
          </a:prstGeom>
        </p:spPr>
      </p:pic>
      <p:sp>
        <p:nvSpPr>
          <p:cNvPr id="8" name="Text Placeholder 7">
            <a:extLst>
              <a:ext uri="{FF2B5EF4-FFF2-40B4-BE49-F238E27FC236}">
                <a16:creationId xmlns:a16="http://schemas.microsoft.com/office/drawing/2014/main" id="{D038722A-0885-B555-21C5-C64648E611EF}"/>
              </a:ext>
            </a:extLst>
          </p:cNvPr>
          <p:cNvSpPr>
            <a:spLocks noGrp="1"/>
          </p:cNvSpPr>
          <p:nvPr>
            <p:ph type="body" sz="quarter" idx="21"/>
          </p:nvPr>
        </p:nvSpPr>
        <p:spPr>
          <a:xfrm>
            <a:off x="7746924" y="484341"/>
            <a:ext cx="3934542" cy="5147782"/>
          </a:xfrm>
        </p:spPr>
        <p:txBody>
          <a:bodyPr/>
          <a:lstStyle/>
          <a:p>
            <a:r>
              <a:rPr lang="en-IE" sz="2800" dirty="0">
                <a:solidFill>
                  <a:srgbClr val="E96751"/>
                </a:solidFill>
              </a:rPr>
              <a:t>Hideaway Sanctuary</a:t>
            </a:r>
          </a:p>
          <a:p>
            <a:endParaRPr lang="en-US" dirty="0">
              <a:solidFill>
                <a:srgbClr val="5A5A5A"/>
              </a:solidFill>
            </a:endParaRPr>
          </a:p>
          <a:p>
            <a:endParaRPr lang="en-IE" dirty="0">
              <a:solidFill>
                <a:srgbClr val="5A5A5A"/>
              </a:solidFill>
            </a:endParaRPr>
          </a:p>
        </p:txBody>
      </p:sp>
      <p:sp>
        <p:nvSpPr>
          <p:cNvPr id="7" name="TextBox 6">
            <a:extLst>
              <a:ext uri="{FF2B5EF4-FFF2-40B4-BE49-F238E27FC236}">
                <a16:creationId xmlns:a16="http://schemas.microsoft.com/office/drawing/2014/main" id="{7BE8570B-482E-85E7-E574-5BD909D3B26A}"/>
              </a:ext>
            </a:extLst>
          </p:cNvPr>
          <p:cNvSpPr txBox="1"/>
          <p:nvPr/>
        </p:nvSpPr>
        <p:spPr>
          <a:xfrm>
            <a:off x="7746925" y="1149911"/>
            <a:ext cx="4093142" cy="5262979"/>
          </a:xfrm>
          <a:prstGeom prst="rect">
            <a:avLst/>
          </a:prstGeom>
          <a:noFill/>
        </p:spPr>
        <p:txBody>
          <a:bodyPr wrap="square">
            <a:spAutoFit/>
          </a:bodyPr>
          <a:lstStyle/>
          <a:p>
            <a:r>
              <a:rPr lang="en-US" sz="2400" dirty="0">
                <a:solidFill>
                  <a:srgbClr val="5A5A5A"/>
                </a:solidFill>
              </a:rPr>
              <a:t>Discover your new sanctuary at Drumhierny Woodland Hideaway, a 100-acre estate, just waiting to be explored.</a:t>
            </a:r>
          </a:p>
          <a:p>
            <a:endParaRPr lang="en-US" sz="2400" dirty="0">
              <a:solidFill>
                <a:srgbClr val="5A5A5A"/>
              </a:solidFill>
            </a:endParaRPr>
          </a:p>
          <a:p>
            <a:r>
              <a:rPr lang="en-US" sz="2400" dirty="0">
                <a:solidFill>
                  <a:srgbClr val="5A5A5A"/>
                </a:solidFill>
              </a:rPr>
              <a:t>This exclusive Hideaway offers 16 stylish, luxurious, sustainable lodges nestled within their own private area of the woodland with 5km of tracks &amp; trails throughout the Estate leading you to hidden fairy forts and on all sorts of adventures.</a:t>
            </a:r>
            <a:endParaRPr lang="en-US" sz="2200" dirty="0">
              <a:solidFill>
                <a:srgbClr val="5A5A5A"/>
              </a:solidFill>
            </a:endParaRPr>
          </a:p>
        </p:txBody>
      </p:sp>
      <p:pic>
        <p:nvPicPr>
          <p:cNvPr id="16" name="Picture Placeholder 15" descr="A house with a porch and trees&#10;&#10;AI-generated content may be incorrect.">
            <a:extLst>
              <a:ext uri="{FF2B5EF4-FFF2-40B4-BE49-F238E27FC236}">
                <a16:creationId xmlns:a16="http://schemas.microsoft.com/office/drawing/2014/main" id="{E8485B04-B925-1CC5-D7FC-EC3F20D5B135}"/>
              </a:ext>
            </a:extLst>
          </p:cNvPr>
          <p:cNvPicPr>
            <a:picLocks noGrp="1" noChangeAspect="1"/>
          </p:cNvPicPr>
          <p:nvPr>
            <p:ph type="pic" sz="quarter" idx="34"/>
          </p:nvPr>
        </p:nvPicPr>
        <p:blipFill>
          <a:blip r:embed="rId4"/>
          <a:srcRect l="94" t="13859" r="-94" b="452"/>
          <a:stretch>
            <a:fillRect/>
          </a:stretch>
        </p:blipFill>
        <p:spPr>
          <a:xfrm>
            <a:off x="7089" y="257177"/>
            <a:ext cx="7575621" cy="4331221"/>
          </a:xfrm>
        </p:spPr>
      </p:pic>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5602-72CB-9A01-615E-08D1329E0EF5}"/>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AF0CA2D-C76D-1FFC-D1EF-885DA8F101AE}"/>
              </a:ext>
            </a:extLst>
          </p:cNvPr>
          <p:cNvSpPr>
            <a:spLocks noGrp="1"/>
          </p:cNvSpPr>
          <p:nvPr>
            <p:ph type="body" sz="quarter" idx="16"/>
          </p:nvPr>
        </p:nvSpPr>
        <p:spPr>
          <a:xfrm>
            <a:off x="317603" y="120529"/>
            <a:ext cx="11598172" cy="803654"/>
          </a:xfrm>
        </p:spPr>
        <p:txBody>
          <a:bodyPr/>
          <a:lstStyle/>
          <a:p>
            <a:r>
              <a:rPr lang="en-IE" sz="3200" dirty="0"/>
              <a:t>CASE STUDY: </a:t>
            </a:r>
            <a:r>
              <a:rPr lang="en-IE" sz="3200" dirty="0">
                <a:solidFill>
                  <a:srgbClr val="E96751"/>
                </a:solidFill>
              </a:rPr>
              <a:t>Drumhierny Hideaway </a:t>
            </a:r>
            <a:r>
              <a:rPr lang="en-IE" sz="3200" b="0" dirty="0">
                <a:solidFill>
                  <a:srgbClr val="E96751"/>
                </a:solidFill>
              </a:rPr>
              <a:t>(Wellbeing Sanctuary), </a:t>
            </a:r>
            <a:r>
              <a:rPr lang="en-IE" sz="3200" dirty="0">
                <a:solidFill>
                  <a:srgbClr val="E96751"/>
                </a:solidFill>
              </a:rPr>
              <a:t>Ireland </a:t>
            </a:r>
          </a:p>
        </p:txBody>
      </p:sp>
      <p:sp>
        <p:nvSpPr>
          <p:cNvPr id="16" name="Text Placeholder 9">
            <a:extLst>
              <a:ext uri="{FF2B5EF4-FFF2-40B4-BE49-F238E27FC236}">
                <a16:creationId xmlns:a16="http://schemas.microsoft.com/office/drawing/2014/main" id="{6C8D114E-BD63-FED0-A90E-BF2976979805}"/>
              </a:ext>
            </a:extLst>
          </p:cNvPr>
          <p:cNvSpPr>
            <a:spLocks noGrp="1"/>
          </p:cNvSpPr>
          <p:nvPr>
            <p:ph type="body" sz="quarter" idx="18"/>
          </p:nvPr>
        </p:nvSpPr>
        <p:spPr>
          <a:xfrm>
            <a:off x="218023" y="4093333"/>
            <a:ext cx="11697752" cy="1396289"/>
          </a:xfrm>
        </p:spPr>
        <p:txBody>
          <a:bodyPr/>
          <a:lstStyle/>
          <a:p>
            <a:r>
              <a:rPr lang="en-US" b="1" dirty="0"/>
              <a:t>The Drumhierny Outdoor Wellbeing Sanctuary </a:t>
            </a:r>
            <a:r>
              <a:rPr lang="en-US" dirty="0"/>
              <a:t>is a true haven of </a:t>
            </a:r>
            <a:r>
              <a:rPr lang="en-US" dirty="0" err="1"/>
              <a:t>tranquillity</a:t>
            </a:r>
            <a:r>
              <a:rPr lang="en-US" dirty="0"/>
              <a:t>, protected by historical walls and large oak trees that have been stewards of the estate for centuries. Guests enjoy the </a:t>
            </a:r>
            <a:r>
              <a:rPr lang="en-US" dirty="0" err="1"/>
              <a:t>Sheemore</a:t>
            </a:r>
            <a:r>
              <a:rPr lang="en-US" dirty="0"/>
              <a:t> Treatment Haven, which offers various treatments and Reiki. Seaweed woodland baths are filled with natural, hand-harvested local seaweed. Wooden-clad outdoor hot tubs with an oak tree canopy provide shelter. Sauna with outdoor cold plunge and rainforest shower, and relaxation area with outdoor fires and loungers</a:t>
            </a:r>
            <a:r>
              <a:rPr lang="en-US" sz="2000" dirty="0"/>
              <a:t>. </a:t>
            </a:r>
            <a:r>
              <a:rPr lang="en-US" sz="2000" dirty="0">
                <a:solidFill>
                  <a:srgbClr val="E96751"/>
                </a:solidFill>
                <a:hlinkClick r:id="rId2">
                  <a:extLst>
                    <a:ext uri="{A12FA001-AC4F-418D-AE19-62706E023703}">
                      <ahyp:hlinkClr xmlns:ahyp="http://schemas.microsoft.com/office/drawing/2018/hyperlinkcolor" val="tx"/>
                    </a:ext>
                  </a:extLst>
                </a:hlinkClick>
              </a:rPr>
              <a:t>https://www.drumhiernyhideaway.ie/en/wellbeing/</a:t>
            </a:r>
            <a:r>
              <a:rPr lang="en-US" sz="2000" dirty="0">
                <a:solidFill>
                  <a:srgbClr val="E96751"/>
                </a:solidFill>
              </a:rPr>
              <a:t> </a:t>
            </a:r>
            <a:endParaRPr lang="en-IE" sz="2000" dirty="0">
              <a:solidFill>
                <a:srgbClr val="E96751"/>
              </a:solidFill>
            </a:endParaRPr>
          </a:p>
        </p:txBody>
      </p:sp>
      <p:pic>
        <p:nvPicPr>
          <p:cNvPr id="15362" name="Picture 2" descr="Drumhierny Woodland Hideaway review: Ireland's newest lodges are ...">
            <a:extLst>
              <a:ext uri="{FF2B5EF4-FFF2-40B4-BE49-F238E27FC236}">
                <a16:creationId xmlns:a16="http://schemas.microsoft.com/office/drawing/2014/main" id="{A3DB36EA-4C79-C26D-30D2-43E3D0D87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0" y="962283"/>
            <a:ext cx="405765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Forest Bathing in Leitrim – The Wellbeing Sanctuary at Drumhierny ...">
            <a:extLst>
              <a:ext uri="{FF2B5EF4-FFF2-40B4-BE49-F238E27FC236}">
                <a16:creationId xmlns:a16="http://schemas.microsoft.com/office/drawing/2014/main" id="{0C2B3CBF-7948-FA28-EF24-17E11EBEF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649" y="962283"/>
            <a:ext cx="3929109" cy="2705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9D892A-E6CE-915C-B57C-950299F654EF}"/>
              </a:ext>
            </a:extLst>
          </p:cNvPr>
          <p:cNvSpPr txBox="1"/>
          <p:nvPr/>
        </p:nvSpPr>
        <p:spPr>
          <a:xfrm>
            <a:off x="4057649" y="3733322"/>
            <a:ext cx="3476625" cy="338554"/>
          </a:xfrm>
          <a:prstGeom prst="rect">
            <a:avLst/>
          </a:prstGeom>
          <a:noFill/>
        </p:spPr>
        <p:txBody>
          <a:bodyPr wrap="square" rtlCol="0">
            <a:spAutoFit/>
          </a:bodyPr>
          <a:lstStyle/>
          <a:p>
            <a:r>
              <a:rPr lang="en-IE" sz="1600" dirty="0">
                <a:solidFill>
                  <a:srgbClr val="E96751"/>
                </a:solidFill>
                <a:hlinkClick r:id="rId5">
                  <a:extLst>
                    <a:ext uri="{A12FA001-AC4F-418D-AE19-62706E023703}">
                      <ahyp:hlinkClr xmlns:ahyp="http://schemas.microsoft.com/office/drawing/2018/hyperlinkcolor" val="tx"/>
                    </a:ext>
                  </a:extLst>
                </a:hlinkClick>
              </a:rPr>
              <a:t>Photo Magnum Lady</a:t>
            </a:r>
            <a:endParaRPr lang="en-IE" sz="1600" dirty="0">
              <a:solidFill>
                <a:srgbClr val="E96751"/>
              </a:solidFill>
            </a:endParaRPr>
          </a:p>
        </p:txBody>
      </p:sp>
      <p:sp>
        <p:nvSpPr>
          <p:cNvPr id="4" name="TextBox 3">
            <a:extLst>
              <a:ext uri="{FF2B5EF4-FFF2-40B4-BE49-F238E27FC236}">
                <a16:creationId xmlns:a16="http://schemas.microsoft.com/office/drawing/2014/main" id="{B0C7BCB9-4B87-B0AE-975F-9DA35DEC9158}"/>
              </a:ext>
            </a:extLst>
          </p:cNvPr>
          <p:cNvSpPr txBox="1"/>
          <p:nvPr/>
        </p:nvSpPr>
        <p:spPr>
          <a:xfrm>
            <a:off x="218023" y="3697395"/>
            <a:ext cx="3476625" cy="338554"/>
          </a:xfrm>
          <a:prstGeom prst="rect">
            <a:avLst/>
          </a:prstGeom>
          <a:noFill/>
        </p:spPr>
        <p:txBody>
          <a:bodyPr wrap="square" rtlCol="0">
            <a:spAutoFit/>
          </a:bodyPr>
          <a:lstStyle/>
          <a:p>
            <a:r>
              <a:rPr lang="en-IE" sz="1600" dirty="0">
                <a:solidFill>
                  <a:srgbClr val="E96751"/>
                </a:solidFill>
                <a:hlinkClick r:id="rId6">
                  <a:extLst>
                    <a:ext uri="{A12FA001-AC4F-418D-AE19-62706E023703}">
                      <ahyp:hlinkClr xmlns:ahyp="http://schemas.microsoft.com/office/drawing/2018/hyperlinkcolor" val="tx"/>
                    </a:ext>
                  </a:extLst>
                </a:hlinkClick>
              </a:rPr>
              <a:t>Photo Irish Independent</a:t>
            </a:r>
            <a:endParaRPr lang="en-IE" sz="1600" dirty="0">
              <a:solidFill>
                <a:srgbClr val="E96751"/>
              </a:solidFill>
            </a:endParaRPr>
          </a:p>
        </p:txBody>
      </p:sp>
      <p:pic>
        <p:nvPicPr>
          <p:cNvPr id="15366" name="Picture 6" descr="The Flemings Leitrim Takeover! | Welcome to Leitrim">
            <a:extLst>
              <a:ext uri="{FF2B5EF4-FFF2-40B4-BE49-F238E27FC236}">
                <a16:creationId xmlns:a16="http://schemas.microsoft.com/office/drawing/2014/main" id="{22681035-11F6-0DE3-E91B-C96545C9B0F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865" b="7365"/>
          <a:stretch>
            <a:fillRect/>
          </a:stretch>
        </p:blipFill>
        <p:spPr bwMode="auto">
          <a:xfrm>
            <a:off x="7968678" y="962283"/>
            <a:ext cx="4205242" cy="27051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24755D-FDAE-3CC5-2D81-201C1A127A05}"/>
              </a:ext>
            </a:extLst>
          </p:cNvPr>
          <p:cNvSpPr txBox="1"/>
          <p:nvPr/>
        </p:nvSpPr>
        <p:spPr>
          <a:xfrm>
            <a:off x="7897275" y="3770686"/>
            <a:ext cx="3476625" cy="338554"/>
          </a:xfrm>
          <a:prstGeom prst="rect">
            <a:avLst/>
          </a:prstGeom>
          <a:noFill/>
        </p:spPr>
        <p:txBody>
          <a:bodyPr wrap="square" rtlCol="0">
            <a:spAutoFit/>
          </a:bodyPr>
          <a:lstStyle/>
          <a:p>
            <a:r>
              <a:rPr lang="en-IE" sz="1600" dirty="0">
                <a:solidFill>
                  <a:srgbClr val="E96751"/>
                </a:solidFill>
                <a:hlinkClick r:id="rId8">
                  <a:extLst>
                    <a:ext uri="{A12FA001-AC4F-418D-AE19-62706E023703}">
                      <ahyp:hlinkClr xmlns:ahyp="http://schemas.microsoft.com/office/drawing/2018/hyperlinkcolor" val="tx"/>
                    </a:ext>
                  </a:extLst>
                </a:hlinkClick>
              </a:rPr>
              <a:t>Photo Leitrim Tourism</a:t>
            </a:r>
            <a:endParaRPr lang="en-IE" sz="1600" dirty="0">
              <a:solidFill>
                <a:srgbClr val="E96751"/>
              </a:solidFill>
            </a:endParaRPr>
          </a:p>
        </p:txBody>
      </p:sp>
      <p:pic>
        <p:nvPicPr>
          <p:cNvPr id="3" name="Picture 2" descr="Co-funded by the European Union logo in png for web usage">
            <a:extLst>
              <a:ext uri="{FF2B5EF4-FFF2-40B4-BE49-F238E27FC236}">
                <a16:creationId xmlns:a16="http://schemas.microsoft.com/office/drawing/2014/main" id="{0391D349-90AE-299C-B25F-167099DE31D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603" y="6381336"/>
            <a:ext cx="1530819" cy="319792"/>
          </a:xfrm>
          <a:prstGeom prst="rect">
            <a:avLst/>
          </a:prstGeom>
          <a:noFill/>
          <a:ln>
            <a:noFill/>
          </a:ln>
        </p:spPr>
      </p:pic>
      <p:sp>
        <p:nvSpPr>
          <p:cNvPr id="5" name="Rectangle 4">
            <a:extLst>
              <a:ext uri="{FF2B5EF4-FFF2-40B4-BE49-F238E27FC236}">
                <a16:creationId xmlns:a16="http://schemas.microsoft.com/office/drawing/2014/main" id="{E949633A-B443-17F1-ABB3-54AFD1DBD302}"/>
              </a:ext>
            </a:extLst>
          </p:cNvPr>
          <p:cNvSpPr/>
          <p:nvPr/>
        </p:nvSpPr>
        <p:spPr>
          <a:xfrm>
            <a:off x="1929312" y="622367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733D4C13-BA50-CCFD-0E7D-4962E5B74B19}"/>
              </a:ext>
            </a:extLst>
          </p:cNvPr>
          <p:cNvGrpSpPr/>
          <p:nvPr/>
        </p:nvGrpSpPr>
        <p:grpSpPr>
          <a:xfrm>
            <a:off x="9991205" y="5958948"/>
            <a:ext cx="1307461" cy="742180"/>
            <a:chOff x="340586" y="8789227"/>
            <a:chExt cx="1307461" cy="742180"/>
          </a:xfrm>
        </p:grpSpPr>
        <p:sp>
          <p:nvSpPr>
            <p:cNvPr id="8" name="Rectangle 7">
              <a:extLst>
                <a:ext uri="{FF2B5EF4-FFF2-40B4-BE49-F238E27FC236}">
                  <a16:creationId xmlns:a16="http://schemas.microsoft.com/office/drawing/2014/main" id="{253D5D51-6DB4-AE37-A584-874FE6517316}"/>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10">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0" name="Picture 9">
              <a:extLst>
                <a:ext uri="{FF2B5EF4-FFF2-40B4-BE49-F238E27FC236}">
                  <a16:creationId xmlns:a16="http://schemas.microsoft.com/office/drawing/2014/main" id="{15F68004-EF06-7289-61F6-D842FFDB326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32267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6113F-1DA2-E231-E56A-2C6A4470EED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47E47D16-2400-17CC-87F7-579E202868B9}"/>
              </a:ext>
            </a:extLst>
          </p:cNvPr>
          <p:cNvSpPr>
            <a:spLocks noGrp="1"/>
          </p:cNvSpPr>
          <p:nvPr>
            <p:ph type="body" sz="quarter" idx="16"/>
          </p:nvPr>
        </p:nvSpPr>
        <p:spPr>
          <a:xfrm>
            <a:off x="317603" y="120529"/>
            <a:ext cx="11598172" cy="803654"/>
          </a:xfrm>
        </p:spPr>
        <p:txBody>
          <a:bodyPr/>
          <a:lstStyle/>
          <a:p>
            <a:r>
              <a:rPr lang="en-IE" sz="3200" dirty="0"/>
              <a:t>CASE STUDY: </a:t>
            </a:r>
            <a:r>
              <a:rPr lang="en-IE" sz="3200" dirty="0">
                <a:solidFill>
                  <a:srgbClr val="E96751"/>
                </a:solidFill>
              </a:rPr>
              <a:t>Drumhierny Hideaway </a:t>
            </a:r>
            <a:r>
              <a:rPr lang="en-IE" sz="3200" b="0" dirty="0">
                <a:solidFill>
                  <a:srgbClr val="E96751"/>
                </a:solidFill>
              </a:rPr>
              <a:t>(Wellbeing Sanctuary), </a:t>
            </a:r>
            <a:r>
              <a:rPr lang="en-IE" sz="3200" dirty="0">
                <a:solidFill>
                  <a:srgbClr val="E96751"/>
                </a:solidFill>
              </a:rPr>
              <a:t>Ireland </a:t>
            </a:r>
          </a:p>
        </p:txBody>
      </p:sp>
      <p:sp>
        <p:nvSpPr>
          <p:cNvPr id="16" name="Text Placeholder 9">
            <a:extLst>
              <a:ext uri="{FF2B5EF4-FFF2-40B4-BE49-F238E27FC236}">
                <a16:creationId xmlns:a16="http://schemas.microsoft.com/office/drawing/2014/main" id="{8AD9B996-78ED-1217-3E43-300FA5344958}"/>
              </a:ext>
            </a:extLst>
          </p:cNvPr>
          <p:cNvSpPr>
            <a:spLocks noGrp="1"/>
          </p:cNvSpPr>
          <p:nvPr>
            <p:ph type="body" sz="quarter" idx="18"/>
          </p:nvPr>
        </p:nvSpPr>
        <p:spPr>
          <a:xfrm>
            <a:off x="416807" y="964794"/>
            <a:ext cx="6822979" cy="1396289"/>
          </a:xfrm>
        </p:spPr>
        <p:txBody>
          <a:bodyPr/>
          <a:lstStyle/>
          <a:p>
            <a:r>
              <a:rPr lang="en-US" b="1" dirty="0">
                <a:solidFill>
                  <a:srgbClr val="459597"/>
                </a:solidFill>
              </a:rPr>
              <a:t>Fire &amp; Ice Experience: </a:t>
            </a:r>
            <a:r>
              <a:rPr lang="en-US" b="1" i="1" dirty="0"/>
              <a:t>Indulge in the ultimate relaxation with our exclusive Fire &amp; Ice Package. </a:t>
            </a:r>
            <a:r>
              <a:rPr lang="en-US" i="1" dirty="0"/>
              <a:t>Immerse yourself in a serene oasis where soothing heat and refreshing coolness blend harmoniously. Step into our luxurious sauna, letting the gentle warmth melt away tension &amp; stress. Then, surrender to the blissful embrace of our rejuvenating hot tubs, providing the perfect respite for your body and mind. The journey doesn't end there - brace yourself for a </a:t>
            </a:r>
            <a:r>
              <a:rPr lang="en-US" i="1" dirty="0" err="1"/>
              <a:t>revitalising</a:t>
            </a:r>
            <a:r>
              <a:rPr lang="en-US" i="1" dirty="0"/>
              <a:t> plunge into our invigorating cold pool, leaving you feeling refreshed and invigorated. Finally, embrace nature in our outdoor showers, where cascading waters offer a delightful sensory experience. </a:t>
            </a:r>
          </a:p>
          <a:p>
            <a:endParaRPr lang="en-US" i="1" dirty="0"/>
          </a:p>
          <a:p>
            <a:r>
              <a:rPr lang="en-US" b="1" i="1" dirty="0"/>
              <a:t>The perfect union of Fire &amp; Ice! </a:t>
            </a:r>
            <a:endParaRPr lang="en-IE" sz="2000" b="1" i="1" dirty="0">
              <a:solidFill>
                <a:srgbClr val="E96751"/>
              </a:solidFill>
            </a:endParaRPr>
          </a:p>
        </p:txBody>
      </p:sp>
      <p:pic>
        <p:nvPicPr>
          <p:cNvPr id="12" name="Picture 11">
            <a:extLst>
              <a:ext uri="{FF2B5EF4-FFF2-40B4-BE49-F238E27FC236}">
                <a16:creationId xmlns:a16="http://schemas.microsoft.com/office/drawing/2014/main" id="{6D42B5D5-7859-647A-AA7D-5070DC9E3DBE}"/>
              </a:ext>
            </a:extLst>
          </p:cNvPr>
          <p:cNvPicPr>
            <a:picLocks noChangeAspect="1"/>
          </p:cNvPicPr>
          <p:nvPr/>
        </p:nvPicPr>
        <p:blipFill>
          <a:blip r:embed="rId2"/>
          <a:stretch>
            <a:fillRect/>
          </a:stretch>
        </p:blipFill>
        <p:spPr>
          <a:xfrm>
            <a:off x="7356965" y="652075"/>
            <a:ext cx="4401164" cy="5553850"/>
          </a:xfrm>
          <a:prstGeom prst="rect">
            <a:avLst/>
          </a:prstGeom>
        </p:spPr>
      </p:pic>
      <p:sp>
        <p:nvSpPr>
          <p:cNvPr id="14" name="TextBox 13">
            <a:extLst>
              <a:ext uri="{FF2B5EF4-FFF2-40B4-BE49-F238E27FC236}">
                <a16:creationId xmlns:a16="http://schemas.microsoft.com/office/drawing/2014/main" id="{A1184C9F-5666-E744-2D0C-E31635EF8F71}"/>
              </a:ext>
            </a:extLst>
          </p:cNvPr>
          <p:cNvSpPr txBox="1"/>
          <p:nvPr/>
        </p:nvSpPr>
        <p:spPr>
          <a:xfrm>
            <a:off x="6429375" y="6305550"/>
            <a:ext cx="6096000" cy="369332"/>
          </a:xfrm>
          <a:prstGeom prst="rect">
            <a:avLst/>
          </a:prstGeom>
          <a:noFill/>
        </p:spPr>
        <p:txBody>
          <a:bodyPr wrap="square">
            <a:spAutoFit/>
          </a:bodyPr>
          <a:lstStyle/>
          <a:p>
            <a:r>
              <a:rPr lang="en-IE" dirty="0">
                <a:hlinkClick r:id="rId3"/>
              </a:rPr>
              <a:t>https://www.instagram.com/p/C4nWZgprQSW/?hl=en</a:t>
            </a:r>
            <a:r>
              <a:rPr lang="en-IE" dirty="0"/>
              <a:t> </a:t>
            </a:r>
          </a:p>
        </p:txBody>
      </p:sp>
    </p:spTree>
    <p:extLst>
      <p:ext uri="{BB962C8B-B14F-4D97-AF65-F5344CB8AC3E}">
        <p14:creationId xmlns:p14="http://schemas.microsoft.com/office/powerpoint/2010/main" val="249641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C9E01-B7FE-1880-3C9A-2D8FCF0068BD}"/>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D01E313-2689-F7A3-278B-9E7C49A0CA40}"/>
              </a:ext>
            </a:extLst>
          </p:cNvPr>
          <p:cNvSpPr>
            <a:spLocks noGrp="1"/>
          </p:cNvSpPr>
          <p:nvPr>
            <p:ph type="body" sz="quarter" idx="16"/>
          </p:nvPr>
        </p:nvSpPr>
        <p:spPr>
          <a:xfrm>
            <a:off x="317603" y="120529"/>
            <a:ext cx="11598172" cy="803654"/>
          </a:xfrm>
        </p:spPr>
        <p:txBody>
          <a:bodyPr/>
          <a:lstStyle/>
          <a:p>
            <a:r>
              <a:rPr lang="en-IE" sz="3200" dirty="0"/>
              <a:t>CASE STUDY: </a:t>
            </a:r>
            <a:r>
              <a:rPr lang="en-IE" sz="3200" dirty="0">
                <a:solidFill>
                  <a:srgbClr val="E96751"/>
                </a:solidFill>
              </a:rPr>
              <a:t>Drumhierny Hideaway </a:t>
            </a:r>
            <a:r>
              <a:rPr lang="en-IE" sz="3200" b="0" dirty="0">
                <a:solidFill>
                  <a:srgbClr val="E96751"/>
                </a:solidFill>
              </a:rPr>
              <a:t>(Wellbeing Sanctuary), </a:t>
            </a:r>
            <a:r>
              <a:rPr lang="en-IE" sz="3200" dirty="0">
                <a:solidFill>
                  <a:srgbClr val="E96751"/>
                </a:solidFill>
              </a:rPr>
              <a:t>Ireland </a:t>
            </a:r>
          </a:p>
        </p:txBody>
      </p:sp>
      <p:pic>
        <p:nvPicPr>
          <p:cNvPr id="11" name="Picture 10">
            <a:hlinkClick r:id="rId2"/>
            <a:extLst>
              <a:ext uri="{FF2B5EF4-FFF2-40B4-BE49-F238E27FC236}">
                <a16:creationId xmlns:a16="http://schemas.microsoft.com/office/drawing/2014/main" id="{B7B45DBD-7D50-6281-B187-39329DE1DDB4}"/>
              </a:ext>
            </a:extLst>
          </p:cNvPr>
          <p:cNvPicPr>
            <a:picLocks noChangeAspect="1"/>
          </p:cNvPicPr>
          <p:nvPr/>
        </p:nvPicPr>
        <p:blipFill>
          <a:blip r:embed="rId3"/>
          <a:stretch>
            <a:fillRect/>
          </a:stretch>
        </p:blipFill>
        <p:spPr>
          <a:xfrm>
            <a:off x="461530" y="1085849"/>
            <a:ext cx="7692520" cy="4905375"/>
          </a:xfrm>
          <a:prstGeom prst="rect">
            <a:avLst/>
          </a:prstGeom>
        </p:spPr>
      </p:pic>
      <p:sp>
        <p:nvSpPr>
          <p:cNvPr id="13" name="TextBox 12">
            <a:extLst>
              <a:ext uri="{FF2B5EF4-FFF2-40B4-BE49-F238E27FC236}">
                <a16:creationId xmlns:a16="http://schemas.microsoft.com/office/drawing/2014/main" id="{A1A19766-1985-0466-AEBF-B37F9665BFC5}"/>
              </a:ext>
            </a:extLst>
          </p:cNvPr>
          <p:cNvSpPr txBox="1"/>
          <p:nvPr/>
        </p:nvSpPr>
        <p:spPr>
          <a:xfrm>
            <a:off x="385330" y="6152890"/>
            <a:ext cx="6096000" cy="369332"/>
          </a:xfrm>
          <a:prstGeom prst="rect">
            <a:avLst/>
          </a:prstGeom>
          <a:noFill/>
        </p:spPr>
        <p:txBody>
          <a:bodyPr wrap="square">
            <a:spAutoFit/>
          </a:bodyPr>
          <a:lstStyle/>
          <a:p>
            <a:r>
              <a:rPr lang="en-IE" dirty="0">
                <a:hlinkClick r:id="rId2"/>
              </a:rPr>
              <a:t>https://www.instagram.com/p/C6UOJoBP6V9/?hl=en</a:t>
            </a:r>
            <a:r>
              <a:rPr lang="en-IE" dirty="0"/>
              <a:t> </a:t>
            </a:r>
          </a:p>
        </p:txBody>
      </p:sp>
    </p:spTree>
    <p:extLst>
      <p:ext uri="{BB962C8B-B14F-4D97-AF65-F5344CB8AC3E}">
        <p14:creationId xmlns:p14="http://schemas.microsoft.com/office/powerpoint/2010/main" val="34428604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14608</TotalTime>
  <Words>436</Words>
  <Application>Microsoft Office PowerPoint</Application>
  <PresentationFormat>Widescreen</PresentationFormat>
  <Paragraphs>23</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414</cp:revision>
  <dcterms:created xsi:type="dcterms:W3CDTF">2020-10-14T13:32:04Z</dcterms:created>
  <dcterms:modified xsi:type="dcterms:W3CDTF">2025-08-20T18:05:01Z</dcterms:modified>
</cp:coreProperties>
</file>