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6813" r:id="rId3"/>
    <p:sldId id="681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5A5A5A"/>
    <a:srgbClr val="E96751"/>
    <a:srgbClr val="459597"/>
    <a:srgbClr val="494949"/>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zafirohotels.com/en/son-sabater-by-zafiro/" TargetMode="Externa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tozero.com/en/accommodations/villas/son-sabater-es-moli-nou-sa-pobla-majorca-2604" TargetMode="External"/><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hyperlink" Target="https://creativecommons.org/licenses/by-sa/4.0/?ref=chooser-v1" TargetMode="External"/><Relationship Id="rId5" Type="http://schemas.openxmlformats.org/officeDocument/2006/relationships/image" Target="../media/image2.png"/><Relationship Id="rId4" Type="http://schemas.openxmlformats.org/officeDocument/2006/relationships/hyperlink" Target="https://www.ft.com/content/0f753262-a7c1-47ff-8642-7c868b103354.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hyperlink" Target="https://www.zafirohotels.com/en/son-sabater-by-zafiro/sui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2958765" cy="452458"/>
          </a:xfrm>
          <a:solidFill>
            <a:srgbClr val="459597"/>
          </a:solidFill>
        </p:spPr>
        <p:txBody>
          <a:bodyPr/>
          <a:lstStyle/>
          <a:p>
            <a:pPr algn="ctr"/>
            <a:r>
              <a:rPr lang="en-GB" sz="1200" dirty="0"/>
              <a:t>Photo Credit: Midgard Base Camp</a:t>
            </a: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599570" y="4919936"/>
            <a:ext cx="3419979" cy="1049221"/>
          </a:xfrm>
          <a:prstGeom prst="rect">
            <a:avLst/>
          </a:prstGeom>
        </p:spPr>
        <p:txBody>
          <a:bodyPr/>
          <a:lstStyle/>
          <a:p>
            <a:r>
              <a:rPr lang="en-US" dirty="0"/>
              <a:t>Son Sabater (Eco-logic and Sustainable Country House), Sa Pobla, Spain </a:t>
            </a:r>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958765"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3" y="5700218"/>
            <a:ext cx="3419980" cy="923330"/>
          </a:xfrm>
          <a:prstGeom prst="rect">
            <a:avLst/>
          </a:prstGeom>
          <a:noFill/>
        </p:spPr>
        <p:txBody>
          <a:bodyPr wrap="square" rtlCol="0">
            <a:spAutoFit/>
          </a:bodyPr>
          <a:lstStyle/>
          <a:p>
            <a:r>
              <a:rPr lang="en-IE" b="1" dirty="0">
                <a:solidFill>
                  <a:srgbClr val="414141"/>
                </a:solidFill>
              </a:rPr>
              <a:t>Website </a:t>
            </a:r>
            <a:r>
              <a:rPr lang="en-IE" dirty="0">
                <a:solidFill>
                  <a:srgbClr val="414141"/>
                </a:solidFill>
                <a:hlinkClick r:id="rId2"/>
              </a:rPr>
              <a:t>https://www.zafirohotels.com/en/son-sabater-by-zafiro/</a:t>
            </a:r>
            <a:r>
              <a:rPr lang="en-IE" dirty="0">
                <a:solidFill>
                  <a:srgbClr val="414141"/>
                </a:solidFill>
              </a:rPr>
              <a:t>   </a:t>
            </a: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2" name="Picture 1">
            <a:extLst>
              <a:ext uri="{FF2B5EF4-FFF2-40B4-BE49-F238E27FC236}">
                <a16:creationId xmlns:a16="http://schemas.microsoft.com/office/drawing/2014/main" id="{E88A0D24-1549-D8F2-D466-E097E35C3D5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
        <p:nvSpPr>
          <p:cNvPr id="8" name="Text Placeholder 7">
            <a:extLst>
              <a:ext uri="{FF2B5EF4-FFF2-40B4-BE49-F238E27FC236}">
                <a16:creationId xmlns:a16="http://schemas.microsoft.com/office/drawing/2014/main" id="{D038722A-0885-B555-21C5-C64648E611EF}"/>
              </a:ext>
            </a:extLst>
          </p:cNvPr>
          <p:cNvSpPr>
            <a:spLocks noGrp="1"/>
          </p:cNvSpPr>
          <p:nvPr>
            <p:ph type="body" sz="quarter" idx="21"/>
          </p:nvPr>
        </p:nvSpPr>
        <p:spPr>
          <a:xfrm>
            <a:off x="7746924" y="484341"/>
            <a:ext cx="3934542" cy="5147782"/>
          </a:xfrm>
        </p:spPr>
        <p:txBody>
          <a:bodyPr/>
          <a:lstStyle/>
          <a:p>
            <a:r>
              <a:rPr lang="en-US" sz="2800" b="1" i="1" dirty="0">
                <a:solidFill>
                  <a:srgbClr val="EC7C69"/>
                </a:solidFill>
              </a:rPr>
              <a:t>The Beauty Of Simplicity</a:t>
            </a:r>
          </a:p>
          <a:p>
            <a:r>
              <a:rPr lang="en-US" b="1" dirty="0">
                <a:solidFill>
                  <a:srgbClr val="5A5A5A"/>
                </a:solidFill>
              </a:rPr>
              <a:t>An agrotourism hotel full of history in the heart of nature</a:t>
            </a:r>
          </a:p>
          <a:p>
            <a:endParaRPr lang="en-US" dirty="0">
              <a:solidFill>
                <a:srgbClr val="5A5A5A"/>
              </a:solidFill>
            </a:endParaRPr>
          </a:p>
          <a:p>
            <a:r>
              <a:rPr lang="en-US" dirty="0">
                <a:solidFill>
                  <a:srgbClr val="5A5A5A"/>
                </a:solidFill>
              </a:rPr>
              <a:t>Son Sabater </a:t>
            </a:r>
            <a:r>
              <a:rPr lang="en-US" dirty="0"/>
              <a:t>is a rambling restored 16th-century farmhouse </a:t>
            </a:r>
            <a:r>
              <a:rPr lang="en-US" dirty="0">
                <a:solidFill>
                  <a:srgbClr val="5A5A5A"/>
                </a:solidFill>
              </a:rPr>
              <a:t>with more than 20 hectares of holm oaks and carob trees, now converted into a superior 4-star agrotourism hotel. Located in the traditional town of Sa Pobla, very near </a:t>
            </a:r>
            <a:r>
              <a:rPr lang="en-US" dirty="0" err="1">
                <a:solidFill>
                  <a:srgbClr val="5A5A5A"/>
                </a:solidFill>
              </a:rPr>
              <a:t>Pollença</a:t>
            </a:r>
            <a:r>
              <a:rPr lang="en-US" dirty="0">
                <a:solidFill>
                  <a:srgbClr val="5A5A5A"/>
                </a:solidFill>
              </a:rPr>
              <a:t> and with views of the Serra de </a:t>
            </a:r>
            <a:r>
              <a:rPr lang="en-US" dirty="0" err="1">
                <a:solidFill>
                  <a:srgbClr val="5A5A5A"/>
                </a:solidFill>
              </a:rPr>
              <a:t>Tramuntana</a:t>
            </a:r>
            <a:r>
              <a:rPr lang="en-US" dirty="0">
                <a:solidFill>
                  <a:srgbClr val="5A5A5A"/>
                </a:solidFill>
              </a:rPr>
              <a:t> mountains</a:t>
            </a:r>
          </a:p>
          <a:p>
            <a:endParaRPr lang="en-US" dirty="0">
              <a:solidFill>
                <a:srgbClr val="5A5A5A"/>
              </a:solidFill>
            </a:endParaRPr>
          </a:p>
          <a:p>
            <a:endParaRPr lang="en-IE" dirty="0">
              <a:solidFill>
                <a:srgbClr val="5A5A5A"/>
              </a:solidFill>
            </a:endParaRPr>
          </a:p>
        </p:txBody>
      </p:sp>
      <p:pic>
        <p:nvPicPr>
          <p:cNvPr id="25" name="Picture Placeholder 24" descr="A house with stairs leading to the front&#10;&#10;AI-generated content may be incorrect.">
            <a:extLst>
              <a:ext uri="{FF2B5EF4-FFF2-40B4-BE49-F238E27FC236}">
                <a16:creationId xmlns:a16="http://schemas.microsoft.com/office/drawing/2014/main" id="{AB072896-C1E0-927F-8D8B-3F6732ACFF5A}"/>
              </a:ext>
            </a:extLst>
          </p:cNvPr>
          <p:cNvPicPr>
            <a:picLocks noGrp="1" noChangeAspect="1"/>
          </p:cNvPicPr>
          <p:nvPr>
            <p:ph type="pic" sz="quarter" idx="34"/>
          </p:nvPr>
        </p:nvPicPr>
        <p:blipFill>
          <a:blip r:embed="rId4"/>
          <a:srcRect t="30939" b="30939"/>
          <a:stretch>
            <a:fillRect/>
          </a:stretch>
        </p:blipFill>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B8BCE1-310F-8F2B-AF7C-080711512161}"/>
              </a:ext>
            </a:extLst>
          </p:cNvPr>
          <p:cNvSpPr>
            <a:spLocks noGrp="1"/>
          </p:cNvSpPr>
          <p:nvPr>
            <p:ph type="body" sz="quarter" idx="16"/>
          </p:nvPr>
        </p:nvSpPr>
        <p:spPr>
          <a:xfrm>
            <a:off x="393803" y="36422"/>
            <a:ext cx="11636272" cy="803654"/>
          </a:xfrm>
        </p:spPr>
        <p:txBody>
          <a:bodyPr/>
          <a:lstStyle/>
          <a:p>
            <a:r>
              <a:rPr lang="en-US" sz="4000" dirty="0">
                <a:solidFill>
                  <a:srgbClr val="E96751"/>
                </a:solidFill>
              </a:rPr>
              <a:t>Case Study: </a:t>
            </a:r>
            <a:r>
              <a:rPr lang="en-IE" sz="2400" dirty="0"/>
              <a:t>Son Sabater </a:t>
            </a:r>
            <a:r>
              <a:rPr lang="en-IE" sz="2400" b="0" dirty="0"/>
              <a:t>(Eco-logic and Sustainable Country House), </a:t>
            </a:r>
            <a:r>
              <a:rPr lang="en-IE" sz="2400" dirty="0"/>
              <a:t>Sa Pobla, Spain </a:t>
            </a:r>
          </a:p>
        </p:txBody>
      </p:sp>
      <p:pic>
        <p:nvPicPr>
          <p:cNvPr id="13" name="Picture 12">
            <a:extLst>
              <a:ext uri="{FF2B5EF4-FFF2-40B4-BE49-F238E27FC236}">
                <a16:creationId xmlns:a16="http://schemas.microsoft.com/office/drawing/2014/main" id="{46F453D8-7BE8-9BC3-0BDD-BD7494C5C776}"/>
              </a:ext>
            </a:extLst>
          </p:cNvPr>
          <p:cNvPicPr>
            <a:picLocks noChangeAspect="1"/>
          </p:cNvPicPr>
          <p:nvPr/>
        </p:nvPicPr>
        <p:blipFill>
          <a:blip r:embed="rId2"/>
          <a:stretch>
            <a:fillRect/>
          </a:stretch>
        </p:blipFill>
        <p:spPr>
          <a:xfrm>
            <a:off x="76200" y="643743"/>
            <a:ext cx="12192000" cy="4265188"/>
          </a:xfrm>
          <a:prstGeom prst="rect">
            <a:avLst/>
          </a:prstGeom>
        </p:spPr>
      </p:pic>
      <p:sp>
        <p:nvSpPr>
          <p:cNvPr id="16" name="Text Placeholder 9">
            <a:extLst>
              <a:ext uri="{FF2B5EF4-FFF2-40B4-BE49-F238E27FC236}">
                <a16:creationId xmlns:a16="http://schemas.microsoft.com/office/drawing/2014/main" id="{E8ACD8B8-6296-0D27-61FD-C8F269AE2465}"/>
              </a:ext>
            </a:extLst>
          </p:cNvPr>
          <p:cNvSpPr>
            <a:spLocks noGrp="1"/>
          </p:cNvSpPr>
          <p:nvPr>
            <p:ph type="body" sz="quarter" idx="18"/>
          </p:nvPr>
        </p:nvSpPr>
        <p:spPr>
          <a:xfrm>
            <a:off x="294223" y="4901995"/>
            <a:ext cx="11392952" cy="1396289"/>
          </a:xfrm>
        </p:spPr>
        <p:txBody>
          <a:bodyPr/>
          <a:lstStyle/>
          <a:p>
            <a:r>
              <a:rPr lang="en-US" dirty="0">
                <a:solidFill>
                  <a:srgbClr val="E96751"/>
                </a:solidFill>
                <a:hlinkClick r:id="rId3">
                  <a:extLst>
                    <a:ext uri="{A12FA001-AC4F-418D-AE19-62706E023703}">
                      <ahyp:hlinkClr xmlns:ahyp="http://schemas.microsoft.com/office/drawing/2018/hyperlinkcolor" val="tx"/>
                    </a:ext>
                  </a:extLst>
                </a:hlinkClick>
              </a:rPr>
              <a:t>Son Sabater, </a:t>
            </a:r>
            <a:r>
              <a:rPr lang="en-US" dirty="0"/>
              <a:t>has 15 rooms, including spacious suites and private villas with a terrace and garden, all of the accommodation reflects the character of the Plomer family and traditional Mediterranean style. High ceilings, exposed wooden beams and traditional </a:t>
            </a:r>
            <a:r>
              <a:rPr lang="en-US" dirty="0" err="1"/>
              <a:t>Mallorcan</a:t>
            </a:r>
            <a:r>
              <a:rPr lang="en-US" dirty="0"/>
              <a:t> stone walls. Spaces full of light, where the little details make all the difference. </a:t>
            </a:r>
            <a:endParaRPr lang="en-IE" dirty="0"/>
          </a:p>
        </p:txBody>
      </p:sp>
      <p:sp>
        <p:nvSpPr>
          <p:cNvPr id="17" name="TextBox 16">
            <a:extLst>
              <a:ext uri="{FF2B5EF4-FFF2-40B4-BE49-F238E27FC236}">
                <a16:creationId xmlns:a16="http://schemas.microsoft.com/office/drawing/2014/main" id="{0CE5D4A4-94CB-FF9C-E336-9F949A2936E9}"/>
              </a:ext>
            </a:extLst>
          </p:cNvPr>
          <p:cNvSpPr txBox="1"/>
          <p:nvPr/>
        </p:nvSpPr>
        <p:spPr>
          <a:xfrm>
            <a:off x="8258175" y="4570377"/>
            <a:ext cx="3848100" cy="338554"/>
          </a:xfrm>
          <a:prstGeom prst="rect">
            <a:avLst/>
          </a:prstGeom>
          <a:noFill/>
        </p:spPr>
        <p:txBody>
          <a:bodyPr wrap="square" rtlCol="0">
            <a:spAutoFit/>
          </a:bodyPr>
          <a:lstStyle/>
          <a:p>
            <a:r>
              <a:rPr lang="en-IE" sz="1600" dirty="0">
                <a:solidFill>
                  <a:srgbClr val="E96751"/>
                </a:solidFill>
                <a:hlinkClick r:id="rId4">
                  <a:extLst>
                    <a:ext uri="{A12FA001-AC4F-418D-AE19-62706E023703}">
                      <ahyp:hlinkClr xmlns:ahyp="http://schemas.microsoft.com/office/drawing/2018/hyperlinkcolor" val="tx"/>
                    </a:ext>
                  </a:extLst>
                </a:hlinkClick>
              </a:rPr>
              <a:t>Images Financial Times</a:t>
            </a:r>
            <a:endParaRPr lang="en-IE" sz="1600" dirty="0">
              <a:solidFill>
                <a:srgbClr val="E96751"/>
              </a:solidFill>
            </a:endParaRPr>
          </a:p>
        </p:txBody>
      </p:sp>
      <p:pic>
        <p:nvPicPr>
          <p:cNvPr id="2" name="Picture 1" descr="Co-funded by the European Union logo in png for web usage">
            <a:extLst>
              <a:ext uri="{FF2B5EF4-FFF2-40B4-BE49-F238E27FC236}">
                <a16:creationId xmlns:a16="http://schemas.microsoft.com/office/drawing/2014/main" id="{9D3C5A52-E60D-8DFD-BD80-C28B259790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5529" y="6450488"/>
            <a:ext cx="1530819" cy="319792"/>
          </a:xfrm>
          <a:prstGeom prst="rect">
            <a:avLst/>
          </a:prstGeom>
          <a:noFill/>
          <a:ln>
            <a:noFill/>
          </a:ln>
        </p:spPr>
      </p:pic>
      <p:sp>
        <p:nvSpPr>
          <p:cNvPr id="3" name="Rectangle 2">
            <a:extLst>
              <a:ext uri="{FF2B5EF4-FFF2-40B4-BE49-F238E27FC236}">
                <a16:creationId xmlns:a16="http://schemas.microsoft.com/office/drawing/2014/main" id="{37E0604B-0081-100B-A806-77C3C817C31E}"/>
              </a:ext>
            </a:extLst>
          </p:cNvPr>
          <p:cNvSpPr/>
          <p:nvPr/>
        </p:nvSpPr>
        <p:spPr>
          <a:xfrm>
            <a:off x="1845636" y="6304002"/>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4" name="Group 3">
            <a:extLst>
              <a:ext uri="{FF2B5EF4-FFF2-40B4-BE49-F238E27FC236}">
                <a16:creationId xmlns:a16="http://schemas.microsoft.com/office/drawing/2014/main" id="{81E9D6D8-0A44-D11B-A868-EE23EEC76529}"/>
              </a:ext>
            </a:extLst>
          </p:cNvPr>
          <p:cNvGrpSpPr/>
          <p:nvPr/>
        </p:nvGrpSpPr>
        <p:grpSpPr>
          <a:xfrm>
            <a:off x="9905118" y="6028100"/>
            <a:ext cx="1307461" cy="742180"/>
            <a:chOff x="340586" y="8789227"/>
            <a:chExt cx="1307461" cy="742180"/>
          </a:xfrm>
        </p:grpSpPr>
        <p:sp>
          <p:nvSpPr>
            <p:cNvPr id="5" name="Rectangle 4">
              <a:extLst>
                <a:ext uri="{FF2B5EF4-FFF2-40B4-BE49-F238E27FC236}">
                  <a16:creationId xmlns:a16="http://schemas.microsoft.com/office/drawing/2014/main" id="{4E2D396B-7B58-A111-6CE1-A170A2438841}"/>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6">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6" name="Picture 5">
              <a:extLst>
                <a:ext uri="{FF2B5EF4-FFF2-40B4-BE49-F238E27FC236}">
                  <a16:creationId xmlns:a16="http://schemas.microsoft.com/office/drawing/2014/main" id="{55FDAEFC-7D71-6A4A-4D07-3000627352D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55791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7B513-731C-0BE3-A8E1-72BB15EABE7C}"/>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9650EBF2-EB9D-DA73-3CE6-4FD9EC1E1690}"/>
              </a:ext>
            </a:extLst>
          </p:cNvPr>
          <p:cNvSpPr>
            <a:spLocks noGrp="1"/>
          </p:cNvSpPr>
          <p:nvPr>
            <p:ph type="body" sz="quarter" idx="16"/>
          </p:nvPr>
        </p:nvSpPr>
        <p:spPr>
          <a:xfrm>
            <a:off x="393803" y="36422"/>
            <a:ext cx="11636272" cy="803654"/>
          </a:xfrm>
        </p:spPr>
        <p:txBody>
          <a:bodyPr/>
          <a:lstStyle/>
          <a:p>
            <a:r>
              <a:rPr lang="en-US" sz="4000" dirty="0">
                <a:solidFill>
                  <a:srgbClr val="E96751"/>
                </a:solidFill>
              </a:rPr>
              <a:t>Case Study: </a:t>
            </a:r>
            <a:r>
              <a:rPr lang="en-IE" sz="2400" dirty="0"/>
              <a:t>Son Sabater </a:t>
            </a:r>
            <a:r>
              <a:rPr lang="en-IE" sz="2400" b="0" dirty="0"/>
              <a:t>(Eco-logic and Sustainable Country House), </a:t>
            </a:r>
            <a:r>
              <a:rPr lang="en-IE" sz="2400" dirty="0"/>
              <a:t>Sa Pobla, Spain </a:t>
            </a:r>
          </a:p>
        </p:txBody>
      </p:sp>
      <p:sp>
        <p:nvSpPr>
          <p:cNvPr id="10" name="TextBox 9">
            <a:extLst>
              <a:ext uri="{FF2B5EF4-FFF2-40B4-BE49-F238E27FC236}">
                <a16:creationId xmlns:a16="http://schemas.microsoft.com/office/drawing/2014/main" id="{4500E2BD-B82C-9053-6DC7-48CA68566918}"/>
              </a:ext>
            </a:extLst>
          </p:cNvPr>
          <p:cNvSpPr txBox="1"/>
          <p:nvPr/>
        </p:nvSpPr>
        <p:spPr>
          <a:xfrm>
            <a:off x="488072" y="868356"/>
            <a:ext cx="7020485" cy="5909310"/>
          </a:xfrm>
          <a:prstGeom prst="rect">
            <a:avLst/>
          </a:prstGeom>
          <a:noFill/>
        </p:spPr>
        <p:txBody>
          <a:bodyPr wrap="square" rtlCol="0">
            <a:spAutoFit/>
          </a:bodyPr>
          <a:lstStyle/>
          <a:p>
            <a:r>
              <a:rPr lang="en-US" sz="2800" b="1" dirty="0">
                <a:solidFill>
                  <a:srgbClr val="EC7C69"/>
                </a:solidFill>
              </a:rPr>
              <a:t>The Suites: </a:t>
            </a:r>
            <a:r>
              <a:rPr lang="en-US" sz="2200" dirty="0">
                <a:solidFill>
                  <a:srgbClr val="5A5A5A"/>
                </a:solidFill>
              </a:rPr>
              <a:t>Your oasis in in the heart of Mallorca</a:t>
            </a:r>
          </a:p>
          <a:p>
            <a:endParaRPr lang="en-US" sz="2200" dirty="0">
              <a:solidFill>
                <a:srgbClr val="5A5A5A"/>
              </a:solidFill>
            </a:endParaRPr>
          </a:p>
          <a:p>
            <a:r>
              <a:rPr lang="en-US" sz="2200" dirty="0">
                <a:solidFill>
                  <a:srgbClr val="5A5A5A"/>
                </a:solidFill>
              </a:rPr>
              <a:t>Waking at dawn to the sound of birds, on natural cotton sheets and with the aroma of holm oaks. The 15 rooms at Son Sabater by Zafiro, including spacious suites and </a:t>
            </a:r>
            <a:r>
              <a:rPr lang="en-US" sz="2200" b="1" dirty="0">
                <a:solidFill>
                  <a:srgbClr val="5A5A5A"/>
                </a:solidFill>
              </a:rPr>
              <a:t>private villas with a terrace and garden</a:t>
            </a:r>
            <a:r>
              <a:rPr lang="en-US" sz="2200" dirty="0">
                <a:solidFill>
                  <a:srgbClr val="5A5A5A"/>
                </a:solidFill>
              </a:rPr>
              <a:t>, </a:t>
            </a:r>
            <a:r>
              <a:rPr lang="en-US" sz="2200" b="1" dirty="0">
                <a:solidFill>
                  <a:srgbClr val="5A5A5A"/>
                </a:solidFill>
              </a:rPr>
              <a:t>are a reflection of the traditions of the island. </a:t>
            </a:r>
            <a:r>
              <a:rPr lang="en-US" sz="2200" dirty="0">
                <a:solidFill>
                  <a:srgbClr val="5A5A5A"/>
                </a:solidFill>
              </a:rPr>
              <a:t>Accompanied by a contemporary style applied by the interior designer of the </a:t>
            </a:r>
            <a:r>
              <a:rPr lang="en-US" sz="2200" b="1" dirty="0">
                <a:solidFill>
                  <a:srgbClr val="5A5A5A"/>
                </a:solidFill>
              </a:rPr>
              <a:t>Zafiro Palace Collection</a:t>
            </a:r>
            <a:r>
              <a:rPr lang="en-US" b="1" dirty="0"/>
              <a:t>.  </a:t>
            </a:r>
          </a:p>
          <a:p>
            <a:endParaRPr lang="en-US" dirty="0"/>
          </a:p>
          <a:p>
            <a:r>
              <a:rPr lang="en-US" sz="2200" dirty="0">
                <a:solidFill>
                  <a:srgbClr val="5A5A5A"/>
                </a:solidFill>
              </a:rPr>
              <a:t>Our largest and most spacious Junior Suite. Ideal for </a:t>
            </a:r>
            <a:r>
              <a:rPr lang="en-US" sz="2200" b="1" dirty="0">
                <a:solidFill>
                  <a:srgbClr val="5A5A5A"/>
                </a:solidFill>
              </a:rPr>
              <a:t>disconnecting from stress and the city</a:t>
            </a:r>
            <a:r>
              <a:rPr lang="en-US" sz="2200" dirty="0">
                <a:solidFill>
                  <a:srgbClr val="5A5A5A"/>
                </a:solidFill>
              </a:rPr>
              <a:t>. A room full of </a:t>
            </a:r>
            <a:r>
              <a:rPr lang="en-US" sz="2200" b="1" dirty="0">
                <a:solidFill>
                  <a:srgbClr val="5A5A5A"/>
                </a:solidFill>
              </a:rPr>
              <a:t>rustic charm and extraordinary details, </a:t>
            </a:r>
            <a:r>
              <a:rPr lang="en-US" sz="2200" dirty="0">
                <a:solidFill>
                  <a:srgbClr val="5A5A5A"/>
                </a:solidFill>
              </a:rPr>
              <a:t>reflected in the </a:t>
            </a:r>
            <a:r>
              <a:rPr lang="en-US" sz="2200" b="1" dirty="0">
                <a:solidFill>
                  <a:srgbClr val="5A5A5A"/>
                </a:solidFill>
              </a:rPr>
              <a:t>natural materials </a:t>
            </a:r>
            <a:r>
              <a:rPr lang="en-US" sz="2200" dirty="0">
                <a:solidFill>
                  <a:srgbClr val="5A5A5A"/>
                </a:solidFill>
              </a:rPr>
              <a:t>such as stone and wood used in the decoration. A perfect refuge for enjoying a few days of peace and quiet in the countryside, far from the hustle and bustle.</a:t>
            </a:r>
          </a:p>
          <a:p>
            <a:endParaRPr lang="en-US" sz="2400" dirty="0">
              <a:solidFill>
                <a:srgbClr val="5A5A5A"/>
              </a:solidFill>
            </a:endParaRPr>
          </a:p>
        </p:txBody>
      </p:sp>
      <p:sp>
        <p:nvSpPr>
          <p:cNvPr id="11" name="AutoShape 2">
            <a:extLst>
              <a:ext uri="{FF2B5EF4-FFF2-40B4-BE49-F238E27FC236}">
                <a16:creationId xmlns:a16="http://schemas.microsoft.com/office/drawing/2014/main" id="{90507BFD-EEA2-07D4-9B56-04C3AD26564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4" name="AutoShape 4">
            <a:extLst>
              <a:ext uri="{FF2B5EF4-FFF2-40B4-BE49-F238E27FC236}">
                <a16:creationId xmlns:a16="http://schemas.microsoft.com/office/drawing/2014/main" id="{4EE71D34-4386-3A08-1829-E84D558443A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9" name="Picture 18">
            <a:extLst>
              <a:ext uri="{FF2B5EF4-FFF2-40B4-BE49-F238E27FC236}">
                <a16:creationId xmlns:a16="http://schemas.microsoft.com/office/drawing/2014/main" id="{FBC93993-99D6-D7BA-AD9F-BFB9A83D27D5}"/>
              </a:ext>
            </a:extLst>
          </p:cNvPr>
          <p:cNvPicPr>
            <a:picLocks noChangeAspect="1"/>
          </p:cNvPicPr>
          <p:nvPr/>
        </p:nvPicPr>
        <p:blipFill>
          <a:blip r:embed="rId2"/>
          <a:stretch>
            <a:fillRect/>
          </a:stretch>
        </p:blipFill>
        <p:spPr>
          <a:xfrm>
            <a:off x="7365682" y="3181350"/>
            <a:ext cx="4252609" cy="3276600"/>
          </a:xfrm>
          <a:prstGeom prst="ellipse">
            <a:avLst/>
          </a:prstGeom>
        </p:spPr>
      </p:pic>
      <p:pic>
        <p:nvPicPr>
          <p:cNvPr id="21" name="Picture 20">
            <a:extLst>
              <a:ext uri="{FF2B5EF4-FFF2-40B4-BE49-F238E27FC236}">
                <a16:creationId xmlns:a16="http://schemas.microsoft.com/office/drawing/2014/main" id="{47D8CC13-D709-4A23-8803-AFED89C29D45}"/>
              </a:ext>
            </a:extLst>
          </p:cNvPr>
          <p:cNvPicPr>
            <a:picLocks noChangeAspect="1"/>
          </p:cNvPicPr>
          <p:nvPr/>
        </p:nvPicPr>
        <p:blipFill>
          <a:blip r:embed="rId3"/>
          <a:stretch>
            <a:fillRect/>
          </a:stretch>
        </p:blipFill>
        <p:spPr>
          <a:xfrm>
            <a:off x="7365682" y="759680"/>
            <a:ext cx="4016693" cy="3218439"/>
          </a:xfrm>
          <a:prstGeom prst="ellipse">
            <a:avLst/>
          </a:prstGeom>
        </p:spPr>
      </p:pic>
      <p:sp>
        <p:nvSpPr>
          <p:cNvPr id="23" name="TextBox 22">
            <a:extLst>
              <a:ext uri="{FF2B5EF4-FFF2-40B4-BE49-F238E27FC236}">
                <a16:creationId xmlns:a16="http://schemas.microsoft.com/office/drawing/2014/main" id="{6B21C3BC-8AF7-4F27-9CA4-E35A906BA5D4}"/>
              </a:ext>
            </a:extLst>
          </p:cNvPr>
          <p:cNvSpPr txBox="1"/>
          <p:nvPr/>
        </p:nvSpPr>
        <p:spPr>
          <a:xfrm>
            <a:off x="488072" y="6398809"/>
            <a:ext cx="6096000" cy="369332"/>
          </a:xfrm>
          <a:prstGeom prst="rect">
            <a:avLst/>
          </a:prstGeom>
          <a:noFill/>
        </p:spPr>
        <p:txBody>
          <a:bodyPr wrap="square">
            <a:spAutoFit/>
          </a:bodyPr>
          <a:lstStyle/>
          <a:p>
            <a:r>
              <a:rPr lang="en-IE" dirty="0">
                <a:hlinkClick r:id="rId4"/>
              </a:rPr>
              <a:t>https://www.zafirohotels.com/en/son-sabater-by-zafiro/suites/</a:t>
            </a:r>
            <a:r>
              <a:rPr lang="en-IE" dirty="0"/>
              <a:t> </a:t>
            </a:r>
          </a:p>
        </p:txBody>
      </p:sp>
    </p:spTree>
    <p:extLst>
      <p:ext uri="{BB962C8B-B14F-4D97-AF65-F5344CB8AC3E}">
        <p14:creationId xmlns:p14="http://schemas.microsoft.com/office/powerpoint/2010/main" val="3258125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14652</TotalTime>
  <Words>416</Words>
  <Application>Microsoft Office PowerPoint</Application>
  <PresentationFormat>Widescreen</PresentationFormat>
  <Paragraphs>22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415</cp:revision>
  <dcterms:created xsi:type="dcterms:W3CDTF">2020-10-14T13:32:04Z</dcterms:created>
  <dcterms:modified xsi:type="dcterms:W3CDTF">2025-08-20T17:21:02Z</dcterms:modified>
</cp:coreProperties>
</file>