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12"/>
  </p:notesMasterIdLst>
  <p:sldIdLst>
    <p:sldId id="6525" r:id="rId5"/>
    <p:sldId id="6516" r:id="rId6"/>
    <p:sldId id="6424" r:id="rId7"/>
    <p:sldId id="6526" r:id="rId8"/>
    <p:sldId id="6527" r:id="rId9"/>
    <p:sldId id="6422" r:id="rId10"/>
    <p:sldId id="646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59597"/>
    <a:srgbClr val="414141"/>
    <a:srgbClr val="FBA63B"/>
    <a:srgbClr val="82CCCA"/>
    <a:srgbClr val="E5BEAC"/>
    <a:srgbClr val="000000"/>
    <a:srgbClr val="0C4659"/>
    <a:srgbClr val="F6BF8C"/>
    <a:srgbClr val="F1B4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29" autoAdjust="0"/>
    <p:restoredTop sz="94683"/>
  </p:normalViewPr>
  <p:slideViewPr>
    <p:cSldViewPr snapToGrid="0">
      <p:cViewPr varScale="1">
        <p:scale>
          <a:sx n="99" d="100"/>
          <a:sy n="99" d="100"/>
        </p:scale>
        <p:origin x="6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8/10/relationships/authors" Targe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1375397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1C6BC2AF-1A2E-9A52-57A2-B96751F7BD9F}"/>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9" name="Text Placeholder 32">
            <a:extLst>
              <a:ext uri="{FF2B5EF4-FFF2-40B4-BE49-F238E27FC236}">
                <a16:creationId xmlns:a16="http://schemas.microsoft.com/office/drawing/2014/main" id="{0AB30976-4842-8E04-9968-B6D035A34791}"/>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0" name="Freeform 9">
            <a:extLst>
              <a:ext uri="{FF2B5EF4-FFF2-40B4-BE49-F238E27FC236}">
                <a16:creationId xmlns:a16="http://schemas.microsoft.com/office/drawing/2014/main" id="{71AB9A2D-F32E-D25E-DC84-9D74F667D5AD}"/>
              </a:ext>
            </a:extLst>
          </p:cNvPr>
          <p:cNvSpPr>
            <a:spLocks noGrp="1"/>
          </p:cNvSpPr>
          <p:nvPr>
            <p:ph type="pic" sz="quarter" idx="10"/>
          </p:nvPr>
        </p:nvSpPr>
        <p:spPr>
          <a:xfrm>
            <a:off x="391599" y="18192"/>
            <a:ext cx="3423163" cy="2953721"/>
          </a:xfrm>
          <a:custGeom>
            <a:avLst/>
            <a:gdLst>
              <a:gd name="connsiteX0" fmla="*/ 0 w 3187494"/>
              <a:gd name="connsiteY0" fmla="*/ 0 h 1945748"/>
              <a:gd name="connsiteX1" fmla="*/ 3187494 w 3187494"/>
              <a:gd name="connsiteY1" fmla="*/ 0 h 1945748"/>
              <a:gd name="connsiteX2" fmla="*/ 3187494 w 3187494"/>
              <a:gd name="connsiteY2" fmla="*/ 36 h 1945748"/>
              <a:gd name="connsiteX3" fmla="*/ 3174391 w 3187494"/>
              <a:gd name="connsiteY3" fmla="*/ 36 h 1945748"/>
              <a:gd name="connsiteX4" fmla="*/ 3174391 w 3187494"/>
              <a:gd name="connsiteY4" fmla="*/ 1945748 h 1945748"/>
              <a:gd name="connsiteX5" fmla="*/ 0 w 3187494"/>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7494" h="1945748">
                <a:moveTo>
                  <a:pt x="0" y="0"/>
                </a:moveTo>
                <a:lnTo>
                  <a:pt x="3187494" y="0"/>
                </a:lnTo>
                <a:lnTo>
                  <a:pt x="3187494"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3" name="Text Placeholder 23">
            <a:extLst>
              <a:ext uri="{FF2B5EF4-FFF2-40B4-BE49-F238E27FC236}">
                <a16:creationId xmlns:a16="http://schemas.microsoft.com/office/drawing/2014/main" id="{427C134A-9106-2DB5-8492-58E1D90BEB2D}"/>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7" name="Slide Number Placeholder 5">
            <a:extLst>
              <a:ext uri="{FF2B5EF4-FFF2-40B4-BE49-F238E27FC236}">
                <a16:creationId xmlns:a16="http://schemas.microsoft.com/office/drawing/2014/main" id="{04E74889-A585-BD63-4199-B9CBB846060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8" name="Text Placeholder 17">
            <a:extLst>
              <a:ext uri="{FF2B5EF4-FFF2-40B4-BE49-F238E27FC236}">
                <a16:creationId xmlns:a16="http://schemas.microsoft.com/office/drawing/2014/main" id="{58E9E669-56B9-0EE5-C5F9-16EF1C4D9FEB}"/>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9" name="Text Placeholder 23">
            <a:extLst>
              <a:ext uri="{FF2B5EF4-FFF2-40B4-BE49-F238E27FC236}">
                <a16:creationId xmlns:a16="http://schemas.microsoft.com/office/drawing/2014/main" id="{77D5254F-FBC6-C25A-85F6-0CAD852E62B2}"/>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20" name="Text Placeholder 23">
            <a:extLst>
              <a:ext uri="{FF2B5EF4-FFF2-40B4-BE49-F238E27FC236}">
                <a16:creationId xmlns:a16="http://schemas.microsoft.com/office/drawing/2014/main" id="{42D841F8-8356-2DB5-9D43-9B6DC1CFE5E0}"/>
              </a:ext>
            </a:extLst>
          </p:cNvPr>
          <p:cNvSpPr>
            <a:spLocks noGrp="1"/>
          </p:cNvSpPr>
          <p:nvPr>
            <p:ph type="body" sz="quarter" idx="66" hasCustomPrompt="1"/>
          </p:nvPr>
        </p:nvSpPr>
        <p:spPr>
          <a:xfrm rot="16200000">
            <a:off x="2318364" y="1271829"/>
            <a:ext cx="2953721" cy="452458"/>
          </a:xfrm>
          <a:prstGeom prst="rect">
            <a:avLst/>
          </a:prstGeom>
          <a:solidFill>
            <a:srgbClr val="EC7C69"/>
          </a:solidFill>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21614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414917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576BF53-C865-C693-B450-C7BFB47ED6E5}"/>
              </a:ext>
            </a:extLst>
          </p:cNvPr>
          <p:cNvSpPr/>
          <p:nvPr userDrawn="1"/>
        </p:nvSpPr>
        <p:spPr>
          <a:xfrm rot="16200000">
            <a:off x="586095" y="2388918"/>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7" name="Picture Placeholder 28">
            <a:extLst>
              <a:ext uri="{FF2B5EF4-FFF2-40B4-BE49-F238E27FC236}">
                <a16:creationId xmlns:a16="http://schemas.microsoft.com/office/drawing/2014/main" id="{18C33CAE-6FEF-BF10-FEC5-31BADA644BB6}"/>
              </a:ext>
            </a:extLst>
          </p:cNvPr>
          <p:cNvSpPr>
            <a:spLocks noGrp="1"/>
          </p:cNvSpPr>
          <p:nvPr>
            <p:ph type="pic" sz="quarter" idx="34"/>
          </p:nvPr>
        </p:nvSpPr>
        <p:spPr>
          <a:xfrm>
            <a:off x="-4485" y="435943"/>
            <a:ext cx="5974236" cy="3624947"/>
          </a:xfrm>
          <a:custGeom>
            <a:avLst/>
            <a:gdLst>
              <a:gd name="connsiteX0" fmla="*/ 0 w 5974236"/>
              <a:gd name="connsiteY0" fmla="*/ 0 h 3624947"/>
              <a:gd name="connsiteX1" fmla="*/ 4056490 w 5974236"/>
              <a:gd name="connsiteY1" fmla="*/ 0 h 3624947"/>
              <a:gd name="connsiteX2" fmla="*/ 4056490 w 5974236"/>
              <a:gd name="connsiteY2" fmla="*/ 3790 h 3624947"/>
              <a:gd name="connsiteX3" fmla="*/ 4158820 w 5974236"/>
              <a:gd name="connsiteY3" fmla="*/ 0 h 3624947"/>
              <a:gd name="connsiteX4" fmla="*/ 5974236 w 5974236"/>
              <a:gd name="connsiteY4" fmla="*/ 1815837 h 3624947"/>
              <a:gd name="connsiteX5" fmla="*/ 4344096 w 5974236"/>
              <a:gd name="connsiteY5" fmla="*/ 3622318 h 3624947"/>
              <a:gd name="connsiteX6" fmla="*/ 4292044 w 5974236"/>
              <a:gd name="connsiteY6" fmla="*/ 3624947 h 3624947"/>
              <a:gd name="connsiteX7" fmla="*/ 4252347 w 5974236"/>
              <a:gd name="connsiteY7" fmla="*/ 3516237 h 3624947"/>
              <a:gd name="connsiteX8" fmla="*/ 3796233 w 5974236"/>
              <a:gd name="connsiteY8" fmla="*/ 2904377 h 3624947"/>
              <a:gd name="connsiteX9" fmla="*/ 3752900 w 5974236"/>
              <a:gd name="connsiteY9" fmla="*/ 2871988 h 3624947"/>
              <a:gd name="connsiteX10" fmla="*/ 3689452 w 5974236"/>
              <a:gd name="connsiteY10" fmla="*/ 2816372 h 3624947"/>
              <a:gd name="connsiteX11" fmla="*/ 2853773 w 5974236"/>
              <a:gd name="connsiteY11" fmla="*/ 2539409 h 3624947"/>
              <a:gd name="connsiteX12" fmla="*/ 2810022 w 5974236"/>
              <a:gd name="connsiteY12" fmla="*/ 2541030 h 3624947"/>
              <a:gd name="connsiteX13" fmla="*/ 2777814 w 5974236"/>
              <a:gd name="connsiteY13" fmla="*/ 2539409 h 3624947"/>
              <a:gd name="connsiteX14" fmla="*/ 2775098 w 5974236"/>
              <a:gd name="connsiteY14" fmla="*/ 2539509 h 3624947"/>
              <a:gd name="connsiteX15" fmla="*/ 2775098 w 5974236"/>
              <a:gd name="connsiteY15" fmla="*/ 2539409 h 3624947"/>
              <a:gd name="connsiteX16" fmla="*/ 2687623 w 5974236"/>
              <a:gd name="connsiteY16" fmla="*/ 2539409 h 3624947"/>
              <a:gd name="connsiteX17" fmla="*/ 2687623 w 5974236"/>
              <a:gd name="connsiteY17" fmla="*/ 2539409 h 3624947"/>
              <a:gd name="connsiteX18" fmla="*/ 4139 w 5974236"/>
              <a:gd name="connsiteY18" fmla="*/ 2539409 h 3624947"/>
              <a:gd name="connsiteX19" fmla="*/ 4139 w 5974236"/>
              <a:gd name="connsiteY19" fmla="*/ 269370 h 3624947"/>
              <a:gd name="connsiteX20" fmla="*/ 1449 w 5974236"/>
              <a:gd name="connsiteY20" fmla="*/ 269370 h 3624947"/>
              <a:gd name="connsiteX21" fmla="*/ 4139 w 5974236"/>
              <a:gd name="connsiteY21" fmla="*/ 142822 h 362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4236" h="3624947">
                <a:moveTo>
                  <a:pt x="0" y="0"/>
                </a:moveTo>
                <a:lnTo>
                  <a:pt x="4056490" y="0"/>
                </a:lnTo>
                <a:lnTo>
                  <a:pt x="4056490" y="3790"/>
                </a:lnTo>
                <a:cubicBezTo>
                  <a:pt x="4090599" y="0"/>
                  <a:pt x="4124711" y="0"/>
                  <a:pt x="4158820" y="0"/>
                </a:cubicBezTo>
                <a:cubicBezTo>
                  <a:pt x="5163175" y="0"/>
                  <a:pt x="5974236" y="811251"/>
                  <a:pt x="5974236" y="1815837"/>
                </a:cubicBezTo>
                <a:cubicBezTo>
                  <a:pt x="5974236" y="2757635"/>
                  <a:pt x="5258056" y="3529512"/>
                  <a:pt x="4344096" y="3622318"/>
                </a:cubicBezTo>
                <a:lnTo>
                  <a:pt x="4292044" y="3624947"/>
                </a:lnTo>
                <a:lnTo>
                  <a:pt x="4252347" y="3516237"/>
                </a:lnTo>
                <a:cubicBezTo>
                  <a:pt x="4151287" y="3276807"/>
                  <a:pt x="3993710" y="3067313"/>
                  <a:pt x="3796233" y="2904377"/>
                </a:cubicBezTo>
                <a:lnTo>
                  <a:pt x="3752900" y="2871988"/>
                </a:lnTo>
                <a:lnTo>
                  <a:pt x="3689452" y="2816372"/>
                </a:lnTo>
                <a:cubicBezTo>
                  <a:pt x="3456649" y="2642347"/>
                  <a:pt x="3167475" y="2539409"/>
                  <a:pt x="2853773" y="2539409"/>
                </a:cubicBezTo>
                <a:lnTo>
                  <a:pt x="2810022" y="2541030"/>
                </a:lnTo>
                <a:lnTo>
                  <a:pt x="2777814" y="2539409"/>
                </a:lnTo>
                <a:lnTo>
                  <a:pt x="2775098" y="2539509"/>
                </a:lnTo>
                <a:lnTo>
                  <a:pt x="2775098" y="2539409"/>
                </a:lnTo>
                <a:lnTo>
                  <a:pt x="2687623" y="2539409"/>
                </a:lnTo>
                <a:lnTo>
                  <a:pt x="2687623" y="2539409"/>
                </a:lnTo>
                <a:lnTo>
                  <a:pt x="4139" y="2539409"/>
                </a:lnTo>
                <a:lnTo>
                  <a:pt x="4139" y="269370"/>
                </a:lnTo>
                <a:lnTo>
                  <a:pt x="1449" y="269370"/>
                </a:lnTo>
                <a:cubicBezTo>
                  <a:pt x="4139" y="231875"/>
                  <a:pt x="4139" y="185003"/>
                  <a:pt x="4139" y="142822"/>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9" name="Slide Number Placeholder 5">
            <a:extLst>
              <a:ext uri="{FF2B5EF4-FFF2-40B4-BE49-F238E27FC236}">
                <a16:creationId xmlns:a16="http://schemas.microsoft.com/office/drawing/2014/main" id="{01C6A9DF-8EB2-08A8-E37B-ED19D6282CC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Text Placeholder 17">
            <a:extLst>
              <a:ext uri="{FF2B5EF4-FFF2-40B4-BE49-F238E27FC236}">
                <a16:creationId xmlns:a16="http://schemas.microsoft.com/office/drawing/2014/main" id="{98A0F284-98F8-39F1-1ED9-4D3ADE6FCC37}"/>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50A8B97F-78AC-9920-2811-D4CC72802392}"/>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276A6422-725B-3827-9D91-461B0F7B668E}"/>
              </a:ext>
            </a:extLst>
          </p:cNvPr>
          <p:cNvCxnSpPr>
            <a:cxnSpLocks/>
          </p:cNvCxnSpPr>
          <p:nvPr userDrawn="1"/>
        </p:nvCxnSpPr>
        <p:spPr>
          <a:xfrm>
            <a:off x="480327" y="406761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5AED8138-B914-F361-67A2-1486BCED4A24}"/>
              </a:ext>
            </a:extLst>
          </p:cNvPr>
          <p:cNvSpPr>
            <a:spLocks noGrp="1"/>
          </p:cNvSpPr>
          <p:nvPr>
            <p:ph type="body" sz="quarter" idx="18" hasCustomPrompt="1"/>
          </p:nvPr>
        </p:nvSpPr>
        <p:spPr>
          <a:xfrm>
            <a:off x="599571" y="4229507"/>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8" name="Text Placeholder 32">
            <a:extLst>
              <a:ext uri="{FF2B5EF4-FFF2-40B4-BE49-F238E27FC236}">
                <a16:creationId xmlns:a16="http://schemas.microsoft.com/office/drawing/2014/main" id="{E7490B66-26D8-F63F-204B-F94311287433}"/>
              </a:ext>
            </a:extLst>
          </p:cNvPr>
          <p:cNvSpPr>
            <a:spLocks noGrp="1"/>
          </p:cNvSpPr>
          <p:nvPr>
            <p:ph type="body" sz="quarter" idx="19" hasCustomPrompt="1"/>
          </p:nvPr>
        </p:nvSpPr>
        <p:spPr>
          <a:xfrm>
            <a:off x="616370" y="3294588"/>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0905BF-7A00-20DE-F8BD-32A9718A77B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833937" y="1736144"/>
            <a:ext cx="4522234" cy="5121854"/>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 name="Picture Placeholder 9">
            <a:extLst>
              <a:ext uri="{FF2B5EF4-FFF2-40B4-BE49-F238E27FC236}">
                <a16:creationId xmlns:a16="http://schemas.microsoft.com/office/drawing/2014/main" id="{BB5927DB-EBCC-B741-6F08-3D61CF1C12CE}"/>
              </a:ext>
            </a:extLst>
          </p:cNvPr>
          <p:cNvSpPr>
            <a:spLocks noGrp="1"/>
          </p:cNvSpPr>
          <p:nvPr>
            <p:ph type="pic" sz="quarter" idx="13"/>
          </p:nvPr>
        </p:nvSpPr>
        <p:spPr>
          <a:xfrm>
            <a:off x="7253912" y="3177289"/>
            <a:ext cx="3609690" cy="368071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77D3FE2C-0F41-CED2-7F10-A83EDA9877E7}"/>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3" name="Text Placeholder 17">
            <a:extLst>
              <a:ext uri="{FF2B5EF4-FFF2-40B4-BE49-F238E27FC236}">
                <a16:creationId xmlns:a16="http://schemas.microsoft.com/office/drawing/2014/main" id="{2345A0DD-7C1A-1EB3-CA54-AED98ABB760A}"/>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E5018C17-F54A-DE50-2587-B5EEA83FF15E}"/>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E2C88E5B-31D5-85A2-4D0A-E21FD57F4206}"/>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6" name="object 3">
            <a:extLst>
              <a:ext uri="{FF2B5EF4-FFF2-40B4-BE49-F238E27FC236}">
                <a16:creationId xmlns:a16="http://schemas.microsoft.com/office/drawing/2014/main" id="{8926A82F-21C6-AA68-0455-69FAE242885F}"/>
              </a:ext>
            </a:extLst>
          </p:cNvPr>
          <p:cNvSpPr/>
          <p:nvPr userDrawn="1"/>
        </p:nvSpPr>
        <p:spPr>
          <a:xfrm rot="16200000">
            <a:off x="9695450"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7" name="Text Placeholder 23">
            <a:extLst>
              <a:ext uri="{FF2B5EF4-FFF2-40B4-BE49-F238E27FC236}">
                <a16:creationId xmlns:a16="http://schemas.microsoft.com/office/drawing/2014/main" id="{18BB4C9F-3DE4-AFC7-4763-710282B7B96C}"/>
              </a:ext>
            </a:extLst>
          </p:cNvPr>
          <p:cNvSpPr>
            <a:spLocks noGrp="1"/>
          </p:cNvSpPr>
          <p:nvPr>
            <p:ph type="body" sz="quarter" idx="65" hasCustomPrompt="1"/>
          </p:nvPr>
        </p:nvSpPr>
        <p:spPr>
          <a:xfrm rot="16200000">
            <a:off x="9701460"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0" name="Picture Placeholder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740303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8077"/>
            <a:ext cx="6185499"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916" r:id="rId17"/>
    <p:sldLayoutId id="2147483917" r:id="rId18"/>
    <p:sldLayoutId id="2147483879" r:id="rId19"/>
    <p:sldLayoutId id="2147483913" r:id="rId20"/>
    <p:sldLayoutId id="2147483914" r:id="rId21"/>
    <p:sldLayoutId id="2147483906" r:id="rId22"/>
    <p:sldLayoutId id="2147483907" r:id="rId23"/>
    <p:sldLayoutId id="2147483878" r:id="rId24"/>
    <p:sldLayoutId id="2147483915" r:id="rId25"/>
    <p:sldLayoutId id="2147483891" r:id="rId26"/>
    <p:sldLayoutId id="2147483894" r:id="rId27"/>
    <p:sldLayoutId id="2147483893" r:id="rId28"/>
    <p:sldLayoutId id="2147483895" r:id="rId29"/>
    <p:sldLayoutId id="2147483896" r:id="rId30"/>
    <p:sldLayoutId id="2147483900" r:id="rId31"/>
    <p:sldLayoutId id="2147483901" r:id="rId32"/>
    <p:sldLayoutId id="2147483902" r:id="rId33"/>
    <p:sldLayoutId id="2147483903" r:id="rId34"/>
    <p:sldLayoutId id="2147483904" r:id="rId35"/>
    <p:sldLayoutId id="2147483853" r:id="rId36"/>
    <p:sldLayoutId id="2147483912" r:id="rId37"/>
    <p:sldLayoutId id="2147483918"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5.xml"/><Relationship Id="rId5" Type="http://schemas.openxmlformats.org/officeDocument/2006/relationships/hyperlink" Target="https://www.youtube.com/watch?v=G4wpY8UTQsM" TargetMode="External"/><Relationship Id="rId4" Type="http://schemas.openxmlformats.org/officeDocument/2006/relationships/hyperlink" Target="https://www.vogue.com/article/castello-di-reschio-italian-hote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hyperlink" Target="https://www.youtube.com/watch?v=G4wpY8UTQsM" TargetMode="External"/><Relationship Id="rId5" Type="http://schemas.openxmlformats.org/officeDocument/2006/relationships/hyperlink" Target="https://www.vogue.com/article/castello-di-reschio-italian-hotel"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l31LZpVNOyc" TargetMode="External"/><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hyperlink" Target="https://creativecommons.org/licenses/by-sa/4.0/?ref=chooser-v1"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4C43D-1492-049F-56D6-DB2E9868F363}"/>
            </a:ext>
          </a:extLst>
        </p:cNvPr>
        <p:cNvGrpSpPr/>
        <p:nvPr/>
      </p:nvGrpSpPr>
      <p:grpSpPr>
        <a:xfrm>
          <a:off x="0" y="0"/>
          <a:ext cx="0" cy="0"/>
          <a:chOff x="0" y="0"/>
          <a:chExt cx="0" cy="0"/>
        </a:xfrm>
      </p:grpSpPr>
      <p:pic>
        <p:nvPicPr>
          <p:cNvPr id="10" name="Picture Placeholder 9" descr="A building with a tower and trees in the background&#10;&#10;AI-generated content may be incorrect.">
            <a:extLst>
              <a:ext uri="{FF2B5EF4-FFF2-40B4-BE49-F238E27FC236}">
                <a16:creationId xmlns:a16="http://schemas.microsoft.com/office/drawing/2014/main" id="{BB7FF650-344A-12D4-FE88-61009DD78FB4}"/>
              </a:ext>
            </a:extLst>
          </p:cNvPr>
          <p:cNvPicPr>
            <a:picLocks noGrp="1" noChangeAspect="1"/>
          </p:cNvPicPr>
          <p:nvPr>
            <p:ph type="pic" sz="quarter" idx="34"/>
          </p:nvPr>
        </p:nvPicPr>
        <p:blipFill>
          <a:blip r:embed="rId2"/>
          <a:srcRect l="4412" r="4412"/>
          <a:stretch>
            <a:fillRect/>
          </a:stretch>
        </p:blipFill>
        <p:spPr/>
      </p:pic>
      <p:sp>
        <p:nvSpPr>
          <p:cNvPr id="5" name="Text Placeholder 4">
            <a:extLst>
              <a:ext uri="{FF2B5EF4-FFF2-40B4-BE49-F238E27FC236}">
                <a16:creationId xmlns:a16="http://schemas.microsoft.com/office/drawing/2014/main" id="{D6567DFA-28D8-B541-1DA4-1262D2F865D4}"/>
              </a:ext>
            </a:extLst>
          </p:cNvPr>
          <p:cNvSpPr>
            <a:spLocks noGrp="1"/>
          </p:cNvSpPr>
          <p:nvPr>
            <p:ph type="body" sz="quarter" idx="21"/>
          </p:nvPr>
        </p:nvSpPr>
        <p:spPr>
          <a:xfrm>
            <a:off x="6321204" y="955563"/>
            <a:ext cx="4933984" cy="2473437"/>
          </a:xfrm>
        </p:spPr>
        <p:txBody>
          <a:bodyPr/>
          <a:lstStyle/>
          <a:p>
            <a:pPr>
              <a:lnSpc>
                <a:spcPts val="2340"/>
              </a:lnSpc>
            </a:pPr>
            <a:r>
              <a:rPr lang="en-US" sz="2200" b="1" dirty="0">
                <a:solidFill>
                  <a:srgbClr val="EC7C69"/>
                </a:solidFill>
              </a:rPr>
              <a:t>Accommodation Type:</a:t>
            </a:r>
          </a:p>
          <a:p>
            <a:pPr>
              <a:lnSpc>
                <a:spcPts val="2340"/>
              </a:lnSpc>
            </a:pPr>
            <a:r>
              <a:rPr lang="en-US" sz="2200" dirty="0">
                <a:solidFill>
                  <a:srgbClr val="414141"/>
                </a:solidFill>
              </a:rPr>
              <a:t>Luxury Boutique Hotel</a:t>
            </a:r>
          </a:p>
          <a:p>
            <a:pPr>
              <a:lnSpc>
                <a:spcPts val="2340"/>
              </a:lnSpc>
            </a:pPr>
            <a:endParaRPr lang="en-US" sz="2200" dirty="0">
              <a:solidFill>
                <a:srgbClr val="414141"/>
              </a:solidFill>
            </a:endParaRPr>
          </a:p>
          <a:p>
            <a:pPr>
              <a:lnSpc>
                <a:spcPts val="2340"/>
              </a:lnSpc>
            </a:pPr>
            <a:r>
              <a:rPr lang="en-US" sz="2200" b="1" dirty="0">
                <a:solidFill>
                  <a:srgbClr val="EC7C69"/>
                </a:solidFill>
              </a:rPr>
              <a:t>Start-Up Focus: </a:t>
            </a:r>
          </a:p>
          <a:p>
            <a:pPr>
              <a:lnSpc>
                <a:spcPts val="2340"/>
              </a:lnSpc>
            </a:pPr>
            <a:r>
              <a:rPr lang="en-US" sz="2200" dirty="0">
                <a:solidFill>
                  <a:srgbClr val="414141"/>
                </a:solidFill>
              </a:rPr>
              <a:t>Restoration of a 1,000-year-old castle into an exclusive retreat blending historical authenticity with modern luxury.</a:t>
            </a:r>
          </a:p>
          <a:p>
            <a:pPr>
              <a:lnSpc>
                <a:spcPts val="2340"/>
              </a:lnSpc>
            </a:pPr>
            <a:endParaRPr lang="en-US" sz="2200" dirty="0">
              <a:solidFill>
                <a:srgbClr val="414141"/>
              </a:solidFill>
            </a:endParaRPr>
          </a:p>
          <a:p>
            <a:pPr>
              <a:lnSpc>
                <a:spcPts val="2340"/>
              </a:lnSpc>
            </a:pPr>
            <a:endParaRPr lang="en-US" sz="2200" i="1" dirty="0">
              <a:solidFill>
                <a:srgbClr val="414141"/>
              </a:solidFill>
            </a:endParaRPr>
          </a:p>
        </p:txBody>
      </p:sp>
      <p:sp>
        <p:nvSpPr>
          <p:cNvPr id="6" name="Text Placeholder 5">
            <a:extLst>
              <a:ext uri="{FF2B5EF4-FFF2-40B4-BE49-F238E27FC236}">
                <a16:creationId xmlns:a16="http://schemas.microsoft.com/office/drawing/2014/main" id="{B52A04F5-1F75-6DF9-4787-55ED669C0998}"/>
              </a:ext>
            </a:extLst>
          </p:cNvPr>
          <p:cNvSpPr>
            <a:spLocks noGrp="1"/>
          </p:cNvSpPr>
          <p:nvPr>
            <p:ph type="body" sz="quarter" idx="66"/>
          </p:nvPr>
        </p:nvSpPr>
        <p:spPr>
          <a:xfrm>
            <a:off x="0" y="295382"/>
            <a:ext cx="2958765" cy="452458"/>
          </a:xfrm>
          <a:solidFill>
            <a:srgbClr val="459597"/>
          </a:solidFill>
        </p:spPr>
        <p:txBody>
          <a:bodyPr/>
          <a:lstStyle/>
          <a:p>
            <a:pPr algn="ctr"/>
            <a:r>
              <a:rPr lang="en-GB" sz="1200" dirty="0"/>
              <a:t>Photo Credit: Vogue.com</a:t>
            </a:r>
          </a:p>
        </p:txBody>
      </p:sp>
      <p:sp>
        <p:nvSpPr>
          <p:cNvPr id="3" name="Text Placeholder 2">
            <a:extLst>
              <a:ext uri="{FF2B5EF4-FFF2-40B4-BE49-F238E27FC236}">
                <a16:creationId xmlns:a16="http://schemas.microsoft.com/office/drawing/2014/main" id="{488F4A94-BCD4-2797-3F7D-1E0121ECB7E6}"/>
              </a:ext>
            </a:extLst>
          </p:cNvPr>
          <p:cNvSpPr>
            <a:spLocks noGrp="1"/>
          </p:cNvSpPr>
          <p:nvPr>
            <p:ph type="body" sz="quarter" idx="18"/>
          </p:nvPr>
        </p:nvSpPr>
        <p:spPr>
          <a:xfrm>
            <a:off x="599571" y="4229507"/>
            <a:ext cx="3104524" cy="1049221"/>
          </a:xfrm>
          <a:prstGeom prst="rect">
            <a:avLst/>
          </a:prstGeom>
        </p:spPr>
        <p:txBody>
          <a:bodyPr/>
          <a:lstStyle/>
          <a:p>
            <a:r>
              <a:rPr lang="it-IT" dirty="0"/>
              <a:t>Castello Di </a:t>
            </a:r>
            <a:r>
              <a:rPr lang="it-IT" dirty="0" err="1"/>
              <a:t>Reschio</a:t>
            </a:r>
            <a:r>
              <a:rPr lang="it-IT" dirty="0"/>
              <a:t>, Umbria, </a:t>
            </a:r>
            <a:r>
              <a:rPr lang="it-IT" dirty="0" err="1"/>
              <a:t>Italy</a:t>
            </a:r>
            <a:endParaRPr lang="it-IT" dirty="0"/>
          </a:p>
        </p:txBody>
      </p:sp>
      <p:sp>
        <p:nvSpPr>
          <p:cNvPr id="4" name="Text Placeholder 3">
            <a:extLst>
              <a:ext uri="{FF2B5EF4-FFF2-40B4-BE49-F238E27FC236}">
                <a16:creationId xmlns:a16="http://schemas.microsoft.com/office/drawing/2014/main" id="{FC76CE66-93DE-F341-34F3-EB7EDDAC985A}"/>
              </a:ext>
            </a:extLst>
          </p:cNvPr>
          <p:cNvSpPr>
            <a:spLocks noGrp="1"/>
          </p:cNvSpPr>
          <p:nvPr>
            <p:ph type="body" sz="quarter" idx="19"/>
          </p:nvPr>
        </p:nvSpPr>
        <p:spPr>
          <a:prstGeom prst="rect">
            <a:avLst/>
          </a:prstGeom>
        </p:spPr>
        <p:txBody>
          <a:bodyPr/>
          <a:lstStyle/>
          <a:p>
            <a:r>
              <a:rPr lang="en-GB" dirty="0"/>
              <a:t>Case Study</a:t>
            </a:r>
          </a:p>
        </p:txBody>
      </p:sp>
      <p:sp>
        <p:nvSpPr>
          <p:cNvPr id="27" name="Slide Number Placeholder 5">
            <a:extLst>
              <a:ext uri="{FF2B5EF4-FFF2-40B4-BE49-F238E27FC236}">
                <a16:creationId xmlns:a16="http://schemas.microsoft.com/office/drawing/2014/main" id="{626A0EC5-389F-FC0C-B7EC-4D07CA344AA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a:t>
            </a:fld>
            <a:endParaRPr lang="fr-CA" sz="1200" dirty="0"/>
          </a:p>
        </p:txBody>
      </p:sp>
      <p:pic>
        <p:nvPicPr>
          <p:cNvPr id="12" name="Picture 11">
            <a:extLst>
              <a:ext uri="{FF2B5EF4-FFF2-40B4-BE49-F238E27FC236}">
                <a16:creationId xmlns:a16="http://schemas.microsoft.com/office/drawing/2014/main" id="{1AC20655-19DE-1807-DDDD-E86F8DE158F4}"/>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1784997" y="4302557"/>
            <a:ext cx="3580276" cy="2659133"/>
          </a:xfrm>
          <a:prstGeom prst="rect">
            <a:avLst/>
          </a:prstGeom>
        </p:spPr>
      </p:pic>
      <p:sp>
        <p:nvSpPr>
          <p:cNvPr id="14" name="TextBox 13">
            <a:extLst>
              <a:ext uri="{FF2B5EF4-FFF2-40B4-BE49-F238E27FC236}">
                <a16:creationId xmlns:a16="http://schemas.microsoft.com/office/drawing/2014/main" id="{A17F8A49-AA28-F818-76EF-8C4D0D362D0B}"/>
              </a:ext>
            </a:extLst>
          </p:cNvPr>
          <p:cNvSpPr txBox="1"/>
          <p:nvPr/>
        </p:nvSpPr>
        <p:spPr>
          <a:xfrm>
            <a:off x="6321204" y="4859061"/>
            <a:ext cx="5486513" cy="1415772"/>
          </a:xfrm>
          <a:prstGeom prst="rect">
            <a:avLst/>
          </a:prstGeom>
          <a:noFill/>
        </p:spPr>
        <p:txBody>
          <a:bodyPr wrap="square" rtlCol="0">
            <a:spAutoFit/>
          </a:bodyPr>
          <a:lstStyle/>
          <a:p>
            <a:r>
              <a:rPr lang="en-IE" b="1" dirty="0">
                <a:solidFill>
                  <a:srgbClr val="414141"/>
                </a:solidFill>
              </a:rPr>
              <a:t>Source	</a:t>
            </a:r>
            <a:r>
              <a:rPr lang="en-IE" dirty="0">
                <a:solidFill>
                  <a:srgbClr val="459597"/>
                </a:solidFill>
                <a:hlinkClick r:id="rId4">
                  <a:extLst>
                    <a:ext uri="{A12FA001-AC4F-418D-AE19-62706E023703}">
                      <ahyp:hlinkClr xmlns:ahyp="http://schemas.microsoft.com/office/drawing/2018/hyperlinkcolor" val="tx"/>
                    </a:ext>
                  </a:extLst>
                </a:hlinkClick>
              </a:rPr>
              <a:t>https://www.vogue.com/article/castello-di-</a:t>
            </a:r>
            <a:r>
              <a:rPr lang="en-IE" dirty="0">
                <a:solidFill>
                  <a:schemeClr val="bg1"/>
                </a:solidFill>
                <a:hlinkClick r:id="rId4">
                  <a:extLst>
                    <a:ext uri="{A12FA001-AC4F-418D-AE19-62706E023703}">
                      <ahyp:hlinkClr xmlns:ahyp="http://schemas.microsoft.com/office/drawing/2018/hyperlinkcolor" val="tx"/>
                    </a:ext>
                  </a:extLst>
                </a:hlinkClick>
              </a:rPr>
              <a:t>	</a:t>
            </a:r>
            <a:r>
              <a:rPr lang="en-IE" dirty="0">
                <a:solidFill>
                  <a:srgbClr val="459597"/>
                </a:solidFill>
                <a:hlinkClick r:id="rId4">
                  <a:extLst>
                    <a:ext uri="{A12FA001-AC4F-418D-AE19-62706E023703}">
                      <ahyp:hlinkClr xmlns:ahyp="http://schemas.microsoft.com/office/drawing/2018/hyperlinkcolor" val="tx"/>
                    </a:ext>
                  </a:extLst>
                </a:hlinkClick>
              </a:rPr>
              <a:t>reschio-italian-hotel</a:t>
            </a:r>
            <a:endParaRPr lang="en-IE" dirty="0">
              <a:solidFill>
                <a:srgbClr val="459597"/>
              </a:solidFill>
            </a:endParaRPr>
          </a:p>
          <a:p>
            <a:pPr>
              <a:lnSpc>
                <a:spcPts val="1960"/>
              </a:lnSpc>
            </a:pPr>
            <a:r>
              <a:rPr lang="en-IE" b="1" dirty="0">
                <a:solidFill>
                  <a:srgbClr val="414141"/>
                </a:solidFill>
              </a:rPr>
              <a:t>Website:	</a:t>
            </a:r>
            <a:r>
              <a:rPr lang="en-IE" dirty="0">
                <a:solidFill>
                  <a:srgbClr val="459597"/>
                </a:solidFill>
                <a:hlinkClick r:id="rId5">
                  <a:extLst>
                    <a:ext uri="{A12FA001-AC4F-418D-AE19-62706E023703}">
                      <ahyp:hlinkClr xmlns:ahyp="http://schemas.microsoft.com/office/drawing/2018/hyperlinkcolor" val="tx"/>
                    </a:ext>
                  </a:extLst>
                </a:hlinkClick>
              </a:rPr>
              <a:t>https://www.youtube.com/watch?v=G4wp</a:t>
            </a:r>
          </a:p>
          <a:p>
            <a:pPr>
              <a:lnSpc>
                <a:spcPts val="1960"/>
              </a:lnSpc>
            </a:pPr>
            <a:r>
              <a:rPr lang="en-IE" dirty="0">
                <a:solidFill>
                  <a:schemeClr val="bg1"/>
                </a:solidFill>
                <a:hlinkClick r:id="rId5">
                  <a:extLst>
                    <a:ext uri="{A12FA001-AC4F-418D-AE19-62706E023703}">
                      <ahyp:hlinkClr xmlns:ahyp="http://schemas.microsoft.com/office/drawing/2018/hyperlinkcolor" val="tx"/>
                    </a:ext>
                  </a:extLst>
                </a:hlinkClick>
              </a:rPr>
              <a:t>	</a:t>
            </a:r>
            <a:r>
              <a:rPr lang="en-IE" dirty="0">
                <a:solidFill>
                  <a:srgbClr val="459597"/>
                </a:solidFill>
                <a:hlinkClick r:id="rId5">
                  <a:extLst>
                    <a:ext uri="{A12FA001-AC4F-418D-AE19-62706E023703}">
                      <ahyp:hlinkClr xmlns:ahyp="http://schemas.microsoft.com/office/drawing/2018/hyperlinkcolor" val="tx"/>
                    </a:ext>
                  </a:extLst>
                </a:hlinkClick>
              </a:rPr>
              <a:t>Y8UTQsM </a:t>
            </a:r>
            <a:endParaRPr lang="en-IE" dirty="0">
              <a:solidFill>
                <a:srgbClr val="459597"/>
              </a:solidFill>
            </a:endParaRPr>
          </a:p>
          <a:p>
            <a:pPr>
              <a:lnSpc>
                <a:spcPts val="1960"/>
              </a:lnSpc>
            </a:pPr>
            <a:endParaRPr lang="en-IE" dirty="0">
              <a:solidFill>
                <a:srgbClr val="414141"/>
              </a:solidFill>
            </a:endParaRPr>
          </a:p>
        </p:txBody>
      </p:sp>
    </p:spTree>
    <p:extLst>
      <p:ext uri="{BB962C8B-B14F-4D97-AF65-F5344CB8AC3E}">
        <p14:creationId xmlns:p14="http://schemas.microsoft.com/office/powerpoint/2010/main" val="2469016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47331-0637-A00B-203D-D0AD7EE0768E}"/>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4B8F0CE4-F6D9-B66D-5E34-1A48507EF7FF}"/>
              </a:ext>
            </a:extLst>
          </p:cNvPr>
          <p:cNvSpPr>
            <a:spLocks noGrp="1"/>
          </p:cNvSpPr>
          <p:nvPr>
            <p:ph type="body" sz="quarter" idx="18"/>
          </p:nvPr>
        </p:nvSpPr>
        <p:spPr>
          <a:xfrm>
            <a:off x="615337" y="1548294"/>
            <a:ext cx="3083054" cy="1049221"/>
          </a:xfrm>
          <a:prstGeom prst="rect">
            <a:avLst/>
          </a:prstGeom>
        </p:spPr>
        <p:txBody>
          <a:bodyPr/>
          <a:lstStyle/>
          <a:p>
            <a:r>
              <a:rPr lang="it-IT" dirty="0"/>
              <a:t>Castello Di </a:t>
            </a:r>
            <a:r>
              <a:rPr lang="it-IT" dirty="0" err="1"/>
              <a:t>Reschio</a:t>
            </a:r>
            <a:r>
              <a:rPr lang="it-IT" dirty="0"/>
              <a:t>, Umbria, </a:t>
            </a:r>
            <a:r>
              <a:rPr lang="it-IT" dirty="0" err="1"/>
              <a:t>Italy</a:t>
            </a:r>
            <a:endParaRPr lang="it-IT" dirty="0"/>
          </a:p>
        </p:txBody>
      </p:sp>
      <p:sp>
        <p:nvSpPr>
          <p:cNvPr id="15" name="Text Placeholder 3">
            <a:extLst>
              <a:ext uri="{FF2B5EF4-FFF2-40B4-BE49-F238E27FC236}">
                <a16:creationId xmlns:a16="http://schemas.microsoft.com/office/drawing/2014/main" id="{8C7BA1EB-E096-9035-C288-8BB1C92A7DDF}"/>
              </a:ext>
            </a:extLst>
          </p:cNvPr>
          <p:cNvSpPr>
            <a:spLocks noGrp="1"/>
          </p:cNvSpPr>
          <p:nvPr>
            <p:ph type="body" sz="quarter" idx="19"/>
          </p:nvPr>
        </p:nvSpPr>
        <p:spPr>
          <a:xfrm>
            <a:off x="632136" y="613375"/>
            <a:ext cx="2958765" cy="385564"/>
          </a:xfrm>
          <a:prstGeom prst="rect">
            <a:avLst/>
          </a:prstGeom>
        </p:spPr>
        <p:txBody>
          <a:bodyPr/>
          <a:lstStyle/>
          <a:p>
            <a:r>
              <a:rPr lang="en-GB" dirty="0"/>
              <a:t>Case Study</a:t>
            </a:r>
          </a:p>
        </p:txBody>
      </p:sp>
      <p:sp>
        <p:nvSpPr>
          <p:cNvPr id="16" name="Text Placeholder 4">
            <a:extLst>
              <a:ext uri="{FF2B5EF4-FFF2-40B4-BE49-F238E27FC236}">
                <a16:creationId xmlns:a16="http://schemas.microsoft.com/office/drawing/2014/main" id="{35ADAE2C-5ADC-C0DB-AF79-5D4496414E0F}"/>
              </a:ext>
            </a:extLst>
          </p:cNvPr>
          <p:cNvSpPr txBox="1">
            <a:spLocks/>
          </p:cNvSpPr>
          <p:nvPr/>
        </p:nvSpPr>
        <p:spPr>
          <a:xfrm>
            <a:off x="6472586" y="729321"/>
            <a:ext cx="5208880"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US" sz="2400" b="1" dirty="0">
                <a:solidFill>
                  <a:srgbClr val="EC7C69"/>
                </a:solidFill>
              </a:rPr>
              <a:t>Ecological Impact:</a:t>
            </a:r>
          </a:p>
          <a:p>
            <a:pPr>
              <a:lnSpc>
                <a:spcPts val="2340"/>
              </a:lnSpc>
            </a:pPr>
            <a:r>
              <a:rPr lang="en-US" sz="2400" b="1" dirty="0">
                <a:solidFill>
                  <a:srgbClr val="EC7C69"/>
                </a:solidFill>
              </a:rPr>
              <a:t> </a:t>
            </a:r>
          </a:p>
          <a:p>
            <a:pPr>
              <a:lnSpc>
                <a:spcPts val="2340"/>
              </a:lnSpc>
            </a:pPr>
            <a:r>
              <a:rPr lang="en-US" sz="2400" dirty="0">
                <a:solidFill>
                  <a:srgbClr val="414141"/>
                </a:solidFill>
              </a:rPr>
              <a:t>Emphasis on sustainable practices, including organic farming, renewable energy use, and preservation of local biodiversity.</a:t>
            </a:r>
          </a:p>
        </p:txBody>
      </p:sp>
      <p:sp>
        <p:nvSpPr>
          <p:cNvPr id="19" name="Slide Number Placeholder 5">
            <a:extLst>
              <a:ext uri="{FF2B5EF4-FFF2-40B4-BE49-F238E27FC236}">
                <a16:creationId xmlns:a16="http://schemas.microsoft.com/office/drawing/2014/main" id="{C5FEDD8F-CFCC-B63F-96A6-355DE3D1942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a:t>
            </a:fld>
            <a:endParaRPr lang="fr-CA" sz="1200" dirty="0"/>
          </a:p>
        </p:txBody>
      </p:sp>
      <p:pic>
        <p:nvPicPr>
          <p:cNvPr id="10" name="Picture 9">
            <a:extLst>
              <a:ext uri="{FF2B5EF4-FFF2-40B4-BE49-F238E27FC236}">
                <a16:creationId xmlns:a16="http://schemas.microsoft.com/office/drawing/2014/main" id="{96D740E6-37D2-4405-9A44-2ED73767C94D}"/>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1985193" y="1601353"/>
            <a:ext cx="3580276" cy="2659133"/>
          </a:xfrm>
          <a:prstGeom prst="rect">
            <a:avLst/>
          </a:prstGeom>
        </p:spPr>
      </p:pic>
      <p:pic>
        <p:nvPicPr>
          <p:cNvPr id="17" name="Picture 16">
            <a:extLst>
              <a:ext uri="{FF2B5EF4-FFF2-40B4-BE49-F238E27FC236}">
                <a16:creationId xmlns:a16="http://schemas.microsoft.com/office/drawing/2014/main" id="{ED7222C0-A09F-8D80-17B7-37071A0F54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055" y="2857204"/>
            <a:ext cx="5840450" cy="3845012"/>
          </a:xfrm>
          <a:prstGeom prst="rect">
            <a:avLst/>
          </a:prstGeom>
          <a:noFill/>
        </p:spPr>
      </p:pic>
      <p:sp>
        <p:nvSpPr>
          <p:cNvPr id="2" name="TextBox 1">
            <a:extLst>
              <a:ext uri="{FF2B5EF4-FFF2-40B4-BE49-F238E27FC236}">
                <a16:creationId xmlns:a16="http://schemas.microsoft.com/office/drawing/2014/main" id="{FA49E532-A4EA-8B55-D312-7F2A1F5C2D12}"/>
              </a:ext>
            </a:extLst>
          </p:cNvPr>
          <p:cNvSpPr txBox="1"/>
          <p:nvPr/>
        </p:nvSpPr>
        <p:spPr>
          <a:xfrm>
            <a:off x="6321204" y="4859061"/>
            <a:ext cx="5486513" cy="1415772"/>
          </a:xfrm>
          <a:prstGeom prst="rect">
            <a:avLst/>
          </a:prstGeom>
          <a:noFill/>
        </p:spPr>
        <p:txBody>
          <a:bodyPr wrap="square" rtlCol="0">
            <a:spAutoFit/>
          </a:bodyPr>
          <a:lstStyle/>
          <a:p>
            <a:r>
              <a:rPr lang="en-IE" b="1" dirty="0">
                <a:solidFill>
                  <a:srgbClr val="414141"/>
                </a:solidFill>
              </a:rPr>
              <a:t>Source	</a:t>
            </a:r>
            <a:r>
              <a:rPr lang="en-IE" dirty="0">
                <a:solidFill>
                  <a:srgbClr val="459597"/>
                </a:solidFill>
                <a:hlinkClick r:id="rId5">
                  <a:extLst>
                    <a:ext uri="{A12FA001-AC4F-418D-AE19-62706E023703}">
                      <ahyp:hlinkClr xmlns:ahyp="http://schemas.microsoft.com/office/drawing/2018/hyperlinkcolor" val="tx"/>
                    </a:ext>
                  </a:extLst>
                </a:hlinkClick>
              </a:rPr>
              <a:t>https://www.vogue.com/article/castello-di-</a:t>
            </a:r>
            <a:r>
              <a:rPr lang="en-IE" dirty="0">
                <a:solidFill>
                  <a:schemeClr val="bg1"/>
                </a:solidFill>
                <a:hlinkClick r:id="rId5">
                  <a:extLst>
                    <a:ext uri="{A12FA001-AC4F-418D-AE19-62706E023703}">
                      <ahyp:hlinkClr xmlns:ahyp="http://schemas.microsoft.com/office/drawing/2018/hyperlinkcolor" val="tx"/>
                    </a:ext>
                  </a:extLst>
                </a:hlinkClick>
              </a:rPr>
              <a:t>	</a:t>
            </a:r>
            <a:r>
              <a:rPr lang="en-IE" dirty="0">
                <a:solidFill>
                  <a:srgbClr val="459597"/>
                </a:solidFill>
                <a:hlinkClick r:id="rId5">
                  <a:extLst>
                    <a:ext uri="{A12FA001-AC4F-418D-AE19-62706E023703}">
                      <ahyp:hlinkClr xmlns:ahyp="http://schemas.microsoft.com/office/drawing/2018/hyperlinkcolor" val="tx"/>
                    </a:ext>
                  </a:extLst>
                </a:hlinkClick>
              </a:rPr>
              <a:t>reschio-italian-hotel</a:t>
            </a:r>
            <a:endParaRPr lang="en-IE" dirty="0">
              <a:solidFill>
                <a:srgbClr val="459597"/>
              </a:solidFill>
            </a:endParaRPr>
          </a:p>
          <a:p>
            <a:pPr>
              <a:lnSpc>
                <a:spcPts val="1960"/>
              </a:lnSpc>
            </a:pPr>
            <a:r>
              <a:rPr lang="en-IE" b="1" dirty="0">
                <a:solidFill>
                  <a:srgbClr val="414141"/>
                </a:solidFill>
              </a:rPr>
              <a:t>Website:	</a:t>
            </a:r>
            <a:r>
              <a:rPr lang="en-IE" dirty="0">
                <a:solidFill>
                  <a:srgbClr val="459597"/>
                </a:solidFill>
                <a:hlinkClick r:id="rId6">
                  <a:extLst>
                    <a:ext uri="{A12FA001-AC4F-418D-AE19-62706E023703}">
                      <ahyp:hlinkClr xmlns:ahyp="http://schemas.microsoft.com/office/drawing/2018/hyperlinkcolor" val="tx"/>
                    </a:ext>
                  </a:extLst>
                </a:hlinkClick>
              </a:rPr>
              <a:t>https://www.youtube.com/watch?v=G4wp</a:t>
            </a:r>
          </a:p>
          <a:p>
            <a:pPr>
              <a:lnSpc>
                <a:spcPts val="1960"/>
              </a:lnSpc>
            </a:pPr>
            <a:r>
              <a:rPr lang="en-IE" dirty="0">
                <a:solidFill>
                  <a:schemeClr val="bg1"/>
                </a:solidFill>
                <a:hlinkClick r:id="rId6">
                  <a:extLst>
                    <a:ext uri="{A12FA001-AC4F-418D-AE19-62706E023703}">
                      <ahyp:hlinkClr xmlns:ahyp="http://schemas.microsoft.com/office/drawing/2018/hyperlinkcolor" val="tx"/>
                    </a:ext>
                  </a:extLst>
                </a:hlinkClick>
              </a:rPr>
              <a:t>	</a:t>
            </a:r>
            <a:r>
              <a:rPr lang="en-IE" dirty="0">
                <a:solidFill>
                  <a:srgbClr val="459597"/>
                </a:solidFill>
                <a:hlinkClick r:id="rId6">
                  <a:extLst>
                    <a:ext uri="{A12FA001-AC4F-418D-AE19-62706E023703}">
                      <ahyp:hlinkClr xmlns:ahyp="http://schemas.microsoft.com/office/drawing/2018/hyperlinkcolor" val="tx"/>
                    </a:ext>
                  </a:extLst>
                </a:hlinkClick>
              </a:rPr>
              <a:t>Y8UTQsM </a:t>
            </a:r>
            <a:endParaRPr lang="en-IE" dirty="0">
              <a:solidFill>
                <a:srgbClr val="459597"/>
              </a:solidFill>
            </a:endParaRPr>
          </a:p>
          <a:p>
            <a:pPr>
              <a:lnSpc>
                <a:spcPts val="1960"/>
              </a:lnSpc>
            </a:pPr>
            <a:endParaRPr lang="en-IE" dirty="0">
              <a:solidFill>
                <a:srgbClr val="414141"/>
              </a:solidFill>
            </a:endParaRPr>
          </a:p>
        </p:txBody>
      </p:sp>
      <p:pic>
        <p:nvPicPr>
          <p:cNvPr id="4" name="Picture 3" descr="A field of flowers on a hill&#10;&#10;AI-generated content may be incorrect.">
            <a:extLst>
              <a:ext uri="{FF2B5EF4-FFF2-40B4-BE49-F238E27FC236}">
                <a16:creationId xmlns:a16="http://schemas.microsoft.com/office/drawing/2014/main" id="{4B8B642A-6EFA-BB4C-2A72-5072C364BA6A}"/>
              </a:ext>
            </a:extLst>
          </p:cNvPr>
          <p:cNvPicPr>
            <a:picLocks noChangeAspect="1"/>
          </p:cNvPicPr>
          <p:nvPr/>
        </p:nvPicPr>
        <p:blipFill rotWithShape="1">
          <a:blip r:embed="rId7"/>
          <a:srcRect t="-666" b="4588"/>
          <a:stretch/>
        </p:blipFill>
        <p:spPr>
          <a:xfrm>
            <a:off x="632136" y="3287210"/>
            <a:ext cx="4159782" cy="2338091"/>
          </a:xfrm>
          <a:prstGeom prst="rect">
            <a:avLst/>
          </a:prstGeom>
        </p:spPr>
      </p:pic>
      <p:sp>
        <p:nvSpPr>
          <p:cNvPr id="6" name="Oval 5">
            <a:extLst>
              <a:ext uri="{FF2B5EF4-FFF2-40B4-BE49-F238E27FC236}">
                <a16:creationId xmlns:a16="http://schemas.microsoft.com/office/drawing/2014/main" id="{6C4B4F59-D2C3-F5CC-E014-881EF74583A7}"/>
              </a:ext>
            </a:extLst>
          </p:cNvPr>
          <p:cNvSpPr/>
          <p:nvPr/>
        </p:nvSpPr>
        <p:spPr>
          <a:xfrm>
            <a:off x="4004940" y="2414042"/>
            <a:ext cx="1532965" cy="1532965"/>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21">
            <a:extLst>
              <a:ext uri="{FF2B5EF4-FFF2-40B4-BE49-F238E27FC236}">
                <a16:creationId xmlns:a16="http://schemas.microsoft.com/office/drawing/2014/main" id="{5A4D576C-67E4-981F-1B1A-A59C03F034EC}"/>
              </a:ext>
            </a:extLst>
          </p:cNvPr>
          <p:cNvSpPr/>
          <p:nvPr/>
        </p:nvSpPr>
        <p:spPr>
          <a:xfrm>
            <a:off x="3851665" y="2414042"/>
            <a:ext cx="1839514" cy="1386103"/>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dirty="0">
                <a:solidFill>
                  <a:schemeClr val="bg1"/>
                </a:solidFill>
                <a:hlinkClick r:id="rId5">
                  <a:extLst>
                    <a:ext uri="{A12FA001-AC4F-418D-AE19-62706E023703}">
                      <ahyp:hlinkClr xmlns:ahyp="http://schemas.microsoft.com/office/drawing/2018/hyperlinkcolor" val="tx"/>
                    </a:ext>
                  </a:extLst>
                </a:hlinkClick>
              </a:rPr>
              <a:t>Click to  Visit</a:t>
            </a:r>
            <a:endParaRPr lang="en-IE" sz="2400" b="1" dirty="0">
              <a:solidFill>
                <a:schemeClr val="bg1"/>
              </a:solidFill>
              <a:ea typeface="Calibri"/>
              <a:cs typeface="Calibri"/>
            </a:endParaRPr>
          </a:p>
        </p:txBody>
      </p:sp>
    </p:spTree>
    <p:extLst>
      <p:ext uri="{BB962C8B-B14F-4D97-AF65-F5344CB8AC3E}">
        <p14:creationId xmlns:p14="http://schemas.microsoft.com/office/powerpoint/2010/main" val="42899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E0B00-6D4E-9DA8-5018-6389B5903D0E}"/>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2593BBE9-B783-6826-009C-90EAF0A776E1}"/>
              </a:ext>
            </a:extLst>
          </p:cNvPr>
          <p:cNvSpPr txBox="1"/>
          <p:nvPr/>
        </p:nvSpPr>
        <p:spPr>
          <a:xfrm>
            <a:off x="282967" y="6052527"/>
            <a:ext cx="6100762" cy="369332"/>
          </a:xfrm>
          <a:prstGeom prst="rect">
            <a:avLst/>
          </a:prstGeom>
          <a:noFill/>
        </p:spPr>
        <p:txBody>
          <a:bodyPr wrap="square">
            <a:spAutoFit/>
          </a:bodyPr>
          <a:lstStyle/>
          <a:p>
            <a:pPr algn="ctr"/>
            <a:r>
              <a:rPr lang="en-US" sz="1800" b="1" dirty="0">
                <a:solidFill>
                  <a:srgbClr val="414141"/>
                </a:solidFill>
              </a:rPr>
              <a:t>Link: </a:t>
            </a:r>
            <a:r>
              <a:rPr lang="en-US" sz="1800" dirty="0">
                <a:solidFill>
                  <a:srgbClr val="459597"/>
                </a:solidFill>
                <a:hlinkClick r:id="rId2">
                  <a:extLst>
                    <a:ext uri="{A12FA001-AC4F-418D-AE19-62706E023703}">
                      <ahyp:hlinkClr xmlns:ahyp="http://schemas.microsoft.com/office/drawing/2018/hyperlinkcolor" val="tx"/>
                    </a:ext>
                  </a:extLst>
                </a:hlinkClick>
              </a:rPr>
              <a:t>https://www.youtube.com/watch?v=l31LZpVNOyc</a:t>
            </a:r>
            <a:r>
              <a:rPr lang="en-US" sz="1800" dirty="0">
                <a:solidFill>
                  <a:srgbClr val="459597"/>
                </a:solidFill>
              </a:rPr>
              <a:t> </a:t>
            </a:r>
          </a:p>
        </p:txBody>
      </p:sp>
      <p:pic>
        <p:nvPicPr>
          <p:cNvPr id="9" name="Segnaposto immagine 8" descr="Immagine che contiene aria aperta, cielo, pianta, erba&#10;&#10;Il contenuto generato dall'IA potrebbe non essere corretto.">
            <a:extLst>
              <a:ext uri="{FF2B5EF4-FFF2-40B4-BE49-F238E27FC236}">
                <a16:creationId xmlns:a16="http://schemas.microsoft.com/office/drawing/2014/main" id="{DE0178FD-2A58-24A3-8AC0-ECD4152548F7}"/>
              </a:ext>
            </a:extLst>
          </p:cNvPr>
          <p:cNvPicPr>
            <a:picLocks noGrp="1" noChangeAspect="1"/>
          </p:cNvPicPr>
          <p:nvPr>
            <p:ph type="pic" sz="quarter" idx="20"/>
          </p:nvPr>
        </p:nvPicPr>
        <p:blipFill>
          <a:blip r:embed="rId3"/>
          <a:srcRect t="8368" b="8368"/>
          <a:stretch>
            <a:fillRect/>
          </a:stretch>
        </p:blipFill>
        <p:spPr>
          <a:xfrm>
            <a:off x="7143399" y="1219242"/>
            <a:ext cx="3918486" cy="2209758"/>
          </a:xfrm>
        </p:spPr>
      </p:pic>
      <p:sp>
        <p:nvSpPr>
          <p:cNvPr id="7" name="Text Placeholder 3">
            <a:extLst>
              <a:ext uri="{FF2B5EF4-FFF2-40B4-BE49-F238E27FC236}">
                <a16:creationId xmlns:a16="http://schemas.microsoft.com/office/drawing/2014/main" id="{B5F75A6F-5F96-7F0E-2A21-AFB7F2E6AB6E}"/>
              </a:ext>
            </a:extLst>
          </p:cNvPr>
          <p:cNvSpPr txBox="1">
            <a:spLocks/>
          </p:cNvSpPr>
          <p:nvPr/>
        </p:nvSpPr>
        <p:spPr>
          <a:xfrm>
            <a:off x="615788" y="620807"/>
            <a:ext cx="468153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Castello di </a:t>
            </a:r>
            <a:r>
              <a:rPr lang="en-US" dirty="0" err="1"/>
              <a:t>Reschio</a:t>
            </a:r>
            <a:endParaRPr lang="en-US" dirty="0"/>
          </a:p>
          <a:p>
            <a:pPr>
              <a:lnSpc>
                <a:spcPts val="3720"/>
              </a:lnSpc>
            </a:pPr>
            <a:endParaRPr lang="en-US" dirty="0"/>
          </a:p>
        </p:txBody>
      </p:sp>
      <p:sp>
        <p:nvSpPr>
          <p:cNvPr id="8" name="Text Placeholder 4">
            <a:extLst>
              <a:ext uri="{FF2B5EF4-FFF2-40B4-BE49-F238E27FC236}">
                <a16:creationId xmlns:a16="http://schemas.microsoft.com/office/drawing/2014/main" id="{AF3597F1-8C9D-C52C-E1D1-9B62A7F02FB2}"/>
              </a:ext>
            </a:extLst>
          </p:cNvPr>
          <p:cNvSpPr txBox="1">
            <a:spLocks/>
          </p:cNvSpPr>
          <p:nvPr/>
        </p:nvSpPr>
        <p:spPr>
          <a:xfrm>
            <a:off x="615788" y="1600200"/>
            <a:ext cx="610076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This video 1 is an interview with Count </a:t>
            </a:r>
          </a:p>
          <a:p>
            <a:pPr indent="0">
              <a:lnSpc>
                <a:spcPts val="2240"/>
              </a:lnSpc>
              <a:buClr>
                <a:srgbClr val="459597"/>
              </a:buClr>
            </a:pPr>
            <a:r>
              <a:rPr lang="en-GB" sz="2200" dirty="0">
                <a:solidFill>
                  <a:srgbClr val="414141"/>
                </a:solidFill>
              </a:rPr>
              <a:t>Benedikt </a:t>
            </a:r>
            <a:r>
              <a:rPr lang="en-GB" sz="2200" dirty="0" err="1">
                <a:solidFill>
                  <a:srgbClr val="414141"/>
                </a:solidFill>
              </a:rPr>
              <a:t>Bolza</a:t>
            </a:r>
            <a:r>
              <a:rPr lang="en-GB" sz="2200" dirty="0">
                <a:solidFill>
                  <a:srgbClr val="414141"/>
                </a:solidFill>
              </a:rPr>
              <a:t>, the architect and visionary </a:t>
            </a:r>
          </a:p>
          <a:p>
            <a:pPr indent="0">
              <a:lnSpc>
                <a:spcPts val="2240"/>
              </a:lnSpc>
              <a:buClr>
                <a:srgbClr val="459597"/>
              </a:buClr>
            </a:pPr>
            <a:r>
              <a:rPr lang="en-GB" sz="2200" dirty="0">
                <a:solidFill>
                  <a:srgbClr val="414141"/>
                </a:solidFill>
              </a:rPr>
              <a:t>behind the restoration of Castello di </a:t>
            </a:r>
            <a:r>
              <a:rPr lang="en-GB" sz="2200" dirty="0" err="1">
                <a:solidFill>
                  <a:srgbClr val="414141"/>
                </a:solidFill>
              </a:rPr>
              <a:t>Reschio</a:t>
            </a:r>
            <a:r>
              <a:rPr lang="en-GB" sz="2200" dirty="0">
                <a:solidFill>
                  <a:srgbClr val="414141"/>
                </a:solidFill>
              </a:rPr>
              <a:t> in Umbria, Italy. </a:t>
            </a:r>
          </a:p>
          <a:p>
            <a:pPr indent="0">
              <a:lnSpc>
                <a:spcPts val="2240"/>
              </a:lnSpc>
              <a:buClr>
                <a:srgbClr val="459597"/>
              </a:buClr>
            </a:pPr>
            <a:r>
              <a:rPr lang="en-GB" sz="2200" dirty="0">
                <a:solidFill>
                  <a:srgbClr val="414141"/>
                </a:solidFill>
              </a:rPr>
              <a:t>In the video, Count </a:t>
            </a:r>
            <a:r>
              <a:rPr lang="en-GB" sz="2200" dirty="0" err="1">
                <a:solidFill>
                  <a:srgbClr val="414141"/>
                </a:solidFill>
              </a:rPr>
              <a:t>Bolza</a:t>
            </a:r>
            <a:r>
              <a:rPr lang="en-GB" sz="2200" dirty="0">
                <a:solidFill>
                  <a:srgbClr val="414141"/>
                </a:solidFill>
              </a:rPr>
              <a:t> discusses his family's journey in transforming a thousand-year-old castle into a luxurious hotel. </a:t>
            </a:r>
          </a:p>
          <a:p>
            <a:pPr indent="0">
              <a:lnSpc>
                <a:spcPts val="2240"/>
              </a:lnSpc>
              <a:buClr>
                <a:srgbClr val="459597"/>
              </a:buClr>
            </a:pPr>
            <a:r>
              <a:rPr lang="en-GB" sz="2200" dirty="0">
                <a:solidFill>
                  <a:srgbClr val="414141"/>
                </a:solidFill>
              </a:rPr>
              <a:t>He elaborates on the meticulous restoration process, emphasizing the importance of preserving the castle's historical integrity while integrating modern comforts. The interview highlights his commitment to sustainability, the use of local artisans, and the challenges faced in adapting the ancient structure for contemporary hospitality.</a:t>
            </a:r>
          </a:p>
          <a:p>
            <a:pPr indent="0">
              <a:lnSpc>
                <a:spcPts val="2240"/>
              </a:lnSpc>
              <a:buClr>
                <a:srgbClr val="459597"/>
              </a:buClr>
            </a:pPr>
            <a:endParaRPr lang="en-GB" sz="2200" dirty="0">
              <a:solidFill>
                <a:srgbClr val="414141"/>
              </a:solidFill>
            </a:endParaRPr>
          </a:p>
        </p:txBody>
      </p:sp>
      <p:cxnSp>
        <p:nvCxnSpPr>
          <p:cNvPr id="11" name="Straight Connector 10">
            <a:extLst>
              <a:ext uri="{FF2B5EF4-FFF2-40B4-BE49-F238E27FC236}">
                <a16:creationId xmlns:a16="http://schemas.microsoft.com/office/drawing/2014/main" id="{2F374BB0-8D40-92E2-5F55-80E6F5BA2461}"/>
              </a:ext>
            </a:extLst>
          </p:cNvPr>
          <p:cNvCxnSpPr>
            <a:cxnSpLocks/>
          </p:cNvCxnSpPr>
          <p:nvPr/>
        </p:nvCxnSpPr>
        <p:spPr>
          <a:xfrm>
            <a:off x="1" y="1424461"/>
            <a:ext cx="4854387"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E471687-B985-8485-9312-899C7ADA1BDC}"/>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7884845" y="4988950"/>
            <a:ext cx="4194013" cy="3114966"/>
          </a:xfrm>
          <a:prstGeom prst="rect">
            <a:avLst/>
          </a:prstGeom>
        </p:spPr>
      </p:pic>
      <p:sp>
        <p:nvSpPr>
          <p:cNvPr id="19" name="TextBox 18">
            <a:extLst>
              <a:ext uri="{FF2B5EF4-FFF2-40B4-BE49-F238E27FC236}">
                <a16:creationId xmlns:a16="http://schemas.microsoft.com/office/drawing/2014/main" id="{1D276B04-3174-A55D-21F9-2CE0F7A3E63A}"/>
              </a:ext>
            </a:extLst>
          </p:cNvPr>
          <p:cNvSpPr txBox="1"/>
          <p:nvPr/>
        </p:nvSpPr>
        <p:spPr>
          <a:xfrm>
            <a:off x="8649508" y="2434966"/>
            <a:ext cx="3429350" cy="369332"/>
          </a:xfrm>
          <a:prstGeom prst="rect">
            <a:avLst/>
          </a:prstGeom>
          <a:solidFill>
            <a:srgbClr val="EC7C69"/>
          </a:solidFill>
        </p:spPr>
        <p:txBody>
          <a:bodyPr wrap="square" rtlCol="0">
            <a:spAutoFit/>
          </a:bodyPr>
          <a:lstStyle/>
          <a:p>
            <a:pPr algn="ctr"/>
            <a:r>
              <a:rPr lang="en-IE" dirty="0">
                <a:solidFill>
                  <a:schemeClr val="bg1"/>
                </a:solidFill>
              </a:rPr>
              <a:t>Interview with </a:t>
            </a:r>
            <a:r>
              <a:rPr lang="en-US" sz="1800" dirty="0">
                <a:solidFill>
                  <a:schemeClr val="bg1"/>
                </a:solidFill>
              </a:rPr>
              <a:t>Benedikt </a:t>
            </a:r>
            <a:r>
              <a:rPr lang="en-US" sz="1800" dirty="0" err="1">
                <a:solidFill>
                  <a:schemeClr val="bg1"/>
                </a:solidFill>
              </a:rPr>
              <a:t>Bolza</a:t>
            </a:r>
            <a:endParaRPr lang="en-IE" dirty="0">
              <a:solidFill>
                <a:schemeClr val="bg1"/>
              </a:solidFill>
            </a:endParaRPr>
          </a:p>
        </p:txBody>
      </p:sp>
      <p:sp>
        <p:nvSpPr>
          <p:cNvPr id="20" name="Flowchart: Connector 21">
            <a:extLst>
              <a:ext uri="{FF2B5EF4-FFF2-40B4-BE49-F238E27FC236}">
                <a16:creationId xmlns:a16="http://schemas.microsoft.com/office/drawing/2014/main" id="{29D84651-DD64-E680-E4C0-82A531C6E698}"/>
              </a:ext>
            </a:extLst>
          </p:cNvPr>
          <p:cNvSpPr/>
          <p:nvPr/>
        </p:nvSpPr>
        <p:spPr>
          <a:xfrm>
            <a:off x="6070768" y="356310"/>
            <a:ext cx="1647825" cy="1610221"/>
          </a:xfrm>
          <a:prstGeom prst="flowChartConnector">
            <a:avLst/>
          </a:prstGeom>
          <a:solidFill>
            <a:srgbClr val="459597"/>
          </a:solidFill>
          <a:ln w="57150">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solidFill>
                  <a:schemeClr val="bg1"/>
                </a:solidFill>
                <a:hlinkClick r:id="rId2">
                  <a:extLst>
                    <a:ext uri="{A12FA001-AC4F-418D-AE19-62706E023703}">
                      <ahyp:hlinkClr xmlns:ahyp="http://schemas.microsoft.com/office/drawing/2018/hyperlinkcolor" val="tx"/>
                    </a:ext>
                  </a:extLst>
                </a:hlinkClick>
              </a:rPr>
              <a:t>Click to Watch Video</a:t>
            </a:r>
            <a:endParaRPr lang="en-IE" sz="2400" b="1" dirty="0">
              <a:solidFill>
                <a:schemeClr val="bg1"/>
              </a:solidFill>
            </a:endParaRPr>
          </a:p>
        </p:txBody>
      </p:sp>
      <p:sp>
        <p:nvSpPr>
          <p:cNvPr id="21" name="Slide Number Placeholder 5">
            <a:extLst>
              <a:ext uri="{FF2B5EF4-FFF2-40B4-BE49-F238E27FC236}">
                <a16:creationId xmlns:a16="http://schemas.microsoft.com/office/drawing/2014/main" id="{93341F4C-1074-1DCD-017E-F37727B17E7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a:t>
            </a:fld>
            <a:endParaRPr lang="fr-CA" sz="1200" dirty="0"/>
          </a:p>
        </p:txBody>
      </p:sp>
    </p:spTree>
    <p:extLst>
      <p:ext uri="{BB962C8B-B14F-4D97-AF65-F5344CB8AC3E}">
        <p14:creationId xmlns:p14="http://schemas.microsoft.com/office/powerpoint/2010/main" val="2298289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2C309-7D47-6928-7054-660E393B56B8}"/>
            </a:ext>
          </a:extLst>
        </p:cNvPr>
        <p:cNvGrpSpPr/>
        <p:nvPr/>
      </p:nvGrpSpPr>
      <p:grpSpPr>
        <a:xfrm>
          <a:off x="0" y="0"/>
          <a:ext cx="0" cy="0"/>
          <a:chOff x="0" y="0"/>
          <a:chExt cx="0" cy="0"/>
        </a:xfrm>
      </p:grpSpPr>
      <p:pic>
        <p:nvPicPr>
          <p:cNvPr id="10" name="Picture Placeholder 9" descr="A table and chairs on a patio overlooking a valley&#10;&#10;AI-generated content may be incorrect.">
            <a:extLst>
              <a:ext uri="{FF2B5EF4-FFF2-40B4-BE49-F238E27FC236}">
                <a16:creationId xmlns:a16="http://schemas.microsoft.com/office/drawing/2014/main" id="{31465BDF-633F-3DF0-1D4B-EDBA9F2108AB}"/>
              </a:ext>
            </a:extLst>
          </p:cNvPr>
          <p:cNvPicPr>
            <a:picLocks noGrp="1" noChangeAspect="1"/>
          </p:cNvPicPr>
          <p:nvPr>
            <p:ph type="pic" sz="quarter" idx="10"/>
          </p:nvPr>
        </p:nvPicPr>
        <p:blipFill>
          <a:blip r:embed="rId2"/>
          <a:srcRect t="4369" b="4369"/>
          <a:stretch>
            <a:fillRect/>
          </a:stretch>
        </p:blipFill>
        <p:spPr/>
      </p:pic>
      <p:sp>
        <p:nvSpPr>
          <p:cNvPr id="13" name="Text Placeholder 12">
            <a:extLst>
              <a:ext uri="{FF2B5EF4-FFF2-40B4-BE49-F238E27FC236}">
                <a16:creationId xmlns:a16="http://schemas.microsoft.com/office/drawing/2014/main" id="{378317C2-7F08-6043-D225-B28E80980A49}"/>
              </a:ext>
            </a:extLst>
          </p:cNvPr>
          <p:cNvSpPr>
            <a:spLocks noGrp="1"/>
          </p:cNvSpPr>
          <p:nvPr>
            <p:ph type="body" sz="quarter" idx="18"/>
          </p:nvPr>
        </p:nvSpPr>
        <p:spPr>
          <a:xfrm>
            <a:off x="675020" y="3392026"/>
            <a:ext cx="2673298" cy="1049221"/>
          </a:xfrm>
        </p:spPr>
        <p:txBody>
          <a:bodyPr/>
          <a:lstStyle/>
          <a:p>
            <a:r>
              <a:rPr lang="en-US" dirty="0"/>
              <a:t>Castel </a:t>
            </a:r>
            <a:r>
              <a:rPr lang="en-US" dirty="0" err="1"/>
              <a:t>Reschio</a:t>
            </a:r>
            <a:r>
              <a:rPr lang="en-US" dirty="0"/>
              <a:t>, Umbria, Italy</a:t>
            </a:r>
          </a:p>
          <a:p>
            <a:endParaRPr lang="en-US" dirty="0"/>
          </a:p>
        </p:txBody>
      </p:sp>
      <p:sp>
        <p:nvSpPr>
          <p:cNvPr id="8" name="Text Placeholder 7">
            <a:extLst>
              <a:ext uri="{FF2B5EF4-FFF2-40B4-BE49-F238E27FC236}">
                <a16:creationId xmlns:a16="http://schemas.microsoft.com/office/drawing/2014/main" id="{5AC2EBA3-BB7D-779E-540C-670680A26EB4}"/>
              </a:ext>
            </a:extLst>
          </p:cNvPr>
          <p:cNvSpPr>
            <a:spLocks noGrp="1"/>
          </p:cNvSpPr>
          <p:nvPr>
            <p:ph type="body" sz="quarter" idx="66"/>
          </p:nvPr>
        </p:nvSpPr>
        <p:spPr/>
        <p:txBody>
          <a:bodyPr lIns="91440" tIns="45720" rIns="91440" bIns="45720" anchor="ctr">
            <a:noAutofit/>
          </a:bodyPr>
          <a:lstStyle/>
          <a:p>
            <a:r>
              <a:rPr lang="en-GB" dirty="0"/>
              <a:t>Photo Credit: </a:t>
            </a:r>
            <a:r>
              <a:rPr lang="fr-FR" dirty="0" err="1"/>
              <a:t>Cstel</a:t>
            </a:r>
            <a:r>
              <a:rPr lang="fr-FR" dirty="0"/>
              <a:t> </a:t>
            </a:r>
            <a:r>
              <a:rPr lang="fr-FR" dirty="0" err="1"/>
              <a:t>Reschio</a:t>
            </a:r>
            <a:r>
              <a:rPr lang="fr-FR" dirty="0"/>
              <a:t>, Philip Vile</a:t>
            </a:r>
            <a:endParaRPr lang="en-GB" dirty="0"/>
          </a:p>
        </p:txBody>
      </p:sp>
      <p:sp>
        <p:nvSpPr>
          <p:cNvPr id="21" name="Text Placeholder 3">
            <a:extLst>
              <a:ext uri="{FF2B5EF4-FFF2-40B4-BE49-F238E27FC236}">
                <a16:creationId xmlns:a16="http://schemas.microsoft.com/office/drawing/2014/main" id="{6BE4EBF9-7C1E-3613-7EDB-A82F9D24E45A}"/>
              </a:ext>
            </a:extLst>
          </p:cNvPr>
          <p:cNvSpPr txBox="1">
            <a:spLocks/>
          </p:cNvSpPr>
          <p:nvPr/>
        </p:nvSpPr>
        <p:spPr>
          <a:xfrm>
            <a:off x="4520332" y="360634"/>
            <a:ext cx="643648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Alternative &amp; Unique Accommodation: </a:t>
            </a:r>
          </a:p>
        </p:txBody>
      </p:sp>
      <p:sp>
        <p:nvSpPr>
          <p:cNvPr id="22" name="Text Placeholder 4">
            <a:extLst>
              <a:ext uri="{FF2B5EF4-FFF2-40B4-BE49-F238E27FC236}">
                <a16:creationId xmlns:a16="http://schemas.microsoft.com/office/drawing/2014/main" id="{3AEE83AB-1247-69BA-4FBD-D0E162131309}"/>
              </a:ext>
            </a:extLst>
          </p:cNvPr>
          <p:cNvSpPr txBox="1">
            <a:spLocks/>
          </p:cNvSpPr>
          <p:nvPr/>
        </p:nvSpPr>
        <p:spPr>
          <a:xfrm>
            <a:off x="4520332" y="1508906"/>
            <a:ext cx="693182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Castello di </a:t>
            </a:r>
            <a:r>
              <a:rPr lang="en-GB" sz="2200" dirty="0" err="1">
                <a:solidFill>
                  <a:srgbClr val="414141"/>
                </a:solidFill>
              </a:rPr>
              <a:t>Reschio</a:t>
            </a:r>
            <a:r>
              <a:rPr lang="en-GB" sz="2200" dirty="0">
                <a:solidFill>
                  <a:srgbClr val="414141"/>
                </a:solidFill>
              </a:rPr>
              <a:t> is a collection of luxurious, design-driven accommodations housed within a meticulously restored thousand-year-old castle estate in the heart of Umbria, Italy. Led by architect Count Benedikt </a:t>
            </a:r>
            <a:r>
              <a:rPr lang="en-GB" sz="2200" dirty="0" err="1">
                <a:solidFill>
                  <a:srgbClr val="414141"/>
                </a:solidFill>
              </a:rPr>
              <a:t>Bolza</a:t>
            </a:r>
            <a:r>
              <a:rPr lang="en-GB" sz="2200" dirty="0">
                <a:solidFill>
                  <a:srgbClr val="414141"/>
                </a:solidFill>
              </a:rPr>
              <a:t>, the project exemplifies how historical architecture can be transformed into exclusive, high-end hospitality while preserving authenticity. </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The estate combines restored farmhouses, ancient stables, and the castle itself—each space retaining its original character while offering understated elegance, artisanal detail, and modern comfort. Guests experience an immersive connection to the region’s cultural and architectural heritage, surrounded by olive groves, forests, and rolling hills.</a:t>
            </a:r>
          </a:p>
        </p:txBody>
      </p:sp>
      <p:pic>
        <p:nvPicPr>
          <p:cNvPr id="30" name="Picture 29">
            <a:extLst>
              <a:ext uri="{FF2B5EF4-FFF2-40B4-BE49-F238E27FC236}">
                <a16:creationId xmlns:a16="http://schemas.microsoft.com/office/drawing/2014/main" id="{8842E2EB-8DEA-A800-D1E3-629A937C2F3F}"/>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30550" y="4357737"/>
            <a:ext cx="3580276" cy="2659133"/>
          </a:xfrm>
          <a:prstGeom prst="rect">
            <a:avLst/>
          </a:prstGeom>
        </p:spPr>
      </p:pic>
      <p:grpSp>
        <p:nvGrpSpPr>
          <p:cNvPr id="31" name="Group 30">
            <a:extLst>
              <a:ext uri="{FF2B5EF4-FFF2-40B4-BE49-F238E27FC236}">
                <a16:creationId xmlns:a16="http://schemas.microsoft.com/office/drawing/2014/main" id="{D4C129A7-4904-8F79-62E0-7701CB8A4C45}"/>
              </a:ext>
            </a:extLst>
          </p:cNvPr>
          <p:cNvGrpSpPr/>
          <p:nvPr/>
        </p:nvGrpSpPr>
        <p:grpSpPr>
          <a:xfrm>
            <a:off x="4548875" y="5694791"/>
            <a:ext cx="6969049" cy="851642"/>
            <a:chOff x="441852" y="5691396"/>
            <a:chExt cx="6969049" cy="851642"/>
          </a:xfrm>
        </p:grpSpPr>
        <p:pic>
          <p:nvPicPr>
            <p:cNvPr id="32" name="Picture 31" descr="Co-funded by the European Union logo in png for web usage">
              <a:extLst>
                <a:ext uri="{FF2B5EF4-FFF2-40B4-BE49-F238E27FC236}">
                  <a16:creationId xmlns:a16="http://schemas.microsoft.com/office/drawing/2014/main" id="{FF684696-8FB8-F1F2-72F4-B4D24041239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33" name="Rectangle 32">
              <a:extLst>
                <a:ext uri="{FF2B5EF4-FFF2-40B4-BE49-F238E27FC236}">
                  <a16:creationId xmlns:a16="http://schemas.microsoft.com/office/drawing/2014/main" id="{AE8A8246-E4FA-B191-5DAA-D14148C04979}"/>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34" name="Group 33">
              <a:extLst>
                <a:ext uri="{FF2B5EF4-FFF2-40B4-BE49-F238E27FC236}">
                  <a16:creationId xmlns:a16="http://schemas.microsoft.com/office/drawing/2014/main" id="{2F132F82-EF32-A078-7DD8-2E2AC38A161B}"/>
                </a:ext>
              </a:extLst>
            </p:cNvPr>
            <p:cNvGrpSpPr/>
            <p:nvPr userDrawn="1"/>
          </p:nvGrpSpPr>
          <p:grpSpPr>
            <a:xfrm>
              <a:off x="441852" y="5691396"/>
              <a:ext cx="1307461" cy="742180"/>
              <a:chOff x="340586" y="8789227"/>
              <a:chExt cx="1307461" cy="742180"/>
            </a:xfrm>
          </p:grpSpPr>
          <p:sp>
            <p:nvSpPr>
              <p:cNvPr id="35" name="Rectangle 34">
                <a:extLst>
                  <a:ext uri="{FF2B5EF4-FFF2-40B4-BE49-F238E27FC236}">
                    <a16:creationId xmlns:a16="http://schemas.microsoft.com/office/drawing/2014/main" id="{D12A250D-F076-2DD9-7674-6EB82C3474C9}"/>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5">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36" name="Picture 35">
                <a:extLst>
                  <a:ext uri="{FF2B5EF4-FFF2-40B4-BE49-F238E27FC236}">
                    <a16:creationId xmlns:a16="http://schemas.microsoft.com/office/drawing/2014/main" id="{54C5BCF6-77F0-199C-E703-451D8C3828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
        <p:nvSpPr>
          <p:cNvPr id="38" name="Slide Number Placeholder 5">
            <a:extLst>
              <a:ext uri="{FF2B5EF4-FFF2-40B4-BE49-F238E27FC236}">
                <a16:creationId xmlns:a16="http://schemas.microsoft.com/office/drawing/2014/main" id="{87D571BD-5665-AA51-E49E-16FBE2B7DF5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a:t>
            </a:fld>
            <a:endParaRPr lang="fr-CA" sz="1200" dirty="0"/>
          </a:p>
        </p:txBody>
      </p:sp>
      <p:cxnSp>
        <p:nvCxnSpPr>
          <p:cNvPr id="39" name="Straight Connector 38">
            <a:extLst>
              <a:ext uri="{FF2B5EF4-FFF2-40B4-BE49-F238E27FC236}">
                <a16:creationId xmlns:a16="http://schemas.microsoft.com/office/drawing/2014/main" id="{D5BBEDB6-C93E-ACAE-0EB5-0CDB6A05B9B2}"/>
              </a:ext>
            </a:extLst>
          </p:cNvPr>
          <p:cNvCxnSpPr>
            <a:cxnSpLocks/>
          </p:cNvCxnSpPr>
          <p:nvPr/>
        </p:nvCxnSpPr>
        <p:spPr>
          <a:xfrm>
            <a:off x="4304179" y="1439182"/>
            <a:ext cx="4854387"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523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BEC0B-CB89-5797-D774-1680959A616A}"/>
            </a:ext>
          </a:extLst>
        </p:cNvPr>
        <p:cNvGrpSpPr/>
        <p:nvPr/>
      </p:nvGrpSpPr>
      <p:grpSpPr>
        <a:xfrm>
          <a:off x="0" y="0"/>
          <a:ext cx="0" cy="0"/>
          <a:chOff x="0" y="0"/>
          <a:chExt cx="0" cy="0"/>
        </a:xfrm>
      </p:grpSpPr>
      <p:pic>
        <p:nvPicPr>
          <p:cNvPr id="10" name="Picture Placeholder 9" descr="A table and chairs on a patio overlooking a valley&#10;&#10;AI-generated content may be incorrect.">
            <a:extLst>
              <a:ext uri="{FF2B5EF4-FFF2-40B4-BE49-F238E27FC236}">
                <a16:creationId xmlns:a16="http://schemas.microsoft.com/office/drawing/2014/main" id="{CBCBB8F5-5C7E-BB57-36D1-5F86B48B3AFA}"/>
              </a:ext>
            </a:extLst>
          </p:cNvPr>
          <p:cNvPicPr>
            <a:picLocks noGrp="1" noChangeAspect="1"/>
          </p:cNvPicPr>
          <p:nvPr>
            <p:ph type="pic" sz="quarter" idx="10"/>
          </p:nvPr>
        </p:nvPicPr>
        <p:blipFill>
          <a:blip r:embed="rId2"/>
          <a:srcRect t="4369" b="4369"/>
          <a:stretch>
            <a:fillRect/>
          </a:stretch>
        </p:blipFill>
        <p:spPr/>
      </p:pic>
      <p:sp>
        <p:nvSpPr>
          <p:cNvPr id="13" name="Text Placeholder 12">
            <a:extLst>
              <a:ext uri="{FF2B5EF4-FFF2-40B4-BE49-F238E27FC236}">
                <a16:creationId xmlns:a16="http://schemas.microsoft.com/office/drawing/2014/main" id="{D4ED73E2-9F86-8CDD-C0CC-1057CF02ECA4}"/>
              </a:ext>
            </a:extLst>
          </p:cNvPr>
          <p:cNvSpPr>
            <a:spLocks noGrp="1"/>
          </p:cNvSpPr>
          <p:nvPr>
            <p:ph type="body" sz="quarter" idx="18"/>
          </p:nvPr>
        </p:nvSpPr>
        <p:spPr>
          <a:xfrm>
            <a:off x="675020" y="3392026"/>
            <a:ext cx="2673298" cy="1049221"/>
          </a:xfrm>
        </p:spPr>
        <p:txBody>
          <a:bodyPr/>
          <a:lstStyle/>
          <a:p>
            <a:r>
              <a:rPr lang="en-US" dirty="0"/>
              <a:t>Castel </a:t>
            </a:r>
            <a:r>
              <a:rPr lang="en-US" dirty="0" err="1"/>
              <a:t>Reschio</a:t>
            </a:r>
            <a:r>
              <a:rPr lang="en-US" dirty="0"/>
              <a:t>, Umbria, Italy</a:t>
            </a:r>
          </a:p>
          <a:p>
            <a:endParaRPr lang="en-US" dirty="0"/>
          </a:p>
        </p:txBody>
      </p:sp>
      <p:sp>
        <p:nvSpPr>
          <p:cNvPr id="8" name="Text Placeholder 7">
            <a:extLst>
              <a:ext uri="{FF2B5EF4-FFF2-40B4-BE49-F238E27FC236}">
                <a16:creationId xmlns:a16="http://schemas.microsoft.com/office/drawing/2014/main" id="{C27B7C6B-BC22-4763-94A4-5BBFDD1D9D1C}"/>
              </a:ext>
            </a:extLst>
          </p:cNvPr>
          <p:cNvSpPr>
            <a:spLocks noGrp="1"/>
          </p:cNvSpPr>
          <p:nvPr>
            <p:ph type="body" sz="quarter" idx="66"/>
          </p:nvPr>
        </p:nvSpPr>
        <p:spPr/>
        <p:txBody>
          <a:bodyPr lIns="91440" tIns="45720" rIns="91440" bIns="45720" anchor="ctr">
            <a:noAutofit/>
          </a:bodyPr>
          <a:lstStyle/>
          <a:p>
            <a:r>
              <a:rPr lang="en-GB" dirty="0"/>
              <a:t>Photo Credit: </a:t>
            </a:r>
            <a:r>
              <a:rPr lang="fr-FR" dirty="0" err="1"/>
              <a:t>Cstel</a:t>
            </a:r>
            <a:r>
              <a:rPr lang="fr-FR" dirty="0"/>
              <a:t> </a:t>
            </a:r>
            <a:r>
              <a:rPr lang="fr-FR" dirty="0" err="1"/>
              <a:t>Reschio</a:t>
            </a:r>
            <a:r>
              <a:rPr lang="fr-FR" dirty="0"/>
              <a:t>, Philip Vile</a:t>
            </a:r>
            <a:endParaRPr lang="en-GB" dirty="0"/>
          </a:p>
        </p:txBody>
      </p:sp>
      <p:sp>
        <p:nvSpPr>
          <p:cNvPr id="21" name="Text Placeholder 3">
            <a:extLst>
              <a:ext uri="{FF2B5EF4-FFF2-40B4-BE49-F238E27FC236}">
                <a16:creationId xmlns:a16="http://schemas.microsoft.com/office/drawing/2014/main" id="{F7D72E0D-A741-CAE0-B0E5-6D665372280A}"/>
              </a:ext>
            </a:extLst>
          </p:cNvPr>
          <p:cNvSpPr txBox="1">
            <a:spLocks/>
          </p:cNvSpPr>
          <p:nvPr/>
        </p:nvSpPr>
        <p:spPr>
          <a:xfrm>
            <a:off x="4520332" y="360634"/>
            <a:ext cx="643648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Alternative &amp; Accommodation - Financial Journey: : </a:t>
            </a:r>
          </a:p>
        </p:txBody>
      </p:sp>
      <p:sp>
        <p:nvSpPr>
          <p:cNvPr id="22" name="Text Placeholder 4">
            <a:extLst>
              <a:ext uri="{FF2B5EF4-FFF2-40B4-BE49-F238E27FC236}">
                <a16:creationId xmlns:a16="http://schemas.microsoft.com/office/drawing/2014/main" id="{729C4FC5-CC41-B2BB-D4AF-A5659B1360EF}"/>
              </a:ext>
            </a:extLst>
          </p:cNvPr>
          <p:cNvSpPr txBox="1">
            <a:spLocks/>
          </p:cNvSpPr>
          <p:nvPr/>
        </p:nvSpPr>
        <p:spPr>
          <a:xfrm>
            <a:off x="4520332" y="1761218"/>
            <a:ext cx="6436488"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The restoration and transformation of Castello di </a:t>
            </a:r>
            <a:r>
              <a:rPr lang="en-GB" sz="2200" dirty="0" err="1">
                <a:solidFill>
                  <a:srgbClr val="414141"/>
                </a:solidFill>
              </a:rPr>
              <a:t>Reschio</a:t>
            </a:r>
            <a:r>
              <a:rPr lang="en-GB" sz="2200" dirty="0">
                <a:solidFill>
                  <a:srgbClr val="414141"/>
                </a:solidFill>
              </a:rPr>
              <a:t> were made possible through a long-term private family investment model, combining generational stewardship with a vision for sustainable luxury. </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While not reliant on public grants, the project demonstrates how deep respect for craftsmanship, environmental sensitivity, and architectural heritage can create lasting value and a successful tourism venture rooted in place. It serves as a benchmark for integrating heritage conservation with modern hospitality in rural Europe.</a:t>
            </a:r>
          </a:p>
        </p:txBody>
      </p:sp>
      <p:pic>
        <p:nvPicPr>
          <p:cNvPr id="30" name="Picture 29">
            <a:extLst>
              <a:ext uri="{FF2B5EF4-FFF2-40B4-BE49-F238E27FC236}">
                <a16:creationId xmlns:a16="http://schemas.microsoft.com/office/drawing/2014/main" id="{D96493E7-ABC4-CA94-A510-789C5BA05C1A}"/>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30550" y="4357737"/>
            <a:ext cx="3580276" cy="2659133"/>
          </a:xfrm>
          <a:prstGeom prst="rect">
            <a:avLst/>
          </a:prstGeom>
        </p:spPr>
      </p:pic>
      <p:sp>
        <p:nvSpPr>
          <p:cNvPr id="38" name="Slide Number Placeholder 5">
            <a:extLst>
              <a:ext uri="{FF2B5EF4-FFF2-40B4-BE49-F238E27FC236}">
                <a16:creationId xmlns:a16="http://schemas.microsoft.com/office/drawing/2014/main" id="{3AC8AE84-785F-4294-5695-3FB06E22066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a:t>
            </a:fld>
            <a:endParaRPr lang="fr-CA" sz="1200" dirty="0"/>
          </a:p>
        </p:txBody>
      </p:sp>
      <p:cxnSp>
        <p:nvCxnSpPr>
          <p:cNvPr id="39" name="Straight Connector 38">
            <a:extLst>
              <a:ext uri="{FF2B5EF4-FFF2-40B4-BE49-F238E27FC236}">
                <a16:creationId xmlns:a16="http://schemas.microsoft.com/office/drawing/2014/main" id="{EEC903D0-8080-4139-2E70-0DA3AED18C7D}"/>
              </a:ext>
            </a:extLst>
          </p:cNvPr>
          <p:cNvCxnSpPr>
            <a:cxnSpLocks/>
          </p:cNvCxnSpPr>
          <p:nvPr/>
        </p:nvCxnSpPr>
        <p:spPr>
          <a:xfrm>
            <a:off x="4304179" y="1439182"/>
            <a:ext cx="4854387"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640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662B-5BDD-7AC9-0A64-ED919FCA3E4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67B9712-1C1F-6466-60BA-0277DB81CBD8}"/>
              </a:ext>
            </a:extLst>
          </p:cNvPr>
          <p:cNvSpPr>
            <a:spLocks noGrp="1"/>
          </p:cNvSpPr>
          <p:nvPr>
            <p:ph type="body" sz="quarter" idx="4294967295"/>
          </p:nvPr>
        </p:nvSpPr>
        <p:spPr>
          <a:xfrm rot="16200000">
            <a:off x="9694296" y="5154910"/>
            <a:ext cx="2953721" cy="452458"/>
          </a:xfrm>
          <a:prstGeom prst="rect">
            <a:avLst/>
          </a:prstGeom>
        </p:spPr>
        <p:txBody>
          <a:bodyPr anchor="ctr"/>
          <a:lstStyle/>
          <a:p>
            <a:pPr marL="0" indent="0" algn="ctr">
              <a:buNone/>
            </a:pPr>
            <a:r>
              <a:rPr lang="en-GB" sz="1200" dirty="0">
                <a:solidFill>
                  <a:schemeClr val="bg1"/>
                </a:solidFill>
              </a:rPr>
              <a:t>Photo Credit: </a:t>
            </a:r>
            <a:r>
              <a:rPr lang="fr-FR" sz="1200" dirty="0">
                <a:solidFill>
                  <a:schemeClr val="bg1"/>
                </a:solidFill>
              </a:rPr>
              <a:t>Châteaux dans Les </a:t>
            </a:r>
            <a:r>
              <a:rPr lang="fr-FR" sz="1200" dirty="0" err="1">
                <a:solidFill>
                  <a:schemeClr val="bg1"/>
                </a:solidFill>
              </a:rPr>
              <a:t>Arbes</a:t>
            </a:r>
            <a:endParaRPr lang="en-GB" sz="1200" dirty="0">
              <a:solidFill>
                <a:schemeClr val="bg1"/>
              </a:solidFill>
            </a:endParaRPr>
          </a:p>
        </p:txBody>
      </p:sp>
      <p:pic>
        <p:nvPicPr>
          <p:cNvPr id="10" name="Segnaposto immagine 9" descr="Immagine che contiene interno, interior design, divano, Divanetto&#10;&#10;Il contenuto generato dall'IA potrebbe non essere corretto.">
            <a:extLst>
              <a:ext uri="{FF2B5EF4-FFF2-40B4-BE49-F238E27FC236}">
                <a16:creationId xmlns:a16="http://schemas.microsoft.com/office/drawing/2014/main" id="{396C3A77-3322-8545-55A3-1FB9CDCF8D30}"/>
              </a:ext>
            </a:extLst>
          </p:cNvPr>
          <p:cNvPicPr>
            <a:picLocks noGrp="1" noChangeAspect="1"/>
          </p:cNvPicPr>
          <p:nvPr>
            <p:ph type="pic" sz="quarter" idx="4294967295"/>
          </p:nvPr>
        </p:nvPicPr>
        <p:blipFill>
          <a:blip r:embed="rId2"/>
          <a:srcRect l="13842" r="13842"/>
          <a:stretch>
            <a:fillRect/>
          </a:stretch>
        </p:blipFill>
        <p:spPr>
          <a:xfrm>
            <a:off x="7355540" y="3184544"/>
            <a:ext cx="3589387" cy="3660009"/>
          </a:xfrm>
          <a:prstGeom prst="rect">
            <a:avLst/>
          </a:prstGeom>
        </p:spPr>
      </p:pic>
      <p:sp>
        <p:nvSpPr>
          <p:cNvPr id="6" name="Text Placeholder 3">
            <a:extLst>
              <a:ext uri="{FF2B5EF4-FFF2-40B4-BE49-F238E27FC236}">
                <a16:creationId xmlns:a16="http://schemas.microsoft.com/office/drawing/2014/main" id="{6DF906B1-E49D-3FEC-5A56-3DB7791271B0}"/>
              </a:ext>
            </a:extLst>
          </p:cNvPr>
          <p:cNvSpPr txBox="1">
            <a:spLocks/>
          </p:cNvSpPr>
          <p:nvPr/>
        </p:nvSpPr>
        <p:spPr>
          <a:xfrm>
            <a:off x="774804" y="359776"/>
            <a:ext cx="752203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a:t>Key Takeaways</a:t>
            </a:r>
          </a:p>
          <a:p>
            <a:pPr>
              <a:lnSpc>
                <a:spcPts val="3620"/>
              </a:lnSpc>
            </a:pPr>
            <a:endParaRPr lang="en-US" dirty="0"/>
          </a:p>
        </p:txBody>
      </p:sp>
      <p:sp>
        <p:nvSpPr>
          <p:cNvPr id="7" name="Text Placeholder 4">
            <a:extLst>
              <a:ext uri="{FF2B5EF4-FFF2-40B4-BE49-F238E27FC236}">
                <a16:creationId xmlns:a16="http://schemas.microsoft.com/office/drawing/2014/main" id="{99EE60CA-EC4F-4741-93DB-A31910C78601}"/>
              </a:ext>
            </a:extLst>
          </p:cNvPr>
          <p:cNvSpPr txBox="1">
            <a:spLocks/>
          </p:cNvSpPr>
          <p:nvPr/>
        </p:nvSpPr>
        <p:spPr>
          <a:xfrm>
            <a:off x="774804" y="1163430"/>
            <a:ext cx="5962172" cy="4104528"/>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459597"/>
              </a:buClr>
              <a:buFont typeface="Arial" panose="020B0604020202020204" pitchFamily="34" charset="0"/>
              <a:buChar char="•"/>
            </a:pPr>
            <a:r>
              <a:rPr lang="en-GB" sz="2200" b="1" dirty="0">
                <a:solidFill>
                  <a:srgbClr val="EC7C69"/>
                </a:solidFill>
              </a:rPr>
              <a:t>Castello di </a:t>
            </a:r>
            <a:r>
              <a:rPr lang="en-GB" sz="2200" b="1" dirty="0" err="1">
                <a:solidFill>
                  <a:srgbClr val="EC7C69"/>
                </a:solidFill>
              </a:rPr>
              <a:t>Reschio</a:t>
            </a:r>
            <a:r>
              <a:rPr lang="en-GB" sz="2200" b="1" dirty="0">
                <a:solidFill>
                  <a:srgbClr val="EC7C69"/>
                </a:solidFill>
              </a:rPr>
              <a:t> illustrates how heritage preservation and high-end design can coexist </a:t>
            </a:r>
            <a:r>
              <a:rPr lang="en-GB" sz="2200" dirty="0">
                <a:solidFill>
                  <a:srgbClr val="414141"/>
                </a:solidFill>
              </a:rPr>
              <a:t>to create a timeless, immersive experience that resonates with luxury </a:t>
            </a:r>
            <a:r>
              <a:rPr lang="en-GB" sz="2200" dirty="0" err="1">
                <a:solidFill>
                  <a:srgbClr val="414141"/>
                </a:solidFill>
              </a:rPr>
              <a:t>travelers</a:t>
            </a:r>
            <a:r>
              <a:rPr lang="en-GB" sz="2200" dirty="0">
                <a:solidFill>
                  <a:srgbClr val="414141"/>
                </a:solidFill>
              </a:rPr>
              <a:t> seeking authenticity and </a:t>
            </a:r>
            <a:r>
              <a:rPr lang="en-GB" sz="2200" dirty="0" err="1">
                <a:solidFill>
                  <a:srgbClr val="414141"/>
                </a:solidFill>
              </a:rPr>
              <a:t>tranquility</a:t>
            </a:r>
            <a:r>
              <a:rPr lang="en-GB" sz="2200" dirty="0">
                <a:solidFill>
                  <a:srgbClr val="414141"/>
                </a:solidFill>
              </a:rPr>
              <a:t>. By blending centuries-old architecture with refined aesthetics, it shows how alternative accommodations can redefine luxury through storytelling, craftsmanship, and sustainable development.</a:t>
            </a: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r>
              <a:rPr lang="en-GB" sz="2200" b="1" dirty="0">
                <a:solidFill>
                  <a:srgbClr val="EC7C69"/>
                </a:solidFill>
              </a:rPr>
              <a:t>Respect Heritage Without Compromising Luxury: </a:t>
            </a:r>
            <a:r>
              <a:rPr lang="en-GB" sz="2200" dirty="0" err="1">
                <a:solidFill>
                  <a:srgbClr val="414141"/>
                </a:solidFill>
              </a:rPr>
              <a:t>Reschio</a:t>
            </a:r>
            <a:r>
              <a:rPr lang="en-GB" sz="2200" dirty="0">
                <a:solidFill>
                  <a:srgbClr val="414141"/>
                </a:solidFill>
              </a:rPr>
              <a:t> proves that preserving historical identity does not mean sacrificing comfort. By restoring ancient buildings with artisanal techniques and minimal modern intrusion, it offers guests a rare experience of elegance rooted in place and time.</a:t>
            </a: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endParaRPr lang="en-US" sz="2200" dirty="0">
              <a:solidFill>
                <a:srgbClr val="459597"/>
              </a:solidFill>
            </a:endParaRPr>
          </a:p>
        </p:txBody>
      </p:sp>
      <p:cxnSp>
        <p:nvCxnSpPr>
          <p:cNvPr id="9" name="Straight Connector 8">
            <a:extLst>
              <a:ext uri="{FF2B5EF4-FFF2-40B4-BE49-F238E27FC236}">
                <a16:creationId xmlns:a16="http://schemas.microsoft.com/office/drawing/2014/main" id="{922567E9-1A85-6021-002D-6A0F4CAD7CE8}"/>
              </a:ext>
            </a:extLst>
          </p:cNvPr>
          <p:cNvCxnSpPr>
            <a:cxnSpLocks/>
          </p:cNvCxnSpPr>
          <p:nvPr/>
        </p:nvCxnSpPr>
        <p:spPr>
          <a:xfrm>
            <a:off x="0" y="970925"/>
            <a:ext cx="567890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B302E01-4FC4-3902-5C0D-8BFBF4255D3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a:t>
            </a:fld>
            <a:endParaRPr lang="fr-CA" sz="1200" dirty="0"/>
          </a:p>
        </p:txBody>
      </p:sp>
    </p:spTree>
    <p:extLst>
      <p:ext uri="{BB962C8B-B14F-4D97-AF65-F5344CB8AC3E}">
        <p14:creationId xmlns:p14="http://schemas.microsoft.com/office/powerpoint/2010/main" val="866636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A815C-7CAA-3C4A-B838-712A65BF7F3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2545E45-323C-0C6C-E1B2-3BDB4C26F9AA}"/>
              </a:ext>
            </a:extLst>
          </p:cNvPr>
          <p:cNvSpPr>
            <a:spLocks noGrp="1"/>
          </p:cNvSpPr>
          <p:nvPr>
            <p:ph type="body" sz="quarter" idx="16"/>
          </p:nvPr>
        </p:nvSpPr>
        <p:spPr>
          <a:xfrm>
            <a:off x="774804" y="359776"/>
            <a:ext cx="7522032" cy="803654"/>
          </a:xfrm>
        </p:spPr>
        <p:txBody>
          <a:bodyPr/>
          <a:lstStyle/>
          <a:p>
            <a:pPr>
              <a:lnSpc>
                <a:spcPts val="3620"/>
              </a:lnSpc>
            </a:pPr>
            <a:r>
              <a:rPr lang="en-US" dirty="0"/>
              <a:t>Key Takeaways</a:t>
            </a:r>
          </a:p>
          <a:p>
            <a:pPr>
              <a:lnSpc>
                <a:spcPts val="3620"/>
              </a:lnSpc>
            </a:pPr>
            <a:endParaRPr lang="en-US" dirty="0"/>
          </a:p>
        </p:txBody>
      </p:sp>
      <p:sp>
        <p:nvSpPr>
          <p:cNvPr id="6" name="Slide Number Placeholder 5">
            <a:extLst>
              <a:ext uri="{FF2B5EF4-FFF2-40B4-BE49-F238E27FC236}">
                <a16:creationId xmlns:a16="http://schemas.microsoft.com/office/drawing/2014/main" id="{A946C786-43F6-EF41-A48D-58FE14B25FD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7</a:t>
            </a:fld>
            <a:endParaRPr lang="fr-CA" sz="1200" dirty="0"/>
          </a:p>
        </p:txBody>
      </p:sp>
      <p:sp>
        <p:nvSpPr>
          <p:cNvPr id="7" name="Text Placeholder 4">
            <a:extLst>
              <a:ext uri="{FF2B5EF4-FFF2-40B4-BE49-F238E27FC236}">
                <a16:creationId xmlns:a16="http://schemas.microsoft.com/office/drawing/2014/main" id="{7ABAE6AF-742D-AEC2-1ED2-45BF3AFF69F3}"/>
              </a:ext>
            </a:extLst>
          </p:cNvPr>
          <p:cNvSpPr txBox="1">
            <a:spLocks/>
          </p:cNvSpPr>
          <p:nvPr/>
        </p:nvSpPr>
        <p:spPr>
          <a:xfrm>
            <a:off x="774804" y="1376736"/>
            <a:ext cx="9812985" cy="4104528"/>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459597"/>
              </a:buClr>
              <a:buFont typeface="Arial" panose="020B0604020202020204" pitchFamily="34" charset="0"/>
              <a:buChar char="•"/>
            </a:pPr>
            <a:r>
              <a:rPr lang="en-GB" sz="2200" b="1" dirty="0">
                <a:solidFill>
                  <a:srgbClr val="EC7C69"/>
                </a:solidFill>
              </a:rPr>
              <a:t>Design Is a Storytelling Tool: </a:t>
            </a:r>
          </a:p>
          <a:p>
            <a:pPr marL="320675" indent="0">
              <a:lnSpc>
                <a:spcPts val="2340"/>
              </a:lnSpc>
              <a:buClr>
                <a:srgbClr val="459597"/>
              </a:buClr>
            </a:pPr>
            <a:r>
              <a:rPr lang="en-GB" sz="2200" dirty="0">
                <a:solidFill>
                  <a:srgbClr val="414141"/>
                </a:solidFill>
              </a:rPr>
              <a:t>Every restored element at </a:t>
            </a:r>
            <a:r>
              <a:rPr lang="en-GB" sz="2200" dirty="0" err="1">
                <a:solidFill>
                  <a:srgbClr val="414141"/>
                </a:solidFill>
              </a:rPr>
              <a:t>Reschio</a:t>
            </a:r>
            <a:r>
              <a:rPr lang="en-GB" sz="2200" dirty="0">
                <a:solidFill>
                  <a:srgbClr val="414141"/>
                </a:solidFill>
              </a:rPr>
              <a:t> - from original stone walls to custom-made furniture - narrates a story. Thoughtful design choices deepen the guest experience and create emotional value, which is a competitive advantage in the premium tourism market.</a:t>
            </a: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r>
              <a:rPr lang="en-GB" sz="2200" b="1" dirty="0">
                <a:solidFill>
                  <a:srgbClr val="EC7C69"/>
                </a:solidFill>
              </a:rPr>
              <a:t>Long-Term Vision Pays Off: </a:t>
            </a:r>
          </a:p>
          <a:p>
            <a:pPr marL="360363" indent="0">
              <a:lnSpc>
                <a:spcPts val="2340"/>
              </a:lnSpc>
              <a:buClr>
                <a:srgbClr val="459597"/>
              </a:buClr>
            </a:pPr>
            <a:r>
              <a:rPr lang="en-GB" sz="2200" dirty="0" err="1">
                <a:solidFill>
                  <a:srgbClr val="414141"/>
                </a:solidFill>
              </a:rPr>
              <a:t>Reschio’s</a:t>
            </a:r>
            <a:r>
              <a:rPr lang="en-GB" sz="2200" dirty="0">
                <a:solidFill>
                  <a:srgbClr val="414141"/>
                </a:solidFill>
              </a:rPr>
              <a:t> transformation was made possible through patient, family-led investment and careful stewardship of the land. It demonstrates the value of long-term thinking in tourism development, where quality, authenticity, and sustainability lead to a lasting brand.</a:t>
            </a: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r>
              <a:rPr lang="en-GB" sz="2200" b="1" dirty="0">
                <a:solidFill>
                  <a:srgbClr val="EC7C69"/>
                </a:solidFill>
              </a:rPr>
              <a:t>Luxury and Nature Can Coexist: </a:t>
            </a:r>
          </a:p>
          <a:p>
            <a:pPr marL="360363" indent="0">
              <a:lnSpc>
                <a:spcPts val="2340"/>
              </a:lnSpc>
              <a:buClr>
                <a:srgbClr val="459597"/>
              </a:buClr>
            </a:pPr>
            <a:r>
              <a:rPr lang="en-GB" sz="2200" dirty="0">
                <a:solidFill>
                  <a:srgbClr val="414141"/>
                </a:solidFill>
              </a:rPr>
              <a:t>By situating the restored structures within a biodiverse and protected estate, </a:t>
            </a:r>
            <a:r>
              <a:rPr lang="en-GB" sz="2200" dirty="0" err="1">
                <a:solidFill>
                  <a:srgbClr val="414141"/>
                </a:solidFill>
              </a:rPr>
              <a:t>Reschio</a:t>
            </a:r>
            <a:r>
              <a:rPr lang="en-GB" sz="2200" dirty="0">
                <a:solidFill>
                  <a:srgbClr val="414141"/>
                </a:solidFill>
              </a:rPr>
              <a:t> offers wellness, privacy, and nature immersion without disrupting the local ecosystem—responding to the growing demand for secluded, sustainable retreats.</a:t>
            </a:r>
          </a:p>
          <a:p>
            <a:pPr marL="342900" indent="-342900">
              <a:lnSpc>
                <a:spcPts val="2340"/>
              </a:lnSpc>
              <a:buClr>
                <a:srgbClr val="459597"/>
              </a:buClr>
              <a:buFont typeface="Arial" panose="020B0604020202020204" pitchFamily="34" charset="0"/>
              <a:buChar char="•"/>
            </a:pPr>
            <a:endParaRPr lang="en-GB" sz="2200" dirty="0">
              <a:solidFill>
                <a:srgbClr val="414141"/>
              </a:solidFill>
            </a:endParaRPr>
          </a:p>
          <a:p>
            <a:pPr marL="342900" indent="-342900">
              <a:lnSpc>
                <a:spcPts val="2340"/>
              </a:lnSpc>
              <a:buClr>
                <a:srgbClr val="459597"/>
              </a:buClr>
              <a:buFont typeface="Arial" panose="020B0604020202020204" pitchFamily="34" charset="0"/>
              <a:buChar char="•"/>
            </a:pPr>
            <a:endParaRPr lang="en-US" sz="2200" dirty="0">
              <a:solidFill>
                <a:srgbClr val="459597"/>
              </a:solidFill>
            </a:endParaRPr>
          </a:p>
        </p:txBody>
      </p:sp>
      <p:cxnSp>
        <p:nvCxnSpPr>
          <p:cNvPr id="8" name="Straight Connector 7">
            <a:extLst>
              <a:ext uri="{FF2B5EF4-FFF2-40B4-BE49-F238E27FC236}">
                <a16:creationId xmlns:a16="http://schemas.microsoft.com/office/drawing/2014/main" id="{74D35FC8-A182-5B56-6A6D-54C4E8FF4721}"/>
              </a:ext>
            </a:extLst>
          </p:cNvPr>
          <p:cNvCxnSpPr>
            <a:cxnSpLocks/>
          </p:cNvCxnSpPr>
          <p:nvPr/>
        </p:nvCxnSpPr>
        <p:spPr>
          <a:xfrm>
            <a:off x="0" y="973630"/>
            <a:ext cx="865990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E8EC35A-DC2E-B44D-FDC3-B18443E117DA}"/>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9821203" y="1376736"/>
            <a:ext cx="4194013" cy="3114966"/>
          </a:xfrm>
          <a:prstGeom prst="rect">
            <a:avLst/>
          </a:prstGeom>
        </p:spPr>
      </p:pic>
    </p:spTree>
    <p:extLst>
      <p:ext uri="{BB962C8B-B14F-4D97-AF65-F5344CB8AC3E}">
        <p14:creationId xmlns:p14="http://schemas.microsoft.com/office/powerpoint/2010/main" val="288404056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1004a1fcfdaedc499d1fdbf9e606bbc9">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c246fbac5ae566393edce5c1df43e7b4"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7C27CB4-0E98-496A-91C9-738FF7A3054D}">
  <ds:schemaRefs>
    <ds:schemaRef ds:uri="7b53bf8c-4569-44df-ad60-bb18397340c4"/>
    <ds:schemaRef ds:uri="835803b3-5fd4-490d-9118-e08d8d43fc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AC85329-4F53-4995-A204-691117D327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TotalTime>
  <Words>808</Words>
  <Application>Microsoft Office PowerPoint</Application>
  <PresentationFormat>Widescreen</PresentationFormat>
  <Paragraphs>67</Paragraphs>
  <Slides>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Montserrat</vt:lpstr>
      <vt:lpstr>Montserrat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210</cp:revision>
  <dcterms:created xsi:type="dcterms:W3CDTF">2020-10-14T13:32:04Z</dcterms:created>
  <dcterms:modified xsi:type="dcterms:W3CDTF">2025-08-20T15:44:26Z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