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9"/>
  </p:notesMasterIdLst>
  <p:sldIdLst>
    <p:sldId id="6421" r:id="rId5"/>
    <p:sldId id="6424" r:id="rId6"/>
    <p:sldId id="6423" r:id="rId7"/>
    <p:sldId id="651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000000"/>
    <a:srgbClr val="EC7C69"/>
    <a:srgbClr val="459597"/>
    <a:srgbClr val="82CCCA"/>
    <a:srgbClr val="E5BEAC"/>
    <a:srgbClr val="0C4659"/>
    <a:srgbClr val="FBA63B"/>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6DC81-7174-056E-D008-CA725974059D}" v="17" dt="2025-07-31T09:47:53.909"/>
    <p1510:client id="{AEECBE3A-16A4-0731-5047-525534122B0E}" v="248" dt="2025-07-31T09:36:16.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5"/>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198644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3564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6" r:id="rId3"/>
    <p:sldLayoutId id="21474839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earebunk.com/amsterdam/" TargetMode="External"/><Relationship Id="rId7" Type="http://schemas.openxmlformats.org/officeDocument/2006/relationships/image" Target="../media/image5.png"/><Relationship Id="rId2" Type="http://schemas.openxmlformats.org/officeDocument/2006/relationships/hyperlink" Target="https://wearebunk.com/amsterdam/culture/" TargetMode="External"/><Relationship Id="rId1" Type="http://schemas.openxmlformats.org/officeDocument/2006/relationships/slideLayout" Target="../slideLayouts/slideLayout4.xml"/><Relationship Id="rId6" Type="http://schemas.openxmlformats.org/officeDocument/2006/relationships/hyperlink" Target="https://creativecommons.org/licenses/by-sa/4.0/?ref=chooser-v1"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EyjPThI47I"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watch?v=kZaN-gg_KDI" TargetMode="External"/><Relationship Id="rId5" Type="http://schemas.openxmlformats.org/officeDocument/2006/relationships/hyperlink" Target="https://www.youtube.com/watch?v=M2tUFbwW3-8"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D523-467A-60D3-A08A-61475A8EE23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5D52CB-F447-9E68-E6B1-7BFD0CBDDB9F}"/>
              </a:ext>
            </a:extLst>
          </p:cNvPr>
          <p:cNvSpPr>
            <a:spLocks noGrp="1"/>
          </p:cNvSpPr>
          <p:nvPr>
            <p:ph type="body" sz="quarter" idx="18"/>
          </p:nvPr>
        </p:nvSpPr>
        <p:spPr>
          <a:xfrm>
            <a:off x="599571" y="4919936"/>
            <a:ext cx="3219954" cy="1403226"/>
          </a:xfrm>
        </p:spPr>
        <p:txBody>
          <a:bodyPr/>
          <a:lstStyle/>
          <a:p>
            <a:pPr>
              <a:lnSpc>
                <a:spcPct val="100000"/>
              </a:lnSpc>
            </a:pPr>
            <a:r>
              <a:rPr lang="fr-FR" err="1"/>
              <a:t>Bunk</a:t>
            </a:r>
            <a:r>
              <a:rPr lang="fr-FR"/>
              <a:t> Amsterdam (Hotel &amp; </a:t>
            </a:r>
            <a:r>
              <a:rPr lang="fr-FR" err="1"/>
              <a:t>Hostel</a:t>
            </a:r>
            <a:r>
              <a:rPr lang="fr-FR"/>
              <a:t>), </a:t>
            </a:r>
            <a:r>
              <a:rPr lang="en-US"/>
              <a:t>Netherlands</a:t>
            </a:r>
            <a:endParaRPr lang="en-GB"/>
          </a:p>
        </p:txBody>
      </p:sp>
      <p:sp>
        <p:nvSpPr>
          <p:cNvPr id="4" name="Text Placeholder 3">
            <a:extLst>
              <a:ext uri="{FF2B5EF4-FFF2-40B4-BE49-F238E27FC236}">
                <a16:creationId xmlns:a16="http://schemas.microsoft.com/office/drawing/2014/main" id="{66BED652-62F2-9FF1-D75A-A5374EBCB75B}"/>
              </a:ext>
            </a:extLst>
          </p:cNvPr>
          <p:cNvSpPr>
            <a:spLocks noGrp="1"/>
          </p:cNvSpPr>
          <p:nvPr>
            <p:ph type="body" sz="quarter" idx="19"/>
          </p:nvPr>
        </p:nvSpPr>
        <p:spPr>
          <a:xfrm>
            <a:off x="616370" y="3985017"/>
            <a:ext cx="2917405" cy="385564"/>
          </a:xfrm>
        </p:spPr>
        <p:txBody>
          <a:bodyPr/>
          <a:lstStyle/>
          <a:p>
            <a:r>
              <a:rPr lang="en-GB"/>
              <a:t>Case Study </a:t>
            </a:r>
          </a:p>
        </p:txBody>
      </p:sp>
      <p:sp>
        <p:nvSpPr>
          <p:cNvPr id="7" name="Slide Number Placeholder 5">
            <a:extLst>
              <a:ext uri="{FF2B5EF4-FFF2-40B4-BE49-F238E27FC236}">
                <a16:creationId xmlns:a16="http://schemas.microsoft.com/office/drawing/2014/main" id="{C7C082AE-5DB8-E89F-682D-A77474DA8F16}"/>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a:t>
            </a:fld>
            <a:endParaRPr lang="fr-CA"/>
          </a:p>
        </p:txBody>
      </p:sp>
      <p:sp>
        <p:nvSpPr>
          <p:cNvPr id="5" name="Text Placeholder 4">
            <a:extLst>
              <a:ext uri="{FF2B5EF4-FFF2-40B4-BE49-F238E27FC236}">
                <a16:creationId xmlns:a16="http://schemas.microsoft.com/office/drawing/2014/main" id="{BBD61CE5-F644-7793-8AC9-47545204253B}"/>
              </a:ext>
            </a:extLst>
          </p:cNvPr>
          <p:cNvSpPr>
            <a:spLocks noGrp="1"/>
          </p:cNvSpPr>
          <p:nvPr>
            <p:ph type="body" sz="quarter" idx="21"/>
          </p:nvPr>
        </p:nvSpPr>
        <p:spPr>
          <a:xfrm>
            <a:off x="7735481" y="257177"/>
            <a:ext cx="4142194" cy="5147782"/>
          </a:xfrm>
        </p:spPr>
        <p:txBody>
          <a:bodyPr/>
          <a:lstStyle/>
          <a:p>
            <a:r>
              <a:rPr lang="en-US" sz="2200" b="1" dirty="0">
                <a:solidFill>
                  <a:srgbClr val="EC7C69"/>
                </a:solidFill>
              </a:rPr>
              <a:t>Accommodation Type: </a:t>
            </a:r>
          </a:p>
          <a:p>
            <a:r>
              <a:rPr lang="en-US" sz="2200" dirty="0">
                <a:solidFill>
                  <a:srgbClr val="414141"/>
                </a:solidFill>
              </a:rPr>
              <a:t>Hotel &amp; Hostel</a:t>
            </a:r>
          </a:p>
          <a:p>
            <a:endParaRPr lang="en-US" sz="2200" dirty="0">
              <a:solidFill>
                <a:srgbClr val="414141"/>
              </a:solidFill>
            </a:endParaRPr>
          </a:p>
          <a:p>
            <a:r>
              <a:rPr lang="en-US" sz="2200" b="1" dirty="0">
                <a:solidFill>
                  <a:srgbClr val="EC7C69"/>
                </a:solidFill>
              </a:rPr>
              <a:t>Link with cultural events:</a:t>
            </a:r>
            <a:r>
              <a:rPr lang="en-US" sz="2200" dirty="0">
                <a:solidFill>
                  <a:srgbClr val="EC7C69"/>
                </a:solidFill>
              </a:rPr>
              <a:t> </a:t>
            </a:r>
            <a:r>
              <a:rPr lang="en-US" dirty="0"/>
              <a:t>An old church repurposed in a hotel with a focus on art, culture and local events </a:t>
            </a:r>
            <a:r>
              <a:rPr lang="en-US" sz="2200" dirty="0">
                <a:solidFill>
                  <a:srgbClr val="414141"/>
                </a:solidFill>
              </a:rPr>
              <a:t>(</a:t>
            </a:r>
            <a:r>
              <a:rPr lang="en-US" sz="2200" dirty="0">
                <a:solidFill>
                  <a:srgbClr val="414141"/>
                </a:solidFill>
                <a:hlinkClick r:id="rId2"/>
              </a:rPr>
              <a:t>https://wearebunk.com/amsterdam/culture/</a:t>
            </a:r>
            <a:r>
              <a:rPr lang="en-US" sz="2200" dirty="0">
                <a:solidFill>
                  <a:srgbClr val="414141"/>
                </a:solidFill>
              </a:rPr>
              <a:t>)</a:t>
            </a:r>
          </a:p>
        </p:txBody>
      </p:sp>
      <p:sp>
        <p:nvSpPr>
          <p:cNvPr id="6" name="Text Placeholder 5">
            <a:extLst>
              <a:ext uri="{FF2B5EF4-FFF2-40B4-BE49-F238E27FC236}">
                <a16:creationId xmlns:a16="http://schemas.microsoft.com/office/drawing/2014/main" id="{BAEFA900-E439-A650-578C-A7D2033EB2EE}"/>
              </a:ext>
            </a:extLst>
          </p:cNvPr>
          <p:cNvSpPr>
            <a:spLocks noGrp="1"/>
          </p:cNvSpPr>
          <p:nvPr>
            <p:ph type="body" sz="quarter" idx="66"/>
          </p:nvPr>
        </p:nvSpPr>
        <p:spPr/>
        <p:txBody>
          <a:bodyPr/>
          <a:lstStyle/>
          <a:p>
            <a:r>
              <a:rPr lang="en-GB"/>
              <a:t>Photo Credit: </a:t>
            </a:r>
            <a:r>
              <a:rPr lang="fr-FR" err="1"/>
              <a:t>Bunk</a:t>
            </a:r>
            <a:r>
              <a:rPr lang="fr-FR"/>
              <a:t> Amsterdam</a:t>
            </a:r>
            <a:endParaRPr lang="en-GB"/>
          </a:p>
        </p:txBody>
      </p:sp>
      <p:sp>
        <p:nvSpPr>
          <p:cNvPr id="10" name="TextBox 9">
            <a:extLst>
              <a:ext uri="{FF2B5EF4-FFF2-40B4-BE49-F238E27FC236}">
                <a16:creationId xmlns:a16="http://schemas.microsoft.com/office/drawing/2014/main" id="{BBA22D6C-50D8-478E-20F5-3DE0F7D08A9D}"/>
              </a:ext>
            </a:extLst>
          </p:cNvPr>
          <p:cNvSpPr txBox="1"/>
          <p:nvPr/>
        </p:nvSpPr>
        <p:spPr>
          <a:xfrm>
            <a:off x="4333690" y="4768828"/>
            <a:ext cx="5572310" cy="769441"/>
          </a:xfrm>
          <a:prstGeom prst="rect">
            <a:avLst/>
          </a:prstGeom>
          <a:noFill/>
        </p:spPr>
        <p:txBody>
          <a:bodyPr wrap="square" rtlCol="0">
            <a:spAutoFit/>
          </a:bodyPr>
          <a:lstStyle/>
          <a:p>
            <a:r>
              <a:rPr lang="en-IE" sz="2200" b="1" dirty="0">
                <a:solidFill>
                  <a:srgbClr val="414141"/>
                </a:solidFill>
              </a:rPr>
              <a:t>Information Sources: </a:t>
            </a:r>
            <a:r>
              <a:rPr lang="en-IE" sz="2200" dirty="0">
                <a:solidFill>
                  <a:srgbClr val="414141"/>
                </a:solidFill>
              </a:rPr>
              <a:t>Hotel, Hostel, Restaurant</a:t>
            </a:r>
          </a:p>
          <a:p>
            <a:r>
              <a:rPr lang="en-IE" sz="2200" b="1" dirty="0" err="1">
                <a:solidFill>
                  <a:srgbClr val="414141"/>
                </a:solidFill>
              </a:rPr>
              <a:t>Website:</a:t>
            </a:r>
            <a:r>
              <a:rPr lang="en-IE" sz="2200" dirty="0" err="1">
                <a:solidFill>
                  <a:srgbClr val="459597"/>
                </a:solidFill>
                <a:hlinkClick r:id="rId3"/>
              </a:rPr>
              <a:t>https</a:t>
            </a:r>
            <a:r>
              <a:rPr lang="en-IE" sz="2200" dirty="0">
                <a:solidFill>
                  <a:srgbClr val="459597"/>
                </a:solidFill>
                <a:hlinkClick r:id="rId3"/>
              </a:rPr>
              <a:t>://wearebunk.com/amsterdam/</a:t>
            </a:r>
            <a:endParaRPr lang="en-IE" sz="2200" dirty="0">
              <a:solidFill>
                <a:srgbClr val="459597"/>
              </a:solidFill>
            </a:endParaRPr>
          </a:p>
        </p:txBody>
      </p:sp>
      <p:pic>
        <p:nvPicPr>
          <p:cNvPr id="14" name="Picture Placeholder 13">
            <a:extLst>
              <a:ext uri="{FF2B5EF4-FFF2-40B4-BE49-F238E27FC236}">
                <a16:creationId xmlns:a16="http://schemas.microsoft.com/office/drawing/2014/main" id="{178E31C3-C721-BF71-0ED5-6FF744646AC3}"/>
              </a:ext>
            </a:extLst>
          </p:cNvPr>
          <p:cNvPicPr>
            <a:picLocks noGrp="1" noChangeAspect="1"/>
          </p:cNvPicPr>
          <p:nvPr>
            <p:ph type="pic" sz="quarter" idx="34"/>
          </p:nvPr>
        </p:nvPicPr>
        <p:blipFill>
          <a:blip r:embed="rId4"/>
          <a:srcRect t="6686" b="6686"/>
          <a:stretch/>
        </p:blipFill>
        <p:spPr>
          <a:xfrm>
            <a:off x="7089" y="257177"/>
            <a:ext cx="7575621" cy="4331221"/>
          </a:xfrm>
        </p:spPr>
      </p:pic>
      <p:pic>
        <p:nvPicPr>
          <p:cNvPr id="2" name="Picture 1" descr="Co-funded by the European Union logo in png for web usage">
            <a:extLst>
              <a:ext uri="{FF2B5EF4-FFF2-40B4-BE49-F238E27FC236}">
                <a16:creationId xmlns:a16="http://schemas.microsoft.com/office/drawing/2014/main" id="{F1FF8601-4346-DA15-B12D-3FD4733671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7474" y="6415920"/>
            <a:ext cx="1530819" cy="319792"/>
          </a:xfrm>
          <a:prstGeom prst="rect">
            <a:avLst/>
          </a:prstGeom>
          <a:noFill/>
          <a:ln>
            <a:noFill/>
          </a:ln>
        </p:spPr>
      </p:pic>
      <p:sp>
        <p:nvSpPr>
          <p:cNvPr id="8" name="Rectangle 7">
            <a:extLst>
              <a:ext uri="{FF2B5EF4-FFF2-40B4-BE49-F238E27FC236}">
                <a16:creationId xmlns:a16="http://schemas.microsoft.com/office/drawing/2014/main" id="{2CB0EAC2-986F-1752-6143-BCFD69CFC6E9}"/>
              </a:ext>
            </a:extLst>
          </p:cNvPr>
          <p:cNvSpPr/>
          <p:nvPr/>
        </p:nvSpPr>
        <p:spPr>
          <a:xfrm>
            <a:off x="7237581" y="6269434"/>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6CAC3316-AD5C-CD5E-9838-125AEC54D30A}"/>
              </a:ext>
            </a:extLst>
          </p:cNvPr>
          <p:cNvGrpSpPr/>
          <p:nvPr/>
        </p:nvGrpSpPr>
        <p:grpSpPr>
          <a:xfrm>
            <a:off x="4333690" y="5976865"/>
            <a:ext cx="1307461" cy="742180"/>
            <a:chOff x="340586" y="8789227"/>
            <a:chExt cx="1307461" cy="742180"/>
          </a:xfrm>
        </p:grpSpPr>
        <p:sp>
          <p:nvSpPr>
            <p:cNvPr id="11" name="Rectangle 10">
              <a:extLst>
                <a:ext uri="{FF2B5EF4-FFF2-40B4-BE49-F238E27FC236}">
                  <a16:creationId xmlns:a16="http://schemas.microsoft.com/office/drawing/2014/main" id="{E344967F-F56D-C161-4208-7CD8C0FC0815}"/>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6">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A5983E8D-81CC-C2AB-8934-71C224CE79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205277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0B00-6D4E-9DA8-5018-6389B5903D0E}"/>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3E3D45-8C3E-D219-49AC-338B2F020F4C}"/>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2</a:t>
            </a:fld>
            <a:endParaRPr lang="fr-CA"/>
          </a:p>
        </p:txBody>
      </p:sp>
      <p:sp>
        <p:nvSpPr>
          <p:cNvPr id="5" name="Text Placeholder 4">
            <a:extLst>
              <a:ext uri="{FF2B5EF4-FFF2-40B4-BE49-F238E27FC236}">
                <a16:creationId xmlns:a16="http://schemas.microsoft.com/office/drawing/2014/main" id="{AAF06024-6F6C-9160-25BE-31E3B1250425}"/>
              </a:ext>
            </a:extLst>
          </p:cNvPr>
          <p:cNvSpPr>
            <a:spLocks noGrp="1"/>
          </p:cNvSpPr>
          <p:nvPr>
            <p:ph type="body" sz="quarter" idx="16"/>
          </p:nvPr>
        </p:nvSpPr>
        <p:spPr>
          <a:xfrm>
            <a:off x="456670" y="424434"/>
            <a:ext cx="4726115" cy="803654"/>
          </a:xfrm>
          <a:prstGeom prst="rect">
            <a:avLst/>
          </a:prstGeom>
        </p:spPr>
        <p:txBody>
          <a:bodyPr/>
          <a:lstStyle/>
          <a:p>
            <a:r>
              <a:rPr lang="en-US"/>
              <a:t>Click to See Videos</a:t>
            </a:r>
          </a:p>
        </p:txBody>
      </p:sp>
      <p:cxnSp>
        <p:nvCxnSpPr>
          <p:cNvPr id="2" name="Straight Connector 1">
            <a:extLst>
              <a:ext uri="{FF2B5EF4-FFF2-40B4-BE49-F238E27FC236}">
                <a16:creationId xmlns:a16="http://schemas.microsoft.com/office/drawing/2014/main" id="{28C14F03-ED70-3EC7-0763-EC443BA6D439}"/>
              </a:ext>
            </a:extLst>
          </p:cNvPr>
          <p:cNvCxnSpPr>
            <a:cxnSpLocks/>
          </p:cNvCxnSpPr>
          <p:nvPr/>
        </p:nvCxnSpPr>
        <p:spPr>
          <a:xfrm>
            <a:off x="0" y="1240770"/>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4E7A9A3-7785-A766-6346-997E2919A7A2}"/>
              </a:ext>
            </a:extLst>
          </p:cNvPr>
          <p:cNvSpPr>
            <a:spLocks noGrp="1"/>
          </p:cNvSpPr>
          <p:nvPr>
            <p:ph type="body" sz="quarter" idx="18"/>
          </p:nvPr>
        </p:nvSpPr>
        <p:spPr>
          <a:xfrm>
            <a:off x="395069" y="1367799"/>
            <a:ext cx="5977156" cy="3849918"/>
          </a:xfrm>
        </p:spPr>
        <p:txBody>
          <a:bodyPr/>
          <a:lstStyle/>
          <a:p>
            <a:pPr>
              <a:spcAft>
                <a:spcPts val="600"/>
              </a:spcAft>
            </a:pPr>
            <a:r>
              <a:rPr lang="en-US" b="1" dirty="0">
                <a:solidFill>
                  <a:srgbClr val="EC7C69"/>
                </a:solidFill>
              </a:rPr>
              <a:t>Name: </a:t>
            </a:r>
            <a:r>
              <a:rPr lang="fr-FR" dirty="0" err="1">
                <a:solidFill>
                  <a:srgbClr val="414141"/>
                </a:solidFill>
              </a:rPr>
              <a:t>Bunk</a:t>
            </a:r>
            <a:r>
              <a:rPr lang="fr-FR" dirty="0">
                <a:solidFill>
                  <a:srgbClr val="414141"/>
                </a:solidFill>
              </a:rPr>
              <a:t> Amsterdam</a:t>
            </a:r>
          </a:p>
          <a:p>
            <a:pPr>
              <a:spcAft>
                <a:spcPts val="600"/>
              </a:spcAft>
            </a:pPr>
            <a:r>
              <a:rPr lang="en-US" b="1" dirty="0">
                <a:solidFill>
                  <a:srgbClr val="EC7C69"/>
                </a:solidFill>
              </a:rPr>
              <a:t>Video Untold Stories Amsterdam: </a:t>
            </a:r>
            <a:r>
              <a:rPr lang="en-US" dirty="0"/>
              <a:t>presents the Bunk Hotel in Amsterdam with a fresh and vibrant approach reflecting the hotel spirit.</a:t>
            </a:r>
          </a:p>
          <a:p>
            <a:pPr>
              <a:spcAft>
                <a:spcPts val="600"/>
              </a:spcAft>
            </a:pPr>
            <a:endParaRPr lang="en-US" b="1" strike="sngStrike" dirty="0"/>
          </a:p>
          <a:p>
            <a:pPr>
              <a:spcAft>
                <a:spcPts val="600"/>
              </a:spcAft>
            </a:pPr>
            <a:r>
              <a:rPr lang="en-US" b="1" dirty="0">
                <a:solidFill>
                  <a:srgbClr val="EC7C69"/>
                </a:solidFill>
              </a:rPr>
              <a:t>Idea and Concept: </a:t>
            </a:r>
            <a:r>
              <a:rPr lang="en-US" dirty="0">
                <a:solidFill>
                  <a:srgbClr val="414141"/>
                </a:solidFill>
              </a:rPr>
              <a:t>Bunk Hotel Amsterdam, housed in a repurposed 1921 church in Amsterdam-Noord, seamlessly blends heritage architecture with modern design. It offers a unique stay experience featuring cozy rooms and pods, a vibrant restaurant, and communal spaces. Bunk is renowned for its cultural programming, hosting events like art exhibitions, live music, and workshops, fostering community engagement and supporting local artists.</a:t>
            </a:r>
          </a:p>
        </p:txBody>
      </p:sp>
      <p:pic>
        <p:nvPicPr>
          <p:cNvPr id="8" name="Picture Placeholder 7">
            <a:hlinkClick r:id="rId3"/>
            <a:extLst>
              <a:ext uri="{FF2B5EF4-FFF2-40B4-BE49-F238E27FC236}">
                <a16:creationId xmlns:a16="http://schemas.microsoft.com/office/drawing/2014/main" id="{80042625-88B6-8393-EE48-2BDA020535CD}"/>
              </a:ext>
            </a:extLst>
          </p:cNvPr>
          <p:cNvPicPr>
            <a:picLocks noGrp="1" noChangeAspect="1"/>
          </p:cNvPicPr>
          <p:nvPr>
            <p:ph type="pic" sz="quarter" idx="20"/>
          </p:nvPr>
        </p:nvPicPr>
        <p:blipFill>
          <a:blip r:embed="rId4"/>
          <a:srcRect l="4880" r="4880"/>
          <a:stretch/>
        </p:blipFill>
        <p:spPr>
          <a:xfrm>
            <a:off x="7143400" y="1219242"/>
            <a:ext cx="3918486" cy="2209758"/>
          </a:xfrm>
        </p:spPr>
      </p:pic>
      <p:sp>
        <p:nvSpPr>
          <p:cNvPr id="16" name="TextBox 15">
            <a:extLst>
              <a:ext uri="{FF2B5EF4-FFF2-40B4-BE49-F238E27FC236}">
                <a16:creationId xmlns:a16="http://schemas.microsoft.com/office/drawing/2014/main" id="{2593BBE9-B783-6826-009C-90EAF0A776E1}"/>
              </a:ext>
            </a:extLst>
          </p:cNvPr>
          <p:cNvSpPr txBox="1"/>
          <p:nvPr/>
        </p:nvSpPr>
        <p:spPr>
          <a:xfrm>
            <a:off x="5978096" y="424434"/>
            <a:ext cx="6100762" cy="369332"/>
          </a:xfrm>
          <a:prstGeom prst="rect">
            <a:avLst/>
          </a:prstGeom>
          <a:noFill/>
        </p:spPr>
        <p:txBody>
          <a:bodyPr wrap="square">
            <a:spAutoFit/>
          </a:bodyPr>
          <a:lstStyle/>
          <a:p>
            <a:pPr algn="ctr"/>
            <a:r>
              <a:rPr lang="en-US" sz="1800" b="1" dirty="0">
                <a:solidFill>
                  <a:srgbClr val="414141"/>
                </a:solidFill>
              </a:rPr>
              <a:t>Link: </a:t>
            </a:r>
            <a:r>
              <a:rPr lang="en-US" sz="1800" dirty="0">
                <a:solidFill>
                  <a:srgbClr val="414141"/>
                </a:solidFill>
                <a:hlinkClick r:id="rId5"/>
              </a:rPr>
              <a:t>https://www.youtube.com/watch?v=M2tUFbwW3-8</a:t>
            </a:r>
            <a:r>
              <a:rPr lang="en-US" sz="1800" dirty="0">
                <a:solidFill>
                  <a:srgbClr val="414141"/>
                </a:solidFill>
              </a:rPr>
              <a:t> </a:t>
            </a:r>
          </a:p>
        </p:txBody>
      </p:sp>
      <p:sp>
        <p:nvSpPr>
          <p:cNvPr id="17" name="TextBox 16">
            <a:extLst>
              <a:ext uri="{FF2B5EF4-FFF2-40B4-BE49-F238E27FC236}">
                <a16:creationId xmlns:a16="http://schemas.microsoft.com/office/drawing/2014/main" id="{5AC96889-F4ED-B999-893C-656AE2B84F13}"/>
              </a:ext>
            </a:extLst>
          </p:cNvPr>
          <p:cNvSpPr txBox="1"/>
          <p:nvPr/>
        </p:nvSpPr>
        <p:spPr>
          <a:xfrm>
            <a:off x="7143399" y="3569321"/>
            <a:ext cx="3429350" cy="369332"/>
          </a:xfrm>
          <a:prstGeom prst="rect">
            <a:avLst/>
          </a:prstGeom>
          <a:noFill/>
        </p:spPr>
        <p:txBody>
          <a:bodyPr wrap="square" rtlCol="0">
            <a:spAutoFit/>
          </a:bodyPr>
          <a:lstStyle/>
          <a:p>
            <a:pPr algn="ctr"/>
            <a:r>
              <a:rPr lang="en-IE" dirty="0">
                <a:solidFill>
                  <a:srgbClr val="414141"/>
                </a:solidFill>
              </a:rPr>
              <a:t>Experience Bunk: Untold Stories</a:t>
            </a:r>
          </a:p>
        </p:txBody>
      </p:sp>
      <p:pic>
        <p:nvPicPr>
          <p:cNvPr id="19" name="Picture 18">
            <a:hlinkClick r:id="rId6"/>
            <a:extLst>
              <a:ext uri="{FF2B5EF4-FFF2-40B4-BE49-F238E27FC236}">
                <a16:creationId xmlns:a16="http://schemas.microsoft.com/office/drawing/2014/main" id="{07DB0D38-1EAB-A477-9474-44430000FCAE}"/>
              </a:ext>
            </a:extLst>
          </p:cNvPr>
          <p:cNvPicPr>
            <a:picLocks noChangeAspect="1"/>
          </p:cNvPicPr>
          <p:nvPr/>
        </p:nvPicPr>
        <p:blipFill>
          <a:blip r:embed="rId7"/>
          <a:srcRect/>
          <a:stretch/>
        </p:blipFill>
        <p:spPr>
          <a:xfrm>
            <a:off x="7019596" y="4078974"/>
            <a:ext cx="4210379" cy="2277486"/>
          </a:xfrm>
          <a:prstGeom prst="rect">
            <a:avLst/>
          </a:prstGeom>
        </p:spPr>
      </p:pic>
      <p:sp>
        <p:nvSpPr>
          <p:cNvPr id="22" name="Flowchart: Connector 21">
            <a:extLst>
              <a:ext uri="{FF2B5EF4-FFF2-40B4-BE49-F238E27FC236}">
                <a16:creationId xmlns:a16="http://schemas.microsoft.com/office/drawing/2014/main" id="{193BCCEB-A36F-F45A-6921-82EA93CED68B}"/>
              </a:ext>
            </a:extLst>
          </p:cNvPr>
          <p:cNvSpPr/>
          <p:nvPr/>
        </p:nvSpPr>
        <p:spPr>
          <a:xfrm>
            <a:off x="6319487" y="824745"/>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a:t>Click to Watch Video</a:t>
            </a:r>
          </a:p>
        </p:txBody>
      </p:sp>
    </p:spTree>
    <p:extLst>
      <p:ext uri="{BB962C8B-B14F-4D97-AF65-F5344CB8AC3E}">
        <p14:creationId xmlns:p14="http://schemas.microsoft.com/office/powerpoint/2010/main" val="2298289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C309-7D47-6928-7054-660E393B56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4820D4-BAD7-868D-142B-3F5F177238E3}"/>
              </a:ext>
            </a:extLst>
          </p:cNvPr>
          <p:cNvSpPr>
            <a:spLocks noGrp="1"/>
          </p:cNvSpPr>
          <p:nvPr>
            <p:ph type="body" sz="quarter" idx="18"/>
          </p:nvPr>
        </p:nvSpPr>
        <p:spPr>
          <a:xfrm>
            <a:off x="675020" y="3392026"/>
            <a:ext cx="2982579" cy="1049221"/>
          </a:xfrm>
        </p:spPr>
        <p:txBody>
          <a:bodyPr/>
          <a:lstStyle/>
          <a:p>
            <a:pPr>
              <a:lnSpc>
                <a:spcPct val="100000"/>
              </a:lnSpc>
            </a:pPr>
            <a:r>
              <a:rPr lang="en-GB" sz="3200" b="1"/>
              <a:t>Link with the city &amp; its culture</a:t>
            </a:r>
            <a:endParaRPr lang="en-GB" sz="3200"/>
          </a:p>
        </p:txBody>
      </p:sp>
      <p:sp>
        <p:nvSpPr>
          <p:cNvPr id="3" name="Text Placeholder 2">
            <a:extLst>
              <a:ext uri="{FF2B5EF4-FFF2-40B4-BE49-F238E27FC236}">
                <a16:creationId xmlns:a16="http://schemas.microsoft.com/office/drawing/2014/main" id="{61D231DA-705F-2754-DA66-7152FADB3A3B}"/>
              </a:ext>
            </a:extLst>
          </p:cNvPr>
          <p:cNvSpPr>
            <a:spLocks noGrp="1"/>
          </p:cNvSpPr>
          <p:nvPr>
            <p:ph type="body" sz="quarter" idx="19"/>
          </p:nvPr>
        </p:nvSpPr>
        <p:spPr>
          <a:xfrm>
            <a:off x="691820" y="2267551"/>
            <a:ext cx="2965780" cy="385564"/>
          </a:xfrm>
        </p:spPr>
        <p:txBody>
          <a:bodyPr/>
          <a:lstStyle/>
          <a:p>
            <a:r>
              <a:rPr lang="fr-FR" sz="2400" err="1"/>
              <a:t>Bunk</a:t>
            </a:r>
            <a:r>
              <a:rPr lang="fr-FR" sz="2400"/>
              <a:t> Amsterdam</a:t>
            </a:r>
            <a:endParaRPr lang="en-GB" sz="2400"/>
          </a:p>
        </p:txBody>
      </p:sp>
      <p:sp>
        <p:nvSpPr>
          <p:cNvPr id="8" name="Text Placeholder 7">
            <a:extLst>
              <a:ext uri="{FF2B5EF4-FFF2-40B4-BE49-F238E27FC236}">
                <a16:creationId xmlns:a16="http://schemas.microsoft.com/office/drawing/2014/main" id="{5AC2EBA3-BB7D-779E-540C-670680A26EB4}"/>
              </a:ext>
            </a:extLst>
          </p:cNvPr>
          <p:cNvSpPr>
            <a:spLocks noGrp="1"/>
          </p:cNvSpPr>
          <p:nvPr>
            <p:ph type="body" sz="quarter" idx="66"/>
          </p:nvPr>
        </p:nvSpPr>
        <p:spPr/>
        <p:txBody>
          <a:bodyPr/>
          <a:lstStyle/>
          <a:p>
            <a:r>
              <a:rPr lang="en-GB"/>
              <a:t>Photo Credit: </a:t>
            </a:r>
            <a:r>
              <a:rPr lang="fr-FR" err="1"/>
              <a:t>Bunk</a:t>
            </a:r>
            <a:r>
              <a:rPr lang="fr-FR"/>
              <a:t> Amsterdam</a:t>
            </a:r>
            <a:endParaRPr lang="en-GB"/>
          </a:p>
        </p:txBody>
      </p:sp>
      <p:sp>
        <p:nvSpPr>
          <p:cNvPr id="11" name="Slide Number Placeholder 5">
            <a:extLst>
              <a:ext uri="{FF2B5EF4-FFF2-40B4-BE49-F238E27FC236}">
                <a16:creationId xmlns:a16="http://schemas.microsoft.com/office/drawing/2014/main" id="{382FBD43-F89F-27F2-7668-C24357A2C3F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a:t>
            </a:fld>
            <a:endParaRPr lang="fr-CA"/>
          </a:p>
        </p:txBody>
      </p:sp>
      <p:pic>
        <p:nvPicPr>
          <p:cNvPr id="21" name="Picture Placeholder 20">
            <a:extLst>
              <a:ext uri="{FF2B5EF4-FFF2-40B4-BE49-F238E27FC236}">
                <a16:creationId xmlns:a16="http://schemas.microsoft.com/office/drawing/2014/main" id="{8EA3CC65-64C6-F22A-2072-0C0A6AB522CE}"/>
              </a:ext>
            </a:extLst>
          </p:cNvPr>
          <p:cNvPicPr>
            <a:picLocks noGrp="1" noChangeAspect="1"/>
          </p:cNvPicPr>
          <p:nvPr>
            <p:ph type="pic" sz="quarter" idx="10"/>
          </p:nvPr>
        </p:nvPicPr>
        <p:blipFill>
          <a:blip r:embed="rId2"/>
          <a:srcRect t="5034" b="5034"/>
          <a:stretch/>
        </p:blipFill>
        <p:spPr>
          <a:xfrm>
            <a:off x="391600" y="0"/>
            <a:ext cx="3423163" cy="1945748"/>
          </a:xfrm>
        </p:spPr>
      </p:pic>
      <p:sp>
        <p:nvSpPr>
          <p:cNvPr id="15" name="Text Placeholder 4">
            <a:extLst>
              <a:ext uri="{FF2B5EF4-FFF2-40B4-BE49-F238E27FC236}">
                <a16:creationId xmlns:a16="http://schemas.microsoft.com/office/drawing/2014/main" id="{D58F3BEE-1EAA-F1BE-280B-2813B1580D50}"/>
              </a:ext>
            </a:extLst>
          </p:cNvPr>
          <p:cNvSpPr txBox="1">
            <a:spLocks/>
          </p:cNvSpPr>
          <p:nvPr/>
        </p:nvSpPr>
        <p:spPr>
          <a:xfrm>
            <a:off x="4264734" y="268780"/>
            <a:ext cx="7535665" cy="514778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200" b="1" dirty="0">
                <a:solidFill>
                  <a:srgbClr val="EC7C69"/>
                </a:solidFill>
              </a:rPr>
              <a:t>Amsterdam’s Cultural Pulse: </a:t>
            </a:r>
            <a:r>
              <a:rPr lang="en-US" sz="2200" dirty="0">
                <a:solidFill>
                  <a:srgbClr val="414141"/>
                </a:solidFill>
              </a:rPr>
              <a:t>Bunk Hotel’s integration of regular cultural events demonstrates how alternative accommodations can foster genuine community connections. By offering live performances and exhibitions, it transcends typical lodging, enriching guest experiences and embedding the property within the local creative ecosystem. </a:t>
            </a:r>
          </a:p>
          <a:p>
            <a:pPr>
              <a:spcAft>
                <a:spcPts val="1200"/>
              </a:spcAft>
            </a:pPr>
            <a:r>
              <a:rPr lang="en-US" sz="2200" b="1" dirty="0">
                <a:solidFill>
                  <a:srgbClr val="EC7C69"/>
                </a:solidFill>
              </a:rPr>
              <a:t>The Secret Music Studio:</a:t>
            </a:r>
            <a:r>
              <a:rPr lang="en-US" sz="2200" dirty="0">
                <a:solidFill>
                  <a:srgbClr val="414141"/>
                </a:solidFill>
              </a:rPr>
              <a:t> Providing a dedicated music studio highlights Bunk’s innovative approach to guest engagement. This facility supports creativity and cultural production, positioning the hotel as an incubator for local artists while enhancing its identity as a cultural hub beyond traditional hospitality.</a:t>
            </a:r>
          </a:p>
          <a:p>
            <a:pPr>
              <a:spcAft>
                <a:spcPts val="1200"/>
              </a:spcAft>
            </a:pPr>
            <a:r>
              <a:rPr lang="en-US" sz="2200" b="1" dirty="0">
                <a:solidFill>
                  <a:srgbClr val="EC7C69"/>
                </a:solidFill>
              </a:rPr>
              <a:t>Cast a Podcast:</a:t>
            </a:r>
            <a:r>
              <a:rPr lang="en-US" sz="2200" dirty="0">
                <a:solidFill>
                  <a:srgbClr val="414141"/>
                </a:solidFill>
              </a:rPr>
              <a:t> Bunk’s podcast recording space exemplifies how hospitality venues can empower guests to contribute to cultural storytelling. By facilitating media creation, the hotel encourages meaningful interaction with the community and adds layers of experience that deepen visitor connection and loyalty.</a:t>
            </a:r>
          </a:p>
          <a:p>
            <a:pPr>
              <a:spcAft>
                <a:spcPts val="1200"/>
              </a:spcAft>
            </a:pPr>
            <a:endParaRPr lang="en-GB" sz="2200" dirty="0">
              <a:solidFill>
                <a:srgbClr val="414141"/>
              </a:solidFill>
            </a:endParaRPr>
          </a:p>
        </p:txBody>
      </p:sp>
    </p:spTree>
    <p:extLst>
      <p:ext uri="{BB962C8B-B14F-4D97-AF65-F5344CB8AC3E}">
        <p14:creationId xmlns:p14="http://schemas.microsoft.com/office/powerpoint/2010/main" val="248573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E6601EF-C0A6-99C4-5E6B-023FC65CEE55}"/>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4</a:t>
            </a:fld>
            <a:endParaRPr lang="fr-CA"/>
          </a:p>
        </p:txBody>
      </p:sp>
      <p:sp>
        <p:nvSpPr>
          <p:cNvPr id="4" name="Text Placeholder 3">
            <a:extLst>
              <a:ext uri="{FF2B5EF4-FFF2-40B4-BE49-F238E27FC236}">
                <a16:creationId xmlns:a16="http://schemas.microsoft.com/office/drawing/2014/main" id="{1B9A7EEC-A726-3CA2-22C8-55FEAFD8263A}"/>
              </a:ext>
            </a:extLst>
          </p:cNvPr>
          <p:cNvSpPr>
            <a:spLocks noGrp="1"/>
          </p:cNvSpPr>
          <p:nvPr>
            <p:ph type="body" sz="quarter" idx="18"/>
          </p:nvPr>
        </p:nvSpPr>
        <p:spPr>
          <a:xfrm>
            <a:off x="209550" y="1045277"/>
            <a:ext cx="6372812" cy="3499183"/>
          </a:xfrm>
          <a:prstGeom prst="rect">
            <a:avLst/>
          </a:prstGeom>
        </p:spPr>
        <p:txBody>
          <a:bodyPr/>
          <a:lstStyle/>
          <a:p>
            <a:endParaRPr lang="en-US" sz="2200">
              <a:solidFill>
                <a:srgbClr val="414141"/>
              </a:solidFill>
            </a:endParaRPr>
          </a:p>
          <a:p>
            <a:pPr marL="342900" indent="-342900">
              <a:buFont typeface="Wingdings" panose="05000000000000000000" pitchFamily="2" charset="2"/>
              <a:buChar char="v"/>
            </a:pPr>
            <a:r>
              <a:rPr lang="en-US" sz="2200" b="1">
                <a:solidFill>
                  <a:srgbClr val="414141"/>
                </a:solidFill>
              </a:rPr>
              <a:t>Culture as core experience: </a:t>
            </a:r>
            <a:r>
              <a:rPr lang="en-US"/>
              <a:t>By i</a:t>
            </a:r>
            <a:r>
              <a:rPr lang="en-US" sz="2200">
                <a:solidFill>
                  <a:srgbClr val="414141"/>
                </a:solidFill>
              </a:rPr>
              <a:t>ntegrating local art, music, and events into the guest experience, you cultural programming can transform your  accommodation into a vibrant social space that reflect and support its urban </a:t>
            </a:r>
            <a:r>
              <a:rPr lang="en-US"/>
              <a:t>or rural</a:t>
            </a:r>
            <a:r>
              <a:rPr lang="en-US" sz="2200">
                <a:solidFill>
                  <a:srgbClr val="414141"/>
                </a:solidFill>
              </a:rPr>
              <a:t> surroundings.</a:t>
            </a:r>
            <a:endParaRPr lang="en-US"/>
          </a:p>
          <a:p>
            <a:pPr marL="342900" indent="-342900">
              <a:buFont typeface="Wingdings" panose="05000000000000000000" pitchFamily="2" charset="2"/>
              <a:buChar char="v"/>
            </a:pPr>
            <a:r>
              <a:rPr lang="en-US" sz="2200" b="1">
                <a:solidFill>
                  <a:srgbClr val="414141"/>
                </a:solidFill>
              </a:rPr>
              <a:t>Sp</a:t>
            </a:r>
            <a:r>
              <a:rPr lang="en-US" b="1"/>
              <a:t>ace for creative production: </a:t>
            </a:r>
            <a:r>
              <a:rPr lang="en-US"/>
              <a:t>By offering facilities like a secret music studio and podcast room, you can empower both guests and locals to create, reinforcing hospitality’s potential role as a platform for cultural expression.</a:t>
            </a:r>
          </a:p>
          <a:p>
            <a:pPr marL="342900" indent="-342900">
              <a:buFont typeface="Wingdings" panose="05000000000000000000" pitchFamily="2" charset="2"/>
              <a:buChar char="v"/>
            </a:pPr>
            <a:r>
              <a:rPr lang="en-US" sz="2200" b="1">
                <a:solidFill>
                  <a:srgbClr val="414141"/>
                </a:solidFill>
              </a:rPr>
              <a:t>Accessibility builds community</a:t>
            </a:r>
            <a:r>
              <a:rPr lang="en-US" sz="2200">
                <a:solidFill>
                  <a:srgbClr val="414141"/>
                </a:solidFill>
              </a:rPr>
              <a:t>: Through affordable stays, free cultural events, and inclusive design, hospitality spaces can welcome diverse audiences while serving as active participants in neighborhood life and social cohesion.</a:t>
            </a:r>
          </a:p>
        </p:txBody>
      </p:sp>
      <p:sp>
        <p:nvSpPr>
          <p:cNvPr id="5" name="Text Placeholder 4">
            <a:extLst>
              <a:ext uri="{FF2B5EF4-FFF2-40B4-BE49-F238E27FC236}">
                <a16:creationId xmlns:a16="http://schemas.microsoft.com/office/drawing/2014/main" id="{D633A95B-FE9A-8940-B491-308BE239285B}"/>
              </a:ext>
            </a:extLst>
          </p:cNvPr>
          <p:cNvSpPr>
            <a:spLocks noGrp="1"/>
          </p:cNvSpPr>
          <p:nvPr>
            <p:ph type="body" sz="quarter" idx="16"/>
          </p:nvPr>
        </p:nvSpPr>
        <p:spPr>
          <a:xfrm>
            <a:off x="209550" y="241623"/>
            <a:ext cx="4726115" cy="803654"/>
          </a:xfrm>
          <a:prstGeom prst="rect">
            <a:avLst/>
          </a:prstGeom>
        </p:spPr>
        <p:txBody>
          <a:bodyPr/>
          <a:lstStyle/>
          <a:p>
            <a:r>
              <a:rPr lang="en-US"/>
              <a:t>Key Takeaways</a:t>
            </a:r>
          </a:p>
        </p:txBody>
      </p:sp>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a:lstStyle/>
          <a:p>
            <a:r>
              <a:rPr lang="en-GB"/>
              <a:t>Photo Credit: </a:t>
            </a:r>
            <a:r>
              <a:rPr lang="fr-FR" err="1"/>
              <a:t>Bunk</a:t>
            </a:r>
            <a:r>
              <a:rPr lang="fr-FR"/>
              <a:t> Amsterdam</a:t>
            </a:r>
            <a:endParaRPr lang="en-GB"/>
          </a:p>
        </p:txBody>
      </p:sp>
      <p:cxnSp>
        <p:nvCxnSpPr>
          <p:cNvPr id="2" name="Straight Connector 1">
            <a:extLst>
              <a:ext uri="{FF2B5EF4-FFF2-40B4-BE49-F238E27FC236}">
                <a16:creationId xmlns:a16="http://schemas.microsoft.com/office/drawing/2014/main" id="{33DC6738-5B33-C2AA-3B2F-5F8C8B932E88}"/>
              </a:ext>
            </a:extLst>
          </p:cNvPr>
          <p:cNvCxnSpPr>
            <a:cxnSpLocks/>
          </p:cNvCxnSpPr>
          <p:nvPr/>
        </p:nvCxnSpPr>
        <p:spPr>
          <a:xfrm>
            <a:off x="0" y="955657"/>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898D0CD9-A1AC-6790-F6BA-776D53F795A9}"/>
              </a:ext>
            </a:extLst>
          </p:cNvPr>
          <p:cNvPicPr>
            <a:picLocks noGrp="1" noChangeAspect="1"/>
          </p:cNvPicPr>
          <p:nvPr>
            <p:ph type="pic" sz="quarter" idx="13"/>
          </p:nvPr>
        </p:nvPicPr>
        <p:blipFill>
          <a:blip r:embed="rId2"/>
          <a:srcRect l="4730" r="4730"/>
          <a:stretch/>
        </p:blipFill>
        <p:spPr>
          <a:xfrm>
            <a:off x="6966760" y="2884487"/>
            <a:ext cx="3896842" cy="3973513"/>
          </a:xfrm>
        </p:spPr>
      </p:pic>
    </p:spTree>
    <p:extLst>
      <p:ext uri="{BB962C8B-B14F-4D97-AF65-F5344CB8AC3E}">
        <p14:creationId xmlns:p14="http://schemas.microsoft.com/office/powerpoint/2010/main" val="265217809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E12B7FC3-1DFB-416B-A34E-EFD21FB5B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328</TotalTime>
  <Words>539</Words>
  <Application>Microsoft Office PowerPoint</Application>
  <PresentationFormat>Widescreen</PresentationFormat>
  <Paragraphs>37</Paragraphs>
  <Slides>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Montserrat</vt:lpstr>
      <vt:lpstr>Montserrat Light</vt:lpstr>
      <vt:lpstr>Wingdings</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150</cp:revision>
  <dcterms:created xsi:type="dcterms:W3CDTF">2020-10-14T13:32:04Z</dcterms:created>
  <dcterms:modified xsi:type="dcterms:W3CDTF">2025-08-19T15:50:46Z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